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3"/>
    <p:sldId id="353" r:id="rId4"/>
    <p:sldId id="389" r:id="rId5"/>
    <p:sldId id="390" r:id="rId6"/>
    <p:sldId id="399" r:id="rId7"/>
    <p:sldId id="392" r:id="rId8"/>
    <p:sldId id="393" r:id="rId9"/>
    <p:sldId id="400" r:id="rId10"/>
    <p:sldId id="401" r:id="rId11"/>
    <p:sldId id="402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80"/>
    <a:srgbClr val="717171"/>
    <a:srgbClr val="3A3A3A"/>
    <a:srgbClr val="C5C5C5"/>
    <a:srgbClr val="848484"/>
    <a:srgbClr val="6E6E6E"/>
    <a:srgbClr val="4B4B4B"/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75" autoAdjust="0"/>
    <p:restoredTop sz="87040" autoAdjust="0"/>
  </p:normalViewPr>
  <p:slideViewPr>
    <p:cSldViewPr snapToGrid="0">
      <p:cViewPr varScale="1">
        <p:scale>
          <a:sx n="113" d="100"/>
          <a:sy n="113" d="100"/>
        </p:scale>
        <p:origin x="2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56D56-FB0D-4926-8F17-139F6E30AD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4EAC2-5B78-4F14-BC17-3DFAED9445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10800000">
            <a:off x="9365673" y="0"/>
            <a:ext cx="1079724" cy="1006120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9680476" y="4290466"/>
            <a:ext cx="2755364" cy="2567534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10800000">
            <a:off x="-169817" y="-2"/>
            <a:ext cx="2760617" cy="2572428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 rot="10800000">
            <a:off x="-674915" y="-29028"/>
            <a:ext cx="2018940" cy="188131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0909183" y="4977916"/>
            <a:ext cx="2048774" cy="1909111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>
            <a:off x="1783930" y="-352697"/>
            <a:ext cx="1547123" cy="1441657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 userDrawn="1"/>
        </p:nvSpPr>
        <p:spPr>
          <a:xfrm>
            <a:off x="9753832" y="4397068"/>
            <a:ext cx="748469" cy="69744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 userDrawn="1"/>
        </p:nvSpPr>
        <p:spPr>
          <a:xfrm>
            <a:off x="10550403" y="6018276"/>
            <a:ext cx="760970" cy="709095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 userDrawn="1"/>
        </p:nvSpPr>
        <p:spPr>
          <a:xfrm rot="10800000">
            <a:off x="1071898" y="101847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 userDrawn="1"/>
        </p:nvSpPr>
        <p:spPr>
          <a:xfrm rot="10800000">
            <a:off x="1858695" y="1577568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 userDrawn="1"/>
        </p:nvSpPr>
        <p:spPr>
          <a:xfrm rot="10800000">
            <a:off x="10193719" y="431758"/>
            <a:ext cx="634768" cy="59149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 userDrawn="1"/>
        </p:nvSpPr>
        <p:spPr>
          <a:xfrm rot="10800000">
            <a:off x="8954215" y="5760400"/>
            <a:ext cx="1542375" cy="1437232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5285065" y="15599"/>
            <a:ext cx="462593" cy="860810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8796482" y="-49558"/>
            <a:ext cx="427655" cy="79579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3095898" y="-610951"/>
            <a:ext cx="632219" cy="1176456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1210217" y="1441655"/>
            <a:ext cx="646054" cy="1202200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>
            <a:off x="10377029" y="4042998"/>
            <a:ext cx="642900" cy="1196331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>
            <a:off x="11126371" y="2594146"/>
            <a:ext cx="370003" cy="68851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>
            <a:off x="12092408" y="4290466"/>
            <a:ext cx="501126" cy="932513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8580861" y="6307359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433992" y="6190978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750810" y="3649515"/>
            <a:ext cx="388492" cy="722920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>
            <a:off x="-285428" y="1716983"/>
            <a:ext cx="459407" cy="854881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 userDrawn="1"/>
        </p:nvSpPr>
        <p:spPr>
          <a:xfrm rot="10800000">
            <a:off x="4354" y="-2"/>
            <a:ext cx="1199362" cy="1117602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 userDrawn="1"/>
        </p:nvSpPr>
        <p:spPr>
          <a:xfrm rot="10800000">
            <a:off x="604034" y="174789"/>
            <a:ext cx="711367" cy="662873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 userDrawn="1"/>
        </p:nvSpPr>
        <p:spPr>
          <a:xfrm rot="10800000">
            <a:off x="237364" y="629718"/>
            <a:ext cx="344197" cy="32073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 userDrawn="1"/>
        </p:nvSpPr>
        <p:spPr>
          <a:xfrm>
            <a:off x="10975553" y="5733805"/>
            <a:ext cx="1206436" cy="1124195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>
            <a:off x="10737303" y="6118927"/>
            <a:ext cx="575694" cy="53645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11179591" y="5916304"/>
            <a:ext cx="266811" cy="24862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wmf"/><Relationship Id="rId1" Type="http://schemas.openxmlformats.org/officeDocument/2006/relationships/oleObject" Target="../embeddings/oleObject7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6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4" Type="http://schemas.openxmlformats.org/officeDocument/2006/relationships/vmlDrawing" Target="../drawings/vmlDrawing1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8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7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4494213" y="5589470"/>
            <a:ext cx="3203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沪科版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八年级下册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51302" y="1807464"/>
            <a:ext cx="7889396" cy="2438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第</a:t>
            </a: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章  一元二次方程</a:t>
            </a:r>
            <a:endParaRPr lang="en-US" altLang="zh-CN" sz="5400" b="1" dirty="0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习题</a:t>
            </a:r>
            <a:r>
              <a:rPr lang="en-US" altLang="zh-CN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17.5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91009" y="471624"/>
            <a:ext cx="926429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解：（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）将这种水果每千克的售价降低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元，则每天的销售量是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337104" y="1578044"/>
          <a:ext cx="53721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23" name="Equation" r:id="rId1" imgW="128930400" imgH="25908000" progId="Equation.DSMT4">
                  <p:embed/>
                </p:oleObj>
              </mc:Choice>
              <mc:Fallback>
                <p:oleObj name="Equation" r:id="rId1" imgW="128930400" imgH="25908000" progId="Equation.DSMT4">
                  <p:embed/>
                  <p:pic>
                    <p:nvPicPr>
                      <p:cNvPr id="0" name="图片 6452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37104" y="1578044"/>
                        <a:ext cx="53721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73408" y="2657544"/>
            <a:ext cx="99500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）根据题意，得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(50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+ 50)(28 </a:t>
            </a:r>
            <a:r>
              <a:rPr lang="en-US" altLang="zh-CN" sz="3600" b="1">
                <a:solidFill>
                  <a:srgbClr val="FF0000"/>
                </a:solidFill>
              </a:rPr>
              <a:t>–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– 24) = 300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6" name="Text Box 3"/>
          <p:cNvSpPr txBox="1"/>
          <p:nvPr/>
        </p:nvSpPr>
        <p:spPr>
          <a:xfrm>
            <a:off x="1525327" y="3387065"/>
            <a:ext cx="793568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解方程，得 </a:t>
            </a:r>
            <a:r>
              <a:rPr lang="en-US" altLang="zh-CN" sz="3600" b="1" i="1" kern="0">
                <a:solidFill>
                  <a:srgbClr val="FF0000"/>
                </a:solidFill>
                <a:ea typeface="黑体" panose="02010609060101010101" charset="-122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ea typeface="黑体" panose="02010609060101010101" charset="-122"/>
              </a:rPr>
              <a:t>1</a:t>
            </a:r>
            <a:r>
              <a:rPr lang="en-US" altLang="zh-CN" sz="3600" b="1" kern="0">
                <a:solidFill>
                  <a:srgbClr val="FF0000"/>
                </a:solidFill>
                <a:ea typeface="黑体" panose="02010609060101010101" charset="-122"/>
              </a:rPr>
              <a:t> = 1</a:t>
            </a:r>
            <a:r>
              <a:rPr lang="zh-CN" altLang="en-US" sz="3600" b="1" kern="0">
                <a:solidFill>
                  <a:srgbClr val="FF0000"/>
                </a:solidFill>
                <a:ea typeface="黑体" panose="02010609060101010101" charset="-122"/>
              </a:rPr>
              <a:t>，</a:t>
            </a:r>
            <a:r>
              <a:rPr lang="en-US" altLang="zh-CN" sz="3600" b="1" i="1" kern="0">
                <a:solidFill>
                  <a:srgbClr val="FF0000"/>
                </a:solidFill>
                <a:ea typeface="黑体" panose="02010609060101010101" charset="-122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ea typeface="黑体" panose="02010609060101010101" charset="-122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ea typeface="黑体" panose="02010609060101010101" charset="-122"/>
              </a:rPr>
              <a:t> = 2.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7" name="Text Box 3"/>
          <p:cNvSpPr txBox="1"/>
          <p:nvPr/>
        </p:nvSpPr>
        <p:spPr>
          <a:xfrm>
            <a:off x="1525326" y="4012585"/>
            <a:ext cx="981577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 b="1" i="1" kern="0">
                <a:solidFill>
                  <a:srgbClr val="FF0000"/>
                </a:solidFill>
                <a:ea typeface="黑体" panose="02010609060101010101" charset="-122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ea typeface="黑体" panose="02010609060101010101" charset="-122"/>
              </a:rPr>
              <a:t>1</a:t>
            </a:r>
            <a:r>
              <a:rPr lang="en-US" altLang="zh-CN" sz="3600" b="1" kern="0">
                <a:solidFill>
                  <a:srgbClr val="FF0000"/>
                </a:solidFill>
                <a:ea typeface="黑体" panose="02010609060101010101" charset="-122"/>
              </a:rPr>
              <a:t> = 1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时，销量 </a:t>
            </a:r>
            <a:r>
              <a:rPr lang="en-US" altLang="zh-CN" sz="3600" b="1">
                <a:solidFill>
                  <a:srgbClr val="FF0000"/>
                </a:solidFill>
              </a:rPr>
              <a:t>50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ea typeface="黑体" panose="02010609060101010101" charset="-122"/>
              </a:rPr>
              <a:t>1</a:t>
            </a:r>
            <a:r>
              <a:rPr lang="en-US" altLang="zh-CN" sz="3600" b="1">
                <a:solidFill>
                  <a:srgbClr val="FF0000"/>
                </a:solidFill>
              </a:rPr>
              <a:t> + 50 = 100 (kg)</a:t>
            </a:r>
            <a:r>
              <a:rPr lang="zh-CN" altLang="en-US" sz="3600" b="1">
                <a:solidFill>
                  <a:srgbClr val="FF0000"/>
                </a:solidFill>
              </a:rPr>
              <a:t>，不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合题意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525326" y="5367626"/>
            <a:ext cx="94099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答：水果店需将每千克的售价降低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2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元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1" name="Text Box 3"/>
          <p:cNvSpPr txBox="1"/>
          <p:nvPr/>
        </p:nvSpPr>
        <p:spPr>
          <a:xfrm>
            <a:off x="1525326" y="4633625"/>
            <a:ext cx="981577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 b="1" i="1" kern="0">
                <a:solidFill>
                  <a:srgbClr val="FF0000"/>
                </a:solidFill>
                <a:ea typeface="黑体" panose="02010609060101010101" charset="-122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ea typeface="黑体" panose="02010609060101010101" charset="-122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ea typeface="黑体" panose="02010609060101010101" charset="-122"/>
              </a:rPr>
              <a:t> = 2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时，销量 </a:t>
            </a:r>
            <a:r>
              <a:rPr lang="en-US" altLang="zh-CN" sz="3600" b="1">
                <a:solidFill>
                  <a:srgbClr val="FF0000"/>
                </a:solidFill>
              </a:rPr>
              <a:t>50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ea typeface="黑体" panose="02010609060101010101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+ 50 = 150 (kg)</a:t>
            </a:r>
            <a:r>
              <a:rPr lang="zh-CN" altLang="en-US" sz="3600" b="1">
                <a:solidFill>
                  <a:srgbClr val="FF0000"/>
                </a:solidFill>
              </a:rPr>
              <a:t>，所以 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= 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17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/>
          <p:cNvSpPr txBox="1"/>
          <p:nvPr/>
        </p:nvSpPr>
        <p:spPr>
          <a:xfrm>
            <a:off x="1204667" y="225366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P43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17.5 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1" name="Text Box 6"/>
          <p:cNvSpPr txBox="1"/>
          <p:nvPr/>
        </p:nvSpPr>
        <p:spPr>
          <a:xfrm>
            <a:off x="865878" y="607955"/>
            <a:ext cx="10460243" cy="2480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/>
              <a:t>1. </a:t>
            </a:r>
            <a:r>
              <a:rPr lang="zh-CN" altLang="en-US"/>
              <a:t>在忽略空气阻力的条件下，物体自由下落，其下落的高度 </a:t>
            </a:r>
            <a:r>
              <a:rPr lang="en-US" altLang="zh-CN" i="1"/>
              <a:t>h</a:t>
            </a:r>
            <a:r>
              <a:rPr lang="zh-CN" altLang="en-US"/>
              <a:t>（单位：</a:t>
            </a:r>
            <a:r>
              <a:rPr lang="en-US" altLang="zh-CN"/>
              <a:t>m</a:t>
            </a:r>
            <a:r>
              <a:rPr lang="zh-CN" altLang="en-US"/>
              <a:t>）与下落的时间 </a:t>
            </a:r>
            <a:r>
              <a:rPr lang="en-US" altLang="zh-CN" i="1"/>
              <a:t>t</a:t>
            </a:r>
            <a:r>
              <a:rPr lang="zh-CN" altLang="en-US"/>
              <a:t>（单位：</a:t>
            </a:r>
            <a:r>
              <a:rPr lang="en-US" altLang="zh-CN"/>
              <a:t>s</a:t>
            </a:r>
            <a:r>
              <a:rPr lang="zh-CN" altLang="en-US"/>
              <a:t>）有如下关系：</a:t>
            </a:r>
            <a:r>
              <a:rPr lang="en-US" altLang="zh-CN" i="1"/>
              <a:t>h</a:t>
            </a:r>
            <a:r>
              <a:rPr lang="en-US" altLang="zh-CN"/>
              <a:t> = 4.9</a:t>
            </a:r>
            <a:r>
              <a:rPr lang="en-US" altLang="zh-CN" i="1"/>
              <a:t>t</a:t>
            </a:r>
            <a:r>
              <a:rPr lang="en-US" altLang="zh-CN" baseline="30000"/>
              <a:t>2</a:t>
            </a:r>
            <a:r>
              <a:rPr lang="en-US" altLang="zh-CN"/>
              <a:t>. </a:t>
            </a:r>
            <a:r>
              <a:rPr lang="zh-CN" altLang="en-US"/>
              <a:t>如图，今有一铁球从距地面 </a:t>
            </a:r>
            <a:r>
              <a:rPr lang="en-US" altLang="zh-CN"/>
              <a:t>44.1 m </a:t>
            </a:r>
            <a:r>
              <a:rPr lang="zh-CN" altLang="en-US"/>
              <a:t>处自由落下，求此铁球落到地面所用的时间</a:t>
            </a:r>
            <a:r>
              <a:rPr lang="en-US" altLang="zh-CN"/>
              <a:t>.</a:t>
            </a:r>
            <a:endParaRPr lang="en-US" altLang="zh-CN" dirty="0"/>
          </a:p>
        </p:txBody>
      </p:sp>
      <p:grpSp>
        <p:nvGrpSpPr>
          <p:cNvPr id="24" name="组合 23"/>
          <p:cNvGrpSpPr/>
          <p:nvPr/>
        </p:nvGrpSpPr>
        <p:grpSpPr>
          <a:xfrm>
            <a:off x="738505" y="3130546"/>
            <a:ext cx="2011569" cy="3608148"/>
            <a:chOff x="611505" y="3168646"/>
            <a:chExt cx="2011569" cy="3608148"/>
          </a:xfrm>
        </p:grpSpPr>
        <p:sp>
          <p:nvSpPr>
            <p:cNvPr id="11" name="Text Box 6"/>
            <p:cNvSpPr txBox="1"/>
            <p:nvPr/>
          </p:nvSpPr>
          <p:spPr>
            <a:xfrm>
              <a:off x="726331" y="6216897"/>
              <a:ext cx="1896743" cy="559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</a:rPr>
                <a:t>单位：</a:t>
              </a:r>
              <a:r>
                <a:rPr lang="en-US" altLang="zh-CN" sz="2800">
                  <a:latin typeface="times" panose="02020603050405020304" pitchFamily="18" charset="0"/>
                  <a:ea typeface="宋体" panose="02010600030101010101" pitchFamily="2" charset="-122"/>
                  <a:cs typeface="times" panose="02020603050405020304" pitchFamily="18" charset="0"/>
                </a:rPr>
                <a:t>m</a:t>
              </a:r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 bwMode="auto">
            <a:xfrm>
              <a:off x="1617553" y="3400420"/>
              <a:ext cx="33655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 bwMode="auto">
            <a:xfrm>
              <a:off x="1379307" y="4471630"/>
              <a:ext cx="813043" cy="52322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2800" b="1">
                  <a:latin typeface="+mj-lt"/>
                  <a:ea typeface="+mj-ea"/>
                </a:rPr>
                <a:t>44.1</a:t>
              </a:r>
              <a:endParaRPr lang="zh-CN" altLang="en-US" sz="2800" b="1" dirty="0">
                <a:latin typeface="+mj-lt"/>
                <a:ea typeface="+mj-ea"/>
              </a:endParaRPr>
            </a:p>
          </p:txBody>
        </p:sp>
        <p:cxnSp>
          <p:nvCxnSpPr>
            <p:cNvPr id="15" name="直接箭头连接符 14"/>
            <p:cNvCxnSpPr>
              <a:stCxn id="14" idx="2"/>
            </p:cNvCxnSpPr>
            <p:nvPr/>
          </p:nvCxnSpPr>
          <p:spPr bwMode="auto">
            <a:xfrm>
              <a:off x="1785829" y="4994850"/>
              <a:ext cx="0" cy="116306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箭头连接符 16"/>
            <p:cNvCxnSpPr>
              <a:stCxn id="8" idx="4"/>
              <a:endCxn id="14" idx="0"/>
            </p:cNvCxnSpPr>
            <p:nvPr/>
          </p:nvCxnSpPr>
          <p:spPr bwMode="auto">
            <a:xfrm>
              <a:off x="1785828" y="3390896"/>
              <a:ext cx="1" cy="1080734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stealth" w="med" len="lg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674703" y="3168646"/>
              <a:ext cx="222250" cy="222250"/>
            </a:xfrm>
            <a:prstGeom prst="ellipse">
              <a:avLst/>
            </a:prstGeom>
            <a:gradFill flip="none" rotWithShape="1">
              <a:gsLst>
                <a:gs pos="42000">
                  <a:srgbClr val="808080"/>
                </a:gs>
                <a:gs pos="0">
                  <a:srgbClr val="3A3A3A"/>
                </a:gs>
                <a:gs pos="100000">
                  <a:srgbClr val="C5C5C5"/>
                </a:gs>
              </a:gsLst>
              <a:lin ang="2700000" scaled="1"/>
              <a:tileRect/>
            </a:gra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11505" y="6157909"/>
              <a:ext cx="1974850" cy="157157"/>
            </a:xfrm>
            <a:prstGeom prst="rect">
              <a:avLst/>
            </a:prstGeom>
            <a:gradFill flip="none" rotWithShape="1">
              <a:gsLst>
                <a:gs pos="42000">
                  <a:srgbClr val="747474"/>
                </a:gs>
                <a:gs pos="0">
                  <a:srgbClr val="3A3A3A"/>
                </a:gs>
                <a:gs pos="100000">
                  <a:schemeClr val="bg1"/>
                </a:gs>
              </a:gsLst>
              <a:lin ang="5400000" scaled="0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/>
            <p:nvPr/>
          </p:nvCxnSpPr>
          <p:spPr bwMode="auto">
            <a:xfrm>
              <a:off x="611505" y="6157909"/>
              <a:ext cx="197485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 Box 3"/>
          <p:cNvSpPr txBox="1"/>
          <p:nvPr/>
        </p:nvSpPr>
        <p:spPr>
          <a:xfrm>
            <a:off x="3255427" y="3195576"/>
            <a:ext cx="7457279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解：将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h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44.1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代入 </a:t>
            </a:r>
            <a:r>
              <a:rPr lang="en-US" altLang="zh-CN" sz="3600" b="1" i="1">
                <a:solidFill>
                  <a:srgbClr val="FF0000"/>
                </a:solidFill>
              </a:rPr>
              <a:t>h</a:t>
            </a:r>
            <a:r>
              <a:rPr lang="en-US" altLang="zh-CN" sz="3600" b="1">
                <a:solidFill>
                  <a:srgbClr val="FF0000"/>
                </a:solidFill>
              </a:rPr>
              <a:t> = 4.9</a:t>
            </a:r>
            <a:r>
              <a:rPr lang="en-US" altLang="zh-CN" sz="3600" b="1" i="1">
                <a:solidFill>
                  <a:srgbClr val="FF0000"/>
                </a:solidFill>
              </a:rPr>
              <a:t>t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中，得</a:t>
            </a:r>
            <a:endParaRPr lang="en-US" altLang="zh-CN" sz="3600" b="1">
              <a:solidFill>
                <a:srgbClr val="FF0000"/>
              </a:solidFill>
              <a:latin typeface="+mj-lt"/>
              <a:cs typeface="仿宋" panose="02010609060101010101" pitchFamily="49" charset="-122"/>
            </a:endParaRPr>
          </a:p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</a:rPr>
              <a:t>4.9</a:t>
            </a:r>
            <a:r>
              <a:rPr lang="en-US" altLang="zh-CN" sz="3600" b="1" i="1">
                <a:solidFill>
                  <a:srgbClr val="FF0000"/>
                </a:solidFill>
              </a:rPr>
              <a:t>t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= 44.1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7" name="Text Box 3"/>
          <p:cNvSpPr txBox="1"/>
          <p:nvPr/>
        </p:nvSpPr>
        <p:spPr>
          <a:xfrm>
            <a:off x="3255427" y="5037376"/>
            <a:ext cx="726042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 i="1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2 </a:t>
            </a:r>
            <a:r>
              <a:rPr lang="zh-CN" altLang="en-US" sz="3600" b="1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– </a:t>
            </a:r>
            <a:r>
              <a:rPr lang="zh-CN" altLang="en-US" sz="3600" b="1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3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不合题意，所以 </a:t>
            </a:r>
            <a:r>
              <a:rPr lang="zh-CN" altLang="en-US" sz="3600" b="1" i="1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3.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6" name="Text Box 3"/>
          <p:cNvSpPr txBox="1"/>
          <p:nvPr/>
        </p:nvSpPr>
        <p:spPr>
          <a:xfrm>
            <a:off x="3255427" y="5657680"/>
            <a:ext cx="767171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答：此铁球落到地面所用时间为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3 s.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255427" y="4369879"/>
            <a:ext cx="6186733" cy="693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20000"/>
              </a:lnSpc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解方程，得 </a:t>
            </a:r>
            <a:r>
              <a:rPr lang="zh-CN" altLang="en-US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1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en-US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2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–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3.</a:t>
            </a:r>
            <a:endParaRPr lang="zh-CN" altLang="en-US" sz="3600" b="1">
              <a:solidFill>
                <a:srgbClr val="FF0000"/>
              </a:solidFill>
              <a:latin typeface="+mj-lt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36" grpId="0"/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/>
          <p:nvPr/>
        </p:nvSpPr>
        <p:spPr>
          <a:xfrm>
            <a:off x="1206394" y="591256"/>
            <a:ext cx="10223606" cy="2895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/>
              <a:t>2. </a:t>
            </a:r>
            <a:r>
              <a:rPr lang="zh-CN" altLang="en-US"/>
              <a:t>一个正的两位数，十位上的数字与个位上的数字之和是 </a:t>
            </a:r>
            <a:r>
              <a:rPr lang="en-US" altLang="zh-CN"/>
              <a:t>5</a:t>
            </a:r>
            <a:r>
              <a:rPr lang="zh-CN" altLang="en-US"/>
              <a:t>，把这个数的个位上的数字与十位上的数字对调后，新的两位数与原来的两位数的积为 </a:t>
            </a:r>
            <a:r>
              <a:rPr lang="en-US" altLang="zh-CN"/>
              <a:t>736</a:t>
            </a:r>
            <a:r>
              <a:rPr lang="zh-CN" altLang="en-US"/>
              <a:t>，求原来的两位数</a:t>
            </a:r>
            <a:r>
              <a:rPr lang="en-US" altLang="zh-CN"/>
              <a:t>. </a:t>
            </a:r>
            <a:endParaRPr lang="en-US" altLang="zh-CN" dirty="0"/>
          </a:p>
        </p:txBody>
      </p:sp>
      <p:sp>
        <p:nvSpPr>
          <p:cNvPr id="14" name="文本框 13"/>
          <p:cNvSpPr txBox="1"/>
          <p:nvPr/>
        </p:nvSpPr>
        <p:spPr>
          <a:xfrm>
            <a:off x="1206393" y="227062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P43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17.5 T2】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13770" y="3316735"/>
            <a:ext cx="9012929" cy="13583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20000"/>
              </a:lnSpc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解：设原来的两位数的十位上的数字为 </a:t>
            </a:r>
            <a:r>
              <a:rPr lang="zh-CN" altLang="en-US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x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 ，则个位上的数字为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5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 – </a:t>
            </a:r>
            <a:r>
              <a:rPr lang="zh-CN" altLang="en-US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.</a:t>
            </a:r>
            <a:endParaRPr lang="zh-CN" altLang="en-US" sz="3600" b="1">
              <a:solidFill>
                <a:srgbClr val="FF0000"/>
              </a:solidFill>
              <a:latin typeface="+mj-lt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06393" y="4621268"/>
            <a:ext cx="10552430" cy="693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20000"/>
              </a:lnSpc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根据题意，得   [10</a:t>
            </a:r>
            <a:r>
              <a:rPr lang="zh-CN" altLang="en-US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x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+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5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 – </a:t>
            </a:r>
            <a:r>
              <a:rPr lang="zh-CN" altLang="en-US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x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)][10(5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 – </a:t>
            </a:r>
            <a:r>
              <a:rPr lang="zh-CN" altLang="en-US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x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) + </a:t>
            </a:r>
            <a:r>
              <a:rPr lang="zh-CN" altLang="en-US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x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] = 736</a:t>
            </a:r>
            <a:endParaRPr lang="zh-CN" altLang="en-US" sz="3600" b="1">
              <a:solidFill>
                <a:srgbClr val="FF0000"/>
              </a:solidFill>
              <a:latin typeface="+mj-lt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13770" y="5286065"/>
            <a:ext cx="10752828" cy="693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20000"/>
              </a:lnSpc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解方程，得 </a:t>
            </a:r>
            <a:r>
              <a:rPr lang="zh-CN" altLang="en-US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1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= 2，</a:t>
            </a:r>
            <a:r>
              <a:rPr lang="zh-CN" altLang="en-US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2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= 3，则 5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 – </a:t>
            </a:r>
            <a:r>
              <a:rPr lang="zh-CN" altLang="en-US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1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= 3，5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 – </a:t>
            </a:r>
            <a:r>
              <a:rPr lang="zh-CN" altLang="en-US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2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= 2.</a:t>
            </a:r>
            <a:endParaRPr lang="zh-CN" altLang="en-US" sz="3600" b="1">
              <a:solidFill>
                <a:srgbClr val="FF0000"/>
              </a:solidFill>
              <a:latin typeface="+mj-lt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07700" y="5937415"/>
            <a:ext cx="7195428" cy="693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20000"/>
              </a:lnSpc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所以原来的两位数是 23 或 32.</a:t>
            </a:r>
            <a:endParaRPr lang="zh-CN" altLang="en-US" sz="3600" b="1">
              <a:solidFill>
                <a:srgbClr val="FF0000"/>
              </a:solidFill>
              <a:latin typeface="+mj-lt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7403993" y="3814600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P44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17.5 T3】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Text Box 6"/>
          <p:cNvSpPr txBox="1"/>
          <p:nvPr/>
        </p:nvSpPr>
        <p:spPr>
          <a:xfrm>
            <a:off x="1713182" y="1454856"/>
            <a:ext cx="9138296" cy="2895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/>
              <a:t>3.</a:t>
            </a:r>
            <a:r>
              <a:rPr lang="zh-CN" altLang="en-US"/>
              <a:t>有一张长方形的桌子，长 </a:t>
            </a:r>
            <a:r>
              <a:rPr lang="en-US" altLang="zh-CN"/>
              <a:t>2 m</a:t>
            </a:r>
            <a:r>
              <a:rPr lang="zh-CN" altLang="en-US"/>
              <a:t>、宽 </a:t>
            </a:r>
            <a:r>
              <a:rPr lang="en-US" altLang="zh-CN"/>
              <a:t>1 m</a:t>
            </a:r>
            <a:r>
              <a:rPr lang="zh-CN" altLang="en-US"/>
              <a:t>，将一块长方形桌布铺在桌面上时，各边垂下的长度相同，并且桌布的面积是桌面面积的 </a:t>
            </a:r>
            <a:r>
              <a:rPr lang="en-US" altLang="zh-CN"/>
              <a:t>2 </a:t>
            </a:r>
            <a:r>
              <a:rPr lang="zh-CN" altLang="en-US"/>
              <a:t>倍</a:t>
            </a:r>
            <a:r>
              <a:rPr lang="en-US" altLang="zh-CN"/>
              <a:t>. </a:t>
            </a:r>
            <a:r>
              <a:rPr lang="zh-CN" altLang="en-US"/>
              <a:t>桌布的长和宽各是多少？</a:t>
            </a:r>
            <a:endParaRPr lang="en-US" altLang="zh-CN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91009" y="195477"/>
            <a:ext cx="940998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解：设各边垂下的长度是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m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，则桌布的长是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(2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+ 2) m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，宽是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(2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+ 1) m.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2071387" y="1365708"/>
            <a:ext cx="84034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根据题意，得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(2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+ 2)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(2</a:t>
            </a:r>
            <a:r>
              <a:rPr lang="en-US" altLang="zh-CN" sz="3600" b="1" i="1" kern="0">
                <a:solidFill>
                  <a:srgbClr val="FF0000"/>
                </a:solidFill>
                <a:latin typeface="+mj-lt"/>
                <a:ea typeface="+mn-ea"/>
              </a:rPr>
              <a:t>x 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+ 1) = 2×2×1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71387" y="1981941"/>
            <a:ext cx="8079697" cy="1168400"/>
            <a:chOff x="3021677" y="4131386"/>
            <a:chExt cx="8079697" cy="1168400"/>
          </a:xfrm>
        </p:grpSpPr>
        <p:sp>
          <p:nvSpPr>
            <p:cNvPr id="5" name="Text Box 3"/>
            <p:cNvSpPr txBox="1"/>
            <p:nvPr/>
          </p:nvSpPr>
          <p:spPr>
            <a:xfrm>
              <a:off x="3021677" y="4415620"/>
              <a:ext cx="3074319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解方程，得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5487974" y="4131386"/>
            <a:ext cx="5613400" cy="1168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650" name="Equation" r:id="rId1" imgW="134721600" imgH="28041600" progId="Equation.DSMT4">
                    <p:embed/>
                  </p:oleObj>
                </mc:Choice>
                <mc:Fallback>
                  <p:oleObj name="Equation" r:id="rId1" imgW="134721600" imgH="28041600" progId="Equation.DSMT4">
                    <p:embed/>
                    <p:pic>
                      <p:nvPicPr>
                        <p:cNvPr id="0" name="对象 2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487974" y="4131386"/>
                          <a:ext cx="5613400" cy="1168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组合 6"/>
          <p:cNvGrpSpPr/>
          <p:nvPr/>
        </p:nvGrpSpPr>
        <p:grpSpPr>
          <a:xfrm>
            <a:off x="2251339" y="3120243"/>
            <a:ext cx="8549652" cy="1168400"/>
            <a:chOff x="1999940" y="5049714"/>
            <a:chExt cx="8549652" cy="1168400"/>
          </a:xfrm>
        </p:grpSpPr>
        <p:sp>
          <p:nvSpPr>
            <p:cNvPr id="8" name="Text Box 3"/>
            <p:cNvSpPr txBox="1"/>
            <p:nvPr/>
          </p:nvSpPr>
          <p:spPr>
            <a:xfrm>
              <a:off x="4755840" y="5360880"/>
              <a:ext cx="353151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不合题意，所以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999940" y="5049714"/>
            <a:ext cx="2755900" cy="1168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651" name="Equation" r:id="rId3" imgW="66141600" imgH="28041600" progId="Equation.DSMT4">
                    <p:embed/>
                  </p:oleObj>
                </mc:Choice>
                <mc:Fallback>
                  <p:oleObj name="Equation" r:id="rId3" imgW="66141600" imgH="28041600" progId="Equation.DSMT4">
                    <p:embed/>
                    <p:pic>
                      <p:nvPicPr>
                        <p:cNvPr id="0" name="对象 2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999940" y="5049714"/>
                          <a:ext cx="2755900" cy="1168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8123892" y="5049714"/>
            <a:ext cx="2425700" cy="1168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652" name="Equation" r:id="rId5" imgW="58216800" imgH="28041600" progId="Equation.DSMT4">
                    <p:embed/>
                  </p:oleObj>
                </mc:Choice>
                <mc:Fallback>
                  <p:oleObj name="Equation" r:id="rId5" imgW="58216800" imgH="28041600" progId="Equation.DSMT4">
                    <p:embed/>
                    <p:pic>
                      <p:nvPicPr>
                        <p:cNvPr id="0" name="对象 28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8123892" y="5049714"/>
                          <a:ext cx="2425700" cy="1168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" name="组合 10"/>
          <p:cNvGrpSpPr/>
          <p:nvPr/>
        </p:nvGrpSpPr>
        <p:grpSpPr>
          <a:xfrm>
            <a:off x="2071387" y="4258545"/>
            <a:ext cx="7743561" cy="1168400"/>
            <a:chOff x="4755840" y="5050108"/>
            <a:chExt cx="7743561" cy="1168400"/>
          </a:xfrm>
        </p:grpSpPr>
        <p:sp>
          <p:nvSpPr>
            <p:cNvPr id="12" name="Text Box 3"/>
            <p:cNvSpPr txBox="1"/>
            <p:nvPr/>
          </p:nvSpPr>
          <p:spPr>
            <a:xfrm>
              <a:off x="4755840" y="5360880"/>
              <a:ext cx="1253861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所以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5844601" y="5050108"/>
            <a:ext cx="6654800" cy="1168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653" name="Equation" r:id="rId7" imgW="159715200" imgH="28041600" progId="Equation.DSMT4">
                    <p:embed/>
                  </p:oleObj>
                </mc:Choice>
                <mc:Fallback>
                  <p:oleObj name="Equation" r:id="rId7" imgW="159715200" imgH="28041600" progId="Equation.DSMT4">
                    <p:embed/>
                    <p:pic>
                      <p:nvPicPr>
                        <p:cNvPr id="0" name="对象 9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844601" y="5050108"/>
                          <a:ext cx="6654800" cy="1168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" name="组合 14"/>
          <p:cNvGrpSpPr/>
          <p:nvPr/>
        </p:nvGrpSpPr>
        <p:grpSpPr>
          <a:xfrm>
            <a:off x="1555792" y="5539273"/>
            <a:ext cx="8775172" cy="1168400"/>
            <a:chOff x="4755840" y="5050895"/>
            <a:chExt cx="8775172" cy="1168400"/>
          </a:xfrm>
        </p:grpSpPr>
        <p:sp>
          <p:nvSpPr>
            <p:cNvPr id="16" name="Text Box 3"/>
            <p:cNvSpPr txBox="1"/>
            <p:nvPr/>
          </p:nvSpPr>
          <p:spPr>
            <a:xfrm>
              <a:off x="4755840" y="5360880"/>
              <a:ext cx="6856713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答：桌布的长是              </a:t>
              </a:r>
              <a:r>
                <a:rPr lang="en-US" altLang="zh-CN" sz="3600" b="1">
                  <a:solidFill>
                    <a:srgbClr val="FF0000"/>
                  </a:solidFill>
                  <a:latin typeface="+mj-lt"/>
                </a:rPr>
                <a:t>m</a:t>
              </a:r>
              <a:r>
                <a:rPr lang="zh-CN" altLang="en-US" sz="3600" b="1">
                  <a:solidFill>
                    <a:srgbClr val="FF0000"/>
                  </a:solidFill>
                  <a:latin typeface="+mj-lt"/>
                </a:rPr>
                <a:t>，宽是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8075242" y="5050895"/>
            <a:ext cx="1498600" cy="1168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654" name="Equation" r:id="rId9" imgW="35966400" imgH="28041600" progId="Equation.DSMT4">
                    <p:embed/>
                  </p:oleObj>
                </mc:Choice>
                <mc:Fallback>
                  <p:oleObj name="Equation" r:id="rId9" imgW="35966400" imgH="28041600" progId="Equation.DSMT4">
                    <p:embed/>
                    <p:pic>
                      <p:nvPicPr>
                        <p:cNvPr id="0" name="对象 13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8075242" y="5050895"/>
                          <a:ext cx="1498600" cy="1168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11511712" y="5050895"/>
            <a:ext cx="2019300" cy="1168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655" name="Equation" r:id="rId11" imgW="48463200" imgH="28041600" progId="Equation.DSMT4">
                    <p:embed/>
                  </p:oleObj>
                </mc:Choice>
                <mc:Fallback>
                  <p:oleObj name="Equation" r:id="rId11" imgW="48463200" imgH="28041600" progId="Equation.DSMT4">
                    <p:embed/>
                    <p:pic>
                      <p:nvPicPr>
                        <p:cNvPr id="0" name="对象 16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1511712" y="5050895"/>
                          <a:ext cx="2019300" cy="1168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/>
          <p:nvPr/>
        </p:nvSpPr>
        <p:spPr>
          <a:xfrm>
            <a:off x="1134661" y="694638"/>
            <a:ext cx="9922679" cy="14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/>
              <a:t>4. </a:t>
            </a:r>
            <a:r>
              <a:rPr lang="zh-CN" altLang="en-US"/>
              <a:t>把 </a:t>
            </a:r>
            <a:r>
              <a:rPr lang="en-US" altLang="zh-CN"/>
              <a:t>195 </a:t>
            </a:r>
            <a:r>
              <a:rPr lang="zh-CN" altLang="en-US"/>
              <a:t>张图片平均分给若干名学生，已知每人分得的图片数比人数少 </a:t>
            </a:r>
            <a:r>
              <a:rPr lang="en-US" altLang="zh-CN"/>
              <a:t>2</a:t>
            </a:r>
            <a:r>
              <a:rPr lang="zh-CN" altLang="en-US"/>
              <a:t>，学生有多少人？</a:t>
            </a:r>
            <a:endParaRPr lang="en-US" altLang="zh-CN" dirty="0"/>
          </a:p>
        </p:txBody>
      </p:sp>
      <p:sp>
        <p:nvSpPr>
          <p:cNvPr id="14" name="文本框 13"/>
          <p:cNvSpPr txBox="1"/>
          <p:nvPr/>
        </p:nvSpPr>
        <p:spPr>
          <a:xfrm>
            <a:off x="1206393" y="366762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P44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17.5 T4】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9785" y="2342444"/>
            <a:ext cx="10552430" cy="693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20000"/>
              </a:lnSpc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解：设学生有 </a:t>
            </a:r>
            <a:r>
              <a:rPr lang="zh-CN" altLang="en-US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x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 人，则每人分得的图片数为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x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– 2)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.</a:t>
            </a:r>
            <a:endParaRPr lang="zh-CN" altLang="en-US" sz="3600" b="1">
              <a:solidFill>
                <a:srgbClr val="FF0000"/>
              </a:solidFill>
              <a:latin typeface="+mj-lt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01408" y="3094068"/>
            <a:ext cx="6175506" cy="693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20000"/>
              </a:lnSpc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根据题意，得   </a:t>
            </a:r>
            <a:r>
              <a:rPr lang="zh-CN" altLang="en-US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x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x 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–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) =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195</a:t>
            </a:r>
            <a:endParaRPr lang="zh-CN" altLang="en-US" sz="3600" b="1">
              <a:solidFill>
                <a:srgbClr val="FF0000"/>
              </a:solidFill>
              <a:latin typeface="+mj-lt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701408" y="3845692"/>
            <a:ext cx="6358629" cy="693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20000"/>
              </a:lnSpc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解方程，得 </a:t>
            </a:r>
            <a:r>
              <a:rPr lang="zh-CN" altLang="en-US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1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15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en-US" sz="3600" b="1" i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2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=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 – 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.</a:t>
            </a:r>
            <a:endParaRPr lang="zh-CN" altLang="en-US" sz="3600" b="1">
              <a:solidFill>
                <a:srgbClr val="FF0000"/>
              </a:solidFill>
              <a:latin typeface="+mj-lt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701408" y="4597316"/>
            <a:ext cx="7195428" cy="693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20000"/>
              </a:lnSpc>
              <a:buClrTx/>
              <a:buSzTx/>
              <a:buFontTx/>
            </a:pPr>
            <a:r>
              <a:rPr lang="zh-CN" altLang="en-US" sz="3600" b="1" i="1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2 </a:t>
            </a:r>
            <a:r>
              <a:rPr lang="zh-CN" altLang="en-US" sz="3600" b="1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=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 – 1</a:t>
            </a:r>
            <a:r>
              <a:rPr lang="zh-CN" altLang="en-US" sz="3600" b="1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3 不合题意，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所以 </a:t>
            </a:r>
            <a:r>
              <a:rPr lang="zh-CN" altLang="en-US" sz="3600" b="1" i="1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= 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15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  <a:sym typeface="+mn-ea"/>
              </a:rPr>
              <a:t>.</a:t>
            </a:r>
            <a:endParaRPr lang="zh-CN" altLang="en-US" sz="3600" b="1">
              <a:solidFill>
                <a:srgbClr val="FF0000"/>
              </a:solidFill>
              <a:latin typeface="+mj-lt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01408" y="5348940"/>
            <a:ext cx="7195428" cy="693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20000"/>
              </a:lnSpc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答：学生有 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15 </a:t>
            </a:r>
            <a:r>
              <a:rPr lang="zh-CN" altLang="en-US" sz="3600" b="1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人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.</a:t>
            </a:r>
            <a:endParaRPr lang="zh-CN" altLang="en-US" sz="3600" b="1">
              <a:solidFill>
                <a:srgbClr val="FF0000"/>
              </a:solidFill>
              <a:latin typeface="+mj-lt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/>
          <p:nvPr/>
        </p:nvSpPr>
        <p:spPr>
          <a:xfrm>
            <a:off x="1375961" y="1063803"/>
            <a:ext cx="9922679" cy="4336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/>
              <a:t>5. </a:t>
            </a:r>
            <a:r>
              <a:rPr lang="zh-CN" altLang="en-US"/>
              <a:t>为加速推进科技自立自强，我国全年研究与试验发展经费从 </a:t>
            </a:r>
            <a:r>
              <a:rPr lang="en-US" altLang="zh-CN"/>
              <a:t>2012 </a:t>
            </a:r>
            <a:r>
              <a:rPr lang="zh-CN" altLang="en-US"/>
              <a:t>年的 </a:t>
            </a:r>
            <a:r>
              <a:rPr lang="en-US" altLang="zh-CN"/>
              <a:t>10298 </a:t>
            </a:r>
            <a:r>
              <a:rPr lang="zh-CN" altLang="en-US"/>
              <a:t>亿元提高至 </a:t>
            </a:r>
            <a:r>
              <a:rPr lang="en-US" altLang="zh-CN"/>
              <a:t>2022 </a:t>
            </a:r>
            <a:r>
              <a:rPr lang="zh-CN" altLang="en-US"/>
              <a:t>年的 </a:t>
            </a:r>
            <a:r>
              <a:rPr lang="en-US" altLang="zh-CN"/>
              <a:t>30783 </a:t>
            </a:r>
            <a:r>
              <a:rPr lang="zh-CN" altLang="en-US"/>
              <a:t>亿元，居世界第二</a:t>
            </a:r>
            <a:r>
              <a:rPr lang="en-US" altLang="zh-CN"/>
              <a:t>. 2020 </a:t>
            </a:r>
            <a:r>
              <a:rPr lang="zh-CN" altLang="en-US"/>
              <a:t>年我国全年研究与试验发展经费为 </a:t>
            </a:r>
            <a:r>
              <a:rPr lang="en-US" altLang="zh-CN"/>
              <a:t>24393 </a:t>
            </a:r>
            <a:r>
              <a:rPr lang="zh-CN" altLang="en-US"/>
              <a:t>亿元，求 </a:t>
            </a:r>
            <a:r>
              <a:rPr lang="en-US" altLang="zh-CN"/>
              <a:t>2020 </a:t>
            </a:r>
            <a:r>
              <a:rPr lang="zh-CN" altLang="en-US"/>
              <a:t>年至 </a:t>
            </a:r>
            <a:r>
              <a:rPr lang="en-US" altLang="zh-CN"/>
              <a:t>2022 </a:t>
            </a:r>
            <a:r>
              <a:rPr lang="zh-CN" altLang="en-US"/>
              <a:t>年我国全年研究与试验发展经费的年平均增长率</a:t>
            </a:r>
            <a:r>
              <a:rPr lang="en-US" altLang="zh-CN"/>
              <a:t>.</a:t>
            </a:r>
            <a:r>
              <a:rPr lang="zh-CN" altLang="en-US"/>
              <a:t>（精确到 </a:t>
            </a:r>
            <a:r>
              <a:rPr lang="en-US" altLang="zh-CN"/>
              <a:t>1%</a:t>
            </a:r>
            <a:r>
              <a:rPr lang="zh-CN" altLang="en-US"/>
              <a:t>）</a:t>
            </a:r>
            <a:endParaRPr lang="en-US" altLang="zh-CN" dirty="0"/>
          </a:p>
        </p:txBody>
      </p:sp>
      <p:sp>
        <p:nvSpPr>
          <p:cNvPr id="14" name="文本框 13"/>
          <p:cNvSpPr txBox="1"/>
          <p:nvPr/>
        </p:nvSpPr>
        <p:spPr>
          <a:xfrm>
            <a:off x="6197493" y="4749642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P44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17.5 T5】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91009" y="766977"/>
            <a:ext cx="940998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解：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2020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年至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2022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年我国全年研究与试验发展经费的年平均增长率是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，根据题意，得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3721743" y="1980948"/>
            <a:ext cx="4748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>
              <a:defRPr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24393(1 +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)</a:t>
            </a:r>
            <a:r>
              <a:rPr lang="en-US" altLang="zh-CN" sz="3600" b="1" kern="0" baseline="30000">
                <a:solidFill>
                  <a:srgbClr val="FF0000"/>
                </a:solidFill>
                <a:latin typeface="+mj-lt"/>
                <a:ea typeface="+mn-ea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latin typeface="+mj-lt"/>
                <a:ea typeface="+mn-ea"/>
              </a:rPr>
              <a:t> = 30783</a:t>
            </a:r>
            <a:endParaRPr lang="en-US" altLang="zh-CN" sz="3600" b="1" kern="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5" name="Text Box 3"/>
          <p:cNvSpPr txBox="1"/>
          <p:nvPr/>
        </p:nvSpPr>
        <p:spPr>
          <a:xfrm>
            <a:off x="1385627" y="2782442"/>
            <a:ext cx="793568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解方程，得 </a:t>
            </a:r>
            <a:r>
              <a:rPr lang="en-US" altLang="zh-CN" sz="3600" b="1" i="1" kern="0">
                <a:solidFill>
                  <a:srgbClr val="FF0000"/>
                </a:solidFill>
                <a:ea typeface="黑体" panose="02010609060101010101" charset="-122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ea typeface="黑体" panose="02010609060101010101" charset="-122"/>
              </a:rPr>
              <a:t>1</a:t>
            </a:r>
            <a:r>
              <a:rPr lang="en-US" altLang="zh-CN" sz="3600" b="1" kern="0">
                <a:solidFill>
                  <a:srgbClr val="FF0000"/>
                </a:solidFill>
                <a:ea typeface="黑体" panose="02010609060101010101" charset="-122"/>
              </a:rPr>
              <a:t> </a:t>
            </a:r>
            <a:r>
              <a:rPr lang="zh-CN" altLang="en-US" sz="3600" b="1" kern="0">
                <a:solidFill>
                  <a:srgbClr val="FF0000"/>
                </a:solidFill>
                <a:ea typeface="黑体" panose="02010609060101010101" charset="-122"/>
              </a:rPr>
              <a:t>≈</a:t>
            </a:r>
            <a:r>
              <a:rPr lang="en-US" altLang="zh-CN" sz="3600" b="1" kern="0">
                <a:solidFill>
                  <a:srgbClr val="FF0000"/>
                </a:solidFill>
                <a:ea typeface="黑体" panose="02010609060101010101" charset="-122"/>
              </a:rPr>
              <a:t> 0.12</a:t>
            </a:r>
            <a:r>
              <a:rPr lang="zh-CN" altLang="en-US" sz="3600" b="1" kern="0">
                <a:solidFill>
                  <a:srgbClr val="FF0000"/>
                </a:solidFill>
                <a:ea typeface="黑体" panose="02010609060101010101" charset="-122"/>
              </a:rPr>
              <a:t>，</a:t>
            </a:r>
            <a:r>
              <a:rPr lang="en-US" altLang="zh-CN" sz="3600" b="1" i="1" kern="0">
                <a:solidFill>
                  <a:srgbClr val="FF0000"/>
                </a:solidFill>
                <a:ea typeface="黑体" panose="02010609060101010101" charset="-122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ea typeface="黑体" panose="02010609060101010101" charset="-122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ea typeface="黑体" panose="02010609060101010101" charset="-122"/>
              </a:rPr>
              <a:t> </a:t>
            </a:r>
            <a:r>
              <a:rPr lang="zh-CN" altLang="en-US" sz="3600" b="1" kern="0">
                <a:solidFill>
                  <a:srgbClr val="FF0000"/>
                </a:solidFill>
                <a:ea typeface="黑体" panose="02010609060101010101" charset="-122"/>
              </a:rPr>
              <a:t>≈</a:t>
            </a:r>
            <a:r>
              <a:rPr lang="en-US" altLang="zh-CN" sz="3600" b="1" kern="0">
                <a:solidFill>
                  <a:srgbClr val="FF0000"/>
                </a:solidFill>
                <a:ea typeface="黑体" panose="02010609060101010101" charset="-122"/>
              </a:rPr>
              <a:t> – 2.12.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8" name="Text Box 3"/>
          <p:cNvSpPr txBox="1"/>
          <p:nvPr/>
        </p:nvSpPr>
        <p:spPr>
          <a:xfrm>
            <a:off x="1385626" y="3643135"/>
            <a:ext cx="981577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 b="1" i="1" kern="0">
                <a:solidFill>
                  <a:srgbClr val="FF0000"/>
                </a:solidFill>
                <a:ea typeface="黑体" panose="02010609060101010101" charset="-122"/>
              </a:rPr>
              <a:t>x</a:t>
            </a:r>
            <a:r>
              <a:rPr lang="en-US" altLang="zh-CN" sz="3600" b="1" kern="0" baseline="-25000">
                <a:solidFill>
                  <a:srgbClr val="FF0000"/>
                </a:solidFill>
                <a:ea typeface="黑体" panose="02010609060101010101" charset="-122"/>
              </a:rPr>
              <a:t>2</a:t>
            </a:r>
            <a:r>
              <a:rPr lang="en-US" altLang="zh-CN" sz="3600" b="1" kern="0">
                <a:solidFill>
                  <a:srgbClr val="FF0000"/>
                </a:solidFill>
                <a:ea typeface="黑体" panose="02010609060101010101" charset="-122"/>
              </a:rPr>
              <a:t> </a:t>
            </a:r>
            <a:r>
              <a:rPr lang="zh-CN" altLang="en-US" sz="3600" b="1" kern="0">
                <a:solidFill>
                  <a:srgbClr val="FF0000"/>
                </a:solidFill>
                <a:ea typeface="黑体" panose="02010609060101010101" charset="-122"/>
              </a:rPr>
              <a:t>≈</a:t>
            </a:r>
            <a:r>
              <a:rPr lang="en-US" altLang="zh-CN" sz="3600" b="1" kern="0">
                <a:solidFill>
                  <a:srgbClr val="FF0000"/>
                </a:solidFill>
                <a:ea typeface="黑体" panose="02010609060101010101" charset="-122"/>
              </a:rPr>
              <a:t> – 2.12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不合题意，所以 </a:t>
            </a:r>
            <a:r>
              <a:rPr lang="en-US" altLang="zh-CN" sz="3600" b="1" i="1" kern="0">
                <a:solidFill>
                  <a:srgbClr val="FF0000"/>
                </a:solidFill>
                <a:ea typeface="黑体" panose="02010609060101010101" charset="-122"/>
              </a:rPr>
              <a:t>x</a:t>
            </a:r>
            <a:r>
              <a:rPr lang="en-US" altLang="zh-CN" sz="3600" b="1" kern="0">
                <a:solidFill>
                  <a:srgbClr val="FF0000"/>
                </a:solidFill>
                <a:ea typeface="黑体" panose="02010609060101010101" charset="-122"/>
              </a:rPr>
              <a:t> </a:t>
            </a:r>
            <a:r>
              <a:rPr lang="zh-CN" altLang="en-US" sz="3600" b="1" kern="0">
                <a:solidFill>
                  <a:srgbClr val="FF0000"/>
                </a:solidFill>
                <a:ea typeface="黑体" panose="02010609060101010101" charset="-122"/>
              </a:rPr>
              <a:t>≈</a:t>
            </a:r>
            <a:r>
              <a:rPr lang="en-US" altLang="zh-CN" sz="3600" b="1" kern="0">
                <a:solidFill>
                  <a:srgbClr val="FF0000"/>
                </a:solidFill>
                <a:ea typeface="黑体" panose="02010609060101010101" charset="-122"/>
              </a:rPr>
              <a:t> 0.12 = 12%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91009" y="4581424"/>
            <a:ext cx="940998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答：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2020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年至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2022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年我国全年研究与试验发展经费的年平均增长率是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12%.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/>
          <p:nvPr/>
        </p:nvSpPr>
        <p:spPr>
          <a:xfrm>
            <a:off x="1119780" y="225603"/>
            <a:ext cx="10308039" cy="649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/>
              <a:t>6. </a:t>
            </a:r>
            <a:r>
              <a:rPr lang="zh-CN" altLang="en-US"/>
              <a:t>一家水果店以每千克 </a:t>
            </a:r>
            <a:r>
              <a:rPr lang="en-US" altLang="zh-CN"/>
              <a:t>24 </a:t>
            </a:r>
            <a:r>
              <a:rPr lang="zh-CN" altLang="en-US"/>
              <a:t>元的价格购进某种水果若干，然后以每千克 </a:t>
            </a:r>
            <a:r>
              <a:rPr lang="en-US" altLang="zh-CN"/>
              <a:t>28 </a:t>
            </a:r>
            <a:r>
              <a:rPr lang="zh-CN" altLang="en-US"/>
              <a:t>元的价格出售，每天可售出 </a:t>
            </a:r>
            <a:r>
              <a:rPr lang="en-US" altLang="zh-CN"/>
              <a:t>50 kg</a:t>
            </a:r>
            <a:r>
              <a:rPr lang="zh-CN" altLang="en-US"/>
              <a:t>，通过调查发现，这种水果每千克的售价每降低 </a:t>
            </a:r>
            <a:r>
              <a:rPr lang="en-US" altLang="zh-CN"/>
              <a:t>0.2 </a:t>
            </a:r>
            <a:r>
              <a:rPr lang="zh-CN" altLang="en-US"/>
              <a:t>元，每天可多售出 </a:t>
            </a:r>
            <a:r>
              <a:rPr lang="en-US" altLang="zh-CN"/>
              <a:t>10 kg.</a:t>
            </a:r>
            <a:endParaRPr lang="en-US" altLang="zh-CN"/>
          </a:p>
          <a:p>
            <a:pPr>
              <a:lnSpc>
                <a:spcPct val="130000"/>
              </a:lnSpc>
            </a:pPr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）若将这种水果每千克的售价降低 </a:t>
            </a:r>
            <a:r>
              <a:rPr lang="en-US" altLang="zh-CN" i="1"/>
              <a:t>x</a:t>
            </a:r>
            <a:r>
              <a:rPr lang="en-US" altLang="zh-CN"/>
              <a:t> </a:t>
            </a:r>
            <a:r>
              <a:rPr lang="zh-CN" altLang="en-US"/>
              <a:t>元，则每天的销售量是多少千克？（用含 </a:t>
            </a:r>
            <a:r>
              <a:rPr lang="en-US" altLang="zh-CN" i="1"/>
              <a:t>x</a:t>
            </a:r>
            <a:r>
              <a:rPr lang="en-US" altLang="zh-CN"/>
              <a:t> </a:t>
            </a:r>
            <a:r>
              <a:rPr lang="zh-CN" altLang="en-US"/>
              <a:t>的代数式表示）</a:t>
            </a:r>
            <a:endParaRPr lang="en-US" altLang="zh-CN"/>
          </a:p>
          <a:p>
            <a:pPr>
              <a:lnSpc>
                <a:spcPct val="130000"/>
              </a:lnSpc>
            </a:pPr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）销售这种水果要想每天盈利 </a:t>
            </a:r>
            <a:r>
              <a:rPr lang="en-US" altLang="zh-CN"/>
              <a:t>300 </a:t>
            </a:r>
            <a:r>
              <a:rPr lang="zh-CN" altLang="en-US"/>
              <a:t>元，且保证每天至少售出 </a:t>
            </a:r>
            <a:r>
              <a:rPr lang="en-US" altLang="zh-CN"/>
              <a:t>130 kg</a:t>
            </a:r>
            <a:r>
              <a:rPr lang="zh-CN" altLang="en-US"/>
              <a:t>，那么水果店需将每千克的售价降低多少元？</a:t>
            </a:r>
            <a:endParaRPr lang="en-US" altLang="zh-CN" dirty="0"/>
          </a:p>
        </p:txBody>
      </p:sp>
      <p:sp>
        <p:nvSpPr>
          <p:cNvPr id="14" name="文本框 13"/>
          <p:cNvSpPr txBox="1"/>
          <p:nvPr/>
        </p:nvSpPr>
        <p:spPr>
          <a:xfrm>
            <a:off x="4152793" y="6109177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P44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17.5 T6】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1643</Words>
  <Application>WPS 演示</Application>
  <PresentationFormat>宽屏</PresentationFormat>
  <Paragraphs>96</Paragraphs>
  <Slides>10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10</vt:i4>
      </vt:variant>
    </vt:vector>
  </HeadingPairs>
  <TitlesOfParts>
    <vt:vector size="34" baseType="lpstr">
      <vt:lpstr>Arial</vt:lpstr>
      <vt:lpstr>宋体</vt:lpstr>
      <vt:lpstr>Wingdings</vt:lpstr>
      <vt:lpstr>楷体</vt:lpstr>
      <vt:lpstr>微软雅黑</vt:lpstr>
      <vt:lpstr>Aa楷体</vt:lpstr>
      <vt:lpstr>楷体_GB2312</vt:lpstr>
      <vt:lpstr>黑体</vt:lpstr>
      <vt:lpstr>Calibri</vt:lpstr>
      <vt:lpstr>times</vt:lpstr>
      <vt:lpstr>Traditional Arabic</vt:lpstr>
      <vt:lpstr>仿宋</vt:lpstr>
      <vt:lpstr>Times New Roman</vt:lpstr>
      <vt:lpstr>Times New Roman</vt:lpstr>
      <vt:lpstr>Arial Unicode MS</vt:lpstr>
      <vt:lpstr>等线</vt:lpstr>
      <vt:lpstr>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litao</dc:creator>
  <cp:lastModifiedBy>唐唐唐小糖1</cp:lastModifiedBy>
  <cp:revision>514</cp:revision>
  <dcterms:created xsi:type="dcterms:W3CDTF">2025-11-05T05:12:00Z</dcterms:created>
  <dcterms:modified xsi:type="dcterms:W3CDTF">2026-02-04T08:34:20Z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49EEBB6C10E3400AAB8E971FCBA04C62_12</vt:lpwstr>
  </property>
  <property fmtid="{D5CDD505-2E9C-101B-9397-08002B2CF9AE}" pid="3" name="KSOProductBuildVer">
    <vt:lpwstr>2052-12.1.0.24657</vt:lpwstr>
  </property>
</Properties>
</file>