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353" r:id="rId4"/>
    <p:sldId id="388" r:id="rId5"/>
    <p:sldId id="389" r:id="rId6"/>
    <p:sldId id="390" r:id="rId7"/>
    <p:sldId id="391" r:id="rId8"/>
    <p:sldId id="392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5" autoAdjust="0"/>
    <p:restoredTop sz="87040" autoAdjust="0"/>
  </p:normalViewPr>
  <p:slideViewPr>
    <p:cSldViewPr snapToGrid="0">
      <p:cViewPr varScale="1">
        <p:scale>
          <a:sx n="113" d="100"/>
          <a:sy n="113" d="100"/>
        </p:scale>
        <p:origin x="2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1302" y="1807464"/>
            <a:ext cx="7889396" cy="243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  一元二次方程</a:t>
            </a:r>
            <a:endParaRPr lang="en-US" altLang="zh-CN" sz="5400" b="1" dirty="0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习题</a:t>
            </a:r>
            <a:r>
              <a:rPr lang="en-US" altLang="zh-CN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17.3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1204667" y="225366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P35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17.3 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Text Box 6"/>
          <p:cNvSpPr txBox="1"/>
          <p:nvPr/>
        </p:nvSpPr>
        <p:spPr>
          <a:xfrm>
            <a:off x="1297432" y="748586"/>
            <a:ext cx="85198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r>
              <a:rPr lang="en-US" altLang="zh-CN"/>
              <a:t>1. </a:t>
            </a:r>
            <a:r>
              <a:rPr lang="zh-CN" altLang="en-US"/>
              <a:t>用根的判别式判别下列方程根的情况：</a:t>
            </a:r>
            <a:endParaRPr lang="en-US" altLang="zh-CN" dirty="0"/>
          </a:p>
        </p:txBody>
      </p:sp>
      <p:sp>
        <p:nvSpPr>
          <p:cNvPr id="28" name="文本框 10241"/>
          <p:cNvSpPr txBox="1"/>
          <p:nvPr/>
        </p:nvSpPr>
        <p:spPr>
          <a:xfrm>
            <a:off x="1061542" y="1491575"/>
            <a:ext cx="7605380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/>
              <a:t>2</a:t>
            </a:r>
            <a:r>
              <a:rPr lang="en-US" altLang="zh-CN" i="1">
                <a:solidFill>
                  <a:prstClr val="black"/>
                </a:solidFill>
                <a:ea typeface="楷体" panose="02010609060101010101" pitchFamily="49" charset="-122"/>
              </a:rPr>
              <a:t>y</a:t>
            </a:r>
            <a:r>
              <a:rPr lang="en-US" altLang="zh-CN" baseline="30000">
                <a:solidFill>
                  <a:prstClr val="black"/>
                </a:solidFill>
                <a:ea typeface="楷体" panose="02010609060101010101" pitchFamily="49" charset="-122"/>
              </a:rPr>
              <a:t>2</a:t>
            </a:r>
            <a:r>
              <a:rPr lang="en-US" altLang="zh-CN">
                <a:solidFill>
                  <a:prstClr val="black"/>
                </a:solidFill>
                <a:ea typeface="楷体" panose="02010609060101010101" pitchFamily="49" charset="-122"/>
              </a:rPr>
              <a:t> + 4</a:t>
            </a:r>
            <a:r>
              <a:rPr lang="en-US" altLang="zh-CN" i="1">
                <a:solidFill>
                  <a:prstClr val="black"/>
                </a:solidFill>
                <a:ea typeface="楷体" panose="02010609060101010101" pitchFamily="49" charset="-122"/>
              </a:rPr>
              <a:t>y</a:t>
            </a:r>
            <a:r>
              <a:rPr lang="en-US" altLang="zh-CN">
                <a:solidFill>
                  <a:prstClr val="black"/>
                </a:solidFill>
                <a:ea typeface="楷体" panose="02010609060101010101" pitchFamily="49" charset="-122"/>
              </a:rPr>
              <a:t> + 35 </a:t>
            </a:r>
            <a:r>
              <a:rPr lang="en-US" altLang="zh-CN"/>
              <a:t>= 0</a:t>
            </a:r>
            <a:r>
              <a:rPr lang="zh-CN" altLang="en-US"/>
              <a:t>；（</a:t>
            </a:r>
            <a:r>
              <a:rPr lang="en-US" altLang="zh-CN"/>
              <a:t>2</a:t>
            </a:r>
            <a:r>
              <a:rPr lang="zh-CN" altLang="en-US"/>
              <a:t>）</a:t>
            </a:r>
            <a:endParaRPr lang="en-US" altLang="zh-CN" dirty="0"/>
          </a:p>
        </p:txBody>
      </p:sp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7087566" y="1315405"/>
          <a:ext cx="30099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4" name="Equation" r:id="rId1" imgW="72237600" imgH="25603200" progId="Equation.DSMT4">
                  <p:embed/>
                </p:oleObj>
              </mc:Choice>
              <mc:Fallback>
                <p:oleObj name="Equation" r:id="rId1" imgW="72237600" imgH="25603200" progId="Equation.DSMT4">
                  <p:embed/>
                  <p:pic>
                    <p:nvPicPr>
                      <p:cNvPr id="0" name="对象 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087566" y="1315405"/>
                        <a:ext cx="30099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文本框 10241"/>
          <p:cNvSpPr txBox="1"/>
          <p:nvPr/>
        </p:nvSpPr>
        <p:spPr>
          <a:xfrm>
            <a:off x="1061541" y="2329197"/>
            <a:ext cx="9805241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>
                <a:solidFill>
                  <a:prstClr val="black"/>
                </a:solidFill>
                <a:ea typeface="楷体" panose="02010609060101010101" pitchFamily="49" charset="-122"/>
              </a:rPr>
              <a:t>2</a:t>
            </a:r>
            <a:r>
              <a:rPr lang="en-US" altLang="zh-CN"/>
              <a:t> + 0.09 = 0.6</a:t>
            </a:r>
            <a:r>
              <a:rPr lang="en-US" altLang="zh-CN" i="1"/>
              <a:t>x</a:t>
            </a:r>
            <a:r>
              <a:rPr lang="zh-CN" altLang="en-US"/>
              <a:t>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en-US" altLang="zh-CN"/>
              <a:t>4</a:t>
            </a:r>
            <a:r>
              <a:rPr lang="en-US" altLang="zh-CN" i="1"/>
              <a:t>y</a:t>
            </a:r>
            <a:r>
              <a:rPr lang="en-US" altLang="zh-CN"/>
              <a:t>(</a:t>
            </a:r>
            <a:r>
              <a:rPr lang="en-US" altLang="zh-CN" i="1"/>
              <a:t>y</a:t>
            </a:r>
            <a:r>
              <a:rPr lang="en-US" altLang="zh-CN"/>
              <a:t> – 1) + 1 = 0.</a:t>
            </a:r>
            <a:endParaRPr lang="en-US" altLang="zh-CN" dirty="0"/>
          </a:p>
        </p:txBody>
      </p:sp>
      <p:sp>
        <p:nvSpPr>
          <p:cNvPr id="32" name="Text Box 3"/>
          <p:cNvSpPr txBox="1"/>
          <p:nvPr/>
        </p:nvSpPr>
        <p:spPr>
          <a:xfrm>
            <a:off x="572498" y="2967249"/>
            <a:ext cx="973243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）因为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Δ = 4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4×4×35 = – 264 &lt; 0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3" name="文本框 32"/>
          <p:cNvSpPr txBox="1"/>
          <p:nvPr/>
        </p:nvSpPr>
        <p:spPr bwMode="auto">
          <a:xfrm>
            <a:off x="1784954" y="3568568"/>
            <a:ext cx="6086837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所以原方程没有实数根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4" name="文本框 33"/>
          <p:cNvSpPr txBox="1"/>
          <p:nvPr/>
        </p:nvSpPr>
        <p:spPr bwMode="auto">
          <a:xfrm>
            <a:off x="1760033" y="6084965"/>
            <a:ext cx="7704164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所以原方程有两个不相等的实数根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760032" y="4864793"/>
            <a:ext cx="7758691" cy="1295400"/>
            <a:chOff x="1115253" y="4157627"/>
            <a:chExt cx="7758691" cy="1295400"/>
          </a:xfrm>
        </p:grpSpPr>
        <p:sp>
          <p:nvSpPr>
            <p:cNvPr id="36" name="Text Box 3"/>
            <p:cNvSpPr txBox="1"/>
            <p:nvPr/>
          </p:nvSpPr>
          <p:spPr>
            <a:xfrm>
              <a:off x="1115253" y="4482479"/>
              <a:ext cx="166658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因为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37" name="对象 36"/>
            <p:cNvGraphicFramePr>
              <a:graphicFrameLocks noChangeAspect="1"/>
            </p:cNvGraphicFramePr>
            <p:nvPr/>
          </p:nvGraphicFramePr>
          <p:xfrm>
            <a:off x="2181044" y="4157627"/>
            <a:ext cx="6692900" cy="1295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95" name="Equation" r:id="rId3" imgW="160629600" imgH="31089600" progId="Equation.DSMT4">
                    <p:embed/>
                  </p:oleObj>
                </mc:Choice>
                <mc:Fallback>
                  <p:oleObj name="Equation" r:id="rId3" imgW="160629600" imgH="31089600" progId="Equation.DSMT4">
                    <p:embed/>
                    <p:pic>
                      <p:nvPicPr>
                        <p:cNvPr id="0" name="对象 2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181044" y="4157627"/>
                          <a:ext cx="6692900" cy="1295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8" name="组合 37"/>
          <p:cNvGrpSpPr/>
          <p:nvPr/>
        </p:nvGrpSpPr>
        <p:grpSpPr>
          <a:xfrm>
            <a:off x="1459010" y="4088300"/>
            <a:ext cx="8059713" cy="1066800"/>
            <a:chOff x="814231" y="3500402"/>
            <a:chExt cx="8059713" cy="1066800"/>
          </a:xfrm>
        </p:grpSpPr>
        <p:sp>
          <p:nvSpPr>
            <p:cNvPr id="39" name="Text Box 3"/>
            <p:cNvSpPr txBox="1"/>
            <p:nvPr/>
          </p:nvSpPr>
          <p:spPr>
            <a:xfrm>
              <a:off x="814231" y="3719679"/>
              <a:ext cx="483959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）</a:t>
              </a:r>
              <a:r>
                <a:rPr lang="zh-CN" altLang="en-US" sz="3600" b="1">
                  <a:solidFill>
                    <a:srgbClr val="FF0000"/>
                  </a:solidFill>
                  <a:cs typeface="仿宋" panose="02010609060101010101" pitchFamily="49" charset="-122"/>
                </a:rPr>
                <a:t>原方程可变形为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40" name="对象 39"/>
            <p:cNvGraphicFramePr>
              <a:graphicFrameLocks noChangeAspect="1"/>
            </p:cNvGraphicFramePr>
            <p:nvPr/>
          </p:nvGraphicFramePr>
          <p:xfrm>
            <a:off x="5330644" y="3500402"/>
            <a:ext cx="35433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96" name="Equation" r:id="rId5" imgW="85039200" imgH="25603200" progId="Equation.DSMT4">
                    <p:embed/>
                  </p:oleObj>
                </mc:Choice>
                <mc:Fallback>
                  <p:oleObj name="Equation" r:id="rId5" imgW="85039200" imgH="25603200" progId="Equation.DSMT4">
                    <p:embed/>
                    <p:pic>
                      <p:nvPicPr>
                        <p:cNvPr id="0" name="对象 2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330644" y="3500402"/>
                          <a:ext cx="35433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1"/>
          <p:cNvSpPr txBox="1"/>
          <p:nvPr/>
        </p:nvSpPr>
        <p:spPr>
          <a:xfrm>
            <a:off x="1061541" y="420884"/>
            <a:ext cx="9805241" cy="69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 i="1"/>
              <a:t>x</a:t>
            </a:r>
            <a:r>
              <a:rPr lang="en-US" altLang="zh-CN" baseline="30000">
                <a:solidFill>
                  <a:prstClr val="black"/>
                </a:solidFill>
                <a:ea typeface="楷体" panose="02010609060101010101" pitchFamily="49" charset="-122"/>
              </a:rPr>
              <a:t>2</a:t>
            </a:r>
            <a:r>
              <a:rPr lang="en-US" altLang="zh-CN"/>
              <a:t> + 0.09 = 0.6</a:t>
            </a:r>
            <a:r>
              <a:rPr lang="en-US" altLang="zh-CN" i="1"/>
              <a:t>x</a:t>
            </a:r>
            <a:r>
              <a:rPr lang="zh-CN" altLang="en-US"/>
              <a:t>；（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en-US" altLang="zh-CN"/>
              <a:t>4</a:t>
            </a:r>
            <a:r>
              <a:rPr lang="en-US" altLang="zh-CN" i="1"/>
              <a:t>y</a:t>
            </a:r>
            <a:r>
              <a:rPr lang="en-US" altLang="zh-CN"/>
              <a:t>(</a:t>
            </a:r>
            <a:r>
              <a:rPr lang="en-US" altLang="zh-CN" i="1"/>
              <a:t>y</a:t>
            </a:r>
            <a:r>
              <a:rPr lang="en-US" altLang="zh-CN"/>
              <a:t> – 1) + 1 = 0.</a:t>
            </a:r>
            <a:endParaRPr lang="en-US" altLang="zh-CN" dirty="0"/>
          </a:p>
        </p:txBody>
      </p:sp>
      <p:sp>
        <p:nvSpPr>
          <p:cNvPr id="12" name="Text Box 3"/>
          <p:cNvSpPr txBox="1"/>
          <p:nvPr/>
        </p:nvSpPr>
        <p:spPr>
          <a:xfrm>
            <a:off x="1061541" y="1252090"/>
            <a:ext cx="901011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FF0000"/>
                </a:solidFill>
                <a:cs typeface="仿宋" panose="02010609060101010101" pitchFamily="49" charset="-122"/>
              </a:rPr>
              <a:t>原方程可变形为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0.6</a:t>
            </a:r>
            <a:r>
              <a:rPr lang="en-US" altLang="zh-CN" sz="3600" b="1" i="1">
                <a:solidFill>
                  <a:srgbClr val="FF0000"/>
                </a:solidFill>
              </a:rPr>
              <a:t>x </a:t>
            </a:r>
            <a:r>
              <a:rPr lang="en-US" altLang="zh-CN" sz="3600" b="1">
                <a:solidFill>
                  <a:srgbClr val="FF0000"/>
                </a:solidFill>
              </a:rPr>
              <a:t>+ 0.09 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文本框 12"/>
          <p:cNvSpPr txBox="1"/>
          <p:nvPr/>
        </p:nvSpPr>
        <p:spPr bwMode="auto">
          <a:xfrm>
            <a:off x="1362564" y="2735477"/>
            <a:ext cx="7704164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所以原方程有两个相等的实数根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4" name="Text Box 3"/>
          <p:cNvSpPr txBox="1"/>
          <p:nvPr/>
        </p:nvSpPr>
        <p:spPr>
          <a:xfrm>
            <a:off x="1362562" y="2014890"/>
            <a:ext cx="870908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因为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Δ = 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(–0.6)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4×1×0.09 = 0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5" name="Text Box 3"/>
          <p:cNvSpPr txBox="1"/>
          <p:nvPr/>
        </p:nvSpPr>
        <p:spPr>
          <a:xfrm>
            <a:off x="1061539" y="3617603"/>
            <a:ext cx="901011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FF0000"/>
                </a:solidFill>
                <a:cs typeface="仿宋" panose="02010609060101010101" pitchFamily="49" charset="-122"/>
              </a:rPr>
              <a:t>原方程可变形为 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4</a:t>
            </a:r>
            <a:r>
              <a:rPr lang="en-US" altLang="zh-CN" sz="3600" b="1" i="1">
                <a:solidFill>
                  <a:srgbClr val="FF0000"/>
                </a:solidFill>
              </a:rPr>
              <a:t>y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4</a:t>
            </a:r>
            <a:r>
              <a:rPr lang="en-US" altLang="zh-CN" sz="3600" b="1" i="1">
                <a:solidFill>
                  <a:srgbClr val="FF0000"/>
                </a:solidFill>
              </a:rPr>
              <a:t>y </a:t>
            </a:r>
            <a:r>
              <a:rPr lang="en-US" altLang="zh-CN" sz="3600" b="1">
                <a:solidFill>
                  <a:srgbClr val="FF0000"/>
                </a:solidFill>
              </a:rPr>
              <a:t>+ 1 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1362562" y="5100990"/>
            <a:ext cx="7704164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所以原方程有两个相等的实数根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 Box 3"/>
          <p:cNvSpPr txBox="1"/>
          <p:nvPr/>
        </p:nvSpPr>
        <p:spPr>
          <a:xfrm>
            <a:off x="1362561" y="4380403"/>
            <a:ext cx="627069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因为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Δ = 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(–4)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4×4×1 = 0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/>
          <p:nvPr/>
        </p:nvSpPr>
        <p:spPr>
          <a:xfrm>
            <a:off x="1206393" y="730956"/>
            <a:ext cx="9922679" cy="14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/>
              <a:t>2. </a:t>
            </a:r>
            <a:r>
              <a:rPr lang="zh-CN" altLang="en-US"/>
              <a:t>求证：关于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的方程 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+ (2</a:t>
            </a:r>
            <a:r>
              <a:rPr lang="en-US" altLang="zh-CN" i="1"/>
              <a:t>k</a:t>
            </a:r>
            <a:r>
              <a:rPr lang="en-US" altLang="zh-CN"/>
              <a:t> + 1)</a:t>
            </a:r>
            <a:r>
              <a:rPr lang="en-US" altLang="zh-CN" i="1"/>
              <a:t>x</a:t>
            </a:r>
            <a:r>
              <a:rPr lang="en-US" altLang="zh-CN"/>
              <a:t> + </a:t>
            </a:r>
            <a:r>
              <a:rPr lang="en-US" altLang="zh-CN" i="1"/>
              <a:t>k</a:t>
            </a:r>
            <a:r>
              <a:rPr lang="en-US" altLang="zh-CN"/>
              <a:t> – 1 = 0 </a:t>
            </a:r>
            <a:r>
              <a:rPr lang="zh-CN" altLang="en-US"/>
              <a:t>有两个不相等的实数根</a:t>
            </a:r>
            <a:r>
              <a:rPr lang="en-US" altLang="zh-CN"/>
              <a:t>.</a:t>
            </a:r>
            <a:endParaRPr lang="en-US" altLang="zh-CN" dirty="0"/>
          </a:p>
        </p:txBody>
      </p:sp>
      <p:sp>
        <p:nvSpPr>
          <p:cNvPr id="11" name="Text Box 3"/>
          <p:cNvSpPr txBox="1"/>
          <p:nvPr/>
        </p:nvSpPr>
        <p:spPr>
          <a:xfrm>
            <a:off x="1458121" y="2207240"/>
            <a:ext cx="8920059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证明：根据题意，得  </a:t>
            </a:r>
            <a:endParaRPr lang="en-US" altLang="zh-CN" sz="3600" b="1">
              <a:solidFill>
                <a:srgbClr val="FF0000"/>
              </a:solidFill>
              <a:latin typeface="+mj-lt"/>
              <a:cs typeface="仿宋" panose="02010609060101010101" pitchFamily="49" charset="-122"/>
            </a:endParaRPr>
          </a:p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Δ = (2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k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+ 1)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4×1×(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k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1) = 4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k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+ 5.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Text Box 3"/>
          <p:cNvSpPr txBox="1"/>
          <p:nvPr/>
        </p:nvSpPr>
        <p:spPr>
          <a:xfrm>
            <a:off x="1458121" y="3599357"/>
            <a:ext cx="71933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因为 </a:t>
            </a:r>
            <a:r>
              <a:rPr lang="en-US" altLang="zh-CN" sz="3600" b="1">
                <a:solidFill>
                  <a:srgbClr val="FF0000"/>
                </a:solidFill>
              </a:rPr>
              <a:t>4</a:t>
            </a:r>
            <a:r>
              <a:rPr lang="en-US" altLang="zh-CN" sz="3600" b="1" i="1">
                <a:solidFill>
                  <a:srgbClr val="FF0000"/>
                </a:solidFill>
              </a:rPr>
              <a:t>k</a:t>
            </a:r>
            <a:r>
              <a:rPr lang="en-US" altLang="zh-CN" sz="3600" b="1" baseline="30000">
                <a:solidFill>
                  <a:srgbClr val="FF0000"/>
                </a:solidFill>
              </a:rPr>
              <a:t>2 </a:t>
            </a:r>
            <a:r>
              <a:rPr lang="zh-CN" altLang="en-US" sz="3600" b="1">
                <a:solidFill>
                  <a:srgbClr val="FF0000"/>
                </a:solidFill>
              </a:rPr>
              <a:t>≥ </a:t>
            </a:r>
            <a:r>
              <a:rPr lang="en-US" altLang="zh-CN" sz="3600" b="1">
                <a:solidFill>
                  <a:srgbClr val="FF0000"/>
                </a:solidFill>
              </a:rPr>
              <a:t>0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，所以 </a:t>
            </a:r>
            <a:r>
              <a:rPr lang="en-US" altLang="zh-CN" sz="3600" b="1">
                <a:solidFill>
                  <a:srgbClr val="FF0000"/>
                </a:solidFill>
              </a:rPr>
              <a:t>4</a:t>
            </a:r>
            <a:r>
              <a:rPr lang="en-US" altLang="zh-CN" sz="3600" b="1" i="1">
                <a:solidFill>
                  <a:srgbClr val="FF0000"/>
                </a:solidFill>
              </a:rPr>
              <a:t>k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 + 5 </a:t>
            </a:r>
            <a:r>
              <a:rPr lang="zh-CN" altLang="en-US" sz="3600" b="1">
                <a:solidFill>
                  <a:srgbClr val="FF0000"/>
                </a:solidFill>
              </a:rPr>
              <a:t>≥</a:t>
            </a:r>
            <a:r>
              <a:rPr lang="en-US" altLang="zh-CN" sz="3600" b="1">
                <a:solidFill>
                  <a:srgbClr val="FF0000"/>
                </a:solidFill>
              </a:rPr>
              <a:t> 5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&gt;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Text Box 3"/>
          <p:cNvSpPr txBox="1"/>
          <p:nvPr/>
        </p:nvSpPr>
        <p:spPr>
          <a:xfrm>
            <a:off x="1458121" y="4353723"/>
            <a:ext cx="892005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所以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无论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k 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取何值，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Δ &gt; 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都成立，即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方程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(2</a:t>
            </a:r>
            <a:r>
              <a:rPr lang="en-US" altLang="zh-CN" sz="3600" b="1" i="1">
                <a:solidFill>
                  <a:srgbClr val="FF0000"/>
                </a:solidFill>
              </a:rPr>
              <a:t>k</a:t>
            </a:r>
            <a:r>
              <a:rPr lang="en-US" altLang="zh-CN" sz="3600" b="1">
                <a:solidFill>
                  <a:srgbClr val="FF0000"/>
                </a:solidFill>
              </a:rPr>
              <a:t> + 1)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</a:t>
            </a:r>
            <a:r>
              <a:rPr lang="en-US" altLang="zh-CN" sz="3600" b="1" i="1">
                <a:solidFill>
                  <a:srgbClr val="FF0000"/>
                </a:solidFill>
              </a:rPr>
              <a:t>k</a:t>
            </a:r>
            <a:r>
              <a:rPr lang="en-US" altLang="zh-CN" sz="3600" b="1">
                <a:solidFill>
                  <a:srgbClr val="FF0000"/>
                </a:solidFill>
              </a:rPr>
              <a:t> – 1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 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有两个不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相等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的实数根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06393" y="366762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P35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17.3 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/>
          <p:nvPr/>
        </p:nvSpPr>
        <p:spPr>
          <a:xfrm>
            <a:off x="1134661" y="730956"/>
            <a:ext cx="9922679" cy="14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/>
              <a:t>3. </a:t>
            </a:r>
            <a:r>
              <a:rPr lang="en-US" altLang="zh-CN" i="1"/>
              <a:t>k </a:t>
            </a:r>
            <a:r>
              <a:rPr lang="zh-CN" altLang="en-US"/>
              <a:t>取什么值时，关于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的方程 </a:t>
            </a:r>
            <a:r>
              <a:rPr lang="en-US" altLang="zh-CN"/>
              <a:t>4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(</a:t>
            </a:r>
            <a:r>
              <a:rPr lang="en-US" altLang="zh-CN" i="1"/>
              <a:t>k</a:t>
            </a:r>
            <a:r>
              <a:rPr lang="en-US" altLang="zh-CN"/>
              <a:t> + 2)</a:t>
            </a:r>
            <a:r>
              <a:rPr lang="en-US" altLang="zh-CN" i="1"/>
              <a:t>x</a:t>
            </a:r>
            <a:r>
              <a:rPr lang="en-US" altLang="zh-CN"/>
              <a:t> + </a:t>
            </a:r>
            <a:r>
              <a:rPr lang="en-US" altLang="zh-CN" i="1"/>
              <a:t>k</a:t>
            </a:r>
            <a:r>
              <a:rPr lang="en-US" altLang="zh-CN"/>
              <a:t> – 1 = 0 </a:t>
            </a:r>
            <a:r>
              <a:rPr lang="zh-CN" altLang="en-US"/>
              <a:t>有两个相等的实数根？求出这时方程的根</a:t>
            </a:r>
            <a:r>
              <a:rPr lang="en-US" altLang="zh-CN"/>
              <a:t>.</a:t>
            </a:r>
            <a:endParaRPr lang="en-US" altLang="zh-CN" dirty="0"/>
          </a:p>
        </p:txBody>
      </p:sp>
      <p:sp>
        <p:nvSpPr>
          <p:cNvPr id="11" name="Text Box 3"/>
          <p:cNvSpPr txBox="1"/>
          <p:nvPr/>
        </p:nvSpPr>
        <p:spPr>
          <a:xfrm>
            <a:off x="1458121" y="2207240"/>
            <a:ext cx="8920059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解：根据题意，得  </a:t>
            </a:r>
            <a:endParaRPr lang="en-US" altLang="zh-CN" sz="3600" b="1">
              <a:solidFill>
                <a:srgbClr val="FF0000"/>
              </a:solidFill>
              <a:latin typeface="+mj-lt"/>
              <a:cs typeface="仿宋" panose="02010609060101010101" pitchFamily="49" charset="-122"/>
            </a:endParaRPr>
          </a:p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Δ = 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k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+ 2)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4×4×(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k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1) =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k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12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k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+ 20.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Text Box 3"/>
          <p:cNvSpPr txBox="1"/>
          <p:nvPr/>
        </p:nvSpPr>
        <p:spPr>
          <a:xfrm>
            <a:off x="1458120" y="3450432"/>
            <a:ext cx="936890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因为方程有两个相等的实数根，所以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Δ = 0.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Text Box 3"/>
          <p:cNvSpPr txBox="1"/>
          <p:nvPr/>
        </p:nvSpPr>
        <p:spPr>
          <a:xfrm>
            <a:off x="1458121" y="4885205"/>
            <a:ext cx="8920059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所以当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k 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取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10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或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2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时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，方程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4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(</a:t>
            </a:r>
            <a:r>
              <a:rPr lang="en-US" altLang="zh-CN" sz="3600" b="1" i="1">
                <a:solidFill>
                  <a:srgbClr val="FF0000"/>
                </a:solidFill>
              </a:rPr>
              <a:t>k</a:t>
            </a:r>
            <a:r>
              <a:rPr lang="en-US" altLang="zh-CN" sz="3600" b="1">
                <a:solidFill>
                  <a:srgbClr val="FF0000"/>
                </a:solidFill>
              </a:rPr>
              <a:t> + 2)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</a:t>
            </a:r>
            <a:r>
              <a:rPr lang="en-US" altLang="zh-CN" sz="3600" b="1" i="1">
                <a:solidFill>
                  <a:srgbClr val="FF0000"/>
                </a:solidFill>
              </a:rPr>
              <a:t>k</a:t>
            </a:r>
            <a:r>
              <a:rPr lang="en-US" altLang="zh-CN" sz="3600" b="1">
                <a:solidFill>
                  <a:srgbClr val="FF0000"/>
                </a:solidFill>
              </a:rPr>
              <a:t> – 1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 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有两个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相等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的实数根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06393" y="366762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P35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17.3 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Text Box 3"/>
          <p:cNvSpPr txBox="1"/>
          <p:nvPr/>
        </p:nvSpPr>
        <p:spPr>
          <a:xfrm>
            <a:off x="1458120" y="4112498"/>
            <a:ext cx="454511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即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k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12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k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+ 20 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Text Box 3"/>
          <p:cNvSpPr txBox="1"/>
          <p:nvPr/>
        </p:nvSpPr>
        <p:spPr>
          <a:xfrm>
            <a:off x="5738571" y="4096763"/>
            <a:ext cx="454511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解得 </a:t>
            </a:r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k</a:t>
            </a:r>
            <a:r>
              <a:rPr lang="en-US" altLang="zh-CN" sz="3600" b="1" baseline="-25000">
                <a:solidFill>
                  <a:srgbClr val="FF0000"/>
                </a:solidFill>
              </a:rPr>
              <a:t>1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= 10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k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= 2.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/>
          <p:nvPr/>
        </p:nvSpPr>
        <p:spPr>
          <a:xfrm>
            <a:off x="1537634" y="366214"/>
            <a:ext cx="932914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</a:rPr>
              <a:t>① 当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k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</a:rPr>
              <a:t>1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10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时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原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方程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为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4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12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+ 9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1537633" y="1128214"/>
            <a:ext cx="932914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将方程左边分解因式，得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(2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3)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1537632" y="1890214"/>
            <a:ext cx="518122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开平方，得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2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3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Text Box 3"/>
          <p:cNvSpPr txBox="1"/>
          <p:nvPr/>
        </p:nvSpPr>
        <p:spPr>
          <a:xfrm>
            <a:off x="1537632" y="2654709"/>
            <a:ext cx="42484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372445" y="2441092"/>
          <a:ext cx="22733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8" name="Equation" r:id="rId1" imgW="54559200" imgH="25603200" progId="Equation.DSMT4">
                  <p:embed/>
                </p:oleObj>
              </mc:Choice>
              <mc:Fallback>
                <p:oleObj name="Equation" r:id="rId1" imgW="54559200" imgH="25603200" progId="Equation.DSMT4">
                  <p:embed/>
                  <p:pic>
                    <p:nvPicPr>
                      <p:cNvPr id="0" name="对象 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72445" y="2441092"/>
                        <a:ext cx="22733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3"/>
          <p:cNvSpPr txBox="1"/>
          <p:nvPr/>
        </p:nvSpPr>
        <p:spPr>
          <a:xfrm>
            <a:off x="1537634" y="3467795"/>
            <a:ext cx="932914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</a:rPr>
              <a:t>② 当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k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2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时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原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方程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为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4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4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+ 1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Text Box 3"/>
          <p:cNvSpPr txBox="1"/>
          <p:nvPr/>
        </p:nvSpPr>
        <p:spPr>
          <a:xfrm>
            <a:off x="1537633" y="4229795"/>
            <a:ext cx="932914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将方程左边分解因式，得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(2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1)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0" name="Text Box 3"/>
          <p:cNvSpPr txBox="1"/>
          <p:nvPr/>
        </p:nvSpPr>
        <p:spPr>
          <a:xfrm>
            <a:off x="1537632" y="4991795"/>
            <a:ext cx="518122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开平方，得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2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1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Text Box 3"/>
          <p:cNvSpPr txBox="1"/>
          <p:nvPr/>
        </p:nvSpPr>
        <p:spPr>
          <a:xfrm>
            <a:off x="1537632" y="5756290"/>
            <a:ext cx="42484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所以原方程的根是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372445" y="5542673"/>
          <a:ext cx="22733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9" name="Equation" r:id="rId3" imgW="54559200" imgH="25603200" progId="Equation.DSMT4">
                  <p:embed/>
                </p:oleObj>
              </mc:Choice>
              <mc:Fallback>
                <p:oleObj name="Equation" r:id="rId3" imgW="54559200" imgH="256032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72445" y="5542673"/>
                        <a:ext cx="22733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/>
          <p:nvPr/>
        </p:nvSpPr>
        <p:spPr>
          <a:xfrm>
            <a:off x="1134661" y="730956"/>
            <a:ext cx="9922679" cy="14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/>
              <a:t>4. </a:t>
            </a:r>
            <a:r>
              <a:rPr lang="zh-CN" altLang="en-US"/>
              <a:t>关于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的一元二次方程 </a:t>
            </a:r>
            <a:r>
              <a:rPr lang="en-US" altLang="zh-CN"/>
              <a:t>(</a:t>
            </a:r>
            <a:r>
              <a:rPr lang="en-US" altLang="zh-CN" i="1"/>
              <a:t>m</a:t>
            </a:r>
            <a:r>
              <a:rPr lang="en-US" altLang="zh-CN"/>
              <a:t> – 1)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2</a:t>
            </a:r>
            <a:r>
              <a:rPr lang="en-US" altLang="zh-CN" i="1"/>
              <a:t>mx</a:t>
            </a:r>
            <a:r>
              <a:rPr lang="en-US" altLang="zh-CN"/>
              <a:t> + </a:t>
            </a:r>
            <a:r>
              <a:rPr lang="en-US" altLang="zh-CN" i="1"/>
              <a:t>m</a:t>
            </a:r>
            <a:r>
              <a:rPr lang="en-US" altLang="zh-CN"/>
              <a:t> = 0 </a:t>
            </a:r>
            <a:r>
              <a:rPr lang="zh-CN" altLang="en-US"/>
              <a:t>有实数根，求 </a:t>
            </a:r>
            <a:r>
              <a:rPr lang="en-US" altLang="zh-CN" i="1"/>
              <a:t>m</a:t>
            </a:r>
            <a:r>
              <a:rPr lang="en-US" altLang="zh-CN"/>
              <a:t> </a:t>
            </a:r>
            <a:r>
              <a:rPr lang="zh-CN" altLang="en-US"/>
              <a:t>的取值范围</a:t>
            </a:r>
            <a:r>
              <a:rPr lang="en-US" altLang="zh-CN"/>
              <a:t>.</a:t>
            </a:r>
            <a:endParaRPr lang="en-US" altLang="zh-CN" dirty="0"/>
          </a:p>
        </p:txBody>
      </p:sp>
      <p:sp>
        <p:nvSpPr>
          <p:cNvPr id="14" name="文本框 13"/>
          <p:cNvSpPr txBox="1"/>
          <p:nvPr/>
        </p:nvSpPr>
        <p:spPr>
          <a:xfrm>
            <a:off x="1206393" y="366762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P35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17.3 T4】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Text Box 3"/>
          <p:cNvSpPr txBox="1"/>
          <p:nvPr/>
        </p:nvSpPr>
        <p:spPr>
          <a:xfrm>
            <a:off x="1458119" y="2207240"/>
            <a:ext cx="8920059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解：根据题意，得  </a:t>
            </a:r>
            <a:endParaRPr lang="en-US" altLang="zh-CN" sz="3600" b="1">
              <a:solidFill>
                <a:srgbClr val="FF0000"/>
              </a:solidFill>
              <a:latin typeface="+mj-lt"/>
              <a:cs typeface="仿宋" panose="02010609060101010101" pitchFamily="49" charset="-122"/>
            </a:endParaRPr>
          </a:p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Δ = (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–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m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4×(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m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1)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×</a:t>
            </a:r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m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4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m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0" name="Text Box 3"/>
          <p:cNvSpPr txBox="1"/>
          <p:nvPr/>
        </p:nvSpPr>
        <p:spPr>
          <a:xfrm>
            <a:off x="1458120" y="3418285"/>
            <a:ext cx="743409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因为方程有实数根，所以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Δ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≥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0.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5" name="Text Box 3"/>
          <p:cNvSpPr txBox="1"/>
          <p:nvPr/>
        </p:nvSpPr>
        <p:spPr>
          <a:xfrm>
            <a:off x="1458119" y="5389425"/>
            <a:ext cx="849426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所以当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m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r>
              <a:rPr lang="zh-CN" altLang="en-US" sz="3600" b="1">
                <a:solidFill>
                  <a:srgbClr val="FF0000"/>
                </a:solidFill>
              </a:rPr>
              <a:t>≥</a:t>
            </a:r>
            <a:r>
              <a:rPr lang="en-US" altLang="zh-CN" sz="3600" b="1">
                <a:solidFill>
                  <a:srgbClr val="FF0000"/>
                </a:solidFill>
              </a:rPr>
              <a:t> 0 </a:t>
            </a:r>
            <a:r>
              <a:rPr lang="zh-CN" altLang="en-US" sz="3600" b="1">
                <a:solidFill>
                  <a:srgbClr val="FF0000"/>
                </a:solidFill>
              </a:rPr>
              <a:t>且 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r>
              <a:rPr lang="zh-CN" altLang="en-US" sz="3600" b="1">
                <a:solidFill>
                  <a:srgbClr val="FF0000"/>
                </a:solidFill>
              </a:rPr>
              <a:t>≠ </a:t>
            </a:r>
            <a:r>
              <a:rPr lang="en-US" altLang="zh-CN" sz="3600" b="1">
                <a:solidFill>
                  <a:srgbClr val="FF0000"/>
                </a:solidFill>
              </a:rPr>
              <a:t>1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时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一元二次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方程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en-US" altLang="zh-CN" sz="3600" b="1">
                <a:solidFill>
                  <a:srgbClr val="FF0000"/>
                </a:solidFill>
              </a:rPr>
              <a:t> – 1)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2</a:t>
            </a:r>
            <a:r>
              <a:rPr lang="en-US" altLang="zh-CN" sz="3600" b="1" i="1">
                <a:solidFill>
                  <a:srgbClr val="FF0000"/>
                </a:solidFill>
              </a:rPr>
              <a:t>mx</a:t>
            </a:r>
            <a:r>
              <a:rPr lang="en-US" altLang="zh-CN" sz="3600" b="1">
                <a:solidFill>
                  <a:srgbClr val="FF0000"/>
                </a:solidFill>
              </a:rPr>
              <a:t> + 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= 0 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有实数根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" name="Text Box 3"/>
          <p:cNvSpPr txBox="1"/>
          <p:nvPr/>
        </p:nvSpPr>
        <p:spPr>
          <a:xfrm>
            <a:off x="8017565" y="3450431"/>
            <a:ext cx="271631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即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m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≥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9" name="Text Box 3"/>
          <p:cNvSpPr txBox="1"/>
          <p:nvPr/>
        </p:nvSpPr>
        <p:spPr>
          <a:xfrm>
            <a:off x="1458119" y="4075332"/>
            <a:ext cx="936890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又因为方程为一元二次方程，所以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m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1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≠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0.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 Box 3"/>
          <p:cNvSpPr txBox="1"/>
          <p:nvPr/>
        </p:nvSpPr>
        <p:spPr>
          <a:xfrm>
            <a:off x="1458119" y="4732379"/>
            <a:ext cx="286209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解得 </a:t>
            </a:r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m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r>
              <a:rPr lang="zh-CN" altLang="en-US" sz="3600" b="1">
                <a:solidFill>
                  <a:srgbClr val="FF0000"/>
                </a:solidFill>
              </a:rPr>
              <a:t>≠ </a:t>
            </a:r>
            <a:r>
              <a:rPr lang="en-US" altLang="zh-CN" sz="3600" b="1">
                <a:solidFill>
                  <a:srgbClr val="FF0000"/>
                </a:solidFill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6" grpId="0"/>
      <p:bldP spid="19" grpId="0"/>
      <p:bldP spid="1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1260</Words>
  <Application>WPS 演示</Application>
  <PresentationFormat>宽屏</PresentationFormat>
  <Paragraphs>96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Wingdings</vt:lpstr>
      <vt:lpstr>楷体</vt:lpstr>
      <vt:lpstr>微软雅黑</vt:lpstr>
      <vt:lpstr>Aa楷体</vt:lpstr>
      <vt:lpstr>楷体_GB2312</vt:lpstr>
      <vt:lpstr>黑体</vt:lpstr>
      <vt:lpstr>Calibri</vt:lpstr>
      <vt:lpstr>仿宋</vt:lpstr>
      <vt:lpstr>Times New Roman</vt:lpstr>
      <vt:lpstr>Arial Unicode MS</vt:lpstr>
      <vt:lpstr>等线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396</cp:revision>
  <dcterms:created xsi:type="dcterms:W3CDTF">2025-11-05T05:12:00Z</dcterms:created>
  <dcterms:modified xsi:type="dcterms:W3CDTF">2026-02-04T08:33:09Z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8F963F1E36E44BEF9513808322DBB0AE_12</vt:lpwstr>
  </property>
  <property fmtid="{D5CDD505-2E9C-101B-9397-08002B2CF9AE}" pid="3" name="KSOProductBuildVer">
    <vt:lpwstr>2052-12.1.0.24657</vt:lpwstr>
  </property>
</Properties>
</file>