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52" r:id="rId7"/>
    <p:sldId id="323" r:id="rId8"/>
    <p:sldId id="364" r:id="rId9"/>
    <p:sldId id="344" r:id="rId10"/>
    <p:sldId id="366" r:id="rId11"/>
    <p:sldId id="367" r:id="rId12"/>
    <p:sldId id="370" r:id="rId13"/>
    <p:sldId id="369" r:id="rId14"/>
    <p:sldId id="365" r:id="rId15"/>
    <p:sldId id="276" r:id="rId16"/>
    <p:sldId id="371" r:id="rId17"/>
    <p:sldId id="277" r:id="rId18"/>
    <p:sldId id="372" r:id="rId19"/>
    <p:sldId id="373" r:id="rId20"/>
    <p:sldId id="338" r:id="rId21"/>
    <p:sldId id="33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7DA2"/>
    <a:srgbClr val="FF7DFF"/>
    <a:srgbClr val="FF00FF"/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9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5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21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oleObject" Target="../embeddings/oleObject9.bin"/><Relationship Id="rId7" Type="http://schemas.openxmlformats.org/officeDocument/2006/relationships/image" Target="../media/image11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6.bin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56832" y="1265023"/>
            <a:ext cx="8678336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17.2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一元二次方程的解法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直接开平方法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 Box 6"/>
          <p:cNvSpPr txBox="1"/>
          <p:nvPr/>
        </p:nvSpPr>
        <p:spPr>
          <a:xfrm>
            <a:off x="3030189" y="234223"/>
            <a:ext cx="79355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用直接开平方法解下列方程：</a:t>
            </a:r>
            <a:endParaRPr lang="en-US" altLang="zh-CN" dirty="0"/>
          </a:p>
        </p:txBody>
      </p:sp>
      <p:sp>
        <p:nvSpPr>
          <p:cNvPr id="55" name="文本框 10241"/>
          <p:cNvSpPr txBox="1"/>
          <p:nvPr/>
        </p:nvSpPr>
        <p:spPr>
          <a:xfrm>
            <a:off x="1188553" y="919145"/>
            <a:ext cx="8902949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3(</a:t>
            </a:r>
            <a:r>
              <a:rPr lang="en-US" altLang="zh-CN" i="1"/>
              <a:t>x </a:t>
            </a:r>
            <a:r>
              <a:rPr lang="en-US" altLang="zh-CN"/>
              <a:t>+ 1)</a:t>
            </a:r>
            <a:r>
              <a:rPr lang="en-US" altLang="zh-CN" baseline="30000"/>
              <a:t>2</a:t>
            </a:r>
            <a:r>
              <a:rPr lang="en-US" altLang="zh-CN"/>
              <a:t> = 48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2(</a:t>
            </a:r>
            <a:r>
              <a:rPr lang="en-US" altLang="zh-CN" i="1"/>
              <a:t>x </a:t>
            </a:r>
            <a:r>
              <a:rPr lang="en-US" altLang="zh-CN"/>
              <a:t>– 2)</a:t>
            </a:r>
            <a:r>
              <a:rPr lang="en-US" altLang="zh-CN" baseline="30000"/>
              <a:t>2</a:t>
            </a:r>
            <a:r>
              <a:rPr lang="en-US" altLang="zh-CN"/>
              <a:t> – 4 = 0.</a:t>
            </a:r>
            <a:endParaRPr lang="en-US" altLang="zh-CN" dirty="0"/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949064" y="1711080"/>
            <a:ext cx="8076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）原方程可化为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+ 1)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16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62" name="Text Box 3"/>
          <p:cNvSpPr txBox="1"/>
          <p:nvPr/>
        </p:nvSpPr>
        <p:spPr>
          <a:xfrm>
            <a:off x="3135085" y="2396486"/>
            <a:ext cx="61630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n-ea"/>
              </a:rPr>
              <a:t>开平方，得  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+ 1 = ±4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3" name="Text Box 3"/>
          <p:cNvSpPr txBox="1"/>
          <p:nvPr/>
        </p:nvSpPr>
        <p:spPr>
          <a:xfrm>
            <a:off x="2560857" y="3105834"/>
            <a:ext cx="771961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– 5.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1890296" y="3885315"/>
            <a:ext cx="83901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原方程可化为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2)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2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90297" y="5311128"/>
            <a:ext cx="8566965" cy="666317"/>
            <a:chOff x="1890297" y="5311128"/>
            <a:chExt cx="8566965" cy="666317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758262" y="5311128"/>
            <a:ext cx="46990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12" name="Equation" r:id="rId1" imgW="112776000" imgH="15240000" progId="Equation.DSMT4">
                    <p:embed/>
                  </p:oleObj>
                </mc:Choice>
                <mc:Fallback>
                  <p:oleObj name="Equation" r:id="rId1" imgW="112776000" imgH="152400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758262" y="5311128"/>
                          <a:ext cx="46990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30189" y="4586091"/>
            <a:ext cx="5676473" cy="646331"/>
            <a:chOff x="3030189" y="4586091"/>
            <a:chExt cx="5676473" cy="646331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6420662" y="4586337"/>
            <a:ext cx="22860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13" name="Equation" r:id="rId3" imgW="54864000" imgH="13106400" progId="Equation.DSMT4">
                    <p:embed/>
                  </p:oleObj>
                </mc:Choice>
                <mc:Fallback>
                  <p:oleObj name="Equation" r:id="rId3" imgW="54864000" imgH="131064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420662" y="4586337"/>
                          <a:ext cx="22860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 Box 3"/>
            <p:cNvSpPr txBox="1"/>
            <p:nvPr/>
          </p:nvSpPr>
          <p:spPr>
            <a:xfrm>
              <a:off x="3030189" y="4586091"/>
              <a:ext cx="3985413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n-ea"/>
                </a:rPr>
                <a:t>开平方，得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2" grpId="0"/>
      <p:bldP spid="63" grpId="0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3338" y="806976"/>
            <a:ext cx="705721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b="1">
                <a:latin typeface="+mj-lt"/>
                <a:ea typeface="楷体" panose="02010609060101010101" pitchFamily="49" charset="-122"/>
              </a:rPr>
              <a:t>对于一元二次方程 </a:t>
            </a:r>
            <a:r>
              <a:rPr lang="en-US" altLang="zh-CN" sz="3600" b="1">
                <a:latin typeface="+mj-lt"/>
                <a:ea typeface="楷体" panose="02010609060101010101" pitchFamily="49" charset="-122"/>
              </a:rPr>
              <a:t>(</a:t>
            </a:r>
            <a:r>
              <a:rPr lang="en-US" altLang="zh-CN" sz="3600" b="1" i="1">
                <a:latin typeface="+mj-lt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latin typeface="+mj-lt"/>
                <a:ea typeface="楷体" panose="02010609060101010101" pitchFamily="49" charset="-122"/>
              </a:rPr>
              <a:t> + </a:t>
            </a:r>
            <a:r>
              <a:rPr lang="en-US" altLang="zh-CN" sz="3600" b="1" i="1">
                <a:latin typeface="+mj-lt"/>
                <a:ea typeface="楷体" panose="02010609060101010101" pitchFamily="49" charset="-122"/>
              </a:rPr>
              <a:t>n</a:t>
            </a:r>
            <a:r>
              <a:rPr lang="en-US" altLang="zh-CN" sz="3600" b="1">
                <a:latin typeface="+mj-lt"/>
                <a:ea typeface="楷体" panose="02010609060101010101" pitchFamily="49" charset="-122"/>
              </a:rPr>
              <a:t>)</a:t>
            </a:r>
            <a:r>
              <a:rPr lang="en-US" altLang="zh-CN" sz="3600" b="1" i="1"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3600" b="1" baseline="30000">
                <a:latin typeface="+mj-lt"/>
                <a:ea typeface="楷体" panose="02010609060101010101" pitchFamily="49" charset="-122"/>
              </a:rPr>
              <a:t>2</a:t>
            </a:r>
            <a:r>
              <a:rPr lang="en-US" altLang="zh-CN" sz="3600" b="1">
                <a:latin typeface="+mj-lt"/>
                <a:ea typeface="楷体" panose="02010609060101010101" pitchFamily="49" charset="-122"/>
              </a:rPr>
              <a:t> = </a:t>
            </a:r>
            <a:r>
              <a:rPr lang="en-US" altLang="zh-CN" sz="3600" b="1" i="1">
                <a:latin typeface="+mj-lt"/>
                <a:ea typeface="楷体" panose="02010609060101010101" pitchFamily="49" charset="-122"/>
              </a:rPr>
              <a:t>p</a:t>
            </a:r>
            <a:r>
              <a:rPr lang="zh-CN" altLang="en-US" sz="3600" b="1">
                <a:latin typeface="+mj-lt"/>
                <a:ea typeface="楷体" panose="02010609060101010101" pitchFamily="49" charset="-122"/>
              </a:rPr>
              <a:t>：</a:t>
            </a:r>
            <a:endParaRPr lang="zh-CN" altLang="en-US" sz="3600" b="1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1148818" y="806976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 纳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208" y="1895203"/>
            <a:ext cx="11483583" cy="33111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p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＞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0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时，方程有两个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不等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的实数根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p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= 0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时，方程有两个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相等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的实数根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1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=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=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n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；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）当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p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＜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0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时，方程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无实数根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.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884291" y="2775902"/>
          <a:ext cx="5715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Equation" r:id="rId1" imgW="137160000" imgH="15544800" progId="Equation.DSMT4">
                  <p:embed/>
                </p:oleObj>
              </mc:Choice>
              <mc:Fallback>
                <p:oleObj name="Equation" r:id="rId1" imgW="137160000" imgH="155448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84291" y="2775902"/>
                        <a:ext cx="57150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258646" y="661973"/>
            <a:ext cx="902612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用直接开平方法解一元二次方程的一般步骤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57561" y="1617374"/>
            <a:ext cx="0" cy="4357541"/>
          </a:xfrm>
          <a:prstGeom prst="line">
            <a:avLst/>
          </a:prstGeom>
          <a:ln w="25400">
            <a:solidFill>
              <a:srgbClr val="777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766503" y="1840168"/>
            <a:ext cx="9518269" cy="13002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移项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，将方程变成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左边是完全平方式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右边是非负数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的形式</a:t>
            </a:r>
            <a:r>
              <a:rPr lang="zh-CN" altLang="en-US" sz="3600" b="1">
                <a:cs typeface="Times New Roman" panose="02020603050405020304" charset="0"/>
              </a:rPr>
              <a:t>.</a:t>
            </a:r>
            <a:endParaRPr lang="zh-CN" altLang="en-US" sz="3600" b="1">
              <a:cs typeface="Times New Roman" panose="0202060305040502030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04746" y="1896972"/>
            <a:ext cx="532722" cy="532722"/>
          </a:xfrm>
          <a:prstGeom prst="ellipse">
            <a:avLst/>
          </a:prstGeom>
          <a:solidFill>
            <a:srgbClr val="F35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1</a:t>
            </a:r>
            <a:endParaRPr lang="en-US" altLang="zh-CN" sz="4000" b="1"/>
          </a:p>
        </p:txBody>
      </p:sp>
      <p:sp>
        <p:nvSpPr>
          <p:cNvPr id="6" name="椭圆 5"/>
          <p:cNvSpPr/>
          <p:nvPr/>
        </p:nvSpPr>
        <p:spPr>
          <a:xfrm>
            <a:off x="1104746" y="4450261"/>
            <a:ext cx="532722" cy="53272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3</a:t>
            </a:r>
            <a:endParaRPr lang="en-US" altLang="zh-CN" sz="4000" b="1"/>
          </a:p>
        </p:txBody>
      </p:sp>
      <p:sp>
        <p:nvSpPr>
          <p:cNvPr id="7" name="椭圆 6"/>
          <p:cNvSpPr/>
          <p:nvPr/>
        </p:nvSpPr>
        <p:spPr>
          <a:xfrm>
            <a:off x="1104746" y="3517868"/>
            <a:ext cx="532722" cy="532722"/>
          </a:xfrm>
          <a:prstGeom prst="ellipse">
            <a:avLst/>
          </a:prstGeom>
          <a:solidFill>
            <a:srgbClr val="008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2</a:t>
            </a:r>
            <a:endParaRPr lang="en-US" altLang="zh-CN" sz="4000" b="1"/>
          </a:p>
        </p:txBody>
      </p:sp>
      <p:sp>
        <p:nvSpPr>
          <p:cNvPr id="8" name="文本框 7"/>
          <p:cNvSpPr txBox="1"/>
          <p:nvPr/>
        </p:nvSpPr>
        <p:spPr>
          <a:xfrm>
            <a:off x="1766504" y="3430286"/>
            <a:ext cx="9518263" cy="668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开平方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，将方程化为两个一元一次方程</a:t>
            </a:r>
            <a:r>
              <a:rPr lang="zh-CN" altLang="en-US" sz="3600" b="1">
                <a:cs typeface="Times New Roman" panose="02020603050405020304" charset="0"/>
              </a:rPr>
              <a:t>.</a:t>
            </a:r>
            <a:endParaRPr lang="zh-CN" altLang="en-US" sz="3600" b="1"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9657" y="626852"/>
            <a:ext cx="1593428" cy="799489"/>
            <a:chOff x="357739" y="593793"/>
            <a:chExt cx="1195071" cy="59961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39" y="593793"/>
              <a:ext cx="1195071" cy="599617"/>
            </a:xfrm>
            <a:prstGeom prst="rect">
              <a:avLst/>
            </a:prstGeom>
          </p:spPr>
        </p:pic>
        <p:sp>
          <p:nvSpPr>
            <p:cNvPr id="11" name="文本框 1"/>
            <p:cNvSpPr txBox="1">
              <a:spLocks noChangeArrowheads="1"/>
            </p:cNvSpPr>
            <p:nvPr/>
          </p:nvSpPr>
          <p:spPr bwMode="auto">
            <a:xfrm>
              <a:off x="476411" y="620134"/>
              <a:ext cx="952574" cy="500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9pPr>
            </a:lstStyle>
            <a:p>
              <a:pPr algn="ctr" eaLnBrk="1" hangingPunct="1"/>
              <a:r>
                <a:rPr lang="zh-CN" altLang="en-US" sz="3735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  <a:endParaRPr lang="zh-CN" altLang="en-US" sz="3735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66504" y="4388805"/>
            <a:ext cx="9518264" cy="13002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解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这两个一元一次方程，得一元二次方程的两个根</a:t>
            </a:r>
            <a:r>
              <a:rPr lang="en-US" altLang="zh-CN" sz="3600" b="1">
                <a:cs typeface="Times New Roman" panose="02020603050405020304" charset="0"/>
              </a:rPr>
              <a:t>.</a:t>
            </a:r>
            <a:endParaRPr lang="zh-CN" altLang="en-US" sz="3600" b="1"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/>
      <p:bldP spid="8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8411" y="1627172"/>
            <a:ext cx="10668000" cy="33582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一元二次方程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+ 6)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16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可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转化为两个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一元一次方程，其中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一个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一元一次方程是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+ 6 = 4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，则另一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个一元一次方程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是（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A.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– 6 = – 4				B.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– 6 = 4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C.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+ 6 = 4				D.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+ 6 = – 4</a:t>
            </a:r>
            <a:endParaRPr lang="zh-CN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01795" y="2939480"/>
            <a:ext cx="518091" cy="6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0846" y="1647395"/>
            <a:ext cx="10668000" cy="13583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方程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3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+ 9 = 0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根为（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A. 3		B. – 3		C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±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		D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无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实数根</a:t>
            </a:r>
            <a:endParaRPr lang="zh-CN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21780" y="1647395"/>
            <a:ext cx="518091" cy="6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0846" y="3778260"/>
            <a:ext cx="10668000" cy="6935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若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8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– 16 = 0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，则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值是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3600" b="1" u="sng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endParaRPr lang="zh-CN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336609" y="3802575"/>
          <a:ext cx="8890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Equation" r:id="rId1" imgW="21336000" imgH="13106400" progId="Equation.DSMT4">
                  <p:embed/>
                </p:oleObj>
              </mc:Choice>
              <mc:Fallback>
                <p:oleObj name="Equation" r:id="rId1" imgW="21336000" imgH="13106400" progId="Equation.DSMT4">
                  <p:embed/>
                  <p:pic>
                    <p:nvPicPr>
                      <p:cNvPr id="0" name="图片 297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336609" y="3802575"/>
                        <a:ext cx="8890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1244052" y="289742"/>
            <a:ext cx="7781603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解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下列方程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：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8 = 0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9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5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= 3.</a:t>
            </a:r>
            <a:endParaRPr lang="zh-CN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49064" y="1619639"/>
            <a:ext cx="8076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）原方程可化为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4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2862643" y="2185877"/>
            <a:ext cx="61630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n-ea"/>
              </a:rPr>
              <a:t>开平方，得   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= ±2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2560857" y="2752115"/>
            <a:ext cx="771961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– 2.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57107" y="5418769"/>
            <a:ext cx="8197198" cy="1181100"/>
            <a:chOff x="1890297" y="4977233"/>
            <a:chExt cx="8197198" cy="1181100"/>
          </a:xfrm>
        </p:grpSpPr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718695" y="4977233"/>
            <a:ext cx="4368800" cy="1181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8" name="Equation" r:id="rId1" imgW="104851200" imgH="28346400" progId="Equation.DSMT4">
                    <p:embed/>
                  </p:oleObj>
                </mc:Choice>
                <mc:Fallback>
                  <p:oleObj name="Equation" r:id="rId1" imgW="104851200" imgH="283464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718695" y="4977233"/>
                          <a:ext cx="4368800" cy="1181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30190" y="4187130"/>
            <a:ext cx="5519416" cy="1181100"/>
            <a:chOff x="3030190" y="4268788"/>
            <a:chExt cx="5519416" cy="1181100"/>
          </a:xfrm>
        </p:grpSpPr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6555706" y="4268788"/>
            <a:ext cx="1993900" cy="1181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9" name="Equation" r:id="rId3" imgW="47853600" imgH="28346400" progId="Equation.DSMT4">
                    <p:embed/>
                  </p:oleObj>
                </mc:Choice>
                <mc:Fallback>
                  <p:oleObj name="Equation" r:id="rId3" imgW="47853600" imgH="283464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555706" y="4268788"/>
                          <a:ext cx="1993900" cy="1181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3"/>
            <p:cNvSpPr txBox="1"/>
            <p:nvPr/>
          </p:nvSpPr>
          <p:spPr>
            <a:xfrm>
              <a:off x="3030190" y="4586091"/>
              <a:ext cx="277486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n-ea"/>
                </a:rPr>
                <a:t>开平方，得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37807" y="3318353"/>
            <a:ext cx="5606445" cy="1079500"/>
            <a:chOff x="2147971" y="4400899"/>
            <a:chExt cx="5606445" cy="1079500"/>
          </a:xfrm>
        </p:grpSpPr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6497116" y="4400899"/>
            <a:ext cx="12573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0" name="Equation" r:id="rId5" imgW="30175200" imgH="25908000" progId="Equation.DSMT4">
                    <p:embed/>
                  </p:oleObj>
                </mc:Choice>
                <mc:Fallback>
                  <p:oleObj name="Equation" r:id="rId5" imgW="30175200" imgH="259080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97116" y="4400899"/>
                          <a:ext cx="12573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 Box 3"/>
            <p:cNvSpPr txBox="1"/>
            <p:nvPr/>
          </p:nvSpPr>
          <p:spPr>
            <a:xfrm>
              <a:off x="2147971" y="4586091"/>
              <a:ext cx="486763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）原方程可化为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1143150" y="567441"/>
            <a:ext cx="932380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+ 6)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9 = 0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1)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6 = 0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；</a:t>
            </a:r>
            <a:endParaRPr lang="zh-CN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49064" y="1481167"/>
            <a:ext cx="8076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）原方程可化为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+ 6)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9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2862643" y="2133902"/>
            <a:ext cx="61630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n-ea"/>
              </a:rPr>
              <a:t>开平方，得   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+ 6 = ±3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2560857" y="2817487"/>
            <a:ext cx="771961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</a:t>
            </a:r>
            <a:r>
              <a:rPr lang="en-US" altLang="zh-CN" sz="3600" b="1">
                <a:solidFill>
                  <a:srgbClr val="FF0000"/>
                </a:solidFill>
                <a:ea typeface="楷体" panose="02010609060101010101" pitchFamily="49" charset="-122"/>
                <a:cs typeface="仿宋" panose="02010609060101010101" pitchFamily="49" charset="-122"/>
              </a:rPr>
              <a:t>– 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– 9.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32128" y="5335324"/>
            <a:ext cx="8434822" cy="675881"/>
            <a:chOff x="1890297" y="5301564"/>
            <a:chExt cx="8434822" cy="675881"/>
          </a:xfrm>
        </p:grpSpPr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715019" y="5301564"/>
            <a:ext cx="46101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70" name="Equation" r:id="rId1" imgW="110642400" imgH="15240000" progId="Equation.DSMT4">
                    <p:embed/>
                  </p:oleObj>
                </mc:Choice>
                <mc:Fallback>
                  <p:oleObj name="Equation" r:id="rId1" imgW="110642400" imgH="15240000" progId="Equation.DSMT4">
                    <p:embed/>
                    <p:pic>
                      <p:nvPicPr>
                        <p:cNvPr id="0" name="对象 1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715019" y="5301564"/>
                          <a:ext cx="46101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30190" y="4516183"/>
            <a:ext cx="5647085" cy="646331"/>
            <a:chOff x="3030190" y="4586091"/>
            <a:chExt cx="5647085" cy="646331"/>
          </a:xfrm>
        </p:grpSpPr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6429375" y="4586983"/>
            <a:ext cx="22479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71" name="Equation" r:id="rId3" imgW="53949600" imgH="13106400" progId="Equation.DSMT4">
                    <p:embed/>
                  </p:oleObj>
                </mc:Choice>
                <mc:Fallback>
                  <p:oleObj name="Equation" r:id="rId3" imgW="53949600" imgH="131064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429375" y="4586983"/>
                          <a:ext cx="22479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3"/>
            <p:cNvSpPr txBox="1"/>
            <p:nvPr/>
          </p:nvSpPr>
          <p:spPr>
            <a:xfrm>
              <a:off x="3030190" y="4586091"/>
              <a:ext cx="277486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n-ea"/>
                </a:rPr>
                <a:t>开平方，得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endParaRP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828800" y="3697042"/>
            <a:ext cx="71968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）原方程可化为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仿宋" panose="02010609060101010101" pitchFamily="49" charset="-122"/>
              </a:rPr>
              <a:t>– 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2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1143150" y="567441"/>
            <a:ext cx="932380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+ 4 = 5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；（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6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9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+ 5 = 1.</a:t>
            </a:r>
            <a:endParaRPr lang="zh-CN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49064" y="1481167"/>
            <a:ext cx="8076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）原方程可化为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2)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5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32128" y="3090863"/>
            <a:ext cx="8655240" cy="676077"/>
            <a:chOff x="1890297" y="5301368"/>
            <a:chExt cx="8655240" cy="676077"/>
          </a:xfrm>
        </p:grpSpPr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859237" y="5301368"/>
            <a:ext cx="46863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06" name="Equation" r:id="rId1" imgW="112471200" imgH="15240000" progId="Equation.DSMT4">
                    <p:embed/>
                  </p:oleObj>
                </mc:Choice>
                <mc:Fallback>
                  <p:oleObj name="Equation" r:id="rId1" imgW="112471200" imgH="15240000" progId="Equation.DSMT4">
                    <p:embed/>
                    <p:pic>
                      <p:nvPicPr>
                        <p:cNvPr id="0" name="对象 1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859237" y="5301368"/>
                          <a:ext cx="46863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30190" y="2266950"/>
            <a:ext cx="5666135" cy="651299"/>
            <a:chOff x="3030190" y="4581123"/>
            <a:chExt cx="5666135" cy="651299"/>
          </a:xfrm>
        </p:grpSpPr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6410325" y="4581123"/>
            <a:ext cx="2286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07" name="Equation" r:id="rId3" imgW="54864000" imgH="13411200" progId="Equation.DSMT4">
                    <p:embed/>
                  </p:oleObj>
                </mc:Choice>
                <mc:Fallback>
                  <p:oleObj name="Equation" r:id="rId3" imgW="54864000" imgH="134112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410325" y="4581123"/>
                          <a:ext cx="2286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3"/>
            <p:cNvSpPr txBox="1"/>
            <p:nvPr/>
          </p:nvSpPr>
          <p:spPr>
            <a:xfrm>
              <a:off x="3030190" y="4586091"/>
              <a:ext cx="277486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n-ea"/>
                </a:rPr>
                <a:t>开平方，得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41864" y="3957638"/>
            <a:ext cx="5765436" cy="1079500"/>
            <a:chOff x="2147971" y="4401140"/>
            <a:chExt cx="5765436" cy="1079500"/>
          </a:xfrm>
        </p:grpSpPr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6338607" y="4401140"/>
            <a:ext cx="15748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08" name="Equation" r:id="rId5" imgW="37795200" imgH="25908000" progId="Equation.DSMT4">
                    <p:embed/>
                  </p:oleObj>
                </mc:Choice>
                <mc:Fallback>
                  <p:oleObj name="Equation" r:id="rId5" imgW="37795200" imgH="25908000" progId="Equation.DSMT4">
                    <p:embed/>
                    <p:pic>
                      <p:nvPicPr>
                        <p:cNvPr id="0" name="对象 1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338607" y="4401140"/>
                          <a:ext cx="15748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Text Box 3"/>
            <p:cNvSpPr txBox="1"/>
            <p:nvPr/>
          </p:nvSpPr>
          <p:spPr>
            <a:xfrm>
              <a:off x="2147971" y="4586091"/>
              <a:ext cx="486763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6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）原方程可化为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70434" y="4949825"/>
            <a:ext cx="6651131" cy="1079500"/>
            <a:chOff x="1890296" y="5079819"/>
            <a:chExt cx="6651131" cy="1079500"/>
          </a:xfrm>
        </p:grpSpPr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2443432" y="5079819"/>
            <a:ext cx="14351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09" name="Equation" r:id="rId7" imgW="34442400" imgH="25908000" progId="Equation.DSMT4">
                    <p:embed/>
                  </p:oleObj>
                </mc:Choice>
                <mc:Fallback>
                  <p:oleObj name="Equation" r:id="rId7" imgW="34442400" imgH="25908000" progId="Equation.DSMT4">
                    <p:embed/>
                    <p:pic>
                      <p:nvPicPr>
                        <p:cNvPr id="0" name="对象 1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43432" y="5079819"/>
                          <a:ext cx="14351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3"/>
            <p:cNvSpPr txBox="1"/>
            <p:nvPr/>
          </p:nvSpPr>
          <p:spPr>
            <a:xfrm>
              <a:off x="1890296" y="5331114"/>
              <a:ext cx="665113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∵              ∴原方程无实数根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952360" y="1172771"/>
            <a:ext cx="987674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用直接开平方法解一元二次方程的一般步骤：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79120" y="2048564"/>
            <a:ext cx="9518269" cy="13002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360045">
              <a:lnSpc>
                <a:spcPct val="11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移项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，将方程变成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左边是完全平方式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右边是非负数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的形式</a:t>
            </a:r>
            <a:r>
              <a:rPr lang="zh-CN" altLang="en-US" sz="3600" b="1">
                <a:cs typeface="Times New Roman" panose="02020603050405020304" charset="0"/>
              </a:rPr>
              <a:t>.</a:t>
            </a:r>
            <a:endParaRPr lang="zh-CN" altLang="en-US" sz="3600" b="1"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79121" y="3638682"/>
            <a:ext cx="9518263" cy="668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360045">
              <a:lnSpc>
                <a:spcPct val="11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开平方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，将方程化为两个一元一次方程</a:t>
            </a:r>
            <a:r>
              <a:rPr lang="zh-CN" altLang="en-US" sz="3600" b="1">
                <a:cs typeface="Times New Roman" panose="02020603050405020304" charset="0"/>
              </a:rPr>
              <a:t>.</a:t>
            </a:r>
            <a:endParaRPr lang="zh-CN" altLang="en-US" sz="3600" b="1"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79121" y="4597201"/>
            <a:ext cx="9518264" cy="13002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360045">
              <a:lnSpc>
                <a:spcPct val="11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解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这两个一元一次方程，得一元二次方程的两个根</a:t>
            </a:r>
            <a:r>
              <a:rPr lang="en-US" altLang="zh-CN" sz="3600" b="1">
                <a:cs typeface="Times New Roman" panose="02020603050405020304" charset="0"/>
              </a:rPr>
              <a:t>.</a:t>
            </a:r>
            <a:endParaRPr lang="zh-CN" altLang="en-US" sz="3600" b="1"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1242467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451295" y="5664540"/>
            <a:ext cx="9383215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 flipH="1">
            <a:off x="6885756" y="4861676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4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5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1634295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706" y="2482074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49" y="1664949"/>
            <a:ext cx="90772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会利用直接开平方法解形如 </a:t>
            </a:r>
            <a:r>
              <a:rPr lang="en-US" altLang="zh-CN" sz="3200" b="1" i="1"/>
              <a:t>x</a:t>
            </a:r>
            <a:r>
              <a:rPr lang="en-US" altLang="zh-CN" sz="3200" b="1" baseline="30000"/>
              <a:t>2</a:t>
            </a:r>
            <a:r>
              <a:rPr lang="en-US" altLang="zh-CN" sz="3200" b="1"/>
              <a:t> = </a:t>
            </a:r>
            <a:r>
              <a:rPr lang="en-US" altLang="zh-CN" sz="3200" b="1" i="1"/>
              <a:t>p</a:t>
            </a:r>
            <a:r>
              <a:rPr lang="en-US" altLang="zh-CN" sz="3200" b="1"/>
              <a:t> (</a:t>
            </a:r>
            <a:r>
              <a:rPr lang="en-US" altLang="zh-CN" sz="3200" b="1" i="1"/>
              <a:t>p</a:t>
            </a:r>
            <a:r>
              <a:rPr lang="en-US" altLang="zh-CN" sz="3200" b="1"/>
              <a:t> </a:t>
            </a:r>
            <a:r>
              <a:rPr lang="en-US" altLang="zh-CN" sz="3200" b="1">
                <a:sym typeface="Euclid Math Two" panose="02050601010101010101" pitchFamily="18" charset="2"/>
              </a:rPr>
              <a:t></a:t>
            </a:r>
            <a:r>
              <a:rPr lang="en-US" altLang="zh-CN" sz="3200" b="1"/>
              <a:t> 0) </a:t>
            </a:r>
            <a:r>
              <a:rPr lang="zh-CN" altLang="en-US" sz="3200" b="1"/>
              <a:t>的方程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248247" y="2542689"/>
            <a:ext cx="86993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初步了解形如 </a:t>
            </a:r>
            <a:r>
              <a:rPr lang="en-US" altLang="zh-CN" sz="3200" b="1"/>
              <a:t>(</a:t>
            </a:r>
            <a:r>
              <a:rPr lang="en-US" altLang="zh-CN" sz="3200" b="1" i="1"/>
              <a:t>x</a:t>
            </a:r>
            <a:r>
              <a:rPr lang="en-US" altLang="zh-CN" sz="3200" b="1"/>
              <a:t> + </a:t>
            </a:r>
            <a:r>
              <a:rPr lang="en-US" altLang="zh-CN" sz="3200" b="1" i="1"/>
              <a:t>n</a:t>
            </a:r>
            <a:r>
              <a:rPr lang="en-US" altLang="zh-CN" sz="3200" b="1"/>
              <a:t>)</a:t>
            </a:r>
            <a:r>
              <a:rPr lang="en-US" altLang="zh-CN" sz="3200" b="1" baseline="30000"/>
              <a:t>2</a:t>
            </a:r>
            <a:r>
              <a:rPr lang="en-US" altLang="zh-CN" sz="3200" b="1"/>
              <a:t> = </a:t>
            </a:r>
            <a:r>
              <a:rPr lang="en-US" altLang="zh-CN" sz="3200" b="1" i="1"/>
              <a:t>p</a:t>
            </a:r>
            <a:r>
              <a:rPr lang="en-US" altLang="zh-CN" sz="3200" b="1"/>
              <a:t> (</a:t>
            </a:r>
            <a:r>
              <a:rPr lang="en-US" altLang="zh-CN" sz="3200" b="1" i="1"/>
              <a:t>p</a:t>
            </a:r>
            <a:r>
              <a:rPr lang="en-US" altLang="zh-CN" sz="3200" b="1"/>
              <a:t> </a:t>
            </a:r>
            <a:r>
              <a:rPr lang="en-US" altLang="zh-CN" sz="3200" b="1">
                <a:sym typeface="Euclid Math Two" panose="02050601010101010101" pitchFamily="18" charset="2"/>
              </a:rPr>
              <a:t></a:t>
            </a:r>
            <a:r>
              <a:rPr lang="en-US" altLang="zh-CN" sz="3200" b="1"/>
              <a:t> 0) </a:t>
            </a:r>
            <a:r>
              <a:rPr lang="zh-CN" altLang="en-US" sz="3200" b="1"/>
              <a:t>方程的解法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14" name="椭圆 13"/>
          <p:cNvSpPr/>
          <p:nvPr/>
        </p:nvSpPr>
        <p:spPr>
          <a:xfrm>
            <a:off x="1484706" y="3426554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8247" y="3400428"/>
            <a:ext cx="86993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能根据具体问题的实际意义检验结果的合理性，通过对实例的探究过程，体会类比、转化、降次的数学思想方法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7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86559" y="1110353"/>
            <a:ext cx="8424091" cy="43499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1.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如果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=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a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，则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叫作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a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的</a:t>
            </a:r>
            <a:r>
              <a:rPr lang="en-US" altLang="zh-CN" sz="3600" b="1" u="sng">
                <a:latin typeface="Times New Roman" panose="02020603050405020304" charset="0"/>
                <a:ea typeface="黑体" panose="02010609060101010101" charset="-122"/>
              </a:rPr>
              <a:t>               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2.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如果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=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sym typeface="+mn-ea"/>
              </a:rPr>
              <a:t>a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sym typeface="+mn-ea"/>
              </a:rPr>
              <a:t>a </a:t>
            </a:r>
            <a:r>
              <a:rPr lang="en-US" altLang="zh-CN" sz="3600" b="1">
                <a:sym typeface="Euclid Math Two" panose="02050601010101010101" pitchFamily="18" charset="2"/>
              </a:rPr>
              <a:t>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0)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，则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sym typeface="+mn-ea"/>
              </a:rPr>
              <a:t>x </a:t>
            </a:r>
            <a:r>
              <a:rPr 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=</a:t>
            </a:r>
            <a:r>
              <a:rPr lang="en-US" altLang="zh-CN" sz="3600" b="1" u="sng">
                <a:latin typeface="Times New Roman" panose="02020603050405020304" charset="0"/>
                <a:ea typeface="黑体" panose="02010609060101010101" charset="-122"/>
                <a:sym typeface="+mn-ea"/>
              </a:rPr>
              <a:t>             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.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3.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如果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= 16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，则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sym typeface="+mn-ea"/>
              </a:rPr>
              <a:t>x </a:t>
            </a:r>
            <a:r>
              <a:rPr 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=</a:t>
            </a:r>
            <a:r>
              <a:rPr lang="en-US" altLang="zh-CN" sz="3600" b="1" u="sng">
                <a:latin typeface="Times New Roman" panose="02020603050405020304" charset="0"/>
                <a:ea typeface="黑体" panose="02010609060101010101" charset="-122"/>
                <a:sym typeface="+mn-ea"/>
              </a:rPr>
              <a:t>             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.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4.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任何数都有平方根吗？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9591" y="1462567"/>
            <a:ext cx="213743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平方根</a:t>
            </a:r>
            <a:endParaRPr lang="zh-CN" altLang="en-US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81580" y="3657638"/>
            <a:ext cx="106973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±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09532" y="5579902"/>
            <a:ext cx="414757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负数没有平方根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734213" y="2566171"/>
          <a:ext cx="901440" cy="55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8" name="Equation" r:id="rId1" imgW="21640800" imgH="13411200" progId="Equation.DSMT4">
                  <p:embed/>
                </p:oleObj>
              </mc:Choice>
              <mc:Fallback>
                <p:oleObj name="Equation" r:id="rId1" imgW="21640800" imgH="13411200" progId="Equation.DSMT4">
                  <p:embed/>
                  <p:pic>
                    <p:nvPicPr>
                      <p:cNvPr id="0" name="对象 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34213" y="2566171"/>
                        <a:ext cx="901440" cy="558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926" y="1099680"/>
            <a:ext cx="10507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 用直接开平方法解一元二次方程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93801" y="1963937"/>
            <a:ext cx="1627369" cy="715773"/>
          </a:xfrm>
          <a:prstGeom prst="rect">
            <a:avLst/>
          </a:prstGeom>
          <a:solidFill>
            <a:srgbClr val="FFEDA3"/>
          </a:solidFill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 dirty="0">
                <a:latin typeface="+mj-lt"/>
                <a:ea typeface="+mj-ea"/>
              </a:rPr>
              <a:t>试一试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90334" y="1963937"/>
            <a:ext cx="4099199" cy="715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 dirty="0">
                <a:latin typeface="+mj-lt"/>
                <a:ea typeface="+mj-ea"/>
              </a:rPr>
              <a:t>求 </a:t>
            </a:r>
            <a:r>
              <a:rPr lang="en-US" altLang="zh-CN" sz="3600" b="1" i="1" dirty="0">
                <a:latin typeface="+mj-lt"/>
                <a:ea typeface="+mj-ea"/>
              </a:rPr>
              <a:t>x</a:t>
            </a:r>
            <a:r>
              <a:rPr lang="en-US" altLang="zh-CN" sz="3600" b="1" baseline="30000" dirty="0">
                <a:latin typeface="+mj-lt"/>
                <a:ea typeface="+mj-ea"/>
              </a:rPr>
              <a:t>2</a:t>
            </a:r>
            <a:r>
              <a:rPr lang="en-US" altLang="zh-CN" sz="3600" b="1" dirty="0">
                <a:latin typeface="+mj-lt"/>
                <a:ea typeface="+mj-ea"/>
              </a:rPr>
              <a:t> = 9 </a:t>
            </a:r>
            <a:r>
              <a:rPr lang="zh-CN" altLang="en-US" sz="3600" b="1" dirty="0">
                <a:latin typeface="+mj-lt"/>
                <a:ea typeface="+mj-ea"/>
              </a:rPr>
              <a:t>中 </a:t>
            </a:r>
            <a:r>
              <a:rPr lang="en-US" altLang="zh-CN" sz="3600" b="1" i="1" dirty="0">
                <a:latin typeface="+mj-lt"/>
                <a:ea typeface="+mj-ea"/>
              </a:rPr>
              <a:t>x</a:t>
            </a:r>
            <a:r>
              <a:rPr lang="en-US" altLang="zh-CN" sz="3600" b="1" dirty="0">
                <a:latin typeface="+mj-lt"/>
                <a:ea typeface="+mj-ea"/>
              </a:rPr>
              <a:t> </a:t>
            </a:r>
            <a:r>
              <a:rPr lang="zh-CN" altLang="en-US" sz="3600" b="1" dirty="0">
                <a:latin typeface="+mj-lt"/>
                <a:ea typeface="+mj-ea"/>
              </a:rPr>
              <a:t>的值</a:t>
            </a:r>
            <a:r>
              <a:rPr lang="en-US" altLang="zh-CN" sz="3600" b="1" dirty="0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2161118" y="3070955"/>
            <a:ext cx="25010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 dirty="0">
                <a:latin typeface="+mj-lt"/>
                <a:ea typeface="+mj-ea"/>
              </a:rPr>
              <a:t>开平方</a:t>
            </a:r>
            <a:r>
              <a:rPr lang="zh-CN" altLang="en-US" sz="3600" b="1">
                <a:latin typeface="+mj-lt"/>
                <a:ea typeface="+mj-ea"/>
              </a:rPr>
              <a:t>，得</a:t>
            </a:r>
            <a:endParaRPr lang="zh-CN" altLang="en-US" sz="3600" b="1" dirty="0">
              <a:latin typeface="+mj-lt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73600" y="3124125"/>
          <a:ext cx="1625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name="Equation" r:id="rId1" imgW="39014400" imgH="13411200" progId="Equation.DSMT4">
                  <p:embed/>
                </p:oleObj>
              </mc:Choice>
              <mc:Fallback>
                <p:oleObj name="Equation" r:id="rId1" imgW="39014400" imgH="13411200" progId="Equation.DSMT4">
                  <p:embed/>
                  <p:pic>
                    <p:nvPicPr>
                      <p:cNvPr id="0" name="图片 215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73600" y="3124125"/>
                        <a:ext cx="1625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4622801" y="3968421"/>
            <a:ext cx="1656223" cy="715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j-ea"/>
              </a:rPr>
              <a:t> = ±3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90600" y="4888137"/>
            <a:ext cx="9838509" cy="1405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所以开平方</a:t>
            </a:r>
            <a:r>
              <a:rPr lang="zh-CN" altLang="en-US" sz="3600" b="1" dirty="0">
                <a:latin typeface="+mj-lt"/>
                <a:ea typeface="+mj-ea"/>
              </a:rPr>
              <a:t>就可求得方程 </a:t>
            </a:r>
            <a:r>
              <a:rPr lang="en-US" altLang="zh-CN" sz="3600" b="1" i="1" dirty="0">
                <a:latin typeface="+mj-lt"/>
                <a:ea typeface="+mj-ea"/>
              </a:rPr>
              <a:t>x</a:t>
            </a:r>
            <a:r>
              <a:rPr lang="en-US" altLang="zh-CN" sz="3600" b="1" baseline="30000" dirty="0">
                <a:latin typeface="+mj-lt"/>
                <a:ea typeface="+mj-ea"/>
              </a:rPr>
              <a:t>2</a:t>
            </a:r>
            <a:r>
              <a:rPr lang="en-US" altLang="zh-CN" sz="3600" b="1" dirty="0">
                <a:latin typeface="+mj-lt"/>
                <a:ea typeface="+mj-ea"/>
              </a:rPr>
              <a:t> = 9 </a:t>
            </a:r>
            <a:r>
              <a:rPr lang="zh-CN" altLang="en-US" sz="3600" b="1" dirty="0">
                <a:latin typeface="+mj-lt"/>
                <a:ea typeface="+mj-ea"/>
              </a:rPr>
              <a:t>的两个</a:t>
            </a:r>
            <a:r>
              <a:rPr lang="zh-CN" altLang="en-US" sz="3600" b="1">
                <a:latin typeface="+mj-lt"/>
                <a:ea typeface="+mj-ea"/>
              </a:rPr>
              <a:t>根：</a:t>
            </a:r>
            <a:endParaRPr lang="en-US" altLang="zh-CN" sz="3600" b="1">
              <a:latin typeface="+mj-lt"/>
              <a:ea typeface="+mj-ea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 baseline="-25000">
                <a:latin typeface="+mj-lt"/>
                <a:ea typeface="+mj-ea"/>
              </a:rPr>
              <a:t>1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en-US" altLang="zh-CN" sz="3600" b="1" dirty="0">
                <a:latin typeface="+mj-lt"/>
                <a:ea typeface="+mj-ea"/>
              </a:rPr>
              <a:t>= 3</a:t>
            </a:r>
            <a:r>
              <a:rPr lang="zh-CN" altLang="en-US" sz="3600" b="1" dirty="0">
                <a:latin typeface="+mj-lt"/>
                <a:ea typeface="+mj-ea"/>
              </a:rPr>
              <a:t>，</a:t>
            </a:r>
            <a:r>
              <a:rPr lang="en-US" altLang="zh-CN" sz="3600" b="1" i="1" dirty="0">
                <a:latin typeface="+mj-lt"/>
                <a:ea typeface="+mj-ea"/>
              </a:rPr>
              <a:t>x</a:t>
            </a:r>
            <a:r>
              <a:rPr lang="en-US" altLang="zh-CN" sz="3600" b="1" baseline="-25000" dirty="0">
                <a:latin typeface="+mj-lt"/>
                <a:ea typeface="+mj-ea"/>
              </a:rPr>
              <a:t>2</a:t>
            </a:r>
            <a:r>
              <a:rPr lang="en-US" altLang="zh-CN" sz="3600" b="1" dirty="0">
                <a:latin typeface="+mj-lt"/>
                <a:ea typeface="+mj-ea"/>
              </a:rPr>
              <a:t> = –3.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24" name="Rectangle 15"/>
          <p:cNvSpPr/>
          <p:nvPr/>
        </p:nvSpPr>
        <p:spPr>
          <a:xfrm>
            <a:off x="7363749" y="2406157"/>
            <a:ext cx="4258404" cy="2023118"/>
          </a:xfrm>
          <a:prstGeom prst="rect">
            <a:avLst/>
          </a:prstGeom>
          <a:solidFill>
            <a:srgbClr val="EDF7E1"/>
          </a:solidFill>
          <a:ln w="9525">
            <a:noFill/>
          </a:ln>
          <a:effectLst>
            <a:outerShdw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609600"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  <a:cs typeface="Times New Roman" panose="02020603050405020304" charset="0"/>
              </a:rPr>
              <a:t>像这样的求一元二次方程的根的方法，叫作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charset="0"/>
              </a:rPr>
              <a:t>直接开平方法</a:t>
            </a:r>
            <a:r>
              <a:rPr lang="en-US" altLang="zh-CN" sz="3600" b="1">
                <a:latin typeface="+mj-lt"/>
                <a:ea typeface="+mj-ea"/>
                <a:cs typeface="Times New Roman" panose="02020603050405020304" charset="0"/>
              </a:rPr>
              <a:t>.</a:t>
            </a:r>
            <a:endParaRPr lang="en-US" altLang="zh-CN" sz="3600" b="1">
              <a:latin typeface="+mj-lt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4" grpId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 Box 6"/>
          <p:cNvSpPr txBox="1"/>
          <p:nvPr/>
        </p:nvSpPr>
        <p:spPr>
          <a:xfrm>
            <a:off x="3030189" y="234223"/>
            <a:ext cx="79355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用直接开平方法解下列方程：</a:t>
            </a:r>
            <a:endParaRPr lang="en-US" altLang="zh-CN" dirty="0"/>
          </a:p>
        </p:txBody>
      </p:sp>
      <p:sp>
        <p:nvSpPr>
          <p:cNvPr id="55" name="文本框 10241"/>
          <p:cNvSpPr txBox="1"/>
          <p:nvPr/>
        </p:nvSpPr>
        <p:spPr>
          <a:xfrm>
            <a:off x="1886971" y="996283"/>
            <a:ext cx="7506114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36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0.81 = 0.</a:t>
            </a:r>
            <a:endParaRPr lang="en-US" altLang="zh-CN" dirty="0"/>
          </a:p>
        </p:txBody>
      </p:sp>
      <p:grpSp>
        <p:nvGrpSpPr>
          <p:cNvPr id="3" name="组合 2"/>
          <p:cNvGrpSpPr/>
          <p:nvPr/>
        </p:nvGrpSpPr>
        <p:grpSpPr>
          <a:xfrm>
            <a:off x="1587248" y="1770901"/>
            <a:ext cx="6375652" cy="662846"/>
            <a:chOff x="1587248" y="2543436"/>
            <a:chExt cx="6375652" cy="662846"/>
          </a:xfrm>
        </p:grpSpPr>
        <p:sp>
          <p:nvSpPr>
            <p:cNvPr id="56" name="矩形 55"/>
            <p:cNvSpPr>
              <a:spLocks noChangeArrowheads="1"/>
            </p:cNvSpPr>
            <p:nvPr/>
          </p:nvSpPr>
          <p:spPr bwMode="auto">
            <a:xfrm>
              <a:off x="1587248" y="2559951"/>
              <a:ext cx="470904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  <a:latin typeface="+mj-lt"/>
                  <a:ea typeface="+mn-ea"/>
                </a:rPr>
                <a:t>解：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+mn-ea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+mn-ea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+mn-ea"/>
                </a:rPr>
                <a:t>）开平方，得</a:t>
              </a:r>
              <a:endParaRPr lang="zh-CN" altLang="zh-CN" sz="3600" b="1" dirty="0">
                <a:solidFill>
                  <a:srgbClr val="FF0000"/>
                </a:solidFill>
                <a:latin typeface="+mj-lt"/>
                <a:ea typeface="+mn-ea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6096000" y="2543436"/>
            <a:ext cx="18669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65" name="Equation" r:id="rId1" imgW="44805600" imgH="13411200" progId="Equation.DSMT4">
                    <p:embed/>
                  </p:oleObj>
                </mc:Choice>
                <mc:Fallback>
                  <p:oleObj name="Equation" r:id="rId1" imgW="44805600" imgH="13411200" progId="Equation.DSMT4">
                    <p:embed/>
                    <p:pic>
                      <p:nvPicPr>
                        <p:cNvPr id="0" name="图片 836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096000" y="2543436"/>
                          <a:ext cx="18669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2" name="Text Box 3"/>
          <p:cNvSpPr txBox="1"/>
          <p:nvPr/>
        </p:nvSpPr>
        <p:spPr>
          <a:xfrm>
            <a:off x="5781287" y="2430824"/>
            <a:ext cx="224692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= ±6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3" name="Text Box 3"/>
          <p:cNvSpPr txBox="1"/>
          <p:nvPr/>
        </p:nvSpPr>
        <p:spPr>
          <a:xfrm>
            <a:off x="1823208" y="3074232"/>
            <a:ext cx="73790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– 6.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2548268" y="3717640"/>
            <a:ext cx="62430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）原方程可化为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0.81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70" name="Text Box 3"/>
          <p:cNvSpPr txBox="1"/>
          <p:nvPr/>
        </p:nvSpPr>
        <p:spPr>
          <a:xfrm>
            <a:off x="6696235" y="4994303"/>
            <a:ext cx="224692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= ±0.9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1" name="Text Box 3"/>
          <p:cNvSpPr txBox="1"/>
          <p:nvPr/>
        </p:nvSpPr>
        <p:spPr>
          <a:xfrm>
            <a:off x="1886971" y="5710707"/>
            <a:ext cx="864014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0.9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– 0.9.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06174" y="4355826"/>
            <a:ext cx="4833872" cy="646331"/>
            <a:chOff x="3646825" y="4357825"/>
            <a:chExt cx="4833872" cy="646331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6296297" y="4361048"/>
            <a:ext cx="2184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66" name="Equation" r:id="rId3" imgW="52425600" imgH="13411200" progId="Equation.DSMT4">
                    <p:embed/>
                  </p:oleObj>
                </mc:Choice>
                <mc:Fallback>
                  <p:oleObj name="Equation" r:id="rId3" imgW="52425600" imgH="13411200" progId="Equation.DSMT4">
                    <p:embed/>
                    <p:pic>
                      <p:nvPicPr>
                        <p:cNvPr id="0" name="图片 836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96297" y="4361048"/>
                          <a:ext cx="2184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2" name="矩形 71"/>
            <p:cNvSpPr>
              <a:spLocks noChangeArrowheads="1"/>
            </p:cNvSpPr>
            <p:nvPr/>
          </p:nvSpPr>
          <p:spPr bwMode="auto">
            <a:xfrm>
              <a:off x="3646825" y="4357825"/>
              <a:ext cx="300216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+mn-ea"/>
                </a:rPr>
                <a:t>开平方，得</a:t>
              </a:r>
              <a:endParaRPr lang="zh-CN" altLang="zh-CN" sz="3600" b="1" dirty="0">
                <a:solidFill>
                  <a:srgbClr val="FF0000"/>
                </a:solidFill>
                <a:latin typeface="+mj-lt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8" grpId="0"/>
      <p:bldP spid="70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3338" y="806976"/>
            <a:ext cx="705721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+mj-lt"/>
                <a:ea typeface="楷体" panose="02010609060101010101" pitchFamily="49" charset="-122"/>
              </a:rPr>
              <a:t>对于一元二次方程 </a:t>
            </a:r>
            <a:r>
              <a:rPr lang="en-US" altLang="zh-CN" sz="3600" b="1" i="1">
                <a:latin typeface="+mj-lt"/>
                <a:ea typeface="楷体" panose="02010609060101010101" pitchFamily="49" charset="-122"/>
              </a:rPr>
              <a:t>x</a:t>
            </a:r>
            <a:r>
              <a:rPr lang="en-US" altLang="zh-CN" sz="3600" b="1" baseline="30000">
                <a:latin typeface="+mj-lt"/>
                <a:ea typeface="楷体" panose="02010609060101010101" pitchFamily="49" charset="-122"/>
              </a:rPr>
              <a:t>2</a:t>
            </a:r>
            <a:r>
              <a:rPr lang="en-US" altLang="zh-CN" sz="3600" b="1">
                <a:latin typeface="+mj-lt"/>
                <a:ea typeface="楷体" panose="02010609060101010101" pitchFamily="49" charset="-122"/>
              </a:rPr>
              <a:t> = </a:t>
            </a:r>
            <a:r>
              <a:rPr lang="en-US" altLang="zh-CN" sz="3600" b="1" i="1">
                <a:latin typeface="+mj-lt"/>
                <a:ea typeface="楷体" panose="02010609060101010101" pitchFamily="49" charset="-122"/>
              </a:rPr>
              <a:t>p</a:t>
            </a:r>
            <a:r>
              <a:rPr lang="zh-CN" altLang="en-US" sz="3600" b="1">
                <a:latin typeface="+mj-lt"/>
                <a:ea typeface="楷体" panose="02010609060101010101" pitchFamily="49" charset="-122"/>
              </a:rPr>
              <a:t>：</a:t>
            </a:r>
            <a:endParaRPr lang="zh-CN" altLang="en-US" sz="3600" b="1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1148818" y="806976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 纳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8417" y="1712323"/>
            <a:ext cx="11231034" cy="4142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p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＞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0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时，根据平方根的意义，方程有两个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不等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的实数根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                                   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；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p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= 0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时，方程有两个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相等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的实数根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1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=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= 0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；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）当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p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＜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0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时，因为对任意实数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，都有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Euclid Math Two" panose="02050601010101010101" pitchFamily="18" charset="2"/>
              </a:rPr>
              <a:t>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0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，所以方程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无实数根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.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223760" y="2683828"/>
          <a:ext cx="38735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" name="Equation" r:id="rId1" imgW="92964000" imgH="15544800" progId="Equation.DSMT4">
                  <p:embed/>
                </p:oleObj>
              </mc:Choice>
              <mc:Fallback>
                <p:oleObj name="Equation" r:id="rId1" imgW="92964000" imgH="15544800" progId="Equation.DSMT4">
                  <p:embed/>
                  <p:pic>
                    <p:nvPicPr>
                      <p:cNvPr id="0" name="图片 2356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23760" y="2683828"/>
                        <a:ext cx="38735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35432"/>
            <a:ext cx="79355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用直接开平方法解下列方程：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2148228" y="1113853"/>
            <a:ext cx="7506114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12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+ 3)</a:t>
            </a:r>
            <a:r>
              <a:rPr lang="en-US" altLang="zh-CN" baseline="30000"/>
              <a:t>2</a:t>
            </a:r>
            <a:r>
              <a:rPr lang="en-US" altLang="zh-CN"/>
              <a:t> = 5.</a:t>
            </a:r>
            <a:endParaRPr lang="en-US" altLang="zh-CN" dirty="0"/>
          </a:p>
        </p:txBody>
      </p:sp>
      <p:sp>
        <p:nvSpPr>
          <p:cNvPr id="6" name="Text Box 3"/>
          <p:cNvSpPr txBox="1"/>
          <p:nvPr/>
        </p:nvSpPr>
        <p:spPr>
          <a:xfrm>
            <a:off x="674614" y="2426461"/>
            <a:ext cx="837794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n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）两边同除以 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4686334" y="3033603"/>
            <a:ext cx="24299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= 4.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2746503" y="3666394"/>
            <a:ext cx="36491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Text Box 3"/>
          <p:cNvSpPr txBox="1"/>
          <p:nvPr/>
        </p:nvSpPr>
        <p:spPr>
          <a:xfrm>
            <a:off x="3748923" y="4247410"/>
            <a:ext cx="43047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= ±2.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Text Box 3"/>
          <p:cNvSpPr txBox="1"/>
          <p:nvPr/>
        </p:nvSpPr>
        <p:spPr>
          <a:xfrm>
            <a:off x="1976854" y="4906327"/>
            <a:ext cx="73790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ea typeface="+mj-ea"/>
                <a:cs typeface="仿宋" panose="02010609060101010101" pitchFamily="49" charset="-122"/>
              </a:rPr>
              <a:t>所以原方程的根是 </a:t>
            </a:r>
            <a:r>
              <a:rPr lang="en-US" altLang="zh-CN" sz="3600" b="1" i="1"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ea typeface="+mj-ea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 = 2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ea typeface="+mj-ea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 = – 2.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20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35432"/>
            <a:ext cx="79355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用直接开平方法解下列方程：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2148228" y="1113853"/>
            <a:ext cx="7506114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12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+ 3)</a:t>
            </a:r>
            <a:r>
              <a:rPr lang="en-US" altLang="zh-CN" baseline="30000"/>
              <a:t>2</a:t>
            </a:r>
            <a:r>
              <a:rPr lang="en-US" altLang="zh-CN"/>
              <a:t> = 5.</a:t>
            </a:r>
            <a:endParaRPr lang="en-US" altLang="zh-CN" dirty="0"/>
          </a:p>
        </p:txBody>
      </p:sp>
      <p:grpSp>
        <p:nvGrpSpPr>
          <p:cNvPr id="10" name="组合 9"/>
          <p:cNvGrpSpPr/>
          <p:nvPr/>
        </p:nvGrpSpPr>
        <p:grpSpPr>
          <a:xfrm>
            <a:off x="8109553" y="1460614"/>
            <a:ext cx="2474467" cy="2423034"/>
            <a:chOff x="5753917" y="2035727"/>
            <a:chExt cx="2249516" cy="220275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753917" y="2035727"/>
              <a:ext cx="2249516" cy="2202759"/>
            </a:xfrm>
            <a:prstGeom prst="rect">
              <a:avLst/>
            </a:prstGeom>
          </p:spPr>
        </p:pic>
        <p:sp>
          <p:nvSpPr>
            <p:cNvPr id="13" name="文本框 53"/>
            <p:cNvSpPr txBox="1"/>
            <p:nvPr/>
          </p:nvSpPr>
          <p:spPr>
            <a:xfrm>
              <a:off x="5896227" y="2456486"/>
              <a:ext cx="1964897" cy="1594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pPr algn="ctr" hangingPunct="1"/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可以怎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hangingPunct="1"/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样解这个方程？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4"/>
          <p:cNvSpPr txBox="1"/>
          <p:nvPr/>
        </p:nvSpPr>
        <p:spPr>
          <a:xfrm>
            <a:off x="1470930" y="1920258"/>
            <a:ext cx="6482083" cy="1503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zh-CN" altLang="en-US" sz="3600" b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由方程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= 25 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得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= ±</a:t>
            </a:r>
            <a:r>
              <a:rPr lang="en-US" altLang="zh-CN" sz="3600" b="1" dirty="0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5.</a:t>
            </a:r>
            <a:endParaRPr lang="en-US" altLang="zh-CN" sz="3600" b="1" dirty="0">
              <a:solidFill>
                <a:srgbClr val="0000FF"/>
              </a:solidFill>
              <a:latin typeface="+mj-lt"/>
              <a:cs typeface="Times New Roman" panose="02020603050405020304" charset="0"/>
            </a:endParaRPr>
          </a:p>
          <a:p>
            <a:pPr>
              <a:lnSpc>
                <a:spcPct val="135000"/>
              </a:lnSpc>
              <a:defRPr/>
            </a:pPr>
            <a:r>
              <a:rPr lang="zh-CN" altLang="en-US" sz="3600" b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依此类推：由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+ 3)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= 5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 可</a:t>
            </a:r>
            <a:r>
              <a:rPr lang="zh-CN" altLang="en-US" sz="3600" b="1" dirty="0">
                <a:solidFill>
                  <a:srgbClr val="0000FF"/>
                </a:solidFill>
                <a:latin typeface="+mj-lt"/>
                <a:cs typeface="Times New Roman" panose="02020603050405020304" charset="0"/>
              </a:rPr>
              <a:t>得</a:t>
            </a:r>
            <a:endParaRPr lang="en-US" altLang="zh-CN" sz="3600" b="1" dirty="0">
              <a:solidFill>
                <a:srgbClr val="0000FF"/>
              </a:solidFill>
              <a:latin typeface="+mj-lt"/>
              <a:cs typeface="Times New Roman" panose="02020603050405020304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810000" y="3536885"/>
          <a:ext cx="2286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2" name="Equation" r:id="rId2" imgW="54864000" imgH="13411200" progId="Equation.DSMT4">
                  <p:embed/>
                </p:oleObj>
              </mc:Choice>
              <mc:Fallback>
                <p:oleObj name="Equation" r:id="rId2" imgW="54864000" imgH="13411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0000" y="3536885"/>
                        <a:ext cx="2286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148228" y="4208567"/>
          <a:ext cx="5346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3" name="Equation" r:id="rId4" imgW="128320800" imgH="14630400" progId="Equation.DSMT4">
                  <p:embed/>
                </p:oleObj>
              </mc:Choice>
              <mc:Fallback>
                <p:oleObj name="Equation" r:id="rId4" imgW="128320800" imgH="146304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48228" y="4208567"/>
                        <a:ext cx="53467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2148228" y="4931049"/>
          <a:ext cx="25273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4" name="Equation" r:id="rId6" imgW="60655200" imgH="15240000" progId="Equation.DSMT4">
                  <p:embed/>
                </p:oleObj>
              </mc:Choice>
              <mc:Fallback>
                <p:oleObj name="Equation" r:id="rId6" imgW="60655200" imgH="152400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48228" y="4931049"/>
                        <a:ext cx="25273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5281567" y="4931049"/>
          <a:ext cx="24257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5" name="Equation" r:id="rId8" imgW="58216800" imgH="15240000" progId="Equation.DSMT4">
                  <p:embed/>
                </p:oleObj>
              </mc:Choice>
              <mc:Fallback>
                <p:oleObj name="Equation" r:id="rId8" imgW="58216800" imgH="152400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81567" y="4931049"/>
                        <a:ext cx="24257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35432"/>
            <a:ext cx="79355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用直接开平方法解下列方程：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2148228" y="1113853"/>
            <a:ext cx="7506114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12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+ 3)</a:t>
            </a:r>
            <a:r>
              <a:rPr lang="en-US" altLang="zh-CN" baseline="30000"/>
              <a:t>2</a:t>
            </a:r>
            <a:r>
              <a:rPr lang="en-US" altLang="zh-CN"/>
              <a:t> = 5.</a:t>
            </a:r>
            <a:endParaRPr lang="en-US" altLang="zh-CN" dirty="0"/>
          </a:p>
        </p:txBody>
      </p:sp>
      <p:sp>
        <p:nvSpPr>
          <p:cNvPr id="6" name="Text Box 3"/>
          <p:cNvSpPr txBox="1"/>
          <p:nvPr/>
        </p:nvSpPr>
        <p:spPr>
          <a:xfrm>
            <a:off x="674615" y="2426461"/>
            <a:ext cx="57261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n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）开平方，得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Text Box 3"/>
          <p:cNvSpPr txBox="1"/>
          <p:nvPr/>
        </p:nvSpPr>
        <p:spPr>
          <a:xfrm>
            <a:off x="1755802" y="3429000"/>
            <a:ext cx="442247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ea typeface="+mj-ea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59253" y="2444100"/>
          <a:ext cx="2387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9" name="Equation" r:id="rId1" imgW="57302400" imgH="13411200" progId="Equation.DSMT4">
                  <p:embed/>
                </p:oleObj>
              </mc:Choice>
              <mc:Fallback>
                <p:oleObj name="Equation" r:id="rId1" imgW="57302400" imgH="13411200" progId="Equation.DSMT4">
                  <p:embed/>
                  <p:pic>
                    <p:nvPicPr>
                      <p:cNvPr id="0" name="图片 266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9253" y="2444100"/>
                        <a:ext cx="2387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88907" y="3374377"/>
          <a:ext cx="51943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0" name="Equation" r:id="rId3" imgW="124663200" imgH="15240000" progId="Equation.DSMT4">
                  <p:embed/>
                </p:oleObj>
              </mc:Choice>
              <mc:Fallback>
                <p:oleObj name="Equation" r:id="rId3" imgW="124663200" imgH="15240000" progId="Equation.DSMT4">
                  <p:embed/>
                  <p:pic>
                    <p:nvPicPr>
                      <p:cNvPr id="0" name="图片 266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88907" y="3374377"/>
                        <a:ext cx="51943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54921" y="4518351"/>
            <a:ext cx="10846713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600" b="1"/>
              <a:t>        </a:t>
            </a:r>
            <a:r>
              <a:rPr lang="zh-CN" altLang="zh-CN" sz="3600" b="1"/>
              <a:t>解方程</a:t>
            </a:r>
            <a:r>
              <a:rPr lang="en-US" altLang="zh-CN" sz="3600" b="1"/>
              <a:t> (</a:t>
            </a:r>
            <a:r>
              <a:rPr lang="en-US" altLang="zh-CN" sz="3600" b="1" i="1"/>
              <a:t>x </a:t>
            </a:r>
            <a:r>
              <a:rPr lang="en-US" altLang="zh-CN" sz="3600" b="1"/>
              <a:t>+ 3)</a:t>
            </a:r>
            <a:r>
              <a:rPr lang="en-US" altLang="zh-CN" sz="3600" b="1" baseline="30000"/>
              <a:t>2 </a:t>
            </a:r>
            <a:r>
              <a:rPr lang="en-US" altLang="zh-CN" sz="3600" b="1"/>
              <a:t>= 5 </a:t>
            </a:r>
            <a:r>
              <a:rPr lang="zh-CN" altLang="en-US" sz="3600" b="1"/>
              <a:t>，</a:t>
            </a:r>
            <a:r>
              <a:rPr lang="zh-CN" altLang="zh-CN" sz="3600" b="1"/>
              <a:t>实质上是把一个一元二次方程</a:t>
            </a:r>
            <a:r>
              <a:rPr lang="zh-CN" altLang="zh-CN" sz="3600" b="1">
                <a:solidFill>
                  <a:srgbClr val="FF0000"/>
                </a:solidFill>
              </a:rPr>
              <a:t>降次</a:t>
            </a:r>
            <a:r>
              <a:rPr lang="zh-CN" altLang="zh-CN" sz="3600" b="1"/>
              <a:t>，转化为</a:t>
            </a:r>
            <a:r>
              <a:rPr lang="zh-CN" altLang="zh-CN" sz="3600" b="1">
                <a:solidFill>
                  <a:srgbClr val="FF0000"/>
                </a:solidFill>
              </a:rPr>
              <a:t>两个一元一次方程</a:t>
            </a:r>
            <a:r>
              <a:rPr lang="zh-CN" altLang="zh-CN" sz="3600" b="1"/>
              <a:t>，再解两个一元一次方程</a:t>
            </a:r>
            <a:r>
              <a:rPr lang="zh-CN" altLang="en-US" sz="3600" b="1"/>
              <a:t>，</a:t>
            </a:r>
            <a:r>
              <a:rPr lang="zh-CN" altLang="zh-CN" sz="3600" b="1"/>
              <a:t>即得原方程的解</a:t>
            </a:r>
            <a:r>
              <a:rPr lang="en-US" altLang="zh-CN" sz="3600" b="1"/>
              <a:t>.</a:t>
            </a:r>
            <a:endParaRPr lang="zh-CN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p="http://schemas.openxmlformats.org/presentationml/2006/main">
  <p:tag name="AS_UNIQUEID" val="705"/>
</p:tagLst>
</file>

<file path=ppt/tags/tag2.xml><?xml version="1.0" encoding="utf-8"?>
<p:tagLst xmlns:p="http://schemas.openxmlformats.org/presentationml/2006/main">
  <p:tag name="AS_UNIQUEID" val="706"/>
</p:tagLst>
</file>

<file path=ppt/tags/tag3.xml><?xml version="1.0" encoding="utf-8"?>
<p:tagLst xmlns:p="http://schemas.openxmlformats.org/presentationml/2006/main">
  <p:tag name="AS_UNIQUEID" val="713"/>
</p:tagLst>
</file>

<file path=ppt/tags/tag4.xml><?xml version="1.0" encoding="utf-8"?>
<p:tagLst xmlns:p="http://schemas.openxmlformats.org/presentationml/2006/main">
  <p:tag name="AS_UNIQUEID" val="714"/>
</p:tagLst>
</file>

<file path=ppt/tags/tag5.xml><?xml version="1.0" encoding="utf-8"?>
<p:tagLst xmlns:p="http://schemas.openxmlformats.org/presentationml/2006/main">
  <p:tag name="AS_UNIQUEID" val="71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2151</Words>
  <Application>WPS 演示</Application>
  <PresentationFormat>宽屏</PresentationFormat>
  <Paragraphs>231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24</vt:i4>
      </vt:variant>
      <vt:variant>
        <vt:lpstr>幻灯片标题</vt:lpstr>
      </vt:variant>
      <vt:variant>
        <vt:i4>19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Euclid Math Two</vt:lpstr>
      <vt:lpstr>Segoe Print</vt:lpstr>
      <vt:lpstr>Times New Roman</vt:lpstr>
      <vt:lpstr>黑体</vt:lpstr>
      <vt:lpstr>Calibri</vt:lpstr>
      <vt:lpstr>仿宋</vt:lpstr>
      <vt:lpstr>Gulim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287</cp:revision>
  <dcterms:created xsi:type="dcterms:W3CDTF">2025-11-05T05:12:00Z</dcterms:created>
  <dcterms:modified xsi:type="dcterms:W3CDTF">2026-02-04T08:32:00Z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0CF1A1FCC7A849B09D14264F267E44F0_12</vt:lpwstr>
  </property>
  <property fmtid="{D5CDD505-2E9C-101B-9397-08002B2CF9AE}" pid="3" name="KSOProductBuildVer">
    <vt:lpwstr>2052-12.1.0.24657</vt:lpwstr>
  </property>
</Properties>
</file>