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6" r:id="rId3"/>
    <p:sldId id="268" r:id="rId4"/>
    <p:sldId id="319" r:id="rId6"/>
    <p:sldId id="352" r:id="rId7"/>
    <p:sldId id="320" r:id="rId8"/>
    <p:sldId id="350" r:id="rId9"/>
    <p:sldId id="351" r:id="rId10"/>
    <p:sldId id="353" r:id="rId11"/>
    <p:sldId id="354" r:id="rId12"/>
    <p:sldId id="355" r:id="rId13"/>
    <p:sldId id="356" r:id="rId14"/>
    <p:sldId id="357" r:id="rId15"/>
    <p:sldId id="323" r:id="rId16"/>
    <p:sldId id="344" r:id="rId17"/>
    <p:sldId id="358" r:id="rId18"/>
    <p:sldId id="362" r:id="rId19"/>
    <p:sldId id="360" r:id="rId20"/>
    <p:sldId id="359" r:id="rId21"/>
    <p:sldId id="361" r:id="rId22"/>
    <p:sldId id="276" r:id="rId23"/>
    <p:sldId id="277" r:id="rId24"/>
    <p:sldId id="278" r:id="rId25"/>
    <p:sldId id="284" r:id="rId26"/>
    <p:sldId id="285" r:id="rId27"/>
    <p:sldId id="286" r:id="rId28"/>
    <p:sldId id="338" r:id="rId29"/>
    <p:sldId id="334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7DA2"/>
    <a:srgbClr val="FF7DFF"/>
    <a:srgbClr val="FF00FF"/>
    <a:srgbClr val="FFFF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63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1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7" Type="http://schemas.openxmlformats.org/officeDocument/2006/relationships/image" Target="../media/image15.wmf"/><Relationship Id="rId6" Type="http://schemas.openxmlformats.org/officeDocument/2006/relationships/image" Target="../media/image14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856D56-FB0D-4926-8F17-139F6E30AD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84EAC2-5B78-4F14-BC17-3DFAED9445D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8E3A23-DE27-4733-AAD0-9729433091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 userDrawn="1"/>
        </p:nvSpPr>
        <p:spPr>
          <a:xfrm rot="10800000">
            <a:off x="9365673" y="0"/>
            <a:ext cx="1079724" cy="1006120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 userDrawn="1"/>
        </p:nvSpPr>
        <p:spPr>
          <a:xfrm>
            <a:off x="9680476" y="4290466"/>
            <a:ext cx="2755364" cy="2567534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 userDrawn="1"/>
        </p:nvSpPr>
        <p:spPr>
          <a:xfrm rot="10800000">
            <a:off x="-169817" y="-2"/>
            <a:ext cx="2760617" cy="2572428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 userDrawn="1"/>
        </p:nvSpPr>
        <p:spPr>
          <a:xfrm rot="10800000">
            <a:off x="-674915" y="-29028"/>
            <a:ext cx="2018940" cy="1881310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 userDrawn="1"/>
        </p:nvSpPr>
        <p:spPr>
          <a:xfrm>
            <a:off x="10909183" y="4977916"/>
            <a:ext cx="2048774" cy="1909111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 userDrawn="1"/>
        </p:nvSpPr>
        <p:spPr>
          <a:xfrm>
            <a:off x="1783930" y="-352697"/>
            <a:ext cx="1547123" cy="1441657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 userDrawn="1"/>
        </p:nvSpPr>
        <p:spPr>
          <a:xfrm>
            <a:off x="9753832" y="4397068"/>
            <a:ext cx="748469" cy="697446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 userDrawn="1"/>
        </p:nvSpPr>
        <p:spPr>
          <a:xfrm>
            <a:off x="10550403" y="6018276"/>
            <a:ext cx="760970" cy="709095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 userDrawn="1"/>
        </p:nvSpPr>
        <p:spPr>
          <a:xfrm rot="10800000">
            <a:off x="1071898" y="101847"/>
            <a:ext cx="792251" cy="738244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 userDrawn="1"/>
        </p:nvSpPr>
        <p:spPr>
          <a:xfrm rot="10800000">
            <a:off x="1858695" y="1577568"/>
            <a:ext cx="792251" cy="738244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 userDrawn="1"/>
        </p:nvSpPr>
        <p:spPr>
          <a:xfrm rot="10800000">
            <a:off x="10193719" y="431758"/>
            <a:ext cx="634768" cy="591496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 userDrawn="1"/>
        </p:nvSpPr>
        <p:spPr>
          <a:xfrm rot="10800000">
            <a:off x="8954215" y="5760400"/>
            <a:ext cx="1542375" cy="1437232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连接符 18"/>
          <p:cNvCxnSpPr/>
          <p:nvPr userDrawn="1"/>
        </p:nvCxnSpPr>
        <p:spPr>
          <a:xfrm>
            <a:off x="5285065" y="15599"/>
            <a:ext cx="462593" cy="860810"/>
          </a:xfrm>
          <a:prstGeom prst="line">
            <a:avLst/>
          </a:prstGeom>
          <a:ln w="19050">
            <a:solidFill>
              <a:srgbClr val="BA8F2D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 userDrawn="1"/>
        </p:nvCxnSpPr>
        <p:spPr>
          <a:xfrm>
            <a:off x="8796482" y="-49558"/>
            <a:ext cx="427655" cy="795795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 userDrawn="1"/>
        </p:nvCxnSpPr>
        <p:spPr>
          <a:xfrm>
            <a:off x="3095898" y="-610951"/>
            <a:ext cx="632219" cy="1176456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 userDrawn="1"/>
        </p:nvCxnSpPr>
        <p:spPr>
          <a:xfrm>
            <a:off x="1210217" y="1441655"/>
            <a:ext cx="646054" cy="1202200"/>
          </a:xfrm>
          <a:prstGeom prst="line">
            <a:avLst/>
          </a:prstGeom>
          <a:ln w="19050">
            <a:solidFill>
              <a:srgbClr val="BA8F2D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 userDrawn="1"/>
        </p:nvCxnSpPr>
        <p:spPr>
          <a:xfrm>
            <a:off x="10377029" y="4042998"/>
            <a:ext cx="642900" cy="1196331"/>
          </a:xfrm>
          <a:prstGeom prst="line">
            <a:avLst/>
          </a:prstGeom>
          <a:ln w="19050">
            <a:solidFill>
              <a:srgbClr val="BA8F2D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 userDrawn="1"/>
        </p:nvCxnSpPr>
        <p:spPr>
          <a:xfrm>
            <a:off x="11126371" y="2594146"/>
            <a:ext cx="370003" cy="688515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 userDrawn="1"/>
        </p:nvCxnSpPr>
        <p:spPr>
          <a:xfrm>
            <a:off x="12092408" y="4290466"/>
            <a:ext cx="501126" cy="932513"/>
          </a:xfrm>
          <a:prstGeom prst="line">
            <a:avLst/>
          </a:prstGeom>
          <a:ln w="19050">
            <a:solidFill>
              <a:srgbClr val="BA8F2D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 userDrawn="1"/>
        </p:nvCxnSpPr>
        <p:spPr>
          <a:xfrm>
            <a:off x="8580861" y="6307359"/>
            <a:ext cx="501126" cy="932513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/>
        </p:nvCxnSpPr>
        <p:spPr>
          <a:xfrm>
            <a:off x="6433992" y="6190978"/>
            <a:ext cx="501126" cy="932513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 userDrawn="1"/>
        </p:nvCxnSpPr>
        <p:spPr>
          <a:xfrm>
            <a:off x="750810" y="3649515"/>
            <a:ext cx="388492" cy="722920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 userDrawn="1"/>
        </p:nvCxnSpPr>
        <p:spPr>
          <a:xfrm>
            <a:off x="-285428" y="1716983"/>
            <a:ext cx="459407" cy="854881"/>
          </a:xfrm>
          <a:prstGeom prst="line">
            <a:avLst/>
          </a:prstGeom>
          <a:ln w="19050">
            <a:solidFill>
              <a:srgbClr val="BA8F2D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8535" y="46959"/>
            <a:ext cx="995996" cy="9762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 userDrawn="1"/>
        </p:nvSpPr>
        <p:spPr>
          <a:xfrm rot="10800000">
            <a:off x="4354" y="-2"/>
            <a:ext cx="1199362" cy="1117602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 userDrawn="1"/>
        </p:nvSpPr>
        <p:spPr>
          <a:xfrm rot="10800000">
            <a:off x="604034" y="174789"/>
            <a:ext cx="711367" cy="662873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 userDrawn="1"/>
        </p:nvSpPr>
        <p:spPr>
          <a:xfrm rot="10800000">
            <a:off x="237364" y="629718"/>
            <a:ext cx="344197" cy="320733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 userDrawn="1"/>
        </p:nvSpPr>
        <p:spPr>
          <a:xfrm>
            <a:off x="10975553" y="5733805"/>
            <a:ext cx="1206436" cy="1124195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 userDrawn="1"/>
        </p:nvSpPr>
        <p:spPr>
          <a:xfrm>
            <a:off x="10737303" y="6118927"/>
            <a:ext cx="575694" cy="536450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 userDrawn="1"/>
        </p:nvSpPr>
        <p:spPr>
          <a:xfrm>
            <a:off x="11179591" y="5916304"/>
            <a:ext cx="266811" cy="248623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8535" y="46959"/>
            <a:ext cx="995996" cy="976295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2.vml"/><Relationship Id="rId8" Type="http://schemas.openxmlformats.org/officeDocument/2006/relationships/slideLayout" Target="../slideLayouts/slideLayout2.xml"/><Relationship Id="rId7" Type="http://schemas.openxmlformats.org/officeDocument/2006/relationships/tags" Target="../tags/tag8.xml"/><Relationship Id="rId6" Type="http://schemas.microsoft.com/office/2007/relationships/hdphoto" Target="../media/image8.wdp"/><Relationship Id="rId5" Type="http://schemas.openxmlformats.org/officeDocument/2006/relationships/image" Target="../media/image7.png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image" Target="../media/image6.wmf"/><Relationship Id="rId1" Type="http://schemas.openxmlformats.org/officeDocument/2006/relationships/oleObject" Target="../embeddings/oleObject3.bin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8.bin"/><Relationship Id="rId8" Type="http://schemas.openxmlformats.org/officeDocument/2006/relationships/image" Target="../media/image12.wmf"/><Relationship Id="rId7" Type="http://schemas.openxmlformats.org/officeDocument/2006/relationships/oleObject" Target="../embeddings/oleObject7.bin"/><Relationship Id="rId6" Type="http://schemas.openxmlformats.org/officeDocument/2006/relationships/image" Target="../media/image11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10.wmf"/><Relationship Id="rId3" Type="http://schemas.openxmlformats.org/officeDocument/2006/relationships/oleObject" Target="../embeddings/oleObject5.bin"/><Relationship Id="rId2" Type="http://schemas.openxmlformats.org/officeDocument/2006/relationships/image" Target="../media/image9.wmf"/><Relationship Id="rId16" Type="http://schemas.openxmlformats.org/officeDocument/2006/relationships/vmlDrawing" Target="../drawings/vmlDrawing3.vml"/><Relationship Id="rId15" Type="http://schemas.openxmlformats.org/officeDocument/2006/relationships/slideLayout" Target="../slideLayouts/slideLayout2.xml"/><Relationship Id="rId14" Type="http://schemas.openxmlformats.org/officeDocument/2006/relationships/image" Target="../media/image15.wmf"/><Relationship Id="rId13" Type="http://schemas.openxmlformats.org/officeDocument/2006/relationships/oleObject" Target="../embeddings/oleObject10.bin"/><Relationship Id="rId12" Type="http://schemas.openxmlformats.org/officeDocument/2006/relationships/image" Target="../media/image14.wmf"/><Relationship Id="rId11" Type="http://schemas.openxmlformats.org/officeDocument/2006/relationships/oleObject" Target="../embeddings/oleObject9.bin"/><Relationship Id="rId10" Type="http://schemas.openxmlformats.org/officeDocument/2006/relationships/image" Target="../media/image13.wmf"/><Relationship Id="rId1" Type="http://schemas.openxmlformats.org/officeDocument/2006/relationships/oleObject" Target="../embeddings/oleObject4.bin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wmf"/><Relationship Id="rId1" Type="http://schemas.openxmlformats.org/officeDocument/2006/relationships/oleObject" Target="../embeddings/oleObject11.bin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3.wmf"/><Relationship Id="rId1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151302" y="1807464"/>
            <a:ext cx="7889396" cy="24384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第</a:t>
            </a:r>
            <a:r>
              <a:rPr lang="en-US" altLang="zh-CN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17</a:t>
            </a:r>
            <a:r>
              <a:rPr lang="zh-CN" altLang="en-US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章  一元二次方程</a:t>
            </a:r>
            <a:endParaRPr lang="en-US" altLang="zh-CN" sz="5400" b="1" dirty="0">
              <a:solidFill>
                <a:srgbClr val="BA8F2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a楷体" panose="020005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5400" b="1"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17.1 </a:t>
            </a:r>
            <a:r>
              <a:rPr lang="zh-CN" altLang="en-US" sz="5400" b="1"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一元二次方程</a:t>
            </a:r>
            <a:endParaRPr lang="zh-CN" altLang="en-US" sz="5400" b="1" dirty="0">
              <a:latin typeface="微软雅黑" panose="020B0503020204020204" pitchFamily="34" charset="-122"/>
              <a:ea typeface="微软雅黑" panose="020B0503020204020204" pitchFamily="34" charset="-122"/>
              <a:cs typeface="Aa楷体" panose="02000500000000000000" pitchFamily="2" charset="-122"/>
            </a:endParaRPr>
          </a:p>
        </p:txBody>
      </p:sp>
      <p:sp>
        <p:nvSpPr>
          <p:cNvPr id="5" name="文本框 3"/>
          <p:cNvSpPr txBox="1">
            <a:spLocks noChangeArrowheads="1"/>
          </p:cNvSpPr>
          <p:nvPr/>
        </p:nvSpPr>
        <p:spPr bwMode="auto">
          <a:xfrm>
            <a:off x="4494213" y="5589470"/>
            <a:ext cx="32035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沪科版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八年级下册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7"/>
          <p:cNvSpPr txBox="1">
            <a:spLocks noChangeArrowheads="1"/>
          </p:cNvSpPr>
          <p:nvPr/>
        </p:nvSpPr>
        <p:spPr bwMode="auto">
          <a:xfrm>
            <a:off x="6079286" y="680600"/>
            <a:ext cx="386126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ctr" defTabSz="1219200">
              <a:defRPr/>
            </a:pPr>
            <a:r>
              <a:rPr lang="en-US" altLang="zh-CN" sz="3600" b="1" i="1" kern="0">
                <a:solidFill>
                  <a:srgbClr val="0000FF"/>
                </a:solidFill>
                <a:latin typeface="+mj-lt"/>
                <a:ea typeface="+mj-ea"/>
              </a:rPr>
              <a:t>x</a:t>
            </a:r>
            <a:r>
              <a:rPr lang="en-US" altLang="zh-CN" sz="3600" b="1" kern="0" baseline="30000">
                <a:solidFill>
                  <a:srgbClr val="0000FF"/>
                </a:solidFill>
                <a:latin typeface="+mj-lt"/>
                <a:ea typeface="+mj-ea"/>
              </a:rPr>
              <a:t>2</a:t>
            </a:r>
            <a:r>
              <a:rPr lang="en-US" altLang="zh-CN" sz="3600" b="1" kern="0">
                <a:solidFill>
                  <a:srgbClr val="0000FF"/>
                </a:solidFill>
                <a:latin typeface="+mj-lt"/>
                <a:ea typeface="+mj-ea"/>
              </a:rPr>
              <a:t> – 36</a:t>
            </a:r>
            <a:r>
              <a:rPr lang="en-US" altLang="zh-CN" sz="3600" b="1" i="1" kern="0">
                <a:solidFill>
                  <a:srgbClr val="0000FF"/>
                </a:solidFill>
                <a:latin typeface="+mj-lt"/>
                <a:ea typeface="+mj-ea"/>
              </a:rPr>
              <a:t>x</a:t>
            </a:r>
            <a:r>
              <a:rPr lang="en-US" altLang="zh-CN" sz="3600" b="1" kern="0">
                <a:solidFill>
                  <a:srgbClr val="0000FF"/>
                </a:solidFill>
                <a:latin typeface="+mj-lt"/>
                <a:ea typeface="+mj-ea"/>
              </a:rPr>
              <a:t> + 35 = 0</a:t>
            </a:r>
            <a:endParaRPr lang="en-US" altLang="zh-CN" sz="3600" b="1" kern="0" dirty="0">
              <a:solidFill>
                <a:srgbClr val="0000FF"/>
              </a:solidFill>
              <a:latin typeface="+mj-lt"/>
              <a:ea typeface="+mj-ea"/>
            </a:endParaRPr>
          </a:p>
        </p:txBody>
      </p:sp>
      <p:sp>
        <p:nvSpPr>
          <p:cNvPr id="3" name="Text Box 17"/>
          <p:cNvSpPr txBox="1">
            <a:spLocks noChangeArrowheads="1"/>
          </p:cNvSpPr>
          <p:nvPr/>
        </p:nvSpPr>
        <p:spPr bwMode="auto">
          <a:xfrm>
            <a:off x="2027519" y="680600"/>
            <a:ext cx="3861267" cy="645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1219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i="1" kern="0">
                <a:solidFill>
                  <a:srgbClr val="0000FF"/>
                </a:solidFill>
                <a:latin typeface="+mj-lt"/>
                <a:ea typeface="+mj-ea"/>
              </a:rPr>
              <a:t>x</a:t>
            </a:r>
            <a:r>
              <a:rPr lang="en-US" altLang="zh-CN" sz="3600" b="1" kern="0" baseline="30000">
                <a:solidFill>
                  <a:srgbClr val="0000FF"/>
                </a:solidFill>
                <a:latin typeface="+mj-lt"/>
                <a:ea typeface="+mj-ea"/>
              </a:rPr>
              <a:t>2</a:t>
            </a:r>
            <a:r>
              <a:rPr lang="en-US" altLang="zh-CN" sz="3600" b="1" kern="0">
                <a:solidFill>
                  <a:srgbClr val="0000FF"/>
                </a:solidFill>
                <a:latin typeface="+mj-lt"/>
                <a:ea typeface="+mj-ea"/>
              </a:rPr>
              <a:t> + 2</a:t>
            </a:r>
            <a:r>
              <a:rPr lang="en-US" altLang="zh-CN" sz="3600" b="1" i="1" kern="0">
                <a:solidFill>
                  <a:srgbClr val="0000FF"/>
                </a:solidFill>
                <a:latin typeface="+mj-lt"/>
                <a:ea typeface="+mj-ea"/>
              </a:rPr>
              <a:t>x</a:t>
            </a:r>
            <a:r>
              <a:rPr lang="en-US" altLang="zh-CN" sz="3600" b="1" kern="0">
                <a:solidFill>
                  <a:srgbClr val="0000FF"/>
                </a:solidFill>
                <a:latin typeface="+mj-lt"/>
                <a:ea typeface="+mj-ea"/>
              </a:rPr>
              <a:t> – 1 = 0</a:t>
            </a:r>
            <a:endParaRPr lang="en-US" altLang="zh-CN" sz="3600" b="1" kern="0" dirty="0">
              <a:solidFill>
                <a:srgbClr val="0000FF"/>
              </a:solidFill>
              <a:latin typeface="+mj-lt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83338" y="1760564"/>
            <a:ext cx="7057215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这两个方程有什么共同点？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21580" y="2739814"/>
            <a:ext cx="5351780" cy="248016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  <a:latin typeface="+mj-lt"/>
                <a:ea typeface="+mj-ea"/>
                <a:cs typeface="Times New Roman" panose="02020603050405020304" charset="0"/>
              </a:rPr>
              <a:t>等号两边都是整式；</a:t>
            </a:r>
            <a:endParaRPr lang="zh-CN" altLang="en-US" sz="3600" b="1">
              <a:solidFill>
                <a:srgbClr val="FF0000"/>
              </a:solidFill>
              <a:latin typeface="+mj-lt"/>
              <a:ea typeface="+mj-ea"/>
              <a:cs typeface="Times New Roman" panose="0202060305040502030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  <a:latin typeface="+mj-lt"/>
                <a:ea typeface="+mj-ea"/>
                <a:cs typeface="Times New Roman" panose="02020603050405020304" charset="0"/>
              </a:rPr>
              <a:t>只含有一个未知数；</a:t>
            </a:r>
            <a:endParaRPr lang="zh-CN" altLang="en-US" sz="3600" b="1">
              <a:solidFill>
                <a:srgbClr val="FF0000"/>
              </a:solidFill>
              <a:latin typeface="+mj-lt"/>
              <a:ea typeface="+mj-ea"/>
              <a:cs typeface="Times New Roman" panose="0202060305040502030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  <a:latin typeface="+mj-lt"/>
                <a:ea typeface="+mj-ea"/>
                <a:cs typeface="Times New Roman" panose="02020603050405020304" charset="0"/>
              </a:rPr>
              <a:t>未知数的最高次数是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j-ea"/>
                <a:cs typeface="Times New Roman" panose="02020603050405020304" charset="0"/>
              </a:rPr>
              <a:t>2.</a:t>
            </a:r>
            <a:endParaRPr lang="en-US" altLang="zh-CN" sz="3600" b="1">
              <a:solidFill>
                <a:srgbClr val="FF0000"/>
              </a:solidFill>
              <a:latin typeface="+mj-lt"/>
              <a:ea typeface="+mj-ea"/>
              <a:cs typeface="Times New Roman" panose="02020603050405020304" charset="0"/>
            </a:endParaRPr>
          </a:p>
        </p:txBody>
      </p:sp>
      <p:sp>
        <p:nvSpPr>
          <p:cNvPr id="6" name="矩形: 圆角 5"/>
          <p:cNvSpPr/>
          <p:nvPr/>
        </p:nvSpPr>
        <p:spPr>
          <a:xfrm>
            <a:off x="1148818" y="1760564"/>
            <a:ext cx="1539298" cy="667999"/>
          </a:xfrm>
          <a:prstGeom prst="roundRect">
            <a:avLst/>
          </a:prstGeom>
          <a:solidFill>
            <a:srgbClr val="FEF8EA"/>
          </a:solidFill>
          <a:ln w="57150">
            <a:solidFill>
              <a:srgbClr val="A1C7E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 考</a:t>
            </a:r>
            <a:endParaRPr lang="zh-CN" altLang="en-US" sz="3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5"/>
          <p:cNvSpPr/>
          <p:nvPr/>
        </p:nvSpPr>
        <p:spPr>
          <a:xfrm>
            <a:off x="1450065" y="1889836"/>
            <a:ext cx="9291871" cy="2237664"/>
          </a:xfrm>
          <a:prstGeom prst="rect">
            <a:avLst/>
          </a:prstGeom>
          <a:solidFill>
            <a:srgbClr val="EDF7E1"/>
          </a:solidFill>
          <a:ln w="9525">
            <a:noFill/>
          </a:ln>
          <a:effectLst>
            <a:outerShdw dist="762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t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defTabSz="609600">
              <a:lnSpc>
                <a:spcPct val="120000"/>
              </a:lnSpc>
              <a:defRPr/>
            </a:pPr>
            <a:r>
              <a:rPr lang="en-US" altLang="zh-CN" sz="4000" b="1">
                <a:latin typeface="+mj-lt"/>
                <a:ea typeface="+mj-ea"/>
                <a:cs typeface="Times New Roman" panose="02020603050405020304" charset="0"/>
              </a:rPr>
              <a:t>        </a:t>
            </a:r>
            <a:r>
              <a:rPr lang="zh-CN" altLang="zh-CN" sz="4000" b="1">
                <a:latin typeface="+mj-lt"/>
                <a:ea typeface="+mj-ea"/>
                <a:cs typeface="Times New Roman" panose="02020603050405020304" charset="0"/>
              </a:rPr>
              <a:t>只含有一个未知数，并且未知数的最高次数是</a:t>
            </a:r>
            <a:r>
              <a:rPr lang="en-US" altLang="zh-CN" sz="4000" b="1">
                <a:latin typeface="+mj-lt"/>
                <a:ea typeface="+mj-ea"/>
                <a:cs typeface="Times New Roman" panose="02020603050405020304" charset="0"/>
              </a:rPr>
              <a:t> 2 </a:t>
            </a:r>
            <a:r>
              <a:rPr lang="zh-CN" altLang="zh-CN" sz="4000" b="1">
                <a:latin typeface="+mj-lt"/>
                <a:ea typeface="+mj-ea"/>
                <a:cs typeface="Times New Roman" panose="02020603050405020304" charset="0"/>
              </a:rPr>
              <a:t>的</a:t>
            </a:r>
            <a:r>
              <a:rPr lang="zh-CN" altLang="en-US" sz="4000" b="1">
                <a:latin typeface="+mj-lt"/>
                <a:ea typeface="+mj-ea"/>
                <a:cs typeface="Times New Roman" panose="02020603050405020304" charset="0"/>
              </a:rPr>
              <a:t>整式</a:t>
            </a:r>
            <a:r>
              <a:rPr lang="zh-CN" altLang="zh-CN" sz="4000" b="1">
                <a:latin typeface="+mj-lt"/>
                <a:ea typeface="+mj-ea"/>
                <a:cs typeface="Times New Roman" panose="02020603050405020304" charset="0"/>
              </a:rPr>
              <a:t>方程，叫</a:t>
            </a:r>
            <a:r>
              <a:rPr lang="zh-CN" altLang="en-US" sz="4000" b="1">
                <a:latin typeface="+mj-lt"/>
                <a:ea typeface="+mj-ea"/>
                <a:cs typeface="Times New Roman" panose="02020603050405020304" charset="0"/>
              </a:rPr>
              <a:t>作</a:t>
            </a:r>
            <a:r>
              <a:rPr lang="zh-CN" altLang="zh-CN" sz="4000" b="1">
                <a:latin typeface="+mj-lt"/>
                <a:ea typeface="+mj-ea"/>
                <a:cs typeface="Times New Roman" panose="02020603050405020304" charset="0"/>
              </a:rPr>
              <a:t>一元二次方程</a:t>
            </a:r>
            <a:r>
              <a:rPr lang="en-US" altLang="zh-CN" sz="4000" b="1">
                <a:latin typeface="+mj-lt"/>
                <a:ea typeface="+mj-ea"/>
                <a:cs typeface="Times New Roman" panose="02020603050405020304" charset="0"/>
              </a:rPr>
              <a:t>.</a:t>
            </a:r>
            <a:endParaRPr lang="en-US" altLang="zh-CN" sz="4000" b="1">
              <a:latin typeface="+mj-lt"/>
              <a:ea typeface="+mj-ea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3975100" y="2590800"/>
            <a:ext cx="2717800" cy="0"/>
          </a:xfrm>
          <a:prstGeom prst="line">
            <a:avLst/>
          </a:prstGeom>
          <a:ln w="571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Box 3"/>
          <p:cNvSpPr txBox="1"/>
          <p:nvPr/>
        </p:nvSpPr>
        <p:spPr>
          <a:xfrm>
            <a:off x="4483100" y="1243505"/>
            <a:ext cx="14256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 spc="300">
                <a:solidFill>
                  <a:srgbClr val="0000FF"/>
                </a:solidFill>
                <a:latin typeface="+mn-ea"/>
                <a:sym typeface="+mn-ea"/>
              </a:rPr>
              <a:t>一元</a:t>
            </a:r>
            <a:endParaRPr lang="en-US" altLang="zh-CN" sz="3600" b="1" spc="300" baseline="30000" dirty="0">
              <a:solidFill>
                <a:srgbClr val="0000FF"/>
              </a:solidFill>
              <a:latin typeface="+mn-ea"/>
              <a:cs typeface="Times New Roman" panose="02020603050405020304" charset="0"/>
              <a:sym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491776" y="3378200"/>
            <a:ext cx="3296124" cy="0"/>
          </a:xfrm>
          <a:prstGeom prst="line">
            <a:avLst/>
          </a:prstGeom>
          <a:ln w="571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Box 3"/>
          <p:cNvSpPr txBox="1"/>
          <p:nvPr/>
        </p:nvSpPr>
        <p:spPr>
          <a:xfrm>
            <a:off x="212687" y="2685502"/>
            <a:ext cx="14256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 spc="300">
                <a:solidFill>
                  <a:srgbClr val="0000FF"/>
                </a:solidFill>
                <a:latin typeface="+mn-ea"/>
                <a:sym typeface="+mn-ea"/>
              </a:rPr>
              <a:t>二次</a:t>
            </a:r>
            <a:endParaRPr lang="en-US" altLang="zh-CN" sz="3600" b="1" spc="300" baseline="30000" dirty="0">
              <a:solidFill>
                <a:srgbClr val="0000FF"/>
              </a:solidFill>
              <a:latin typeface="+mn-ea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animBg="1"/>
      <p:bldP spid="7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14320" y="196827"/>
            <a:ext cx="837577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 一元二次方程的一般形式</a:t>
            </a:r>
            <a:endParaRPr lang="zh-CN" altLang="en-US" sz="4000" b="1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74234" y="982133"/>
            <a:ext cx="9643533" cy="140512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735" b="1" dirty="0">
                <a:latin typeface="+mj-lt"/>
                <a:ea typeface="+mj-ea"/>
              </a:rPr>
              <a:t>        任何一个关于 </a:t>
            </a:r>
            <a:r>
              <a:rPr lang="en-US" altLang="zh-CN" sz="3735" b="1" i="1" dirty="0">
                <a:latin typeface="+mj-lt"/>
                <a:ea typeface="+mj-ea"/>
              </a:rPr>
              <a:t>x </a:t>
            </a:r>
            <a:r>
              <a:rPr lang="zh-CN" altLang="en-US" sz="3735" b="1" dirty="0">
                <a:latin typeface="+mj-lt"/>
                <a:ea typeface="+mj-ea"/>
              </a:rPr>
              <a:t>的一元二次方程，经过整理都可以化为</a:t>
            </a:r>
            <a:endParaRPr lang="en-US" altLang="zh-CN" sz="3735" b="1" dirty="0">
              <a:latin typeface="+mj-lt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99750" y="2506134"/>
            <a:ext cx="8957901" cy="71577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3735" b="1" i="1" dirty="0">
                <a:solidFill>
                  <a:srgbClr val="FF0000"/>
                </a:solidFill>
                <a:latin typeface="+mj-lt"/>
                <a:ea typeface="+mj-ea"/>
              </a:rPr>
              <a:t>ax</a:t>
            </a:r>
            <a:r>
              <a:rPr lang="en-US" altLang="zh-CN" sz="3735" b="1" baseline="30000" dirty="0">
                <a:solidFill>
                  <a:srgbClr val="FF0000"/>
                </a:solidFill>
                <a:latin typeface="+mj-lt"/>
                <a:ea typeface="+mj-ea"/>
              </a:rPr>
              <a:t>2</a:t>
            </a:r>
            <a:r>
              <a:rPr lang="en-US" altLang="zh-CN" sz="3735" b="1" dirty="0">
                <a:solidFill>
                  <a:srgbClr val="FF0000"/>
                </a:solidFill>
                <a:latin typeface="+mj-lt"/>
                <a:ea typeface="+mj-ea"/>
              </a:rPr>
              <a:t> + </a:t>
            </a:r>
            <a:r>
              <a:rPr lang="en-US" altLang="zh-CN" sz="3735" b="1" i="1" dirty="0">
                <a:solidFill>
                  <a:srgbClr val="FF0000"/>
                </a:solidFill>
                <a:latin typeface="+mj-lt"/>
                <a:ea typeface="+mj-ea"/>
              </a:rPr>
              <a:t>bx</a:t>
            </a:r>
            <a:r>
              <a:rPr lang="en-US" altLang="zh-CN" sz="3735" b="1" dirty="0">
                <a:solidFill>
                  <a:srgbClr val="FF0000"/>
                </a:solidFill>
                <a:latin typeface="+mj-lt"/>
                <a:ea typeface="+mj-ea"/>
              </a:rPr>
              <a:t> + </a:t>
            </a:r>
            <a:r>
              <a:rPr lang="en-US" altLang="zh-CN" sz="3735" b="1" i="1" dirty="0">
                <a:solidFill>
                  <a:srgbClr val="FF0000"/>
                </a:solidFill>
                <a:latin typeface="+mj-lt"/>
                <a:ea typeface="+mj-ea"/>
              </a:rPr>
              <a:t>c</a:t>
            </a:r>
            <a:r>
              <a:rPr lang="en-US" altLang="zh-CN" sz="3735" b="1" dirty="0">
                <a:solidFill>
                  <a:srgbClr val="FF0000"/>
                </a:solidFill>
                <a:latin typeface="+mj-lt"/>
                <a:ea typeface="+mj-ea"/>
              </a:rPr>
              <a:t> = </a:t>
            </a:r>
            <a:r>
              <a:rPr lang="en-US" altLang="zh-CN" sz="3735" b="1">
                <a:solidFill>
                  <a:srgbClr val="FF0000"/>
                </a:solidFill>
                <a:latin typeface="+mj-lt"/>
                <a:ea typeface="+mj-ea"/>
              </a:rPr>
              <a:t>0</a:t>
            </a:r>
            <a:r>
              <a:rPr lang="zh-CN" altLang="en-US" sz="3600" b="1">
                <a:solidFill>
                  <a:srgbClr val="0000FF"/>
                </a:solidFill>
                <a:latin typeface="+mj-lt"/>
                <a:ea typeface="+mj-ea"/>
              </a:rPr>
              <a:t>（</a:t>
            </a:r>
            <a:r>
              <a:rPr lang="en-US" altLang="zh-CN" sz="3600" b="1" i="1">
                <a:solidFill>
                  <a:srgbClr val="0000FF"/>
                </a:solidFill>
                <a:latin typeface="+mj-lt"/>
                <a:ea typeface="+mj-ea"/>
              </a:rPr>
              <a:t>a</a:t>
            </a:r>
            <a:r>
              <a:rPr lang="zh-CN" altLang="en-US" sz="3600" b="1">
                <a:solidFill>
                  <a:srgbClr val="0000FF"/>
                </a:solidFill>
                <a:latin typeface="+mj-lt"/>
                <a:ea typeface="+mj-ea"/>
              </a:rPr>
              <a:t>，</a:t>
            </a:r>
            <a:r>
              <a:rPr lang="en-US" altLang="zh-CN" sz="3600" b="1" i="1">
                <a:solidFill>
                  <a:srgbClr val="0000FF"/>
                </a:solidFill>
                <a:latin typeface="+mj-lt"/>
                <a:ea typeface="+mj-ea"/>
              </a:rPr>
              <a:t>b</a:t>
            </a:r>
            <a:r>
              <a:rPr lang="zh-CN" altLang="en-US" sz="3600" b="1">
                <a:solidFill>
                  <a:srgbClr val="0000FF"/>
                </a:solidFill>
                <a:latin typeface="+mj-lt"/>
                <a:ea typeface="+mj-ea"/>
              </a:rPr>
              <a:t>，</a:t>
            </a:r>
            <a:r>
              <a:rPr lang="en-US" altLang="zh-CN" sz="3600" b="1" i="1">
                <a:solidFill>
                  <a:srgbClr val="0000FF"/>
                </a:solidFill>
                <a:latin typeface="+mj-lt"/>
                <a:ea typeface="+mj-ea"/>
              </a:rPr>
              <a:t>c</a:t>
            </a:r>
            <a:r>
              <a:rPr lang="en-US" altLang="zh-CN" sz="3600" b="1">
                <a:solidFill>
                  <a:srgbClr val="0000FF"/>
                </a:solidFill>
                <a:latin typeface="+mj-lt"/>
                <a:ea typeface="+mj-ea"/>
              </a:rPr>
              <a:t> </a:t>
            </a:r>
            <a:r>
              <a:rPr lang="zh-CN" altLang="en-US" sz="3600" b="1">
                <a:solidFill>
                  <a:srgbClr val="0000FF"/>
                </a:solidFill>
                <a:latin typeface="+mj-lt"/>
                <a:ea typeface="+mj-ea"/>
              </a:rPr>
              <a:t>为常数，</a:t>
            </a:r>
            <a:r>
              <a:rPr lang="en-US" altLang="zh-CN" sz="3600" b="1" i="1">
                <a:solidFill>
                  <a:srgbClr val="0000FF"/>
                </a:solidFill>
                <a:latin typeface="+mj-lt"/>
                <a:ea typeface="+mj-ea"/>
              </a:rPr>
              <a:t>a</a:t>
            </a:r>
            <a:r>
              <a:rPr lang="en-US" altLang="zh-CN" sz="3600" b="1">
                <a:solidFill>
                  <a:srgbClr val="0000FF"/>
                </a:solidFill>
                <a:latin typeface="+mj-lt"/>
                <a:ea typeface="+mj-ea"/>
              </a:rPr>
              <a:t> </a:t>
            </a:r>
            <a:r>
              <a:rPr lang="zh-CN" altLang="en-US" sz="3600" b="1" dirty="0">
                <a:solidFill>
                  <a:srgbClr val="0000FF"/>
                </a:solidFill>
                <a:latin typeface="+mj-lt"/>
                <a:ea typeface="+mj-ea"/>
              </a:rPr>
              <a:t>≠ </a:t>
            </a:r>
            <a:r>
              <a:rPr lang="en-US" altLang="zh-CN" sz="3600" b="1" dirty="0">
                <a:solidFill>
                  <a:srgbClr val="0000FF"/>
                </a:solidFill>
                <a:latin typeface="+mj-lt"/>
                <a:ea typeface="+mj-ea"/>
              </a:rPr>
              <a:t>0</a:t>
            </a:r>
            <a:r>
              <a:rPr lang="zh-CN" altLang="en-US" sz="3600" b="1" dirty="0">
                <a:solidFill>
                  <a:srgbClr val="0000FF"/>
                </a:solidFill>
                <a:latin typeface="+mj-lt"/>
                <a:ea typeface="+mj-ea"/>
              </a:rPr>
              <a:t>）</a:t>
            </a:r>
            <a:endParaRPr lang="zh-CN" altLang="en-US" sz="3735" b="1" dirty="0">
              <a:solidFill>
                <a:srgbClr val="0000FF"/>
              </a:solidFill>
              <a:latin typeface="+mj-lt"/>
              <a:ea typeface="+mj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74234" y="3289980"/>
            <a:ext cx="3323166" cy="715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735" b="1" dirty="0">
                <a:latin typeface="+mj-lt"/>
                <a:ea typeface="+mj-ea"/>
              </a:rPr>
              <a:t>的</a:t>
            </a:r>
            <a:r>
              <a:rPr lang="zh-CN" altLang="en-US" sz="3735" b="1">
                <a:latin typeface="+mj-lt"/>
                <a:ea typeface="+mj-ea"/>
              </a:rPr>
              <a:t>一般形式</a:t>
            </a:r>
            <a:r>
              <a:rPr lang="en-US" altLang="zh-CN" sz="3735" b="1">
                <a:latin typeface="+mj-lt"/>
                <a:ea typeface="+mj-ea"/>
              </a:rPr>
              <a:t>.</a:t>
            </a:r>
            <a:endParaRPr lang="zh-CN" altLang="en-US" sz="3735" b="1" dirty="0">
              <a:latin typeface="+mj-lt"/>
              <a:ea typeface="+mj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45833" y="4124626"/>
            <a:ext cx="7945966" cy="20944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3735" b="1" i="1">
                <a:solidFill>
                  <a:srgbClr val="0000FF"/>
                </a:solidFill>
                <a:latin typeface="+mj-lt"/>
                <a:ea typeface="+mj-ea"/>
              </a:rPr>
              <a:t>ax</a:t>
            </a:r>
            <a:r>
              <a:rPr lang="en-US" altLang="zh-CN" sz="3735" b="1" baseline="30000">
                <a:solidFill>
                  <a:srgbClr val="0000FF"/>
                </a:solidFill>
                <a:latin typeface="+mj-lt"/>
                <a:ea typeface="+mj-ea"/>
              </a:rPr>
              <a:t>2 </a:t>
            </a:r>
            <a:r>
              <a:rPr lang="zh-CN" altLang="en-US" sz="3735" b="1">
                <a:solidFill>
                  <a:srgbClr val="0000FF"/>
                </a:solidFill>
                <a:latin typeface="+mj-lt"/>
                <a:ea typeface="+mj-ea"/>
              </a:rPr>
              <a:t>：二</a:t>
            </a:r>
            <a:r>
              <a:rPr lang="zh-CN" altLang="en-US" sz="3735" b="1" dirty="0">
                <a:solidFill>
                  <a:srgbClr val="0000FF"/>
                </a:solidFill>
                <a:latin typeface="+mj-lt"/>
                <a:ea typeface="+mj-ea"/>
              </a:rPr>
              <a:t>次项</a:t>
            </a:r>
            <a:r>
              <a:rPr lang="zh-CN" altLang="en-US" sz="3735" b="1">
                <a:solidFill>
                  <a:srgbClr val="0000FF"/>
                </a:solidFill>
                <a:latin typeface="+mj-lt"/>
                <a:ea typeface="+mj-ea"/>
              </a:rPr>
              <a:t>，</a:t>
            </a:r>
            <a:r>
              <a:rPr lang="en-US" altLang="zh-CN" sz="3735" b="1" i="1">
                <a:solidFill>
                  <a:srgbClr val="0000FF"/>
                </a:solidFill>
                <a:latin typeface="+mj-lt"/>
                <a:ea typeface="+mj-ea"/>
              </a:rPr>
              <a:t>a </a:t>
            </a:r>
            <a:r>
              <a:rPr lang="zh-CN" altLang="en-US" sz="3735" b="1">
                <a:solidFill>
                  <a:srgbClr val="0000FF"/>
                </a:solidFill>
                <a:ea typeface="黑体" panose="02010609060101010101" charset="-122"/>
              </a:rPr>
              <a:t>是</a:t>
            </a:r>
            <a:r>
              <a:rPr lang="zh-CN" altLang="en-US" sz="3735" b="1">
                <a:solidFill>
                  <a:srgbClr val="0000FF"/>
                </a:solidFill>
                <a:latin typeface="+mj-lt"/>
                <a:ea typeface="+mj-ea"/>
              </a:rPr>
              <a:t>二</a:t>
            </a:r>
            <a:r>
              <a:rPr lang="zh-CN" altLang="en-US" sz="3735" b="1" dirty="0">
                <a:solidFill>
                  <a:srgbClr val="0000FF"/>
                </a:solidFill>
                <a:latin typeface="+mj-lt"/>
                <a:ea typeface="+mj-ea"/>
              </a:rPr>
              <a:t>次项的</a:t>
            </a:r>
            <a:r>
              <a:rPr lang="zh-CN" altLang="en-US" sz="3735" b="1">
                <a:solidFill>
                  <a:srgbClr val="0000FF"/>
                </a:solidFill>
                <a:latin typeface="+mj-lt"/>
                <a:ea typeface="+mj-ea"/>
              </a:rPr>
              <a:t>系数；</a:t>
            </a:r>
            <a:endParaRPr lang="en-US" altLang="zh-CN" sz="3735" b="1">
              <a:solidFill>
                <a:srgbClr val="0000FF"/>
              </a:solidFill>
              <a:latin typeface="+mj-lt"/>
              <a:ea typeface="+mj-ea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3735" b="1" i="1">
                <a:solidFill>
                  <a:srgbClr val="0000FF"/>
                </a:solidFill>
                <a:latin typeface="+mj-lt"/>
                <a:ea typeface="+mj-ea"/>
              </a:rPr>
              <a:t>bx </a:t>
            </a:r>
            <a:r>
              <a:rPr lang="zh-CN" altLang="en-US" sz="3735" b="1">
                <a:solidFill>
                  <a:srgbClr val="0000FF"/>
                </a:solidFill>
                <a:latin typeface="+mj-lt"/>
                <a:ea typeface="+mj-ea"/>
              </a:rPr>
              <a:t>：一</a:t>
            </a:r>
            <a:r>
              <a:rPr lang="zh-CN" altLang="en-US" sz="3735" b="1" dirty="0">
                <a:solidFill>
                  <a:srgbClr val="0000FF"/>
                </a:solidFill>
                <a:latin typeface="+mj-lt"/>
                <a:ea typeface="+mj-ea"/>
              </a:rPr>
              <a:t>次项，</a:t>
            </a:r>
            <a:r>
              <a:rPr lang="en-US" altLang="zh-CN" sz="3735" b="1" i="1">
                <a:solidFill>
                  <a:srgbClr val="0000FF"/>
                </a:solidFill>
                <a:latin typeface="+mj-lt"/>
                <a:ea typeface="+mj-ea"/>
              </a:rPr>
              <a:t>b </a:t>
            </a:r>
            <a:r>
              <a:rPr lang="zh-CN" altLang="en-US" sz="3735" b="1">
                <a:solidFill>
                  <a:srgbClr val="0000FF"/>
                </a:solidFill>
                <a:latin typeface="+mj-lt"/>
                <a:ea typeface="+mj-ea"/>
              </a:rPr>
              <a:t>是一</a:t>
            </a:r>
            <a:r>
              <a:rPr lang="zh-CN" altLang="en-US" sz="3735" b="1" dirty="0">
                <a:solidFill>
                  <a:srgbClr val="0000FF"/>
                </a:solidFill>
                <a:latin typeface="+mj-lt"/>
                <a:ea typeface="+mj-ea"/>
              </a:rPr>
              <a:t>次项的</a:t>
            </a:r>
            <a:r>
              <a:rPr lang="zh-CN" altLang="en-US" sz="3735" b="1">
                <a:solidFill>
                  <a:srgbClr val="0000FF"/>
                </a:solidFill>
                <a:latin typeface="+mj-lt"/>
                <a:ea typeface="+mj-ea"/>
              </a:rPr>
              <a:t>系数；</a:t>
            </a:r>
            <a:endParaRPr lang="en-US" altLang="zh-CN" sz="3735" b="1">
              <a:solidFill>
                <a:srgbClr val="0000FF"/>
              </a:solidFill>
              <a:latin typeface="+mj-lt"/>
              <a:ea typeface="+mj-ea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3735" b="1" i="1">
                <a:solidFill>
                  <a:srgbClr val="0000FF"/>
                </a:solidFill>
                <a:latin typeface="+mj-lt"/>
                <a:ea typeface="+mj-ea"/>
              </a:rPr>
              <a:t>c </a:t>
            </a:r>
            <a:r>
              <a:rPr lang="zh-CN" altLang="en-US" sz="3735" b="1">
                <a:solidFill>
                  <a:srgbClr val="0000FF"/>
                </a:solidFill>
                <a:latin typeface="+mj-lt"/>
                <a:ea typeface="+mj-ea"/>
              </a:rPr>
              <a:t>：常数</a:t>
            </a:r>
            <a:r>
              <a:rPr lang="zh-CN" altLang="en-US" sz="3735" b="1" dirty="0">
                <a:solidFill>
                  <a:srgbClr val="0000FF"/>
                </a:solidFill>
                <a:latin typeface="+mj-lt"/>
                <a:ea typeface="+mj-ea"/>
              </a:rPr>
              <a:t>项</a:t>
            </a:r>
            <a:r>
              <a:rPr lang="en-US" altLang="zh-CN" sz="3735" b="1">
                <a:solidFill>
                  <a:srgbClr val="0000FF"/>
                </a:solidFill>
                <a:latin typeface="+mj-lt"/>
                <a:ea typeface="+mj-ea"/>
              </a:rPr>
              <a:t>.   </a:t>
            </a:r>
            <a:endParaRPr lang="zh-CN" altLang="en-US" sz="3735" b="1" dirty="0">
              <a:solidFill>
                <a:srgbClr val="0000FF"/>
              </a:solidFill>
              <a:latin typeface="+mj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327651" y="174402"/>
            <a:ext cx="15744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  <a:endParaRPr lang="zh-CN" altLang="en-US" sz="36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10241"/>
          <p:cNvSpPr txBox="1"/>
          <p:nvPr/>
        </p:nvSpPr>
        <p:spPr>
          <a:xfrm>
            <a:off x="920374" y="909051"/>
            <a:ext cx="789705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r>
              <a:rPr lang="zh-CN" altLang="en-US"/>
              <a:t>下列方程中</a:t>
            </a:r>
            <a:r>
              <a:rPr lang="zh-CN" altLang="en-US" dirty="0"/>
              <a:t>，</a:t>
            </a:r>
            <a:r>
              <a:rPr lang="zh-CN" altLang="en-US"/>
              <a:t>哪些是一元二次方程？</a:t>
            </a:r>
            <a:endParaRPr lang="en-US" altLang="zh-CN" dirty="0"/>
          </a:p>
        </p:txBody>
      </p:sp>
      <p:sp>
        <p:nvSpPr>
          <p:cNvPr id="13" name="文本框 10241"/>
          <p:cNvSpPr txBox="1"/>
          <p:nvPr/>
        </p:nvSpPr>
        <p:spPr>
          <a:xfrm>
            <a:off x="724431" y="1636491"/>
            <a:ext cx="109407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r>
              <a:rPr lang="zh-CN" altLang="en-US" dirty="0"/>
              <a:t>（</a:t>
            </a:r>
            <a:r>
              <a:rPr lang="en-US" altLang="zh-CN"/>
              <a:t>1</a:t>
            </a:r>
            <a:r>
              <a:rPr lang="zh-CN" altLang="en-US"/>
              <a:t>）</a:t>
            </a:r>
            <a:r>
              <a:rPr lang="en-US" altLang="zh-CN" i="1"/>
              <a:t>x</a:t>
            </a:r>
            <a:r>
              <a:rPr lang="en-US" altLang="zh-CN" baseline="30000"/>
              <a:t>2</a:t>
            </a:r>
            <a:r>
              <a:rPr lang="en-US" altLang="zh-CN"/>
              <a:t> – </a:t>
            </a:r>
            <a:r>
              <a:rPr lang="en-US" altLang="zh-CN" i="1"/>
              <a:t>x</a:t>
            </a:r>
            <a:r>
              <a:rPr lang="en-US" altLang="zh-CN"/>
              <a:t> = 1</a:t>
            </a:r>
            <a:r>
              <a:rPr lang="zh-CN" altLang="en-US"/>
              <a:t>；       （</a:t>
            </a:r>
            <a:r>
              <a:rPr lang="en-US" altLang="zh-CN"/>
              <a:t>2</a:t>
            </a:r>
            <a:r>
              <a:rPr lang="zh-CN" altLang="en-US"/>
              <a:t>）</a:t>
            </a:r>
            <a:r>
              <a:rPr lang="en-US" altLang="zh-CN"/>
              <a:t>4</a:t>
            </a:r>
            <a:r>
              <a:rPr lang="en-US" altLang="zh-CN" i="1"/>
              <a:t>x</a:t>
            </a:r>
            <a:r>
              <a:rPr lang="en-US" altLang="zh-CN" baseline="30000"/>
              <a:t>2</a:t>
            </a:r>
            <a:r>
              <a:rPr lang="en-US" altLang="zh-CN"/>
              <a:t> + 3</a:t>
            </a:r>
            <a:r>
              <a:rPr lang="en-US" altLang="zh-CN" i="1"/>
              <a:t>x</a:t>
            </a:r>
            <a:r>
              <a:rPr lang="en-US" altLang="zh-CN"/>
              <a:t> – 2 = (2</a:t>
            </a:r>
            <a:r>
              <a:rPr lang="en-US" altLang="zh-CN" i="1"/>
              <a:t>x</a:t>
            </a:r>
            <a:r>
              <a:rPr lang="en-US" altLang="zh-CN"/>
              <a:t> – 1)</a:t>
            </a:r>
            <a:r>
              <a:rPr lang="en-US" altLang="zh-CN" baseline="30000"/>
              <a:t>2</a:t>
            </a:r>
            <a:r>
              <a:rPr lang="zh-CN" altLang="en-US"/>
              <a:t>；</a:t>
            </a:r>
            <a:endParaRPr lang="en-US" altLang="zh-CN" dirty="0"/>
          </a:p>
        </p:txBody>
      </p:sp>
      <p:sp>
        <p:nvSpPr>
          <p:cNvPr id="20" name="文本框 10241"/>
          <p:cNvSpPr txBox="1"/>
          <p:nvPr/>
        </p:nvSpPr>
        <p:spPr>
          <a:xfrm>
            <a:off x="724430" y="3362964"/>
            <a:ext cx="980423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r>
              <a:rPr lang="zh-CN" altLang="en-US"/>
              <a:t>（</a:t>
            </a:r>
            <a:r>
              <a:rPr lang="en-US" altLang="zh-CN"/>
              <a:t>5</a:t>
            </a:r>
            <a:r>
              <a:rPr lang="zh-CN" altLang="en-US"/>
              <a:t>）</a:t>
            </a:r>
            <a:r>
              <a:rPr lang="en-US" altLang="zh-CN" i="1"/>
              <a:t>y</a:t>
            </a:r>
            <a:r>
              <a:rPr lang="en-US" altLang="zh-CN" baseline="30000"/>
              <a:t>2</a:t>
            </a:r>
            <a:r>
              <a:rPr lang="en-US" altLang="zh-CN"/>
              <a:t> + 3</a:t>
            </a:r>
            <a:r>
              <a:rPr lang="en-US" altLang="zh-CN" i="1"/>
              <a:t>y</a:t>
            </a:r>
            <a:r>
              <a:rPr lang="en-US" altLang="zh-CN"/>
              <a:t> – 4 = 0</a:t>
            </a:r>
            <a:r>
              <a:rPr lang="zh-CN" altLang="en-US"/>
              <a:t>；（</a:t>
            </a:r>
            <a:r>
              <a:rPr lang="en-US" altLang="zh-CN"/>
              <a:t>6</a:t>
            </a:r>
            <a:r>
              <a:rPr lang="zh-CN" altLang="en-US"/>
              <a:t>）</a:t>
            </a:r>
            <a:r>
              <a:rPr lang="en-US" altLang="zh-CN" i="1"/>
              <a:t>x</a:t>
            </a:r>
            <a:r>
              <a:rPr lang="en-US" altLang="zh-CN" baseline="30000"/>
              <a:t>3</a:t>
            </a:r>
            <a:r>
              <a:rPr lang="en-US" altLang="zh-CN"/>
              <a:t> + 2</a:t>
            </a:r>
            <a:r>
              <a:rPr lang="en-US" altLang="zh-CN" i="1"/>
              <a:t>x</a:t>
            </a:r>
            <a:r>
              <a:rPr lang="en-US" altLang="zh-CN" baseline="30000"/>
              <a:t>2</a:t>
            </a:r>
            <a:r>
              <a:rPr lang="en-US" altLang="zh-CN"/>
              <a:t> + </a:t>
            </a:r>
            <a:r>
              <a:rPr lang="en-US" altLang="zh-CN" i="1"/>
              <a:t>x</a:t>
            </a:r>
            <a:r>
              <a:rPr lang="en-US" altLang="zh-CN"/>
              <a:t> + 1 = 0.</a:t>
            </a:r>
            <a:endParaRPr lang="en-US" altLang="zh-CN" dirty="0"/>
          </a:p>
        </p:txBody>
      </p:sp>
      <p:graphicFrame>
        <p:nvGraphicFramePr>
          <p:cNvPr id="33" name="对象 32"/>
          <p:cNvGraphicFramePr>
            <a:graphicFrameLocks noChangeAspect="1"/>
          </p:cNvGraphicFramePr>
          <p:nvPr/>
        </p:nvGraphicFramePr>
        <p:xfrm>
          <a:off x="1874984" y="2243223"/>
          <a:ext cx="281940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33" name="Equation" r:id="rId1" imgW="67665600" imgH="25908000" progId="Equation.DSMT4">
                  <p:embed/>
                </p:oleObj>
              </mc:Choice>
              <mc:Fallback>
                <p:oleObj name="Equation" r:id="rId1" imgW="67665600" imgH="25908000" progId="Equation.DSMT4">
                  <p:embed/>
                  <p:pic>
                    <p:nvPicPr>
                      <p:cNvPr id="0" name="对象 3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874984" y="2243223"/>
                        <a:ext cx="2819400" cy="1079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" name="文本框 52"/>
          <p:cNvSpPr txBox="1"/>
          <p:nvPr/>
        </p:nvSpPr>
        <p:spPr>
          <a:xfrm>
            <a:off x="2897734" y="308318"/>
            <a:ext cx="34290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P22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练习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T1】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111860" y="4228719"/>
            <a:ext cx="11060848" cy="2482392"/>
            <a:chOff x="111860" y="4228719"/>
            <a:chExt cx="11060848" cy="2482392"/>
          </a:xfrm>
        </p:grpSpPr>
        <p:sp>
          <p:nvSpPr>
            <p:cNvPr id="36" name="文本框 35"/>
            <p:cNvSpPr txBox="1"/>
            <p:nvPr/>
          </p:nvSpPr>
          <p:spPr>
            <a:xfrm>
              <a:off x="111860" y="4545871"/>
              <a:ext cx="1617028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/>
              <a:r>
                <a:rPr lang="zh-CN" altLang="en-US" sz="3200" b="1" dirty="0">
                  <a:solidFill>
                    <a:srgbClr val="0000FF"/>
                  </a:solidFill>
                  <a:latin typeface="+mn-ea"/>
                  <a:ea typeface="+mn-ea"/>
                </a:rPr>
                <a:t>分析：</a:t>
              </a:r>
              <a:endParaRPr lang="zh-CN" altLang="en-US" sz="3200" b="1" dirty="0">
                <a:solidFill>
                  <a:srgbClr val="0000FF"/>
                </a:solidFill>
                <a:latin typeface="+mn-ea"/>
                <a:ea typeface="+mn-ea"/>
              </a:endParaRPr>
            </a:p>
          </p:txBody>
        </p:sp>
        <p:sp>
          <p:nvSpPr>
            <p:cNvPr id="37" name="圆角矩形 23"/>
            <p:cNvSpPr/>
            <p:nvPr/>
          </p:nvSpPr>
          <p:spPr>
            <a:xfrm>
              <a:off x="1564441" y="4228719"/>
              <a:ext cx="1936242" cy="1191816"/>
            </a:xfrm>
            <a:prstGeom prst="roundRect">
              <a:avLst/>
            </a:prstGeom>
            <a:solidFill>
              <a:srgbClr val="1D41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lIns="36000" rIns="36000" numCol="1" spcCol="0" rtlCol="0" fromWordArt="0" anchor="ctr" anchorCtr="0" forceAA="0" compatLnSpc="1">
              <a:spAutoFit/>
            </a:bodyPr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457200">
                <a:buClrTx/>
                <a:buSzTx/>
                <a:buFontTx/>
              </a:pPr>
              <a:r>
                <a:rPr lang="zh-CN" altLang="en-US" sz="3200" b="1">
                  <a:latin typeface="+mn-ea"/>
                  <a:sym typeface="+mn-ea"/>
                </a:rPr>
                <a:t>只含有一个未知数</a:t>
              </a:r>
              <a:endParaRPr lang="zh-CN" altLang="en-US" sz="3200" b="1" dirty="0">
                <a:latin typeface="+mn-ea"/>
                <a:sym typeface="+mn-ea"/>
              </a:endParaRP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3500681" y="4253483"/>
              <a:ext cx="856305" cy="584775"/>
              <a:chOff x="2789430" y="1970000"/>
              <a:chExt cx="857026" cy="584399"/>
            </a:xfrm>
          </p:grpSpPr>
          <p:cxnSp>
            <p:nvCxnSpPr>
              <p:cNvPr id="39" name="直接箭头连接符 38"/>
              <p:cNvCxnSpPr>
                <a:stCxn id="37" idx="3"/>
                <a:endCxn id="41" idx="1"/>
              </p:cNvCxnSpPr>
              <p:nvPr/>
            </p:nvCxnSpPr>
            <p:spPr>
              <a:xfrm>
                <a:off x="2789430" y="2540777"/>
                <a:ext cx="857026" cy="0"/>
              </a:xfrm>
              <a:prstGeom prst="straightConnector1">
                <a:avLst/>
              </a:prstGeom>
              <a:ln w="28575">
                <a:solidFill>
                  <a:srgbClr val="1D41D5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" name="文本框 10"/>
              <p:cNvSpPr txBox="1"/>
              <p:nvPr/>
            </p:nvSpPr>
            <p:spPr>
              <a:xfrm>
                <a:off x="2888026" y="1970000"/>
                <a:ext cx="565944" cy="58439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r>
                  <a:rPr lang="zh-CN" altLang="en-US" sz="3200" b="1" dirty="0">
                    <a:solidFill>
                      <a:srgbClr val="1D41D5"/>
                    </a:solidFill>
                    <a:latin typeface="+mn-ea"/>
                    <a:ea typeface="+mn-ea"/>
                  </a:rPr>
                  <a:t>是</a:t>
                </a:r>
                <a:endParaRPr lang="zh-CN" altLang="en-US" sz="3200" b="1" dirty="0">
                  <a:solidFill>
                    <a:srgbClr val="1D41D5"/>
                  </a:solidFill>
                  <a:latin typeface="+mn-ea"/>
                  <a:ea typeface="+mn-ea"/>
                </a:endParaRPr>
              </a:p>
            </p:txBody>
          </p:sp>
        </p:grpSp>
        <p:sp>
          <p:nvSpPr>
            <p:cNvPr id="41" name="圆角矩形 27"/>
            <p:cNvSpPr/>
            <p:nvPr/>
          </p:nvSpPr>
          <p:spPr>
            <a:xfrm>
              <a:off x="4356988" y="4228719"/>
              <a:ext cx="2178913" cy="1191816"/>
            </a:xfrm>
            <a:prstGeom prst="roundRect">
              <a:avLst/>
            </a:prstGeom>
            <a:solidFill>
              <a:srgbClr val="1D41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lIns="36000" rIns="36000" numCol="1" spcCol="0" rtlCol="0" fromWordArt="0" anchor="ctr" anchorCtr="0" forceAA="0" compatLnSpc="1">
              <a:spAutoFit/>
            </a:bodyPr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457200">
                <a:buClrTx/>
                <a:buSzTx/>
                <a:buFontTx/>
              </a:pPr>
              <a:r>
                <a:rPr lang="zh-CN" altLang="en-US" sz="3200" b="1">
                  <a:latin typeface="+mj-lt"/>
                  <a:sym typeface="+mn-ea"/>
                </a:rPr>
                <a:t>未知数最高次数为</a:t>
              </a:r>
              <a:r>
                <a:rPr lang="en-US" altLang="zh-CN" sz="3200" b="1">
                  <a:latin typeface="+mj-lt"/>
                  <a:sym typeface="+mn-ea"/>
                </a:rPr>
                <a:t>2</a:t>
              </a:r>
              <a:endParaRPr lang="zh-CN" altLang="en-US" sz="3200" b="1">
                <a:latin typeface="+mj-lt"/>
                <a:sym typeface="+mn-ea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6535901" y="4270023"/>
              <a:ext cx="750151" cy="595496"/>
              <a:chOff x="2079340" y="1986528"/>
              <a:chExt cx="750783" cy="595113"/>
            </a:xfrm>
          </p:grpSpPr>
          <p:cxnSp>
            <p:nvCxnSpPr>
              <p:cNvPr id="43" name="直接箭头连接符 42"/>
              <p:cNvCxnSpPr>
                <a:stCxn id="41" idx="3"/>
                <a:endCxn id="45" idx="1"/>
              </p:cNvCxnSpPr>
              <p:nvPr/>
            </p:nvCxnSpPr>
            <p:spPr>
              <a:xfrm>
                <a:off x="2079340" y="2540775"/>
                <a:ext cx="750783" cy="0"/>
              </a:xfrm>
              <a:prstGeom prst="straightConnector1">
                <a:avLst/>
              </a:prstGeom>
              <a:ln w="28575">
                <a:solidFill>
                  <a:srgbClr val="1D41D5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4" name="文本框 10"/>
              <p:cNvSpPr txBox="1"/>
              <p:nvPr/>
            </p:nvSpPr>
            <p:spPr>
              <a:xfrm>
                <a:off x="2131088" y="1986528"/>
                <a:ext cx="518062" cy="5951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/>
                <a:r>
                  <a:rPr lang="zh-CN" altLang="en-US" sz="3200" b="1" dirty="0">
                    <a:solidFill>
                      <a:srgbClr val="1D41D5"/>
                    </a:solidFill>
                    <a:latin typeface="+mn-ea"/>
                    <a:ea typeface="+mn-ea"/>
                  </a:rPr>
                  <a:t>是</a:t>
                </a:r>
                <a:endParaRPr lang="zh-CN" altLang="en-US" sz="3200" b="1" dirty="0">
                  <a:solidFill>
                    <a:srgbClr val="1D41D5"/>
                  </a:solidFill>
                  <a:latin typeface="+mn-ea"/>
                  <a:ea typeface="+mn-ea"/>
                </a:endParaRPr>
              </a:p>
            </p:txBody>
          </p:sp>
        </p:grpSp>
        <p:sp>
          <p:nvSpPr>
            <p:cNvPr id="45" name="圆角矩形 31"/>
            <p:cNvSpPr/>
            <p:nvPr/>
          </p:nvSpPr>
          <p:spPr>
            <a:xfrm>
              <a:off x="7286052" y="4228719"/>
              <a:ext cx="1202254" cy="1191816"/>
            </a:xfrm>
            <a:prstGeom prst="roundRect">
              <a:avLst/>
            </a:prstGeom>
            <a:solidFill>
              <a:srgbClr val="1D41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lIns="36000" rIns="36000" numCol="1" spcCol="0" rtlCol="0" fromWordArt="0" anchor="ctr" anchorCtr="0" forceAA="0" compatLnSpc="1">
              <a:spAutoFit/>
            </a:bodyPr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457200">
                <a:buClrTx/>
                <a:buSzTx/>
                <a:buFontTx/>
              </a:pPr>
              <a:r>
                <a:rPr lang="zh-CN" altLang="en-US" sz="3200" b="1">
                  <a:latin typeface="+mn-ea"/>
                  <a:sym typeface="+mn-ea"/>
                </a:rPr>
                <a:t>整式方程</a:t>
              </a:r>
              <a:endParaRPr lang="zh-CN" altLang="en-US" sz="3200" b="1" dirty="0">
                <a:latin typeface="+mn-ea"/>
                <a:sym typeface="+mn-ea"/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2762911" y="5427432"/>
              <a:ext cx="637161" cy="592394"/>
              <a:chOff x="2498738" y="3326493"/>
              <a:chExt cx="637926" cy="592618"/>
            </a:xfrm>
          </p:grpSpPr>
          <p:cxnSp>
            <p:nvCxnSpPr>
              <p:cNvPr id="47" name="直接箭头连接符 46"/>
              <p:cNvCxnSpPr/>
              <p:nvPr/>
            </p:nvCxnSpPr>
            <p:spPr>
              <a:xfrm>
                <a:off x="2498738" y="3327946"/>
                <a:ext cx="0" cy="591165"/>
              </a:xfrm>
              <a:prstGeom prst="straightConnector1">
                <a:avLst/>
              </a:prstGeom>
              <a:ln w="28575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8" name="文本框 19"/>
              <p:cNvSpPr txBox="1"/>
              <p:nvPr/>
            </p:nvSpPr>
            <p:spPr>
              <a:xfrm>
                <a:off x="2591179" y="3326493"/>
                <a:ext cx="545485" cy="58499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/>
                <a:r>
                  <a:rPr lang="zh-CN" altLang="en-US" sz="3200" b="1" dirty="0">
                    <a:solidFill>
                      <a:srgbClr val="FF0000"/>
                    </a:solidFill>
                    <a:latin typeface="+mn-ea"/>
                    <a:ea typeface="+mn-ea"/>
                  </a:rPr>
                  <a:t>否</a:t>
                </a:r>
                <a:endParaRPr lang="zh-CN" altLang="en-US" sz="3200" b="1" dirty="0">
                  <a:solidFill>
                    <a:srgbClr val="FF0000"/>
                  </a:solidFill>
                  <a:latin typeface="+mn-ea"/>
                  <a:ea typeface="+mn-ea"/>
                </a:endParaRPr>
              </a:p>
            </p:txBody>
          </p:sp>
        </p:grpSp>
        <p:sp>
          <p:nvSpPr>
            <p:cNvPr id="49" name="圆角矩形 42"/>
            <p:cNvSpPr/>
            <p:nvPr/>
          </p:nvSpPr>
          <p:spPr>
            <a:xfrm>
              <a:off x="2309384" y="5996022"/>
              <a:ext cx="6181801" cy="715089"/>
            </a:xfrm>
            <a:prstGeom prst="round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spAutoFit/>
            </a:bodyPr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457200">
                <a:buClrTx/>
                <a:buSzTx/>
                <a:buFontTx/>
              </a:pPr>
              <a:r>
                <a:rPr lang="zh-CN" altLang="en-US" sz="3600" b="1">
                  <a:latin typeface="+mn-ea"/>
                  <a:sym typeface="+mn-ea"/>
                </a:rPr>
                <a:t>不是一元二次方程</a:t>
              </a:r>
              <a:endParaRPr lang="zh-CN" altLang="en-US" sz="3600" b="1">
                <a:latin typeface="+mn-ea"/>
                <a:sym typeface="+mn-ea"/>
              </a:endParaRPr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5501289" y="5427432"/>
              <a:ext cx="573117" cy="590571"/>
              <a:chOff x="2498738" y="3261678"/>
              <a:chExt cx="573805" cy="590794"/>
            </a:xfrm>
          </p:grpSpPr>
          <p:cxnSp>
            <p:nvCxnSpPr>
              <p:cNvPr id="51" name="直接箭头连接符 50"/>
              <p:cNvCxnSpPr/>
              <p:nvPr/>
            </p:nvCxnSpPr>
            <p:spPr>
              <a:xfrm>
                <a:off x="2498738" y="3261678"/>
                <a:ext cx="0" cy="590794"/>
              </a:xfrm>
              <a:prstGeom prst="straightConnector1">
                <a:avLst/>
              </a:prstGeom>
              <a:ln w="28575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2" name="文本框 19"/>
              <p:cNvSpPr txBox="1"/>
              <p:nvPr/>
            </p:nvSpPr>
            <p:spPr>
              <a:xfrm>
                <a:off x="2526063" y="3261679"/>
                <a:ext cx="546480" cy="58499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/>
                <a:r>
                  <a:rPr lang="zh-CN" altLang="en-US" sz="3200" b="1" dirty="0">
                    <a:solidFill>
                      <a:srgbClr val="FF0000"/>
                    </a:solidFill>
                    <a:latin typeface="+mn-ea"/>
                    <a:ea typeface="+mn-ea"/>
                  </a:rPr>
                  <a:t>否</a:t>
                </a:r>
                <a:endParaRPr lang="zh-CN" altLang="en-US" sz="3200" b="1" dirty="0">
                  <a:solidFill>
                    <a:srgbClr val="FF0000"/>
                  </a:solidFill>
                  <a:latin typeface="+mn-ea"/>
                  <a:ea typeface="+mn-ea"/>
                </a:endParaRPr>
              </a:p>
            </p:txBody>
          </p:sp>
        </p:grpSp>
        <p:sp>
          <p:nvSpPr>
            <p:cNvPr id="57" name="圆角矩形 31"/>
            <p:cNvSpPr/>
            <p:nvPr/>
          </p:nvSpPr>
          <p:spPr>
            <a:xfrm>
              <a:off x="9218262" y="4228719"/>
              <a:ext cx="1954446" cy="1191816"/>
            </a:xfrm>
            <a:prstGeom prst="roundRect">
              <a:avLst/>
            </a:prstGeom>
            <a:solidFill>
              <a:srgbClr val="1D41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lIns="36000" rIns="36000" numCol="1" spcCol="0" rtlCol="0" fromWordArt="0" anchor="ctr" anchorCtr="0" forceAA="0" compatLnSpc="1">
              <a:spAutoFit/>
            </a:bodyPr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457200">
                <a:buClrTx/>
                <a:buSzTx/>
                <a:buFontTx/>
              </a:pPr>
              <a:r>
                <a:rPr lang="zh-CN" altLang="en-US" sz="3200" b="1">
                  <a:latin typeface="+mn-ea"/>
                  <a:sym typeface="+mn-ea"/>
                </a:rPr>
                <a:t>是一元二次方程</a:t>
              </a:r>
              <a:endParaRPr lang="zh-CN" altLang="en-US" sz="3200" b="1" dirty="0">
                <a:latin typeface="+mn-ea"/>
                <a:sym typeface="+mn-ea"/>
              </a:endParaRPr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8488307" y="4270023"/>
              <a:ext cx="729956" cy="595496"/>
              <a:chOff x="948839" y="1986528"/>
              <a:chExt cx="730571" cy="595113"/>
            </a:xfrm>
          </p:grpSpPr>
          <p:cxnSp>
            <p:nvCxnSpPr>
              <p:cNvPr id="59" name="直接箭头连接符 58"/>
              <p:cNvCxnSpPr>
                <a:stCxn id="45" idx="3"/>
                <a:endCxn id="57" idx="1"/>
              </p:cNvCxnSpPr>
              <p:nvPr/>
            </p:nvCxnSpPr>
            <p:spPr>
              <a:xfrm>
                <a:off x="948839" y="2540775"/>
                <a:ext cx="730571" cy="0"/>
              </a:xfrm>
              <a:prstGeom prst="straightConnector1">
                <a:avLst/>
              </a:prstGeom>
              <a:ln w="28575">
                <a:solidFill>
                  <a:srgbClr val="1D41D5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0" name="文本框 10"/>
              <p:cNvSpPr txBox="1"/>
              <p:nvPr/>
            </p:nvSpPr>
            <p:spPr>
              <a:xfrm>
                <a:off x="1031855" y="1986528"/>
                <a:ext cx="518062" cy="5951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/>
                <a:r>
                  <a:rPr lang="zh-CN" altLang="en-US" sz="3200" b="1" dirty="0">
                    <a:solidFill>
                      <a:srgbClr val="1D41D5"/>
                    </a:solidFill>
                    <a:latin typeface="+mn-ea"/>
                    <a:ea typeface="+mn-ea"/>
                  </a:rPr>
                  <a:t>是</a:t>
                </a:r>
                <a:endParaRPr lang="zh-CN" altLang="en-US" sz="3200" b="1" dirty="0">
                  <a:solidFill>
                    <a:srgbClr val="1D41D5"/>
                  </a:solidFill>
                  <a:latin typeface="+mn-ea"/>
                  <a:ea typeface="+mn-ea"/>
                </a:endParaRPr>
              </a:p>
            </p:txBody>
          </p:sp>
        </p:grpSp>
        <p:grpSp>
          <p:nvGrpSpPr>
            <p:cNvPr id="65" name="组合 64"/>
            <p:cNvGrpSpPr/>
            <p:nvPr/>
          </p:nvGrpSpPr>
          <p:grpSpPr>
            <a:xfrm>
              <a:off x="7894617" y="5398404"/>
              <a:ext cx="525753" cy="613802"/>
              <a:chOff x="2498738" y="3261679"/>
              <a:chExt cx="526384" cy="614034"/>
            </a:xfrm>
          </p:grpSpPr>
          <p:cxnSp>
            <p:nvCxnSpPr>
              <p:cNvPr id="66" name="直接箭头连接符 65"/>
              <p:cNvCxnSpPr/>
              <p:nvPr/>
            </p:nvCxnSpPr>
            <p:spPr>
              <a:xfrm>
                <a:off x="2498738" y="3261679"/>
                <a:ext cx="0" cy="614034"/>
              </a:xfrm>
              <a:prstGeom prst="straightConnector1">
                <a:avLst/>
              </a:prstGeom>
              <a:ln w="28575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7" name="文本框 19"/>
              <p:cNvSpPr txBox="1"/>
              <p:nvPr/>
            </p:nvSpPr>
            <p:spPr>
              <a:xfrm>
                <a:off x="2573485" y="3261679"/>
                <a:ext cx="451637" cy="58499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/>
                <a:r>
                  <a:rPr lang="zh-CN" altLang="en-US" sz="3200" b="1" dirty="0">
                    <a:solidFill>
                      <a:srgbClr val="FF0000"/>
                    </a:solidFill>
                    <a:latin typeface="+mn-ea"/>
                    <a:ea typeface="+mn-ea"/>
                  </a:rPr>
                  <a:t>否</a:t>
                </a:r>
                <a:endParaRPr lang="zh-CN" altLang="en-US" sz="3200" b="1" dirty="0">
                  <a:solidFill>
                    <a:srgbClr val="FF0000"/>
                  </a:solidFill>
                  <a:latin typeface="+mn-ea"/>
                  <a:ea typeface="+mn-ea"/>
                </a:endParaRPr>
              </a:p>
            </p:txBody>
          </p:sp>
        </p:grpSp>
      </p:grpSp>
      <p:sp>
        <p:nvSpPr>
          <p:cNvPr id="74" name="文本框 10241"/>
          <p:cNvSpPr txBox="1"/>
          <p:nvPr/>
        </p:nvSpPr>
        <p:spPr>
          <a:xfrm>
            <a:off x="724430" y="2471853"/>
            <a:ext cx="819750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                           （</a:t>
            </a:r>
            <a:r>
              <a:rPr lang="en-US" altLang="zh-CN"/>
              <a:t>4</a:t>
            </a:r>
            <a:r>
              <a:rPr lang="zh-CN" altLang="en-US"/>
              <a:t>）</a:t>
            </a:r>
            <a:r>
              <a:rPr lang="en-US" altLang="zh-CN"/>
              <a:t>2</a:t>
            </a:r>
            <a:r>
              <a:rPr lang="en-US" altLang="zh-CN" i="1"/>
              <a:t>x</a:t>
            </a:r>
            <a:r>
              <a:rPr lang="en-US" altLang="zh-CN" baseline="30000"/>
              <a:t>2</a:t>
            </a:r>
            <a:r>
              <a:rPr lang="en-US" altLang="zh-CN"/>
              <a:t> + 3 = 0</a:t>
            </a:r>
            <a:r>
              <a:rPr lang="zh-CN" altLang="en-US"/>
              <a:t>；</a:t>
            </a:r>
            <a:endParaRPr lang="en-US" altLang="zh-CN" dirty="0"/>
          </a:p>
        </p:txBody>
      </p:sp>
      <p:grpSp>
        <p:nvGrpSpPr>
          <p:cNvPr id="81" name="组合 80"/>
          <p:cNvGrpSpPr/>
          <p:nvPr>
            <p:custDataLst>
              <p:tags r:id="rId3"/>
            </p:custDataLst>
          </p:nvPr>
        </p:nvGrpSpPr>
        <p:grpSpPr>
          <a:xfrm>
            <a:off x="8371451" y="204723"/>
            <a:ext cx="2702201" cy="1260487"/>
            <a:chOff x="8772706" y="418349"/>
            <a:chExt cx="2795591" cy="1260487"/>
          </a:xfrm>
        </p:grpSpPr>
        <p:pic>
          <p:nvPicPr>
            <p:cNvPr id="82" name="图片 81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88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72706" y="418349"/>
              <a:ext cx="2795591" cy="1244863"/>
            </a:xfrm>
            <a:prstGeom prst="rect">
              <a:avLst/>
            </a:prstGeom>
          </p:spPr>
        </p:pic>
        <p:sp>
          <p:nvSpPr>
            <p:cNvPr id="83" name="矩形 82"/>
            <p:cNvSpPr/>
            <p:nvPr>
              <p:custDataLst>
                <p:tags r:id="rId7"/>
              </p:custDataLst>
            </p:nvPr>
          </p:nvSpPr>
          <p:spPr>
            <a:xfrm>
              <a:off x="8785914" y="478507"/>
              <a:ext cx="2741842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600" b="1">
                  <a:solidFill>
                    <a:srgbClr val="0000FF"/>
                  </a:solidFill>
                  <a:cs typeface="Times New Roman" panose="02020603050405020304" charset="0"/>
                </a:rPr>
                <a:t>先化为</a:t>
              </a:r>
              <a:r>
                <a:rPr lang="zh-CN" altLang="en-US" sz="3600" b="1">
                  <a:solidFill>
                    <a:srgbClr val="0000FF"/>
                  </a:solidFill>
                  <a:highlight>
                    <a:srgbClr val="FFFF00"/>
                  </a:highlight>
                  <a:cs typeface="Times New Roman" panose="02020603050405020304" charset="0"/>
                </a:rPr>
                <a:t>一般形式</a:t>
              </a:r>
              <a:r>
                <a:rPr lang="zh-CN" altLang="en-US" sz="3600" b="1">
                  <a:solidFill>
                    <a:srgbClr val="0000FF"/>
                  </a:solidFill>
                  <a:cs typeface="Times New Roman" panose="02020603050405020304" charset="0"/>
                </a:rPr>
                <a:t>再判断</a:t>
              </a:r>
              <a:endParaRPr lang="zh-CN" altLang="en-US" sz="3600" b="1" i="1" dirty="0">
                <a:solidFill>
                  <a:srgbClr val="0000FF"/>
                </a:solidFill>
              </a:endParaRPr>
            </a:p>
          </p:txBody>
        </p:sp>
      </p:grpSp>
      <p:sp>
        <p:nvSpPr>
          <p:cNvPr id="84" name="文本框 83"/>
          <p:cNvSpPr txBox="1"/>
          <p:nvPr/>
        </p:nvSpPr>
        <p:spPr>
          <a:xfrm>
            <a:off x="1741699" y="1612434"/>
            <a:ext cx="2771913" cy="666786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3600" b="1" i="1">
                <a:latin typeface="+mj-lt"/>
                <a:ea typeface="+mj-ea"/>
              </a:rPr>
              <a:t>x</a:t>
            </a:r>
            <a:r>
              <a:rPr lang="en-US" altLang="zh-CN" sz="3600" b="1" baseline="30000">
                <a:latin typeface="+mj-lt"/>
                <a:ea typeface="+mj-ea"/>
              </a:rPr>
              <a:t>2</a:t>
            </a:r>
            <a:r>
              <a:rPr lang="en-US" altLang="zh-CN" sz="3600" b="1">
                <a:latin typeface="+mj-lt"/>
                <a:ea typeface="+mj-ea"/>
              </a:rPr>
              <a:t> – </a:t>
            </a:r>
            <a:r>
              <a:rPr lang="en-US" altLang="zh-CN" sz="3600" b="1" i="1">
                <a:latin typeface="+mj-lt"/>
                <a:ea typeface="+mj-ea"/>
              </a:rPr>
              <a:t>x</a:t>
            </a:r>
            <a:r>
              <a:rPr lang="en-US" altLang="zh-CN" sz="3600" b="1">
                <a:latin typeface="+mj-lt"/>
                <a:ea typeface="+mj-ea"/>
              </a:rPr>
              <a:t> – 1 = 0</a:t>
            </a:r>
            <a:endParaRPr lang="zh-CN" altLang="en-US" sz="3600" b="1" dirty="0">
              <a:latin typeface="+mj-lt"/>
              <a:ea typeface="+mj-ea"/>
            </a:endParaRPr>
          </a:p>
        </p:txBody>
      </p:sp>
      <p:sp>
        <p:nvSpPr>
          <p:cNvPr id="28" name="文本框 10241"/>
          <p:cNvSpPr txBox="1"/>
          <p:nvPr/>
        </p:nvSpPr>
        <p:spPr>
          <a:xfrm>
            <a:off x="4277301" y="1534069"/>
            <a:ext cx="65339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 algn="ctr"/>
            <a:r>
              <a:rPr lang="zh-CN" altLang="en-US" sz="4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en-US" altLang="zh-CN" sz="4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文本框 10241"/>
          <p:cNvSpPr txBox="1"/>
          <p:nvPr/>
        </p:nvSpPr>
        <p:spPr>
          <a:xfrm>
            <a:off x="9905598" y="3362964"/>
            <a:ext cx="57977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 algn="ctr"/>
            <a:r>
              <a:rPr lang="en-US" altLang="zh-CN" sz="4000" dirty="0">
                <a:solidFill>
                  <a:srgbClr val="FF0000"/>
                </a:solidFill>
              </a:rPr>
              <a:t>×</a:t>
            </a:r>
            <a:endParaRPr lang="en-US" altLang="zh-CN" sz="4000" dirty="0">
              <a:solidFill>
                <a:srgbClr val="FF0000"/>
              </a:solidFill>
            </a:endParaRPr>
          </a:p>
        </p:txBody>
      </p:sp>
      <p:sp>
        <p:nvSpPr>
          <p:cNvPr id="31" name="文本框 10241"/>
          <p:cNvSpPr txBox="1"/>
          <p:nvPr/>
        </p:nvSpPr>
        <p:spPr>
          <a:xfrm>
            <a:off x="8244556" y="2392547"/>
            <a:ext cx="65339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 algn="ctr"/>
            <a:r>
              <a:rPr lang="zh-CN" altLang="en-US" sz="4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en-US" altLang="zh-CN" sz="4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文本框 10241"/>
          <p:cNvSpPr txBox="1"/>
          <p:nvPr/>
        </p:nvSpPr>
        <p:spPr>
          <a:xfrm>
            <a:off x="4579014" y="2410298"/>
            <a:ext cx="57977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 algn="ctr"/>
            <a:r>
              <a:rPr lang="en-US" altLang="zh-CN" sz="4000" dirty="0">
                <a:solidFill>
                  <a:srgbClr val="FF0000"/>
                </a:solidFill>
              </a:rPr>
              <a:t>×</a:t>
            </a:r>
            <a:endParaRPr lang="en-US" altLang="zh-CN" sz="4000" dirty="0">
              <a:solidFill>
                <a:srgbClr val="FF0000"/>
              </a:solidFill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6040899" y="1608617"/>
            <a:ext cx="4696770" cy="646331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3600" b="1">
                <a:highlight>
                  <a:srgbClr val="FFFF00"/>
                </a:highlight>
                <a:latin typeface="+mj-lt"/>
                <a:ea typeface="+mj-ea"/>
              </a:rPr>
              <a:t>7</a:t>
            </a:r>
            <a:r>
              <a:rPr lang="en-US" altLang="zh-CN" sz="3600" b="1" i="1">
                <a:highlight>
                  <a:srgbClr val="FFFF00"/>
                </a:highlight>
                <a:latin typeface="+mj-lt"/>
                <a:ea typeface="+mj-ea"/>
              </a:rPr>
              <a:t>x</a:t>
            </a:r>
            <a:r>
              <a:rPr lang="en-US" altLang="zh-CN" sz="3600" b="1">
                <a:highlight>
                  <a:srgbClr val="FFFF00"/>
                </a:highlight>
                <a:latin typeface="+mj-lt"/>
                <a:ea typeface="+mj-ea"/>
              </a:rPr>
              <a:t> – 3 = 0</a:t>
            </a:r>
            <a:endParaRPr lang="zh-CN" altLang="en-US" sz="3600" b="1" dirty="0">
              <a:highlight>
                <a:srgbClr val="FFFF00"/>
              </a:highlight>
              <a:latin typeface="+mj-lt"/>
              <a:ea typeface="+mj-ea"/>
            </a:endParaRPr>
          </a:p>
        </p:txBody>
      </p:sp>
      <p:sp>
        <p:nvSpPr>
          <p:cNvPr id="29" name="文本框 10241"/>
          <p:cNvSpPr txBox="1"/>
          <p:nvPr/>
        </p:nvSpPr>
        <p:spPr>
          <a:xfrm>
            <a:off x="9432664" y="1591884"/>
            <a:ext cx="57977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 algn="ctr"/>
            <a:r>
              <a:rPr lang="en-US" altLang="zh-CN" sz="4000" dirty="0">
                <a:solidFill>
                  <a:srgbClr val="FF0000"/>
                </a:solidFill>
              </a:rPr>
              <a:t>×</a:t>
            </a:r>
            <a:endParaRPr lang="en-US" altLang="zh-CN" sz="4000" dirty="0">
              <a:solidFill>
                <a:srgbClr val="FF0000"/>
              </a:solidFill>
            </a:endParaRPr>
          </a:p>
        </p:txBody>
      </p:sp>
      <p:sp>
        <p:nvSpPr>
          <p:cNvPr id="87" name="文本框 10241"/>
          <p:cNvSpPr txBox="1"/>
          <p:nvPr/>
        </p:nvSpPr>
        <p:spPr>
          <a:xfrm>
            <a:off x="4612274" y="3265117"/>
            <a:ext cx="65339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 algn="ctr"/>
            <a:r>
              <a:rPr lang="zh-CN" altLang="en-US" sz="4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en-US" altLang="zh-CN" sz="4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  <p:bldP spid="28" grpId="0"/>
      <p:bldP spid="30" grpId="0"/>
      <p:bldP spid="31" grpId="0"/>
      <p:bldP spid="32" grpId="0"/>
      <p:bldP spid="86" grpId="0" animBg="1"/>
      <p:bldP spid="29" grpId="0"/>
      <p:bldP spid="8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1207205" y="322369"/>
            <a:ext cx="1539298" cy="667999"/>
          </a:xfrm>
          <a:prstGeom prst="roundRect">
            <a:avLst/>
          </a:prstGeom>
          <a:solidFill>
            <a:srgbClr val="FEF8EA"/>
          </a:solidFill>
          <a:ln w="57150">
            <a:solidFill>
              <a:srgbClr val="A1C7E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 </a:t>
            </a:r>
            <a:r>
              <a:rPr lang="en-US" altLang="zh-CN" sz="3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3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 Box 6"/>
          <p:cNvSpPr txBox="1"/>
          <p:nvPr/>
        </p:nvSpPr>
        <p:spPr>
          <a:xfrm>
            <a:off x="2964875" y="322369"/>
            <a:ext cx="793554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r>
              <a:rPr lang="zh-CN" altLang="en-US"/>
              <a:t>已知方程 </a:t>
            </a:r>
            <a:r>
              <a:rPr lang="en-US" altLang="zh-CN"/>
              <a:t>3</a:t>
            </a:r>
            <a:r>
              <a:rPr lang="en-US" altLang="zh-CN" i="1"/>
              <a:t>x</a:t>
            </a:r>
            <a:r>
              <a:rPr lang="en-US" altLang="zh-CN"/>
              <a:t>(</a:t>
            </a:r>
            <a:r>
              <a:rPr lang="en-US" altLang="zh-CN" i="1"/>
              <a:t>x</a:t>
            </a:r>
            <a:r>
              <a:rPr lang="en-US" altLang="zh-CN"/>
              <a:t> – 1) = 2(</a:t>
            </a:r>
            <a:r>
              <a:rPr lang="en-US" altLang="zh-CN" i="1"/>
              <a:t>x</a:t>
            </a:r>
            <a:r>
              <a:rPr lang="en-US" altLang="zh-CN"/>
              <a:t> + 2) + 4.</a:t>
            </a:r>
            <a:endParaRPr lang="en-US" altLang="zh-CN" dirty="0"/>
          </a:p>
        </p:txBody>
      </p:sp>
      <p:sp>
        <p:nvSpPr>
          <p:cNvPr id="11" name="文本框 10241"/>
          <p:cNvSpPr txBox="1"/>
          <p:nvPr/>
        </p:nvSpPr>
        <p:spPr>
          <a:xfrm>
            <a:off x="969390" y="991649"/>
            <a:ext cx="10253220" cy="2023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/>
              <a:t>（</a:t>
            </a:r>
            <a:r>
              <a:rPr lang="en-US" altLang="zh-CN"/>
              <a:t>1</a:t>
            </a:r>
            <a:r>
              <a:rPr lang="zh-CN" altLang="en-US"/>
              <a:t>）把该方程化成一般形式，并写出它的二次项系数、一次项系数及常数项；</a:t>
            </a:r>
            <a:endParaRPr lang="en-US" altLang="zh-CN"/>
          </a:p>
          <a:p>
            <a:pPr>
              <a:lnSpc>
                <a:spcPct val="120000"/>
              </a:lnSpc>
            </a:pPr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）判断</a:t>
            </a:r>
            <a:r>
              <a:rPr lang="en-US" altLang="zh-CN"/>
              <a:t> – 1 </a:t>
            </a:r>
            <a:r>
              <a:rPr lang="zh-CN" altLang="en-US"/>
              <a:t>是否为该方程的根</a:t>
            </a:r>
            <a:r>
              <a:rPr lang="en-US" altLang="zh-CN"/>
              <a:t>.</a:t>
            </a:r>
            <a:endParaRPr lang="en-US" altLang="zh-CN" dirty="0"/>
          </a:p>
        </p:txBody>
      </p:sp>
      <p:sp>
        <p:nvSpPr>
          <p:cNvPr id="6" name="Text Box 3"/>
          <p:cNvSpPr txBox="1"/>
          <p:nvPr/>
        </p:nvSpPr>
        <p:spPr>
          <a:xfrm>
            <a:off x="674615" y="3001227"/>
            <a:ext cx="5421386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0000FF"/>
                </a:solidFill>
                <a:latin typeface="+mn-lt"/>
                <a:ea typeface="+mj-ea"/>
                <a:cs typeface="仿宋" panose="02010609060101010101" pitchFamily="49" charset="-122"/>
              </a:rPr>
              <a:t>解：</a:t>
            </a:r>
            <a:r>
              <a:rPr lang="zh-CN" altLang="en-US" sz="3600" b="1">
                <a:solidFill>
                  <a:schemeClr val="tx1"/>
                </a:solidFill>
                <a:latin typeface="+mn-lt"/>
                <a:ea typeface="+mj-ea"/>
                <a:cs typeface="仿宋" panose="02010609060101010101" pitchFamily="49" charset="-122"/>
              </a:rPr>
              <a:t>（</a:t>
            </a:r>
            <a:r>
              <a:rPr lang="en-US" altLang="zh-CN" sz="3600" b="1">
                <a:solidFill>
                  <a:schemeClr val="tx1"/>
                </a:solidFill>
                <a:latin typeface="+mn-lt"/>
                <a:ea typeface="+mj-ea"/>
                <a:cs typeface="仿宋" panose="02010609060101010101" pitchFamily="49" charset="-122"/>
              </a:rPr>
              <a:t>1</a:t>
            </a:r>
            <a:r>
              <a:rPr lang="zh-CN" altLang="en-US" sz="3600" b="1">
                <a:solidFill>
                  <a:schemeClr val="tx1"/>
                </a:solidFill>
                <a:latin typeface="+mn-lt"/>
                <a:ea typeface="+mj-ea"/>
                <a:cs typeface="仿宋" panose="02010609060101010101" pitchFamily="49" charset="-122"/>
              </a:rPr>
              <a:t>）去括号，得</a:t>
            </a:r>
            <a:endParaRPr lang="en-US" altLang="zh-CN" sz="3600" b="1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6" name="Text Box 3"/>
          <p:cNvSpPr txBox="1"/>
          <p:nvPr/>
        </p:nvSpPr>
        <p:spPr>
          <a:xfrm>
            <a:off x="2750012" y="3608369"/>
            <a:ext cx="6302548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3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x</a:t>
            </a:r>
            <a:r>
              <a:rPr lang="en-US" altLang="zh-CN" sz="3600" b="1" baseline="30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 – 3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 = 2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 + 4 + 4.</a:t>
            </a:r>
            <a:endParaRPr lang="en-US" altLang="zh-CN" sz="3600" b="1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0" name="Text Box 3"/>
          <p:cNvSpPr txBox="1"/>
          <p:nvPr/>
        </p:nvSpPr>
        <p:spPr>
          <a:xfrm>
            <a:off x="674613" y="4241160"/>
            <a:ext cx="933153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chemeClr val="tx1"/>
                </a:solidFill>
                <a:latin typeface="+mn-lt"/>
                <a:ea typeface="+mj-ea"/>
                <a:cs typeface="仿宋" panose="02010609060101010101" pitchFamily="49" charset="-122"/>
              </a:rPr>
              <a:t>移项、合并同类项，得方程的一般形式：</a:t>
            </a:r>
            <a:endParaRPr lang="en-US" altLang="zh-CN" sz="3600" b="1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2" name="Text Box 3"/>
          <p:cNvSpPr txBox="1"/>
          <p:nvPr/>
        </p:nvSpPr>
        <p:spPr>
          <a:xfrm>
            <a:off x="3748923" y="4822176"/>
            <a:ext cx="430472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3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x</a:t>
            </a:r>
            <a:r>
              <a:rPr lang="en-US" altLang="zh-CN" sz="3600" b="1" baseline="30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 – 5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 – 8 = 0.</a:t>
            </a:r>
            <a:endParaRPr lang="en-US" altLang="zh-CN" sz="3600" b="1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3" name="Text Box 3"/>
          <p:cNvSpPr txBox="1"/>
          <p:nvPr/>
        </p:nvSpPr>
        <p:spPr>
          <a:xfrm>
            <a:off x="674613" y="5520282"/>
            <a:ext cx="1140853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ea typeface="+mj-ea"/>
                <a:cs typeface="仿宋" panose="02010609060101010101" pitchFamily="49" charset="-122"/>
              </a:rPr>
              <a:t>它的二次项系数是 </a:t>
            </a:r>
            <a:r>
              <a:rPr lang="en-US" altLang="zh-CN" sz="3600" b="1">
                <a:ea typeface="+mj-ea"/>
                <a:cs typeface="仿宋" panose="02010609060101010101" pitchFamily="49" charset="-122"/>
              </a:rPr>
              <a:t>3</a:t>
            </a:r>
            <a:r>
              <a:rPr lang="zh-CN" altLang="en-US" sz="3600" b="1">
                <a:ea typeface="+mj-ea"/>
                <a:cs typeface="仿宋" panose="02010609060101010101" pitchFamily="49" charset="-122"/>
              </a:rPr>
              <a:t>，一次项系数是</a:t>
            </a:r>
            <a:r>
              <a:rPr lang="en-US" altLang="zh-CN" sz="3600" b="1">
                <a:ea typeface="+mj-ea"/>
                <a:cs typeface="仿宋" panose="02010609060101010101" pitchFamily="49" charset="-122"/>
              </a:rPr>
              <a:t> – 5</a:t>
            </a:r>
            <a:r>
              <a:rPr lang="zh-CN" altLang="en-US" sz="3600" b="1">
                <a:ea typeface="+mj-ea"/>
                <a:cs typeface="仿宋" panose="02010609060101010101" pitchFamily="49" charset="-122"/>
              </a:rPr>
              <a:t>，常数项是</a:t>
            </a:r>
            <a:r>
              <a:rPr lang="en-US" altLang="zh-CN" sz="3600" b="1">
                <a:ea typeface="+mj-ea"/>
                <a:cs typeface="仿宋" panose="02010609060101010101" pitchFamily="49" charset="-122"/>
              </a:rPr>
              <a:t> – 8.</a:t>
            </a:r>
            <a:endParaRPr lang="en-US" altLang="zh-CN" sz="3600" b="1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6" grpId="0"/>
      <p:bldP spid="20" grpId="0"/>
      <p:bldP spid="22" grpId="0"/>
      <p:bldP spid="2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327651" y="174402"/>
            <a:ext cx="15744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  <a:endParaRPr lang="zh-CN" altLang="en-US" sz="36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10241"/>
          <p:cNvSpPr txBox="1"/>
          <p:nvPr/>
        </p:nvSpPr>
        <p:spPr>
          <a:xfrm>
            <a:off x="869526" y="831538"/>
            <a:ext cx="1048209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r>
              <a:rPr lang="en-US" altLang="zh-CN"/>
              <a:t>1. </a:t>
            </a:r>
            <a:r>
              <a:rPr lang="zh-CN" altLang="en-US"/>
              <a:t>将下列一元二次方程化成一般形式，并指出它们的二次项系数、一次项系数及常数项，填入下表：</a:t>
            </a:r>
            <a:endParaRPr lang="en-US" altLang="zh-CN" dirty="0"/>
          </a:p>
        </p:txBody>
      </p:sp>
      <p:sp>
        <p:nvSpPr>
          <p:cNvPr id="53" name="文本框 52"/>
          <p:cNvSpPr txBox="1"/>
          <p:nvPr/>
        </p:nvSpPr>
        <p:spPr>
          <a:xfrm>
            <a:off x="2897734" y="308318"/>
            <a:ext cx="34290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P22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练习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T2】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510645" y="2186363"/>
          <a:ext cx="11170710" cy="437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68000"/>
                <a:gridCol w="3168000"/>
                <a:gridCol w="1611570"/>
                <a:gridCol w="1611570"/>
                <a:gridCol w="1611570"/>
              </a:tblGrid>
              <a:tr h="92259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>
                          <a:solidFill>
                            <a:schemeClr val="bg1"/>
                          </a:solidFill>
                        </a:rPr>
                        <a:t>方程</a:t>
                      </a:r>
                      <a:endParaRPr lang="zh-CN" altLang="en-US" sz="3200" b="1">
                        <a:solidFill>
                          <a:schemeClr val="bg1"/>
                        </a:solidFill>
                      </a:endParaRPr>
                    </a:p>
                  </a:txBody>
                  <a:tcPr marL="110642" marR="1106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>
                          <a:solidFill>
                            <a:schemeClr val="bg1"/>
                          </a:solidFill>
                        </a:rPr>
                        <a:t>一般形式</a:t>
                      </a:r>
                      <a:endParaRPr lang="zh-CN" altLang="en-US" sz="3200" b="1">
                        <a:solidFill>
                          <a:schemeClr val="bg1"/>
                        </a:solidFill>
                      </a:endParaRPr>
                    </a:p>
                  </a:txBody>
                  <a:tcPr marL="110642" marR="1106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>
                          <a:solidFill>
                            <a:schemeClr val="bg1"/>
                          </a:solidFill>
                        </a:rPr>
                        <a:t>二次项系数</a:t>
                      </a:r>
                      <a:endParaRPr lang="zh-CN" altLang="en-US" sz="3200" b="1">
                        <a:solidFill>
                          <a:schemeClr val="bg1"/>
                        </a:solidFill>
                      </a:endParaRPr>
                    </a:p>
                  </a:txBody>
                  <a:tcPr marL="110642" marR="1106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>
                          <a:solidFill>
                            <a:schemeClr val="bg1"/>
                          </a:solidFill>
                        </a:rPr>
                        <a:t>一次项系数</a:t>
                      </a:r>
                      <a:endParaRPr lang="zh-CN" altLang="en-US" sz="3200" b="1">
                        <a:solidFill>
                          <a:schemeClr val="bg1"/>
                        </a:solidFill>
                      </a:endParaRPr>
                    </a:p>
                  </a:txBody>
                  <a:tcPr marL="110642" marR="1106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>
                          <a:solidFill>
                            <a:schemeClr val="bg1"/>
                          </a:solidFill>
                        </a:rPr>
                        <a:t>常数项</a:t>
                      </a:r>
                      <a:endParaRPr lang="zh-CN" altLang="en-US" sz="3200" b="1">
                        <a:solidFill>
                          <a:schemeClr val="bg1"/>
                        </a:solidFill>
                      </a:endParaRPr>
                    </a:p>
                  </a:txBody>
                  <a:tcPr marL="110642" marR="1106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>
                          <a:solidFill>
                            <a:schemeClr val="tx1"/>
                          </a:solidFill>
                        </a:rPr>
                        <a:t>5</a:t>
                      </a:r>
                      <a:r>
                        <a:rPr lang="en-US" altLang="zh-CN" sz="3200" b="1" i="1">
                          <a:solidFill>
                            <a:schemeClr val="tx1"/>
                          </a:solidFill>
                        </a:rPr>
                        <a:t>x</a:t>
                      </a:r>
                      <a:r>
                        <a:rPr lang="en-US" altLang="zh-CN" sz="3200" b="1" baseline="3000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zh-CN" altLang="en-US" sz="3200" b="1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zh-CN" sz="3200" b="1">
                          <a:solidFill>
                            <a:schemeClr val="tx1"/>
                          </a:solidFill>
                        </a:rPr>
                        <a:t>=</a:t>
                      </a:r>
                      <a:r>
                        <a:rPr lang="zh-CN" altLang="en-US" sz="3200" b="1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zh-CN" sz="3200" b="1">
                          <a:solidFill>
                            <a:schemeClr val="tx1"/>
                          </a:solidFill>
                        </a:rPr>
                        <a:t>6</a:t>
                      </a:r>
                      <a:r>
                        <a:rPr lang="en-US" altLang="zh-CN" sz="3200" b="1" i="1">
                          <a:solidFill>
                            <a:schemeClr val="tx1"/>
                          </a:solidFill>
                        </a:rPr>
                        <a:t>x</a:t>
                      </a:r>
                      <a:r>
                        <a:rPr lang="zh-CN" altLang="en-US" sz="3200" b="1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zh-CN" sz="3200" b="1">
                          <a:solidFill>
                            <a:schemeClr val="tx1"/>
                          </a:solidFill>
                        </a:rPr>
                        <a:t>–</a:t>
                      </a:r>
                      <a:r>
                        <a:rPr lang="zh-CN" altLang="en-US" sz="3200" b="1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zh-CN" sz="3200" b="1">
                          <a:solidFill>
                            <a:schemeClr val="tx1"/>
                          </a:solidFill>
                        </a:rPr>
                        <a:t>8</a:t>
                      </a:r>
                      <a:r>
                        <a:rPr lang="zh-CN" altLang="en-US" sz="3200" b="1">
                          <a:solidFill>
                            <a:schemeClr val="tx1"/>
                          </a:solidFill>
                        </a:rPr>
                        <a:t> </a:t>
                      </a:r>
                      <a:endParaRPr lang="zh-CN" altLang="en-US" sz="3200" b="1">
                        <a:solidFill>
                          <a:schemeClr val="tx1"/>
                        </a:solidFill>
                      </a:endParaRPr>
                    </a:p>
                  </a:txBody>
                  <a:tcPr marL="110642" marR="1106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>
                        <a:solidFill>
                          <a:schemeClr val="tx1"/>
                        </a:solidFill>
                      </a:endParaRPr>
                    </a:p>
                  </a:txBody>
                  <a:tcPr marL="110642" marR="1106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>
                        <a:solidFill>
                          <a:schemeClr val="tx1"/>
                        </a:solidFill>
                      </a:endParaRPr>
                    </a:p>
                  </a:txBody>
                  <a:tcPr marL="110642" marR="1106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>
                        <a:solidFill>
                          <a:schemeClr val="tx1"/>
                        </a:solidFill>
                      </a:endParaRPr>
                    </a:p>
                  </a:txBody>
                  <a:tcPr marL="110642" marR="1106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>
                        <a:solidFill>
                          <a:schemeClr val="tx1"/>
                        </a:solidFill>
                      </a:endParaRPr>
                    </a:p>
                  </a:txBody>
                  <a:tcPr marL="110642" marR="1106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936000">
                <a:tc>
                  <a:txBody>
                    <a:bodyPr/>
                    <a:lstStyle/>
                    <a:p>
                      <a:pPr algn="ctr"/>
                      <a:endParaRPr lang="zh-CN" altLang="en-US" sz="3200" b="1">
                        <a:solidFill>
                          <a:schemeClr val="tx1"/>
                        </a:solidFill>
                      </a:endParaRPr>
                    </a:p>
                  </a:txBody>
                  <a:tcPr marL="110642" marR="1106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>
                        <a:solidFill>
                          <a:schemeClr val="tx1"/>
                        </a:solidFill>
                      </a:endParaRPr>
                    </a:p>
                  </a:txBody>
                  <a:tcPr marL="110642" marR="1106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>
                        <a:solidFill>
                          <a:schemeClr val="tx1"/>
                        </a:solidFill>
                      </a:endParaRPr>
                    </a:p>
                  </a:txBody>
                  <a:tcPr marL="110642" marR="1106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>
                        <a:solidFill>
                          <a:schemeClr val="tx1"/>
                        </a:solidFill>
                      </a:endParaRPr>
                    </a:p>
                  </a:txBody>
                  <a:tcPr marL="110642" marR="1106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>
                        <a:solidFill>
                          <a:schemeClr val="tx1"/>
                        </a:solidFill>
                      </a:endParaRPr>
                    </a:p>
                  </a:txBody>
                  <a:tcPr marL="110642" marR="1106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i="1">
                          <a:solidFill>
                            <a:schemeClr val="tx1"/>
                          </a:solidFill>
                        </a:rPr>
                        <a:t>x</a:t>
                      </a:r>
                      <a:r>
                        <a:rPr lang="en-US" altLang="zh-CN" sz="3200" b="1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en-US" altLang="zh-CN" sz="3200" b="1" i="1">
                          <a:solidFill>
                            <a:schemeClr val="tx1"/>
                          </a:solidFill>
                        </a:rPr>
                        <a:t>x</a:t>
                      </a:r>
                      <a:r>
                        <a:rPr lang="en-US" altLang="zh-CN" sz="3200" b="1">
                          <a:solidFill>
                            <a:schemeClr val="tx1"/>
                          </a:solidFill>
                        </a:rPr>
                        <a:t> – 1) = 0</a:t>
                      </a:r>
                      <a:endParaRPr lang="zh-CN" altLang="en-US" sz="3200" b="1">
                        <a:solidFill>
                          <a:schemeClr val="tx1"/>
                        </a:solidFill>
                      </a:endParaRPr>
                    </a:p>
                  </a:txBody>
                  <a:tcPr marL="110642" marR="1106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>
                        <a:solidFill>
                          <a:schemeClr val="tx1"/>
                        </a:solidFill>
                      </a:endParaRPr>
                    </a:p>
                  </a:txBody>
                  <a:tcPr marL="110642" marR="1106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>
                        <a:solidFill>
                          <a:schemeClr val="tx1"/>
                        </a:solidFill>
                      </a:endParaRPr>
                    </a:p>
                  </a:txBody>
                  <a:tcPr marL="110642" marR="1106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>
                        <a:solidFill>
                          <a:schemeClr val="tx1"/>
                        </a:solidFill>
                      </a:endParaRPr>
                    </a:p>
                  </a:txBody>
                  <a:tcPr marL="110642" marR="1106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>
                        <a:solidFill>
                          <a:schemeClr val="tx1"/>
                        </a:solidFill>
                      </a:endParaRPr>
                    </a:p>
                  </a:txBody>
                  <a:tcPr marL="110642" marR="1106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endParaRPr lang="zh-CN" altLang="en-US" sz="3200" b="1">
                        <a:solidFill>
                          <a:schemeClr val="tx1"/>
                        </a:solidFill>
                      </a:endParaRPr>
                    </a:p>
                  </a:txBody>
                  <a:tcPr marL="110642" marR="1106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>
                        <a:solidFill>
                          <a:schemeClr val="tx1"/>
                        </a:solidFill>
                      </a:endParaRPr>
                    </a:p>
                  </a:txBody>
                  <a:tcPr marL="110642" marR="1106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>
                        <a:solidFill>
                          <a:schemeClr val="tx1"/>
                        </a:solidFill>
                      </a:endParaRPr>
                    </a:p>
                  </a:txBody>
                  <a:tcPr marL="110642" marR="1106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>
                        <a:solidFill>
                          <a:schemeClr val="tx1"/>
                        </a:solidFill>
                      </a:endParaRPr>
                    </a:p>
                  </a:txBody>
                  <a:tcPr marL="110642" marR="1106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>
                        <a:solidFill>
                          <a:schemeClr val="tx1"/>
                        </a:solidFill>
                      </a:endParaRPr>
                    </a:p>
                  </a:txBody>
                  <a:tcPr marL="110642" marR="1106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4" name="对象 53"/>
          <p:cNvGraphicFramePr>
            <a:graphicFrameLocks noChangeAspect="1"/>
          </p:cNvGraphicFramePr>
          <p:nvPr/>
        </p:nvGraphicFramePr>
        <p:xfrm>
          <a:off x="1130001" y="4003670"/>
          <a:ext cx="1951182" cy="9698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70" name="Equation" r:id="rId1" imgW="51511200" imgH="25603200" progId="Equation.DSMT4">
                  <p:embed/>
                </p:oleObj>
              </mc:Choice>
              <mc:Fallback>
                <p:oleObj name="Equation" r:id="rId1" imgW="51511200" imgH="25603200" progId="Equation.DSMT4">
                  <p:embed/>
                  <p:pic>
                    <p:nvPicPr>
                      <p:cNvPr id="0" name="对象 1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130001" y="4003670"/>
                        <a:ext cx="1951182" cy="9698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对象 54"/>
          <p:cNvGraphicFramePr>
            <a:graphicFrameLocks noChangeAspect="1"/>
          </p:cNvGraphicFramePr>
          <p:nvPr/>
        </p:nvGraphicFramePr>
        <p:xfrm>
          <a:off x="658089" y="5823630"/>
          <a:ext cx="2895007" cy="682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71" name="Equation" r:id="rId3" imgW="92964000" imgH="19812000" progId="Equation.DSMT4">
                  <p:embed/>
                </p:oleObj>
              </mc:Choice>
              <mc:Fallback>
                <p:oleObj name="Equation" r:id="rId3" imgW="92964000" imgH="19812000" progId="Equation.DSMT4">
                  <p:embed/>
                  <p:pic>
                    <p:nvPicPr>
                      <p:cNvPr id="0" name="对象 5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58089" y="5823630"/>
                        <a:ext cx="2895007" cy="682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6" name="Text Box 3"/>
          <p:cNvSpPr txBox="1"/>
          <p:nvPr/>
        </p:nvSpPr>
        <p:spPr>
          <a:xfrm>
            <a:off x="3636795" y="3330586"/>
            <a:ext cx="3234204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5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x</a:t>
            </a:r>
            <a:r>
              <a:rPr lang="en-US" altLang="zh-CN" sz="3600" b="1" baseline="30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 – 6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 + 8 = 0</a:t>
            </a:r>
            <a:endParaRPr lang="en-US" altLang="zh-CN" sz="3600" b="1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1" name="Text Box 3"/>
          <p:cNvSpPr txBox="1"/>
          <p:nvPr/>
        </p:nvSpPr>
        <p:spPr>
          <a:xfrm>
            <a:off x="7211664" y="3330586"/>
            <a:ext cx="835056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5</a:t>
            </a:r>
            <a:endParaRPr lang="en-US" altLang="zh-CN" sz="3600" b="1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2" name="Text Box 3"/>
          <p:cNvSpPr txBox="1"/>
          <p:nvPr/>
        </p:nvSpPr>
        <p:spPr>
          <a:xfrm>
            <a:off x="8845585" y="3330586"/>
            <a:ext cx="835056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– 6</a:t>
            </a:r>
            <a:endParaRPr lang="en-US" altLang="zh-CN" sz="3600" b="1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3" name="Text Box 3"/>
          <p:cNvSpPr txBox="1"/>
          <p:nvPr/>
        </p:nvSpPr>
        <p:spPr>
          <a:xfrm>
            <a:off x="10518696" y="3330586"/>
            <a:ext cx="835056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8</a:t>
            </a:r>
            <a:endParaRPr lang="en-US" altLang="zh-CN" sz="3600" b="1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8" name="Text Box 3"/>
          <p:cNvSpPr txBox="1"/>
          <p:nvPr/>
        </p:nvSpPr>
        <p:spPr>
          <a:xfrm>
            <a:off x="7211664" y="4161089"/>
            <a:ext cx="835056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– 2</a:t>
            </a:r>
            <a:endParaRPr lang="en-US" altLang="zh-CN" sz="3600" b="1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9" name="Text Box 3"/>
          <p:cNvSpPr txBox="1"/>
          <p:nvPr/>
        </p:nvSpPr>
        <p:spPr>
          <a:xfrm>
            <a:off x="8845585" y="4161089"/>
            <a:ext cx="835056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0</a:t>
            </a:r>
            <a:endParaRPr lang="en-US" altLang="zh-CN" sz="3600" b="1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1" name="Text Box 3"/>
          <p:cNvSpPr txBox="1"/>
          <p:nvPr/>
        </p:nvSpPr>
        <p:spPr>
          <a:xfrm>
            <a:off x="4038945" y="5056907"/>
            <a:ext cx="242990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x</a:t>
            </a:r>
            <a:r>
              <a:rPr lang="en-US" altLang="zh-CN" sz="3600" b="1" baseline="30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 – 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 = 0</a:t>
            </a:r>
            <a:endParaRPr lang="en-US" altLang="zh-CN" sz="3600" b="1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2" name="Text Box 3"/>
          <p:cNvSpPr txBox="1"/>
          <p:nvPr/>
        </p:nvSpPr>
        <p:spPr>
          <a:xfrm>
            <a:off x="7211664" y="5056907"/>
            <a:ext cx="835056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1</a:t>
            </a:r>
            <a:endParaRPr lang="en-US" altLang="zh-CN" sz="3600" b="1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3" name="Text Box 3"/>
          <p:cNvSpPr txBox="1"/>
          <p:nvPr/>
        </p:nvSpPr>
        <p:spPr>
          <a:xfrm>
            <a:off x="8845585" y="5056907"/>
            <a:ext cx="835056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– 1</a:t>
            </a:r>
            <a:endParaRPr lang="en-US" altLang="zh-CN" sz="3600" b="1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5" name="Text Box 3"/>
          <p:cNvSpPr txBox="1"/>
          <p:nvPr/>
        </p:nvSpPr>
        <p:spPr>
          <a:xfrm>
            <a:off x="10518696" y="5056907"/>
            <a:ext cx="835056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0</a:t>
            </a:r>
            <a:endParaRPr lang="en-US" altLang="zh-CN" sz="3600" b="1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7" name="Text Box 3"/>
          <p:cNvSpPr txBox="1"/>
          <p:nvPr/>
        </p:nvSpPr>
        <p:spPr>
          <a:xfrm>
            <a:off x="7211664" y="5841777"/>
            <a:ext cx="835056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1</a:t>
            </a:r>
            <a:endParaRPr lang="en-US" altLang="zh-CN" sz="3600" b="1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graphicFrame>
        <p:nvGraphicFramePr>
          <p:cNvPr id="80" name="对象 79"/>
          <p:cNvGraphicFramePr>
            <a:graphicFrameLocks noChangeAspect="1"/>
          </p:cNvGraphicFramePr>
          <p:nvPr/>
        </p:nvGraphicFramePr>
        <p:xfrm>
          <a:off x="4157728" y="4003598"/>
          <a:ext cx="2192338" cy="969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72" name="Equation" r:id="rId5" imgW="57912000" imgH="25603200" progId="Equation.DSMT4">
                  <p:embed/>
                </p:oleObj>
              </mc:Choice>
              <mc:Fallback>
                <p:oleObj name="Equation" r:id="rId5" imgW="57912000" imgH="25603200" progId="Equation.DSMT4">
                  <p:embed/>
                  <p:pic>
                    <p:nvPicPr>
                      <p:cNvPr id="0" name="对象 5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157728" y="4003598"/>
                        <a:ext cx="2192338" cy="969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" name="对象 87"/>
          <p:cNvGraphicFramePr>
            <a:graphicFrameLocks noChangeAspect="1"/>
          </p:cNvGraphicFramePr>
          <p:nvPr/>
        </p:nvGraphicFramePr>
        <p:xfrm>
          <a:off x="10786205" y="4003598"/>
          <a:ext cx="300038" cy="969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73" name="Equation" r:id="rId7" imgW="7924800" imgH="25603200" progId="Equation.DSMT4">
                  <p:embed/>
                </p:oleObj>
              </mc:Choice>
              <mc:Fallback>
                <p:oleObj name="Equation" r:id="rId7" imgW="7924800" imgH="25603200" progId="Equation.DSMT4">
                  <p:embed/>
                  <p:pic>
                    <p:nvPicPr>
                      <p:cNvPr id="0" name="对象 7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786205" y="4003598"/>
                        <a:ext cx="300038" cy="969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9" name="对象 88"/>
          <p:cNvGraphicFramePr>
            <a:graphicFrameLocks noChangeAspect="1"/>
          </p:cNvGraphicFramePr>
          <p:nvPr/>
        </p:nvGraphicFramePr>
        <p:xfrm>
          <a:off x="3666792" y="5790292"/>
          <a:ext cx="3174211" cy="74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74" name="Equation" r:id="rId9" imgW="112166400" imgH="19812000" progId="Equation.DSMT4">
                  <p:embed/>
                </p:oleObj>
              </mc:Choice>
              <mc:Fallback>
                <p:oleObj name="Equation" r:id="rId9" imgW="112166400" imgH="19812000" progId="Equation.DSMT4">
                  <p:embed/>
                  <p:pic>
                    <p:nvPicPr>
                      <p:cNvPr id="0" name="对象 7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666792" y="5790292"/>
                        <a:ext cx="3174211" cy="749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0" name="对象 89"/>
          <p:cNvGraphicFramePr>
            <a:graphicFrameLocks noChangeAspect="1"/>
          </p:cNvGraphicFramePr>
          <p:nvPr/>
        </p:nvGraphicFramePr>
        <p:xfrm>
          <a:off x="8536038" y="5910942"/>
          <a:ext cx="145415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75" name="Equation" r:id="rId11" imgW="38404800" imgH="13411200" progId="Equation.DSMT4">
                  <p:embed/>
                </p:oleObj>
              </mc:Choice>
              <mc:Fallback>
                <p:oleObj name="Equation" r:id="rId11" imgW="38404800" imgH="13411200" progId="Equation.DSMT4">
                  <p:embed/>
                  <p:pic>
                    <p:nvPicPr>
                      <p:cNvPr id="0" name="对象 8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536038" y="5910942"/>
                        <a:ext cx="1454150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1" name="对象 90"/>
          <p:cNvGraphicFramePr>
            <a:graphicFrameLocks noChangeAspect="1"/>
          </p:cNvGraphicFramePr>
          <p:nvPr/>
        </p:nvGraphicFramePr>
        <p:xfrm>
          <a:off x="10665555" y="5910942"/>
          <a:ext cx="541338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76" name="Equation" r:id="rId13" imgW="14325600" imgH="13411200" progId="Equation.DSMT4">
                  <p:embed/>
                </p:oleObj>
              </mc:Choice>
              <mc:Fallback>
                <p:oleObj name="Equation" r:id="rId13" imgW="14325600" imgH="13411200" progId="Equation.DSMT4">
                  <p:embed/>
                  <p:pic>
                    <p:nvPicPr>
                      <p:cNvPr id="0" name="对象 8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0665555" y="5910942"/>
                        <a:ext cx="541338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61" grpId="0"/>
      <p:bldP spid="62" grpId="0"/>
      <p:bldP spid="63" grpId="0"/>
      <p:bldP spid="68" grpId="0"/>
      <p:bldP spid="69" grpId="0"/>
      <p:bldP spid="71" grpId="0"/>
      <p:bldP spid="72" grpId="0"/>
      <p:bldP spid="73" grpId="0"/>
      <p:bldP spid="75" grpId="0"/>
      <p:bldP spid="7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811601" y="1897018"/>
          <a:ext cx="10568799" cy="33604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384799"/>
                <a:gridCol w="1728000"/>
                <a:gridCol w="1728000"/>
                <a:gridCol w="1728000"/>
              </a:tblGrid>
              <a:tr h="1246293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特殊形式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二次项系数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一次项系数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常数项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121920" marR="121920" marT="60960" marB="60960" anchor="ctr"/>
                </a:tc>
              </a:tr>
              <a:tr h="705273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3200" b="1" i="1">
                          <a:solidFill>
                            <a:srgbClr val="0000FF"/>
                          </a:solidFill>
                          <a:latin typeface="+mj-lt"/>
                          <a:ea typeface="楷体" panose="02010609060101010101" pitchFamily="49" charset="-122"/>
                          <a:cs typeface="Times New Roman" panose="02020603050405020304" charset="0"/>
                          <a:sym typeface="+mn-ea"/>
                        </a:rPr>
                        <a:t>ax</a:t>
                      </a:r>
                      <a:r>
                        <a:rPr lang="en-US" altLang="zh-CN" sz="3200" b="1" baseline="30000">
                          <a:solidFill>
                            <a:srgbClr val="0000FF"/>
                          </a:solidFill>
                          <a:latin typeface="+mj-lt"/>
                          <a:ea typeface="楷体" panose="02010609060101010101" pitchFamily="49" charset="-122"/>
                          <a:cs typeface="Times New Roman" panose="02020603050405020304" charset="0"/>
                          <a:sym typeface="+mn-ea"/>
                        </a:rPr>
                        <a:t>2 </a:t>
                      </a:r>
                      <a:r>
                        <a:rPr lang="en-US" altLang="zh-CN" sz="3200" b="1">
                          <a:solidFill>
                            <a:srgbClr val="0000FF"/>
                          </a:solidFill>
                          <a:latin typeface="+mj-lt"/>
                          <a:ea typeface="楷体" panose="02010609060101010101" pitchFamily="49" charset="-122"/>
                          <a:cs typeface="Times New Roman" panose="02020603050405020304" charset="0"/>
                          <a:sym typeface="+mn-ea"/>
                        </a:rPr>
                        <a:t>+ </a:t>
                      </a:r>
                      <a:r>
                        <a:rPr lang="en-US" altLang="zh-CN" sz="3200" b="1" i="1">
                          <a:solidFill>
                            <a:srgbClr val="0000FF"/>
                          </a:solidFill>
                          <a:latin typeface="+mj-lt"/>
                          <a:ea typeface="楷体" panose="02010609060101010101" pitchFamily="49" charset="-122"/>
                          <a:cs typeface="Times New Roman" panose="02020603050405020304" charset="0"/>
                          <a:sym typeface="+mn-ea"/>
                        </a:rPr>
                        <a:t>bx </a:t>
                      </a:r>
                      <a:r>
                        <a:rPr lang="en-US" altLang="zh-CN" sz="3200" b="1">
                          <a:solidFill>
                            <a:srgbClr val="0000FF"/>
                          </a:solidFill>
                          <a:latin typeface="+mj-lt"/>
                          <a:ea typeface="楷体" panose="02010609060101010101" pitchFamily="49" charset="-122"/>
                          <a:cs typeface="Times New Roman" panose="02020603050405020304" charset="0"/>
                          <a:sym typeface="+mn-ea"/>
                        </a:rPr>
                        <a:t>+ </a:t>
                      </a:r>
                      <a:r>
                        <a:rPr lang="en-US" altLang="zh-CN" sz="3200" b="1" i="1">
                          <a:solidFill>
                            <a:srgbClr val="0000FF"/>
                          </a:solidFill>
                          <a:latin typeface="+mj-lt"/>
                          <a:ea typeface="楷体" panose="02010609060101010101" pitchFamily="49" charset="-122"/>
                          <a:cs typeface="Times New Roman" panose="02020603050405020304" charset="0"/>
                          <a:sym typeface="+mn-ea"/>
                        </a:rPr>
                        <a:t>c </a:t>
                      </a:r>
                      <a:r>
                        <a:rPr lang="en-US" altLang="zh-CN" sz="3200" b="1">
                          <a:solidFill>
                            <a:srgbClr val="0000FF"/>
                          </a:solidFill>
                          <a:latin typeface="+mj-lt"/>
                          <a:ea typeface="楷体" panose="02010609060101010101" pitchFamily="49" charset="-122"/>
                          <a:cs typeface="Times New Roman" panose="02020603050405020304" charset="0"/>
                          <a:sym typeface="+mn-ea"/>
                        </a:rPr>
                        <a:t>= 0(</a:t>
                      </a:r>
                      <a:r>
                        <a:rPr lang="en-US" altLang="zh-CN" sz="3200" b="1" i="1">
                          <a:solidFill>
                            <a:srgbClr val="0000FF"/>
                          </a:solidFill>
                          <a:latin typeface="+mj-lt"/>
                          <a:ea typeface="楷体" panose="02010609060101010101" pitchFamily="49" charset="-122"/>
                          <a:cs typeface="Times New Roman" panose="02020603050405020304" charset="0"/>
                          <a:sym typeface="+mn-ea"/>
                        </a:rPr>
                        <a:t>a </a:t>
                      </a:r>
                      <a:r>
                        <a:rPr lang="zh-CN" altLang="zh-CN" sz="3200" b="1">
                          <a:solidFill>
                            <a:srgbClr val="0000FF"/>
                          </a:solidFill>
                          <a:latin typeface="+mj-lt"/>
                          <a:ea typeface="楷体" panose="02010609060101010101" pitchFamily="49" charset="-122"/>
                          <a:cs typeface="Times New Roman" panose="02020603050405020304" charset="0"/>
                          <a:sym typeface="+mn-ea"/>
                        </a:rPr>
                        <a:t>≠</a:t>
                      </a:r>
                      <a:r>
                        <a:rPr lang="en-US" altLang="zh-CN" sz="3200" b="1">
                          <a:solidFill>
                            <a:srgbClr val="0000FF"/>
                          </a:solidFill>
                          <a:latin typeface="+mj-lt"/>
                          <a:ea typeface="楷体" panose="02010609060101010101" pitchFamily="49" charset="-122"/>
                          <a:cs typeface="Times New Roman" panose="02020603050405020304" charset="0"/>
                          <a:sym typeface="+mn-ea"/>
                        </a:rPr>
                        <a:t> 0</a:t>
                      </a:r>
                      <a:r>
                        <a:rPr lang="zh-CN" altLang="en-US" sz="3200" b="1">
                          <a:solidFill>
                            <a:srgbClr val="0000FF"/>
                          </a:solidFill>
                          <a:latin typeface="+mj-lt"/>
                          <a:ea typeface="楷体" panose="02010609060101010101" pitchFamily="49" charset="-122"/>
                          <a:cs typeface="Times New Roman" panose="02020603050405020304" charset="0"/>
                          <a:sym typeface="+mn-ea"/>
                        </a:rPr>
                        <a:t>，</a:t>
                      </a:r>
                      <a:r>
                        <a:rPr lang="en-US" altLang="zh-CN" sz="3200" b="1" i="1">
                          <a:solidFill>
                            <a:srgbClr val="0000FF"/>
                          </a:solidFill>
                          <a:latin typeface="+mj-lt"/>
                          <a:ea typeface="楷体" panose="02010609060101010101" pitchFamily="49" charset="-122"/>
                          <a:cs typeface="Times New Roman" panose="02020603050405020304" charset="0"/>
                          <a:sym typeface="+mn-ea"/>
                        </a:rPr>
                        <a:t>b </a:t>
                      </a:r>
                      <a:r>
                        <a:rPr lang="zh-CN" altLang="zh-CN" sz="3200" b="1">
                          <a:solidFill>
                            <a:srgbClr val="0000FF"/>
                          </a:solidFill>
                          <a:latin typeface="+mj-lt"/>
                          <a:ea typeface="楷体" panose="02010609060101010101" pitchFamily="49" charset="-122"/>
                          <a:cs typeface="Times New Roman" panose="02020603050405020304" charset="0"/>
                          <a:sym typeface="+mn-ea"/>
                        </a:rPr>
                        <a:t>≠</a:t>
                      </a:r>
                      <a:r>
                        <a:rPr lang="en-US" altLang="zh-CN" sz="3200" b="1">
                          <a:solidFill>
                            <a:srgbClr val="0000FF"/>
                          </a:solidFill>
                          <a:latin typeface="+mj-lt"/>
                          <a:ea typeface="楷体" panose="02010609060101010101" pitchFamily="49" charset="-122"/>
                          <a:cs typeface="Times New Roman" panose="02020603050405020304" charset="0"/>
                          <a:sym typeface="+mn-ea"/>
                        </a:rPr>
                        <a:t> 0)</a:t>
                      </a:r>
                      <a:endParaRPr lang="zh-CN" altLang="en-US" sz="3200" b="1">
                        <a:solidFill>
                          <a:srgbClr val="0000FF"/>
                        </a:solidFill>
                        <a:latin typeface="+mj-lt"/>
                        <a:ea typeface="黑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3200" b="1" i="1">
                          <a:latin typeface="+mj-lt"/>
                          <a:ea typeface="楷体" panose="02010609060101010101" pitchFamily="49" charset="-122"/>
                          <a:cs typeface="Times New Roman" panose="02020603050405020304" charset="0"/>
                          <a:sym typeface="+mn-ea"/>
                        </a:rPr>
                        <a:t>a</a:t>
                      </a:r>
                      <a:endParaRPr lang="en-US" altLang="zh-CN" sz="3200" b="1" i="1">
                        <a:latin typeface="+mj-lt"/>
                        <a:ea typeface="楷体" panose="02010609060101010101" pitchFamily="49" charset="-122"/>
                        <a:cs typeface="Times New Roman" panose="02020603050405020304" charset="0"/>
                        <a:sym typeface="+mn-ea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3200" b="1" i="1">
                          <a:latin typeface="+mj-lt"/>
                          <a:ea typeface="楷体" panose="02010609060101010101" pitchFamily="49" charset="-122"/>
                          <a:cs typeface="Times New Roman" panose="02020603050405020304" charset="0"/>
                          <a:sym typeface="+mn-ea"/>
                        </a:rPr>
                        <a:t>b</a:t>
                      </a:r>
                      <a:endParaRPr lang="en-US" altLang="zh-CN" sz="3200" b="1" i="1">
                        <a:latin typeface="+mj-lt"/>
                        <a:ea typeface="楷体" panose="02010609060101010101" pitchFamily="49" charset="-122"/>
                        <a:cs typeface="Times New Roman" panose="02020603050405020304" charset="0"/>
                        <a:sym typeface="+mn-ea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3200" b="1">
                          <a:latin typeface="+mj-lt"/>
                          <a:ea typeface="楷体" panose="02010609060101010101" pitchFamily="49" charset="-122"/>
                          <a:cs typeface="Times New Roman" panose="02020603050405020304" charset="0"/>
                        </a:rPr>
                        <a:t>0</a:t>
                      </a:r>
                      <a:endParaRPr lang="en-US" altLang="zh-CN" sz="3200" b="1">
                        <a:latin typeface="+mj-lt"/>
                        <a:ea typeface="楷体" panose="02010609060101010101" pitchFamily="49" charset="-122"/>
                        <a:cs typeface="Times New Roman" panose="02020603050405020304" charset="0"/>
                      </a:endParaRPr>
                    </a:p>
                  </a:txBody>
                  <a:tcPr marL="121920" marR="121920" marT="60960" marB="60960" anchor="ctr"/>
                </a:tc>
              </a:tr>
              <a:tr h="704427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3200" b="1" i="1">
                          <a:solidFill>
                            <a:srgbClr val="0000FF"/>
                          </a:solidFill>
                          <a:latin typeface="+mj-lt"/>
                          <a:ea typeface="楷体" panose="02010609060101010101" pitchFamily="49" charset="-122"/>
                          <a:cs typeface="Times New Roman" panose="02020603050405020304" charset="0"/>
                          <a:sym typeface="+mn-ea"/>
                        </a:rPr>
                        <a:t>ax</a:t>
                      </a:r>
                      <a:r>
                        <a:rPr lang="en-US" altLang="zh-CN" sz="3200" b="1" baseline="30000">
                          <a:solidFill>
                            <a:srgbClr val="0000FF"/>
                          </a:solidFill>
                          <a:latin typeface="+mj-lt"/>
                          <a:ea typeface="楷体" panose="02010609060101010101" pitchFamily="49" charset="-122"/>
                          <a:cs typeface="Times New Roman" panose="02020603050405020304" charset="0"/>
                          <a:sym typeface="+mn-ea"/>
                        </a:rPr>
                        <a:t>2 </a:t>
                      </a:r>
                      <a:r>
                        <a:rPr lang="en-US" altLang="zh-CN" sz="3200" b="1">
                          <a:solidFill>
                            <a:srgbClr val="0000FF"/>
                          </a:solidFill>
                          <a:latin typeface="+mj-lt"/>
                          <a:ea typeface="楷体" panose="02010609060101010101" pitchFamily="49" charset="-122"/>
                          <a:cs typeface="Times New Roman" panose="02020603050405020304" charset="0"/>
                          <a:sym typeface="+mn-ea"/>
                        </a:rPr>
                        <a:t>+ </a:t>
                      </a:r>
                      <a:r>
                        <a:rPr lang="en-US" altLang="zh-CN" sz="3200" b="1" i="1">
                          <a:solidFill>
                            <a:srgbClr val="0000FF"/>
                          </a:solidFill>
                          <a:latin typeface="+mj-lt"/>
                          <a:ea typeface="楷体" panose="02010609060101010101" pitchFamily="49" charset="-122"/>
                          <a:cs typeface="Times New Roman" panose="02020603050405020304" charset="0"/>
                          <a:sym typeface="+mn-ea"/>
                        </a:rPr>
                        <a:t>c </a:t>
                      </a:r>
                      <a:r>
                        <a:rPr lang="en-US" altLang="zh-CN" sz="3200" b="1">
                          <a:solidFill>
                            <a:srgbClr val="0000FF"/>
                          </a:solidFill>
                          <a:latin typeface="+mj-lt"/>
                          <a:ea typeface="楷体" panose="02010609060101010101" pitchFamily="49" charset="-122"/>
                          <a:cs typeface="Times New Roman" panose="02020603050405020304" charset="0"/>
                          <a:sym typeface="+mn-ea"/>
                        </a:rPr>
                        <a:t>= 0(</a:t>
                      </a:r>
                      <a:r>
                        <a:rPr lang="en-US" altLang="zh-CN" sz="3200" b="1" i="1">
                          <a:solidFill>
                            <a:srgbClr val="0000FF"/>
                          </a:solidFill>
                          <a:latin typeface="+mj-lt"/>
                          <a:ea typeface="楷体" panose="02010609060101010101" pitchFamily="49" charset="-122"/>
                          <a:cs typeface="Times New Roman" panose="02020603050405020304" charset="0"/>
                          <a:sym typeface="+mn-ea"/>
                        </a:rPr>
                        <a:t>a </a:t>
                      </a:r>
                      <a:r>
                        <a:rPr lang="zh-CN" altLang="zh-CN" sz="3200" b="1">
                          <a:solidFill>
                            <a:srgbClr val="0000FF"/>
                          </a:solidFill>
                          <a:latin typeface="+mj-lt"/>
                          <a:ea typeface="楷体" panose="02010609060101010101" pitchFamily="49" charset="-122"/>
                          <a:cs typeface="Times New Roman" panose="02020603050405020304" charset="0"/>
                          <a:sym typeface="+mn-ea"/>
                        </a:rPr>
                        <a:t>≠</a:t>
                      </a:r>
                      <a:r>
                        <a:rPr lang="en-US" altLang="zh-CN" sz="3200" b="1">
                          <a:solidFill>
                            <a:srgbClr val="0000FF"/>
                          </a:solidFill>
                          <a:latin typeface="+mj-lt"/>
                          <a:ea typeface="楷体" panose="02010609060101010101" pitchFamily="49" charset="-122"/>
                          <a:cs typeface="Times New Roman" panose="02020603050405020304" charset="0"/>
                          <a:sym typeface="+mn-ea"/>
                        </a:rPr>
                        <a:t> 0</a:t>
                      </a:r>
                      <a:r>
                        <a:rPr lang="zh-CN" altLang="en-US" sz="3200" b="1">
                          <a:solidFill>
                            <a:srgbClr val="0000FF"/>
                          </a:solidFill>
                          <a:latin typeface="+mj-lt"/>
                          <a:ea typeface="楷体" panose="02010609060101010101" pitchFamily="49" charset="-122"/>
                          <a:cs typeface="Times New Roman" panose="02020603050405020304" charset="0"/>
                          <a:sym typeface="+mn-ea"/>
                        </a:rPr>
                        <a:t>，</a:t>
                      </a:r>
                      <a:r>
                        <a:rPr lang="en-US" altLang="zh-CN" sz="3200" b="1" i="1">
                          <a:solidFill>
                            <a:srgbClr val="0000FF"/>
                          </a:solidFill>
                          <a:latin typeface="+mj-lt"/>
                          <a:ea typeface="楷体" panose="02010609060101010101" pitchFamily="49" charset="-122"/>
                          <a:cs typeface="Times New Roman" panose="02020603050405020304" charset="0"/>
                          <a:sym typeface="+mn-ea"/>
                        </a:rPr>
                        <a:t>c </a:t>
                      </a:r>
                      <a:r>
                        <a:rPr lang="zh-CN" altLang="zh-CN" sz="3200" b="1">
                          <a:solidFill>
                            <a:srgbClr val="0000FF"/>
                          </a:solidFill>
                          <a:latin typeface="+mj-lt"/>
                          <a:ea typeface="楷体" panose="02010609060101010101" pitchFamily="49" charset="-122"/>
                          <a:cs typeface="Times New Roman" panose="02020603050405020304" charset="0"/>
                          <a:sym typeface="+mn-ea"/>
                        </a:rPr>
                        <a:t>≠</a:t>
                      </a:r>
                      <a:r>
                        <a:rPr lang="en-US" altLang="zh-CN" sz="3200" b="1">
                          <a:solidFill>
                            <a:srgbClr val="0000FF"/>
                          </a:solidFill>
                          <a:latin typeface="+mj-lt"/>
                          <a:ea typeface="楷体" panose="02010609060101010101" pitchFamily="49" charset="-122"/>
                          <a:cs typeface="Times New Roman" panose="02020603050405020304" charset="0"/>
                          <a:sym typeface="+mn-ea"/>
                        </a:rPr>
                        <a:t> 0)</a:t>
                      </a:r>
                      <a:endParaRPr lang="zh-CN" altLang="en-US" sz="3200" b="1">
                        <a:solidFill>
                          <a:srgbClr val="0000FF"/>
                        </a:solidFill>
                        <a:latin typeface="+mj-lt"/>
                        <a:ea typeface="黑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3200" b="1" i="1">
                          <a:latin typeface="+mj-lt"/>
                          <a:ea typeface="楷体" panose="02010609060101010101" pitchFamily="49" charset="-122"/>
                          <a:cs typeface="Times New Roman" panose="02020603050405020304" charset="0"/>
                          <a:sym typeface="+mn-ea"/>
                        </a:rPr>
                        <a:t>a</a:t>
                      </a:r>
                      <a:endParaRPr lang="en-US" altLang="zh-CN" sz="3200" b="1" i="1">
                        <a:latin typeface="+mj-lt"/>
                        <a:ea typeface="楷体" panose="02010609060101010101" pitchFamily="49" charset="-122"/>
                        <a:cs typeface="Times New Roman" panose="02020603050405020304" charset="0"/>
                        <a:sym typeface="+mn-ea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3200" b="1">
                          <a:latin typeface="+mj-lt"/>
                          <a:ea typeface="楷体" panose="02010609060101010101" pitchFamily="49" charset="-122"/>
                          <a:cs typeface="Times New Roman" panose="02020603050405020304" charset="0"/>
                        </a:rPr>
                        <a:t>0</a:t>
                      </a:r>
                      <a:endParaRPr lang="en-US" altLang="zh-CN" sz="3200" b="1">
                        <a:latin typeface="+mj-lt"/>
                        <a:ea typeface="楷体" panose="02010609060101010101" pitchFamily="49" charset="-122"/>
                        <a:cs typeface="Times New Roman" panose="02020603050405020304" charset="0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3200" b="1" i="1">
                          <a:latin typeface="+mj-lt"/>
                          <a:ea typeface="楷体" panose="02010609060101010101" pitchFamily="49" charset="-122"/>
                          <a:cs typeface="Times New Roman" panose="02020603050405020304" charset="0"/>
                          <a:sym typeface="+mn-ea"/>
                        </a:rPr>
                        <a:t>c</a:t>
                      </a:r>
                      <a:endParaRPr lang="en-US" altLang="zh-CN" sz="3200" b="1" i="1">
                        <a:latin typeface="+mj-lt"/>
                        <a:ea typeface="楷体" panose="02010609060101010101" pitchFamily="49" charset="-122"/>
                        <a:cs typeface="Times New Roman" panose="02020603050405020304" charset="0"/>
                        <a:sym typeface="+mn-ea"/>
                      </a:endParaRPr>
                    </a:p>
                  </a:txBody>
                  <a:tcPr marL="121920" marR="121920" marT="60960" marB="60960" anchor="ctr"/>
                </a:tc>
              </a:tr>
              <a:tr h="704427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3200" b="1" i="1">
                          <a:solidFill>
                            <a:srgbClr val="0000FF"/>
                          </a:solidFill>
                          <a:latin typeface="+mj-lt"/>
                          <a:ea typeface="楷体" panose="02010609060101010101" pitchFamily="49" charset="-122"/>
                          <a:cs typeface="Times New Roman" panose="02020603050405020304" charset="0"/>
                          <a:sym typeface="+mn-ea"/>
                        </a:rPr>
                        <a:t>ax</a:t>
                      </a:r>
                      <a:r>
                        <a:rPr lang="en-US" altLang="zh-CN" sz="3200" b="1" baseline="30000">
                          <a:solidFill>
                            <a:srgbClr val="0000FF"/>
                          </a:solidFill>
                          <a:latin typeface="+mj-lt"/>
                          <a:ea typeface="楷体" panose="02010609060101010101" pitchFamily="49" charset="-122"/>
                          <a:cs typeface="Times New Roman" panose="02020603050405020304" charset="0"/>
                          <a:sym typeface="+mn-ea"/>
                        </a:rPr>
                        <a:t>2 </a:t>
                      </a:r>
                      <a:r>
                        <a:rPr lang="en-US" altLang="zh-CN" sz="3200" b="1">
                          <a:solidFill>
                            <a:srgbClr val="0000FF"/>
                          </a:solidFill>
                          <a:latin typeface="+mj-lt"/>
                          <a:ea typeface="楷体" panose="02010609060101010101" pitchFamily="49" charset="-122"/>
                          <a:cs typeface="Times New Roman" panose="02020603050405020304" charset="0"/>
                          <a:sym typeface="+mn-ea"/>
                        </a:rPr>
                        <a:t>= 0(</a:t>
                      </a:r>
                      <a:r>
                        <a:rPr lang="en-US" altLang="zh-CN" sz="3200" b="1" i="1">
                          <a:solidFill>
                            <a:srgbClr val="0000FF"/>
                          </a:solidFill>
                          <a:latin typeface="+mj-lt"/>
                          <a:ea typeface="楷体" panose="02010609060101010101" pitchFamily="49" charset="-122"/>
                          <a:cs typeface="Times New Roman" panose="02020603050405020304" charset="0"/>
                          <a:sym typeface="+mn-ea"/>
                        </a:rPr>
                        <a:t>a </a:t>
                      </a:r>
                      <a:r>
                        <a:rPr lang="zh-CN" altLang="zh-CN" sz="3200" b="1">
                          <a:solidFill>
                            <a:srgbClr val="0000FF"/>
                          </a:solidFill>
                          <a:latin typeface="+mj-lt"/>
                          <a:ea typeface="楷体" panose="02010609060101010101" pitchFamily="49" charset="-122"/>
                          <a:cs typeface="Times New Roman" panose="02020603050405020304" charset="0"/>
                          <a:sym typeface="+mn-ea"/>
                        </a:rPr>
                        <a:t>≠</a:t>
                      </a:r>
                      <a:r>
                        <a:rPr lang="en-US" altLang="zh-CN" sz="3200" b="1">
                          <a:solidFill>
                            <a:srgbClr val="0000FF"/>
                          </a:solidFill>
                          <a:latin typeface="+mj-lt"/>
                          <a:ea typeface="楷体" panose="02010609060101010101" pitchFamily="49" charset="-122"/>
                          <a:cs typeface="Times New Roman" panose="02020603050405020304" charset="0"/>
                          <a:sym typeface="+mn-ea"/>
                        </a:rPr>
                        <a:t> 0)</a:t>
                      </a:r>
                      <a:endParaRPr lang="zh-CN" altLang="en-US" sz="3200" b="1">
                        <a:solidFill>
                          <a:srgbClr val="0000FF"/>
                        </a:solidFill>
                        <a:latin typeface="+mj-lt"/>
                        <a:ea typeface="黑体" panose="02010609060101010101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3200" b="1" i="1">
                          <a:latin typeface="+mj-lt"/>
                          <a:ea typeface="楷体" panose="02010609060101010101" pitchFamily="49" charset="-122"/>
                          <a:cs typeface="Times New Roman" panose="02020603050405020304" charset="0"/>
                          <a:sym typeface="+mn-ea"/>
                        </a:rPr>
                        <a:t>a</a:t>
                      </a:r>
                      <a:endParaRPr lang="en-US" altLang="zh-CN" sz="3200" b="1" i="1">
                        <a:latin typeface="+mj-lt"/>
                        <a:ea typeface="楷体" panose="02010609060101010101" pitchFamily="49" charset="-122"/>
                        <a:cs typeface="Times New Roman" panose="02020603050405020304" charset="0"/>
                        <a:sym typeface="+mn-ea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3200" b="1">
                          <a:latin typeface="+mj-lt"/>
                          <a:ea typeface="楷体" panose="02010609060101010101" pitchFamily="49" charset="-122"/>
                          <a:cs typeface="Times New Roman" panose="02020603050405020304" charset="0"/>
                        </a:rPr>
                        <a:t>0</a:t>
                      </a:r>
                      <a:endParaRPr lang="en-US" altLang="zh-CN" sz="3200" b="1">
                        <a:latin typeface="+mj-lt"/>
                        <a:ea typeface="楷体" panose="02010609060101010101" pitchFamily="49" charset="-122"/>
                        <a:cs typeface="Times New Roman" panose="02020603050405020304" charset="0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3200" b="1">
                          <a:latin typeface="+mj-lt"/>
                          <a:ea typeface="楷体" panose="02010609060101010101" pitchFamily="49" charset="-122"/>
                          <a:cs typeface="Times New Roman" panose="02020603050405020304" charset="0"/>
                        </a:rPr>
                        <a:t>0</a:t>
                      </a:r>
                      <a:endParaRPr lang="en-US" altLang="zh-CN" sz="3200" b="1">
                        <a:latin typeface="+mj-lt"/>
                        <a:ea typeface="楷体" panose="02010609060101010101" pitchFamily="49" charset="-122"/>
                        <a:cs typeface="Times New Roman" panose="02020603050405020304" charset="0"/>
                      </a:endParaRPr>
                    </a:p>
                  </a:txBody>
                  <a:tcPr marL="121920" marR="121920" marT="60960" marB="60960" anchor="ctr"/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2574471" y="712371"/>
            <a:ext cx="6158653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</a:rPr>
              <a:t>一元二次方程的特殊形式：</a:t>
            </a:r>
            <a:endParaRPr lang="en-US" altLang="zh-CN" sz="3600" b="1"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矩形: 圆角 3"/>
          <p:cNvSpPr/>
          <p:nvPr/>
        </p:nvSpPr>
        <p:spPr>
          <a:xfrm>
            <a:off x="887561" y="712371"/>
            <a:ext cx="1539298" cy="667999"/>
          </a:xfrm>
          <a:prstGeom prst="roundRect">
            <a:avLst/>
          </a:prstGeom>
          <a:solidFill>
            <a:srgbClr val="FEF8EA"/>
          </a:solidFill>
          <a:ln w="57150">
            <a:solidFill>
              <a:srgbClr val="A1C7E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归 纳</a:t>
            </a:r>
            <a:endParaRPr lang="zh-CN" altLang="en-US" sz="3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327651" y="174402"/>
            <a:ext cx="15744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  <a:endParaRPr lang="zh-CN" altLang="en-US" sz="36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10241"/>
          <p:cNvSpPr txBox="1"/>
          <p:nvPr/>
        </p:nvSpPr>
        <p:spPr>
          <a:xfrm>
            <a:off x="869526" y="831538"/>
            <a:ext cx="10482097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r>
              <a:rPr lang="en-US" altLang="zh-CN"/>
              <a:t>2. </a:t>
            </a:r>
            <a:r>
              <a:rPr lang="zh-CN" altLang="en-US"/>
              <a:t>将 </a:t>
            </a:r>
            <a:r>
              <a:rPr lang="en-US" altLang="zh-CN"/>
              <a:t>48 </a:t>
            </a:r>
            <a:r>
              <a:rPr lang="zh-CN" altLang="en-US"/>
              <a:t>张桌子排成若干行，且每行的桌子数相同，已知每一行的桌子数比总行数多 </a:t>
            </a:r>
            <a:r>
              <a:rPr lang="en-US" altLang="zh-CN"/>
              <a:t>2. </a:t>
            </a:r>
            <a:r>
              <a:rPr lang="zh-CN" altLang="en-US"/>
              <a:t>设这些桌子排了</a:t>
            </a:r>
            <a:r>
              <a:rPr lang="en-US" altLang="zh-CN" i="1"/>
              <a:t>x </a:t>
            </a:r>
            <a:r>
              <a:rPr lang="zh-CN" altLang="en-US"/>
              <a:t>行，列出关于 </a:t>
            </a:r>
            <a:r>
              <a:rPr lang="en-US" altLang="zh-CN" i="1"/>
              <a:t>x </a:t>
            </a:r>
            <a:r>
              <a:rPr lang="zh-CN" altLang="en-US"/>
              <a:t>的方程，并将其化成一般形式</a:t>
            </a:r>
            <a:r>
              <a:rPr lang="en-US" altLang="zh-CN"/>
              <a:t>.</a:t>
            </a:r>
            <a:endParaRPr lang="en-US" altLang="zh-CN" dirty="0"/>
          </a:p>
        </p:txBody>
      </p:sp>
      <p:sp>
        <p:nvSpPr>
          <p:cNvPr id="53" name="文本框 52"/>
          <p:cNvSpPr txBox="1"/>
          <p:nvPr/>
        </p:nvSpPr>
        <p:spPr>
          <a:xfrm>
            <a:off x="2897734" y="308318"/>
            <a:ext cx="34290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P22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练习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T3】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4" name="Text Box 3"/>
          <p:cNvSpPr txBox="1"/>
          <p:nvPr/>
        </p:nvSpPr>
        <p:spPr>
          <a:xfrm>
            <a:off x="1721152" y="2782669"/>
            <a:ext cx="610349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解：由题意得    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(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+ 2) = 48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5" name="Text Box 3"/>
          <p:cNvSpPr txBox="1"/>
          <p:nvPr/>
        </p:nvSpPr>
        <p:spPr>
          <a:xfrm>
            <a:off x="1721151" y="3625805"/>
            <a:ext cx="610349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去括号，得    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x</a:t>
            </a:r>
            <a:r>
              <a:rPr lang="en-US" altLang="zh-CN" sz="3600" b="1" baseline="30000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+ 2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= 48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6" name="Text Box 3"/>
          <p:cNvSpPr txBox="1"/>
          <p:nvPr/>
        </p:nvSpPr>
        <p:spPr>
          <a:xfrm>
            <a:off x="1721151" y="4468941"/>
            <a:ext cx="610349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移项，得    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x</a:t>
            </a:r>
            <a:r>
              <a:rPr lang="en-US" altLang="zh-CN" sz="3600" b="1" baseline="30000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+ 2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– 48 = 0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1207205" y="322369"/>
            <a:ext cx="1539298" cy="667999"/>
          </a:xfrm>
          <a:prstGeom prst="roundRect">
            <a:avLst/>
          </a:prstGeom>
          <a:solidFill>
            <a:srgbClr val="FEF8EA"/>
          </a:solidFill>
          <a:ln w="57150">
            <a:solidFill>
              <a:srgbClr val="A1C7E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 </a:t>
            </a:r>
            <a:r>
              <a:rPr lang="en-US" altLang="zh-CN" sz="3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3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 Box 6"/>
          <p:cNvSpPr txBox="1"/>
          <p:nvPr/>
        </p:nvSpPr>
        <p:spPr>
          <a:xfrm>
            <a:off x="2964875" y="322369"/>
            <a:ext cx="793554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r>
              <a:rPr lang="zh-CN" altLang="en-US"/>
              <a:t>已知方程 </a:t>
            </a:r>
            <a:r>
              <a:rPr lang="en-US" altLang="zh-CN"/>
              <a:t>3</a:t>
            </a:r>
            <a:r>
              <a:rPr lang="en-US" altLang="zh-CN" i="1"/>
              <a:t>x</a:t>
            </a:r>
            <a:r>
              <a:rPr lang="en-US" altLang="zh-CN"/>
              <a:t>(</a:t>
            </a:r>
            <a:r>
              <a:rPr lang="en-US" altLang="zh-CN" i="1"/>
              <a:t>x</a:t>
            </a:r>
            <a:r>
              <a:rPr lang="en-US" altLang="zh-CN"/>
              <a:t> – 1) = 2(</a:t>
            </a:r>
            <a:r>
              <a:rPr lang="en-US" altLang="zh-CN" i="1"/>
              <a:t>x</a:t>
            </a:r>
            <a:r>
              <a:rPr lang="en-US" altLang="zh-CN"/>
              <a:t> + 2) + 4.</a:t>
            </a:r>
            <a:endParaRPr lang="en-US" altLang="zh-CN" dirty="0"/>
          </a:p>
        </p:txBody>
      </p:sp>
      <p:sp>
        <p:nvSpPr>
          <p:cNvPr id="11" name="文本框 10241"/>
          <p:cNvSpPr txBox="1"/>
          <p:nvPr/>
        </p:nvSpPr>
        <p:spPr>
          <a:xfrm>
            <a:off x="969390" y="991649"/>
            <a:ext cx="10253220" cy="2023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/>
              <a:t>（</a:t>
            </a:r>
            <a:r>
              <a:rPr lang="en-US" altLang="zh-CN"/>
              <a:t>1</a:t>
            </a:r>
            <a:r>
              <a:rPr lang="zh-CN" altLang="en-US"/>
              <a:t>）把该方程化成一般形式，并写出它的二次项系数、一次项系数及常数项；</a:t>
            </a:r>
            <a:endParaRPr lang="en-US" altLang="zh-CN"/>
          </a:p>
          <a:p>
            <a:pPr>
              <a:lnSpc>
                <a:spcPct val="120000"/>
              </a:lnSpc>
            </a:pPr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）判断</a:t>
            </a:r>
            <a:r>
              <a:rPr lang="en-US" altLang="zh-CN"/>
              <a:t> – 1 </a:t>
            </a:r>
            <a:r>
              <a:rPr lang="zh-CN" altLang="en-US"/>
              <a:t>是否为该方程的根</a:t>
            </a:r>
            <a:r>
              <a:rPr lang="en-US" altLang="zh-CN"/>
              <a:t>.</a:t>
            </a:r>
            <a:endParaRPr lang="en-US" altLang="zh-CN" dirty="0"/>
          </a:p>
        </p:txBody>
      </p:sp>
      <p:sp>
        <p:nvSpPr>
          <p:cNvPr id="6" name="Text Box 3"/>
          <p:cNvSpPr txBox="1"/>
          <p:nvPr/>
        </p:nvSpPr>
        <p:spPr>
          <a:xfrm>
            <a:off x="779119" y="3066542"/>
            <a:ext cx="2382094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0000FF"/>
                </a:solidFill>
                <a:latin typeface="+mn-lt"/>
                <a:ea typeface="+mj-ea"/>
                <a:cs typeface="仿宋" panose="02010609060101010101" pitchFamily="49" charset="-122"/>
              </a:rPr>
              <a:t>解：</a:t>
            </a:r>
            <a:r>
              <a:rPr lang="zh-CN" altLang="en-US" sz="3600" b="1">
                <a:solidFill>
                  <a:schemeClr val="tx1"/>
                </a:solidFill>
                <a:latin typeface="+mn-lt"/>
                <a:ea typeface="+mj-ea"/>
                <a:cs typeface="仿宋" panose="02010609060101010101" pitchFamily="49" charset="-122"/>
              </a:rPr>
              <a:t>（</a:t>
            </a:r>
            <a:r>
              <a:rPr lang="en-US" altLang="zh-CN" sz="3600" b="1">
                <a:solidFill>
                  <a:schemeClr val="tx1"/>
                </a:solidFill>
                <a:latin typeface="+mn-lt"/>
                <a:ea typeface="+mj-ea"/>
                <a:cs typeface="仿宋" panose="02010609060101010101" pitchFamily="49" charset="-122"/>
              </a:rPr>
              <a:t>2</a:t>
            </a:r>
            <a:r>
              <a:rPr lang="zh-CN" altLang="en-US" sz="3600" b="1">
                <a:solidFill>
                  <a:schemeClr val="tx1"/>
                </a:solidFill>
                <a:latin typeface="+mn-lt"/>
                <a:ea typeface="+mj-ea"/>
                <a:cs typeface="仿宋" panose="02010609060101010101" pitchFamily="49" charset="-122"/>
              </a:rPr>
              <a:t>）</a:t>
            </a:r>
            <a:endParaRPr lang="en-US" altLang="zh-CN" sz="3600" b="1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0" name="Text Box 3"/>
          <p:cNvSpPr txBox="1"/>
          <p:nvPr/>
        </p:nvSpPr>
        <p:spPr>
          <a:xfrm>
            <a:off x="2851007" y="3065261"/>
            <a:ext cx="7881558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chemeClr val="tx1"/>
                </a:solidFill>
                <a:latin typeface="+mn-lt"/>
                <a:ea typeface="+mj-ea"/>
                <a:cs typeface="仿宋" panose="02010609060101010101" pitchFamily="49" charset="-122"/>
              </a:rPr>
              <a:t>把 </a:t>
            </a:r>
            <a:r>
              <a:rPr lang="en-US" altLang="zh-CN" sz="3600" b="1" i="1">
                <a:solidFill>
                  <a:schemeClr val="tx1"/>
                </a:solidFill>
                <a:latin typeface="+mn-lt"/>
                <a:ea typeface="+mj-ea"/>
                <a:cs typeface="仿宋" panose="02010609060101010101" pitchFamily="49" charset="-122"/>
              </a:rPr>
              <a:t>x</a:t>
            </a:r>
            <a:r>
              <a:rPr lang="en-US" altLang="zh-CN" sz="3600" b="1">
                <a:solidFill>
                  <a:schemeClr val="tx1"/>
                </a:solidFill>
                <a:latin typeface="+mn-lt"/>
                <a:ea typeface="+mj-ea"/>
                <a:cs typeface="仿宋" panose="02010609060101010101" pitchFamily="49" charset="-122"/>
              </a:rPr>
              <a:t> = – 1 </a:t>
            </a:r>
            <a:r>
              <a:rPr lang="zh-CN" altLang="en-US" sz="3600" b="1">
                <a:solidFill>
                  <a:schemeClr val="tx1"/>
                </a:solidFill>
                <a:latin typeface="+mn-lt"/>
                <a:ea typeface="+mj-ea"/>
                <a:cs typeface="仿宋" panose="02010609060101010101" pitchFamily="49" charset="-122"/>
              </a:rPr>
              <a:t>代入原方程的左右两边，得</a:t>
            </a:r>
            <a:endParaRPr lang="en-US" altLang="zh-CN" sz="3600" b="1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2" name="Text Box 3"/>
          <p:cNvSpPr txBox="1"/>
          <p:nvPr/>
        </p:nvSpPr>
        <p:spPr>
          <a:xfrm>
            <a:off x="2851007" y="3779059"/>
            <a:ext cx="697390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左边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= 3×(– 1)×(– 1 – 1) = 6.</a:t>
            </a:r>
            <a:endParaRPr lang="en-US" altLang="zh-CN" sz="3600" b="1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Text Box 3"/>
          <p:cNvSpPr txBox="1"/>
          <p:nvPr/>
        </p:nvSpPr>
        <p:spPr>
          <a:xfrm>
            <a:off x="2851007" y="4491576"/>
            <a:ext cx="697390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右边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= 2×(– 1 + 2) + 4 = 6.</a:t>
            </a:r>
            <a:endParaRPr lang="en-US" altLang="zh-CN" sz="3600" b="1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Text Box 3"/>
          <p:cNvSpPr txBox="1"/>
          <p:nvPr/>
        </p:nvSpPr>
        <p:spPr>
          <a:xfrm>
            <a:off x="1895780" y="5204093"/>
            <a:ext cx="4315398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ea typeface="+mj-ea"/>
                <a:cs typeface="仿宋" panose="02010609060101010101" pitchFamily="49" charset="-122"/>
              </a:rPr>
              <a:t>因为左边 </a:t>
            </a:r>
            <a:r>
              <a:rPr lang="en-US" altLang="zh-CN" sz="3600" b="1">
                <a:ea typeface="+mj-ea"/>
                <a:cs typeface="仿宋" panose="02010609060101010101" pitchFamily="49" charset="-122"/>
              </a:rPr>
              <a:t>= </a:t>
            </a:r>
            <a:r>
              <a:rPr lang="zh-CN" altLang="en-US" sz="3600" b="1">
                <a:ea typeface="+mj-ea"/>
                <a:cs typeface="仿宋" panose="02010609060101010101" pitchFamily="49" charset="-122"/>
              </a:rPr>
              <a:t>右边，</a:t>
            </a:r>
            <a:endParaRPr lang="en-US" altLang="zh-CN" sz="3600" b="1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Text Box 3"/>
          <p:cNvSpPr txBox="1"/>
          <p:nvPr/>
        </p:nvSpPr>
        <p:spPr>
          <a:xfrm>
            <a:off x="1895779" y="5916610"/>
            <a:ext cx="669283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ea typeface="+mj-ea"/>
                <a:cs typeface="仿宋" panose="02010609060101010101" pitchFamily="49" charset="-122"/>
              </a:rPr>
              <a:t>所以</a:t>
            </a:r>
            <a:r>
              <a:rPr lang="en-US" altLang="zh-CN" sz="3600" b="1">
                <a:ea typeface="+mj-ea"/>
                <a:cs typeface="仿宋" panose="02010609060101010101" pitchFamily="49" charset="-122"/>
              </a:rPr>
              <a:t> – 1 </a:t>
            </a:r>
            <a:r>
              <a:rPr lang="zh-CN" altLang="en-US" sz="3600" b="1">
                <a:ea typeface="+mj-ea"/>
                <a:cs typeface="仿宋" panose="02010609060101010101" pitchFamily="49" charset="-122"/>
              </a:rPr>
              <a:t>是该方程的根</a:t>
            </a:r>
            <a:r>
              <a:rPr lang="en-US" altLang="zh-CN" sz="3600" b="1">
                <a:ea typeface="+mj-ea"/>
                <a:cs typeface="仿宋" panose="02010609060101010101" pitchFamily="49" charset="-122"/>
              </a:rPr>
              <a:t>.</a:t>
            </a:r>
            <a:endParaRPr lang="en-US" altLang="zh-CN" sz="3600" b="1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8283066" y="1978087"/>
            <a:ext cx="3303690" cy="4012204"/>
            <a:chOff x="4615664" y="2123204"/>
            <a:chExt cx="3003354" cy="3647459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75465" y="2123204"/>
              <a:ext cx="2938479" cy="3647459"/>
            </a:xfrm>
            <a:prstGeom prst="rect">
              <a:avLst/>
            </a:prstGeom>
          </p:spPr>
        </p:pic>
        <p:sp>
          <p:nvSpPr>
            <p:cNvPr id="32" name="文本框 53"/>
            <p:cNvSpPr txBox="1"/>
            <p:nvPr/>
          </p:nvSpPr>
          <p:spPr>
            <a:xfrm>
              <a:off x="4615664" y="2468540"/>
              <a:ext cx="3003354" cy="29378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  <a:cs typeface="+mn-cs"/>
                </a:defRPr>
              </a:lvl9pPr>
            </a:lstStyle>
            <a:p>
              <a:pPr hangingPunct="1"/>
              <a:r>
                <a:rPr lang="zh-CN" altLang="en-US" sz="3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  使方程</a:t>
              </a:r>
              <a:r>
                <a:rPr lang="zh-CN" altLang="en-US" sz="3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左右两边相等</a:t>
              </a:r>
              <a:r>
                <a:rPr lang="zh-CN" altLang="en-US" sz="3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的未知数的值就是这个一元二次方程的</a:t>
              </a:r>
              <a:r>
                <a:rPr lang="zh-CN" altLang="en-US" sz="3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解</a:t>
              </a:r>
              <a:r>
                <a:rPr lang="zh-CN" altLang="en-US" sz="3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，也叫作这个一元二次方程的</a:t>
              </a:r>
              <a:r>
                <a:rPr lang="zh-CN" altLang="en-US" sz="3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根</a:t>
              </a:r>
              <a:r>
                <a:rPr lang="en-US" altLang="zh-CN" sz="3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.</a:t>
              </a:r>
              <a:endParaRPr lang="zh-CN" altLang="en-US" sz="3400" b="1" spc="-150" dirty="0">
                <a:solidFill>
                  <a:srgbClr val="453167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/>
      <p:bldP spid="10" grpId="0"/>
      <p:bldP spid="13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327651" y="174402"/>
            <a:ext cx="15744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  <a:endParaRPr lang="zh-CN" altLang="en-US" sz="36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10241"/>
          <p:cNvSpPr txBox="1"/>
          <p:nvPr/>
        </p:nvSpPr>
        <p:spPr>
          <a:xfrm>
            <a:off x="947903" y="943352"/>
            <a:ext cx="814384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r>
              <a:rPr lang="zh-CN" altLang="en-US"/>
              <a:t>下面哪些数是方程 </a:t>
            </a:r>
            <a:r>
              <a:rPr lang="en-US" altLang="zh-CN" i="1"/>
              <a:t>x</a:t>
            </a:r>
            <a:r>
              <a:rPr lang="en-US" altLang="zh-CN" baseline="30000"/>
              <a:t>2</a:t>
            </a:r>
            <a:r>
              <a:rPr lang="en-US" altLang="zh-CN"/>
              <a:t> + </a:t>
            </a:r>
            <a:r>
              <a:rPr lang="en-US" altLang="zh-CN" i="1"/>
              <a:t>x</a:t>
            </a:r>
            <a:r>
              <a:rPr lang="en-US" altLang="zh-CN"/>
              <a:t> – 2 = 0 </a:t>
            </a:r>
            <a:r>
              <a:rPr lang="zh-CN" altLang="en-US"/>
              <a:t>的根？</a:t>
            </a:r>
            <a:endParaRPr lang="en-US" altLang="zh-CN" dirty="0"/>
          </a:p>
        </p:txBody>
      </p:sp>
      <p:sp>
        <p:nvSpPr>
          <p:cNvPr id="53" name="文本框 52"/>
          <p:cNvSpPr txBox="1"/>
          <p:nvPr/>
        </p:nvSpPr>
        <p:spPr>
          <a:xfrm>
            <a:off x="2897734" y="308318"/>
            <a:ext cx="34290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P22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练习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T4】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4" name="Text Box 3"/>
          <p:cNvSpPr txBox="1"/>
          <p:nvPr/>
        </p:nvSpPr>
        <p:spPr>
          <a:xfrm>
            <a:off x="558558" y="2501032"/>
            <a:ext cx="610349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0000FF"/>
                </a:solidFill>
                <a:latin typeface="+mj-lt"/>
                <a:cs typeface="仿宋" panose="02010609060101010101" pitchFamily="49" charset="-122"/>
              </a:rPr>
              <a:t>将这些数分别带入方程中：</a:t>
            </a:r>
            <a:endParaRPr lang="en-US" altLang="zh-CN" sz="3600" b="1">
              <a:solidFill>
                <a:srgbClr val="0000FF"/>
              </a:solidFill>
              <a:latin typeface="+mj-lt"/>
            </a:endParaRPr>
          </a:p>
        </p:txBody>
      </p:sp>
      <p:sp>
        <p:nvSpPr>
          <p:cNvPr id="25" name="Text Box 3"/>
          <p:cNvSpPr txBox="1"/>
          <p:nvPr/>
        </p:nvSpPr>
        <p:spPr>
          <a:xfrm>
            <a:off x="1721151" y="3161820"/>
            <a:ext cx="437484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3600" b="1">
                <a:solidFill>
                  <a:srgbClr val="0000FF"/>
                </a:solidFill>
                <a:latin typeface="+mj-lt"/>
                <a:cs typeface="仿宋" panose="02010609060101010101" pitchFamily="49" charset="-122"/>
              </a:rPr>
              <a:t>(</a:t>
            </a:r>
            <a:r>
              <a:rPr lang="en-US" altLang="zh-CN" sz="3600" b="1">
                <a:solidFill>
                  <a:srgbClr val="0000FF"/>
                </a:solidFill>
              </a:rPr>
              <a:t>– 3</a:t>
            </a:r>
            <a:r>
              <a:rPr lang="en-US" altLang="zh-CN" sz="3600" b="1">
                <a:solidFill>
                  <a:srgbClr val="0000FF"/>
                </a:solidFill>
                <a:latin typeface="+mj-lt"/>
                <a:cs typeface="仿宋" panose="02010609060101010101" pitchFamily="49" charset="-122"/>
              </a:rPr>
              <a:t>)</a:t>
            </a:r>
            <a:r>
              <a:rPr lang="en-US" altLang="zh-CN" sz="3600" b="1" baseline="30000">
                <a:solidFill>
                  <a:srgbClr val="0000FF"/>
                </a:solidFill>
                <a:latin typeface="+mj-lt"/>
                <a:cs typeface="仿宋" panose="02010609060101010101" pitchFamily="49" charset="-122"/>
              </a:rPr>
              <a:t>2</a:t>
            </a:r>
            <a:r>
              <a:rPr lang="en-US" altLang="zh-CN" sz="3600" b="1">
                <a:solidFill>
                  <a:srgbClr val="0000FF"/>
                </a:solidFill>
                <a:latin typeface="+mj-lt"/>
                <a:cs typeface="仿宋" panose="02010609060101010101" pitchFamily="49" charset="-122"/>
              </a:rPr>
              <a:t> + </a:t>
            </a:r>
            <a:r>
              <a:rPr lang="en-US" altLang="zh-CN" sz="3600" b="1">
                <a:solidFill>
                  <a:srgbClr val="0000FF"/>
                </a:solidFill>
                <a:cs typeface="仿宋" panose="02010609060101010101" pitchFamily="49" charset="-122"/>
              </a:rPr>
              <a:t>(</a:t>
            </a:r>
            <a:r>
              <a:rPr lang="en-US" altLang="zh-CN" sz="3600" b="1">
                <a:solidFill>
                  <a:srgbClr val="0000FF"/>
                </a:solidFill>
              </a:rPr>
              <a:t>– 3</a:t>
            </a:r>
            <a:r>
              <a:rPr lang="en-US" altLang="zh-CN" sz="3600" b="1">
                <a:solidFill>
                  <a:srgbClr val="0000FF"/>
                </a:solidFill>
                <a:cs typeface="仿宋" panose="02010609060101010101" pitchFamily="49" charset="-122"/>
              </a:rPr>
              <a:t>) </a:t>
            </a:r>
            <a:r>
              <a:rPr lang="en-US" altLang="zh-CN" sz="3600" b="1">
                <a:solidFill>
                  <a:srgbClr val="0000FF"/>
                </a:solidFill>
              </a:rPr>
              <a:t>– 2</a:t>
            </a:r>
            <a:r>
              <a:rPr lang="en-US" altLang="zh-CN" sz="3600" b="1">
                <a:solidFill>
                  <a:srgbClr val="0000FF"/>
                </a:solidFill>
                <a:latin typeface="+mj-lt"/>
                <a:cs typeface="仿宋" panose="02010609060101010101" pitchFamily="49" charset="-122"/>
              </a:rPr>
              <a:t> = 4</a:t>
            </a:r>
            <a:endParaRPr lang="en-US" altLang="zh-CN" sz="3600" b="1">
              <a:solidFill>
                <a:srgbClr val="0000FF"/>
              </a:solidFill>
              <a:latin typeface="+mj-lt"/>
            </a:endParaRPr>
          </a:p>
        </p:txBody>
      </p:sp>
      <p:sp>
        <p:nvSpPr>
          <p:cNvPr id="10" name="文本框 10241"/>
          <p:cNvSpPr txBox="1"/>
          <p:nvPr/>
        </p:nvSpPr>
        <p:spPr>
          <a:xfrm>
            <a:off x="3036705" y="1690553"/>
            <a:ext cx="611859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 algn="ctr"/>
            <a:r>
              <a:rPr lang="en-US" altLang="zh-CN"/>
              <a:t>– 3</a:t>
            </a:r>
            <a:r>
              <a:rPr lang="zh-CN" altLang="en-US"/>
              <a:t>，</a:t>
            </a:r>
            <a:r>
              <a:rPr lang="en-US" altLang="zh-CN"/>
              <a:t>– 2</a:t>
            </a:r>
            <a:r>
              <a:rPr lang="zh-CN" altLang="en-US"/>
              <a:t>，</a:t>
            </a:r>
            <a:r>
              <a:rPr lang="en-US" altLang="zh-CN"/>
              <a:t>– 1</a:t>
            </a:r>
            <a:r>
              <a:rPr lang="zh-CN" altLang="en-US"/>
              <a:t>，</a:t>
            </a:r>
            <a:r>
              <a:rPr lang="en-US" altLang="zh-CN"/>
              <a:t>0</a:t>
            </a:r>
            <a:r>
              <a:rPr lang="zh-CN" altLang="en-US"/>
              <a:t>，</a:t>
            </a:r>
            <a:r>
              <a:rPr lang="en-US" altLang="zh-CN"/>
              <a:t>1</a:t>
            </a:r>
            <a:r>
              <a:rPr lang="zh-CN" altLang="en-US"/>
              <a:t>，</a:t>
            </a:r>
            <a:r>
              <a:rPr lang="en-US" altLang="zh-CN"/>
              <a:t>2</a:t>
            </a:r>
            <a:r>
              <a:rPr lang="zh-CN" altLang="en-US"/>
              <a:t>，</a:t>
            </a:r>
            <a:r>
              <a:rPr lang="en-US" altLang="zh-CN"/>
              <a:t>3.</a:t>
            </a:r>
            <a:endParaRPr lang="en-US" altLang="zh-CN"/>
          </a:p>
        </p:txBody>
      </p:sp>
      <p:sp>
        <p:nvSpPr>
          <p:cNvPr id="11" name="Text Box 3"/>
          <p:cNvSpPr txBox="1"/>
          <p:nvPr/>
        </p:nvSpPr>
        <p:spPr>
          <a:xfrm>
            <a:off x="6662057" y="3161820"/>
            <a:ext cx="437484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3600" b="1">
                <a:solidFill>
                  <a:srgbClr val="0000FF"/>
                </a:solidFill>
                <a:latin typeface="+mj-lt"/>
                <a:cs typeface="仿宋" panose="02010609060101010101" pitchFamily="49" charset="-122"/>
              </a:rPr>
              <a:t>(</a:t>
            </a:r>
            <a:r>
              <a:rPr lang="en-US" altLang="zh-CN" sz="3600" b="1">
                <a:solidFill>
                  <a:srgbClr val="0000FF"/>
                </a:solidFill>
              </a:rPr>
              <a:t>– 2</a:t>
            </a:r>
            <a:r>
              <a:rPr lang="en-US" altLang="zh-CN" sz="3600" b="1">
                <a:solidFill>
                  <a:srgbClr val="0000FF"/>
                </a:solidFill>
                <a:latin typeface="+mj-lt"/>
                <a:cs typeface="仿宋" panose="02010609060101010101" pitchFamily="49" charset="-122"/>
              </a:rPr>
              <a:t>)</a:t>
            </a:r>
            <a:r>
              <a:rPr lang="en-US" altLang="zh-CN" sz="3600" b="1" baseline="30000">
                <a:solidFill>
                  <a:srgbClr val="0000FF"/>
                </a:solidFill>
                <a:latin typeface="+mj-lt"/>
                <a:cs typeface="仿宋" panose="02010609060101010101" pitchFamily="49" charset="-122"/>
              </a:rPr>
              <a:t>2</a:t>
            </a:r>
            <a:r>
              <a:rPr lang="en-US" altLang="zh-CN" sz="3600" b="1">
                <a:solidFill>
                  <a:srgbClr val="0000FF"/>
                </a:solidFill>
                <a:latin typeface="+mj-lt"/>
                <a:cs typeface="仿宋" panose="02010609060101010101" pitchFamily="49" charset="-122"/>
              </a:rPr>
              <a:t> + </a:t>
            </a:r>
            <a:r>
              <a:rPr lang="en-US" altLang="zh-CN" sz="3600" b="1">
                <a:solidFill>
                  <a:srgbClr val="0000FF"/>
                </a:solidFill>
                <a:cs typeface="仿宋" panose="02010609060101010101" pitchFamily="49" charset="-122"/>
              </a:rPr>
              <a:t>(</a:t>
            </a:r>
            <a:r>
              <a:rPr lang="en-US" altLang="zh-CN" sz="3600" b="1">
                <a:solidFill>
                  <a:srgbClr val="0000FF"/>
                </a:solidFill>
              </a:rPr>
              <a:t>– 2</a:t>
            </a:r>
            <a:r>
              <a:rPr lang="en-US" altLang="zh-CN" sz="3600" b="1">
                <a:solidFill>
                  <a:srgbClr val="0000FF"/>
                </a:solidFill>
                <a:cs typeface="仿宋" panose="02010609060101010101" pitchFamily="49" charset="-122"/>
              </a:rPr>
              <a:t>) </a:t>
            </a:r>
            <a:r>
              <a:rPr lang="en-US" altLang="zh-CN" sz="3600" b="1">
                <a:solidFill>
                  <a:srgbClr val="0000FF"/>
                </a:solidFill>
              </a:rPr>
              <a:t>– 2</a:t>
            </a:r>
            <a:r>
              <a:rPr lang="en-US" altLang="zh-CN" sz="3600" b="1">
                <a:solidFill>
                  <a:srgbClr val="0000FF"/>
                </a:solidFill>
                <a:latin typeface="+mj-lt"/>
                <a:cs typeface="仿宋" panose="02010609060101010101" pitchFamily="49" charset="-122"/>
              </a:rPr>
              <a:t> = 0</a:t>
            </a:r>
            <a:endParaRPr lang="en-US" altLang="zh-CN" sz="3600" b="1">
              <a:solidFill>
                <a:srgbClr val="0000FF"/>
              </a:solidFill>
              <a:latin typeface="+mj-lt"/>
            </a:endParaRPr>
          </a:p>
        </p:txBody>
      </p:sp>
      <p:sp>
        <p:nvSpPr>
          <p:cNvPr id="12" name="Text Box 3"/>
          <p:cNvSpPr txBox="1"/>
          <p:nvPr/>
        </p:nvSpPr>
        <p:spPr>
          <a:xfrm>
            <a:off x="1721151" y="3882991"/>
            <a:ext cx="437484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3600" b="1">
                <a:solidFill>
                  <a:srgbClr val="0000FF"/>
                </a:solidFill>
                <a:latin typeface="+mj-lt"/>
                <a:cs typeface="仿宋" panose="02010609060101010101" pitchFamily="49" charset="-122"/>
              </a:rPr>
              <a:t>(</a:t>
            </a:r>
            <a:r>
              <a:rPr lang="en-US" altLang="zh-CN" sz="3600" b="1">
                <a:solidFill>
                  <a:srgbClr val="0000FF"/>
                </a:solidFill>
              </a:rPr>
              <a:t>– 1</a:t>
            </a:r>
            <a:r>
              <a:rPr lang="en-US" altLang="zh-CN" sz="3600" b="1">
                <a:solidFill>
                  <a:srgbClr val="0000FF"/>
                </a:solidFill>
                <a:latin typeface="+mj-lt"/>
                <a:cs typeface="仿宋" panose="02010609060101010101" pitchFamily="49" charset="-122"/>
              </a:rPr>
              <a:t>)</a:t>
            </a:r>
            <a:r>
              <a:rPr lang="en-US" altLang="zh-CN" sz="3600" b="1" baseline="30000">
                <a:solidFill>
                  <a:srgbClr val="0000FF"/>
                </a:solidFill>
                <a:latin typeface="+mj-lt"/>
                <a:cs typeface="仿宋" panose="02010609060101010101" pitchFamily="49" charset="-122"/>
              </a:rPr>
              <a:t>2</a:t>
            </a:r>
            <a:r>
              <a:rPr lang="en-US" altLang="zh-CN" sz="3600" b="1">
                <a:solidFill>
                  <a:srgbClr val="0000FF"/>
                </a:solidFill>
                <a:latin typeface="+mj-lt"/>
                <a:cs typeface="仿宋" panose="02010609060101010101" pitchFamily="49" charset="-122"/>
              </a:rPr>
              <a:t> + </a:t>
            </a:r>
            <a:r>
              <a:rPr lang="en-US" altLang="zh-CN" sz="3600" b="1">
                <a:solidFill>
                  <a:srgbClr val="0000FF"/>
                </a:solidFill>
                <a:cs typeface="仿宋" panose="02010609060101010101" pitchFamily="49" charset="-122"/>
              </a:rPr>
              <a:t>(</a:t>
            </a:r>
            <a:r>
              <a:rPr lang="en-US" altLang="zh-CN" sz="3600" b="1">
                <a:solidFill>
                  <a:srgbClr val="0000FF"/>
                </a:solidFill>
              </a:rPr>
              <a:t>– 1</a:t>
            </a:r>
            <a:r>
              <a:rPr lang="en-US" altLang="zh-CN" sz="3600" b="1">
                <a:solidFill>
                  <a:srgbClr val="0000FF"/>
                </a:solidFill>
                <a:cs typeface="仿宋" panose="02010609060101010101" pitchFamily="49" charset="-122"/>
              </a:rPr>
              <a:t>) </a:t>
            </a:r>
            <a:r>
              <a:rPr lang="en-US" altLang="zh-CN" sz="3600" b="1">
                <a:solidFill>
                  <a:srgbClr val="0000FF"/>
                </a:solidFill>
              </a:rPr>
              <a:t>– 2</a:t>
            </a:r>
            <a:r>
              <a:rPr lang="en-US" altLang="zh-CN" sz="3600" b="1">
                <a:solidFill>
                  <a:srgbClr val="0000FF"/>
                </a:solidFill>
                <a:latin typeface="+mj-lt"/>
                <a:cs typeface="仿宋" panose="02010609060101010101" pitchFamily="49" charset="-122"/>
              </a:rPr>
              <a:t> = – 2</a:t>
            </a:r>
            <a:endParaRPr lang="en-US" altLang="zh-CN" sz="3600" b="1">
              <a:solidFill>
                <a:srgbClr val="0000FF"/>
              </a:solidFill>
              <a:latin typeface="+mj-lt"/>
            </a:endParaRPr>
          </a:p>
        </p:txBody>
      </p:sp>
      <p:sp>
        <p:nvSpPr>
          <p:cNvPr id="14" name="Text Box 3"/>
          <p:cNvSpPr txBox="1"/>
          <p:nvPr/>
        </p:nvSpPr>
        <p:spPr>
          <a:xfrm>
            <a:off x="6662057" y="3882991"/>
            <a:ext cx="337336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3600" b="1">
                <a:solidFill>
                  <a:srgbClr val="0000FF"/>
                </a:solidFill>
                <a:latin typeface="+mj-lt"/>
                <a:cs typeface="仿宋" panose="02010609060101010101" pitchFamily="49" charset="-122"/>
              </a:rPr>
              <a:t>0</a:t>
            </a:r>
            <a:r>
              <a:rPr lang="en-US" altLang="zh-CN" sz="3600" b="1" baseline="30000">
                <a:solidFill>
                  <a:srgbClr val="0000FF"/>
                </a:solidFill>
                <a:latin typeface="+mj-lt"/>
                <a:cs typeface="仿宋" panose="02010609060101010101" pitchFamily="49" charset="-122"/>
              </a:rPr>
              <a:t>2</a:t>
            </a:r>
            <a:r>
              <a:rPr lang="en-US" altLang="zh-CN" sz="3600" b="1">
                <a:solidFill>
                  <a:srgbClr val="0000FF"/>
                </a:solidFill>
                <a:latin typeface="+mj-lt"/>
                <a:cs typeface="仿宋" panose="02010609060101010101" pitchFamily="49" charset="-122"/>
              </a:rPr>
              <a:t> + </a:t>
            </a:r>
            <a:r>
              <a:rPr lang="en-US" altLang="zh-CN" sz="3600" b="1">
                <a:solidFill>
                  <a:srgbClr val="0000FF"/>
                </a:solidFill>
                <a:cs typeface="仿宋" panose="02010609060101010101" pitchFamily="49" charset="-122"/>
              </a:rPr>
              <a:t>0 </a:t>
            </a:r>
            <a:r>
              <a:rPr lang="en-US" altLang="zh-CN" sz="3600" b="1">
                <a:solidFill>
                  <a:srgbClr val="0000FF"/>
                </a:solidFill>
              </a:rPr>
              <a:t>– 2</a:t>
            </a:r>
            <a:r>
              <a:rPr lang="en-US" altLang="zh-CN" sz="3600" b="1">
                <a:solidFill>
                  <a:srgbClr val="0000FF"/>
                </a:solidFill>
                <a:latin typeface="+mj-lt"/>
                <a:cs typeface="仿宋" panose="02010609060101010101" pitchFamily="49" charset="-122"/>
              </a:rPr>
              <a:t> = – 2</a:t>
            </a:r>
            <a:endParaRPr lang="en-US" altLang="zh-CN" sz="3600" b="1">
              <a:solidFill>
                <a:srgbClr val="0000FF"/>
              </a:solidFill>
              <a:latin typeface="+mj-lt"/>
            </a:endParaRPr>
          </a:p>
        </p:txBody>
      </p:sp>
      <p:sp>
        <p:nvSpPr>
          <p:cNvPr id="15" name="Text Box 3"/>
          <p:cNvSpPr txBox="1"/>
          <p:nvPr/>
        </p:nvSpPr>
        <p:spPr>
          <a:xfrm>
            <a:off x="1721151" y="4604162"/>
            <a:ext cx="337336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3600" b="1">
                <a:solidFill>
                  <a:srgbClr val="0000FF"/>
                </a:solidFill>
                <a:latin typeface="+mj-lt"/>
                <a:cs typeface="仿宋" panose="02010609060101010101" pitchFamily="49" charset="-122"/>
              </a:rPr>
              <a:t>1</a:t>
            </a:r>
            <a:r>
              <a:rPr lang="en-US" altLang="zh-CN" sz="3600" b="1" baseline="30000">
                <a:solidFill>
                  <a:srgbClr val="0000FF"/>
                </a:solidFill>
                <a:latin typeface="+mj-lt"/>
                <a:cs typeface="仿宋" panose="02010609060101010101" pitchFamily="49" charset="-122"/>
              </a:rPr>
              <a:t>2</a:t>
            </a:r>
            <a:r>
              <a:rPr lang="en-US" altLang="zh-CN" sz="3600" b="1">
                <a:solidFill>
                  <a:srgbClr val="0000FF"/>
                </a:solidFill>
                <a:latin typeface="+mj-lt"/>
                <a:cs typeface="仿宋" panose="02010609060101010101" pitchFamily="49" charset="-122"/>
              </a:rPr>
              <a:t> + </a:t>
            </a:r>
            <a:r>
              <a:rPr lang="en-US" altLang="zh-CN" sz="3600" b="1">
                <a:solidFill>
                  <a:srgbClr val="0000FF"/>
                </a:solidFill>
                <a:cs typeface="仿宋" panose="02010609060101010101" pitchFamily="49" charset="-122"/>
              </a:rPr>
              <a:t>1 </a:t>
            </a:r>
            <a:r>
              <a:rPr lang="en-US" altLang="zh-CN" sz="3600" b="1">
                <a:solidFill>
                  <a:srgbClr val="0000FF"/>
                </a:solidFill>
              </a:rPr>
              <a:t>– 2</a:t>
            </a:r>
            <a:r>
              <a:rPr lang="en-US" altLang="zh-CN" sz="3600" b="1">
                <a:solidFill>
                  <a:srgbClr val="0000FF"/>
                </a:solidFill>
                <a:latin typeface="+mj-lt"/>
                <a:cs typeface="仿宋" panose="02010609060101010101" pitchFamily="49" charset="-122"/>
              </a:rPr>
              <a:t> = 0</a:t>
            </a:r>
            <a:endParaRPr lang="en-US" altLang="zh-CN" sz="3600" b="1">
              <a:solidFill>
                <a:srgbClr val="0000FF"/>
              </a:solidFill>
              <a:latin typeface="+mj-lt"/>
            </a:endParaRPr>
          </a:p>
        </p:txBody>
      </p:sp>
      <p:sp>
        <p:nvSpPr>
          <p:cNvPr id="16" name="Text Box 3"/>
          <p:cNvSpPr txBox="1"/>
          <p:nvPr/>
        </p:nvSpPr>
        <p:spPr>
          <a:xfrm>
            <a:off x="6662056" y="4604162"/>
            <a:ext cx="337336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3600" b="1">
                <a:solidFill>
                  <a:srgbClr val="0000FF"/>
                </a:solidFill>
                <a:latin typeface="+mj-lt"/>
                <a:cs typeface="仿宋" panose="02010609060101010101" pitchFamily="49" charset="-122"/>
              </a:rPr>
              <a:t>2</a:t>
            </a:r>
            <a:r>
              <a:rPr lang="en-US" altLang="zh-CN" sz="3600" b="1" baseline="30000">
                <a:solidFill>
                  <a:srgbClr val="0000FF"/>
                </a:solidFill>
                <a:latin typeface="+mj-lt"/>
                <a:cs typeface="仿宋" panose="02010609060101010101" pitchFamily="49" charset="-122"/>
              </a:rPr>
              <a:t>2</a:t>
            </a:r>
            <a:r>
              <a:rPr lang="en-US" altLang="zh-CN" sz="3600" b="1">
                <a:solidFill>
                  <a:srgbClr val="0000FF"/>
                </a:solidFill>
                <a:latin typeface="+mj-lt"/>
                <a:cs typeface="仿宋" panose="02010609060101010101" pitchFamily="49" charset="-122"/>
              </a:rPr>
              <a:t> + </a:t>
            </a:r>
            <a:r>
              <a:rPr lang="en-US" altLang="zh-CN" sz="3600" b="1">
                <a:solidFill>
                  <a:srgbClr val="0000FF"/>
                </a:solidFill>
                <a:cs typeface="仿宋" panose="02010609060101010101" pitchFamily="49" charset="-122"/>
              </a:rPr>
              <a:t>2 </a:t>
            </a:r>
            <a:r>
              <a:rPr lang="en-US" altLang="zh-CN" sz="3600" b="1">
                <a:solidFill>
                  <a:srgbClr val="0000FF"/>
                </a:solidFill>
              </a:rPr>
              <a:t>– 2</a:t>
            </a:r>
            <a:r>
              <a:rPr lang="en-US" altLang="zh-CN" sz="3600" b="1">
                <a:solidFill>
                  <a:srgbClr val="0000FF"/>
                </a:solidFill>
                <a:latin typeface="+mj-lt"/>
                <a:cs typeface="仿宋" panose="02010609060101010101" pitchFamily="49" charset="-122"/>
              </a:rPr>
              <a:t> = 4</a:t>
            </a:r>
            <a:endParaRPr lang="en-US" altLang="zh-CN" sz="3600" b="1">
              <a:solidFill>
                <a:srgbClr val="0000FF"/>
              </a:solidFill>
              <a:latin typeface="+mj-lt"/>
            </a:endParaRPr>
          </a:p>
        </p:txBody>
      </p:sp>
      <p:sp>
        <p:nvSpPr>
          <p:cNvPr id="17" name="Text Box 3"/>
          <p:cNvSpPr txBox="1"/>
          <p:nvPr/>
        </p:nvSpPr>
        <p:spPr>
          <a:xfrm>
            <a:off x="1721151" y="5325333"/>
            <a:ext cx="337336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3600" b="1">
                <a:solidFill>
                  <a:srgbClr val="0000FF"/>
                </a:solidFill>
                <a:latin typeface="+mj-lt"/>
                <a:cs typeface="仿宋" panose="02010609060101010101" pitchFamily="49" charset="-122"/>
              </a:rPr>
              <a:t>3</a:t>
            </a:r>
            <a:r>
              <a:rPr lang="en-US" altLang="zh-CN" sz="3600" b="1" baseline="30000">
                <a:solidFill>
                  <a:srgbClr val="0000FF"/>
                </a:solidFill>
                <a:latin typeface="+mj-lt"/>
                <a:cs typeface="仿宋" panose="02010609060101010101" pitchFamily="49" charset="-122"/>
              </a:rPr>
              <a:t>2</a:t>
            </a:r>
            <a:r>
              <a:rPr lang="en-US" altLang="zh-CN" sz="3600" b="1">
                <a:solidFill>
                  <a:srgbClr val="0000FF"/>
                </a:solidFill>
                <a:latin typeface="+mj-lt"/>
                <a:cs typeface="仿宋" panose="02010609060101010101" pitchFamily="49" charset="-122"/>
              </a:rPr>
              <a:t> + </a:t>
            </a:r>
            <a:r>
              <a:rPr lang="en-US" altLang="zh-CN" sz="3600" b="1">
                <a:solidFill>
                  <a:srgbClr val="0000FF"/>
                </a:solidFill>
                <a:cs typeface="仿宋" panose="02010609060101010101" pitchFamily="49" charset="-122"/>
              </a:rPr>
              <a:t>3 </a:t>
            </a:r>
            <a:r>
              <a:rPr lang="en-US" altLang="zh-CN" sz="3600" b="1">
                <a:solidFill>
                  <a:srgbClr val="0000FF"/>
                </a:solidFill>
              </a:rPr>
              <a:t>– 2</a:t>
            </a:r>
            <a:r>
              <a:rPr lang="en-US" altLang="zh-CN" sz="3600" b="1">
                <a:solidFill>
                  <a:srgbClr val="0000FF"/>
                </a:solidFill>
                <a:latin typeface="+mj-lt"/>
                <a:cs typeface="仿宋" panose="02010609060101010101" pitchFamily="49" charset="-122"/>
              </a:rPr>
              <a:t> = 10</a:t>
            </a:r>
            <a:endParaRPr lang="en-US" altLang="zh-CN" sz="3600" b="1">
              <a:solidFill>
                <a:srgbClr val="0000FF"/>
              </a:solidFill>
              <a:latin typeface="+mj-lt"/>
            </a:endParaRPr>
          </a:p>
        </p:txBody>
      </p:sp>
      <p:sp>
        <p:nvSpPr>
          <p:cNvPr id="18" name="文本框 10241"/>
          <p:cNvSpPr txBox="1"/>
          <p:nvPr/>
        </p:nvSpPr>
        <p:spPr>
          <a:xfrm>
            <a:off x="10383512" y="3038710"/>
            <a:ext cx="65339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 algn="ctr"/>
            <a:r>
              <a:rPr lang="zh-CN" altLang="en-US" sz="4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en-US" altLang="zh-CN" sz="4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0241"/>
          <p:cNvSpPr txBox="1"/>
          <p:nvPr/>
        </p:nvSpPr>
        <p:spPr>
          <a:xfrm>
            <a:off x="4285577" y="4481052"/>
            <a:ext cx="65339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 algn="ctr"/>
            <a:r>
              <a:rPr lang="zh-CN" altLang="en-US" sz="4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en-US" altLang="zh-CN" sz="4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0241"/>
          <p:cNvSpPr txBox="1"/>
          <p:nvPr/>
        </p:nvSpPr>
        <p:spPr>
          <a:xfrm>
            <a:off x="4498272" y="1823608"/>
            <a:ext cx="65339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 algn="ctr"/>
            <a:r>
              <a:rPr lang="zh-CN" altLang="en-US" sz="4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en-US" altLang="zh-CN" sz="4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10241"/>
          <p:cNvSpPr txBox="1"/>
          <p:nvPr/>
        </p:nvSpPr>
        <p:spPr>
          <a:xfrm>
            <a:off x="6920614" y="1823608"/>
            <a:ext cx="65339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 algn="ctr"/>
            <a:r>
              <a:rPr lang="zh-CN" altLang="en-US" sz="4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en-US" altLang="zh-CN" sz="4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11" grpId="0"/>
      <p:bldP spid="12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>
            <p:custDataLst>
              <p:tags r:id="rId1"/>
            </p:custDataLst>
          </p:nvPr>
        </p:nvCxnSpPr>
        <p:spPr>
          <a:xfrm>
            <a:off x="1442906" y="1242467"/>
            <a:ext cx="9302828" cy="0"/>
          </a:xfrm>
          <a:prstGeom prst="line">
            <a:avLst/>
          </a:prstGeom>
          <a:ln w="19050">
            <a:solidFill>
              <a:schemeClr val="tx1"/>
            </a:solidFill>
            <a:prstDash val="dash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>
            <p:custDataLst>
              <p:tags r:id="rId2"/>
            </p:custDataLst>
          </p:nvPr>
        </p:nvCxnSpPr>
        <p:spPr>
          <a:xfrm>
            <a:off x="1451295" y="5664540"/>
            <a:ext cx="9383215" cy="0"/>
          </a:xfrm>
          <a:prstGeom prst="line">
            <a:avLst/>
          </a:prstGeom>
          <a:ln w="19050">
            <a:solidFill>
              <a:schemeClr val="tx1"/>
            </a:solidFill>
            <a:prstDash val="dash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>
            <p:custDataLst>
              <p:tags r:id="rId3"/>
            </p:custDataLst>
          </p:nvPr>
        </p:nvGrpSpPr>
        <p:grpSpPr>
          <a:xfrm flipH="1">
            <a:off x="6885756" y="4861676"/>
            <a:ext cx="3859978" cy="713918"/>
            <a:chOff x="2658295" y="332865"/>
            <a:chExt cx="3859978" cy="713918"/>
          </a:xfrm>
        </p:grpSpPr>
        <p:sp>
          <p:nvSpPr>
            <p:cNvPr id="6" name="任意多边形 12"/>
            <p:cNvSpPr/>
            <p:nvPr>
              <p:custDataLst>
                <p:tags r:id="rId4"/>
              </p:custDataLst>
            </p:nvPr>
          </p:nvSpPr>
          <p:spPr>
            <a:xfrm>
              <a:off x="3142878" y="812687"/>
              <a:ext cx="3375395" cy="234096"/>
            </a:xfrm>
            <a:custGeom>
              <a:avLst/>
              <a:gdLst>
                <a:gd name="connsiteX0" fmla="*/ 0 w 3556000"/>
                <a:gd name="connsiteY0" fmla="*/ 0 h 220464"/>
                <a:gd name="connsiteX1" fmla="*/ 304800 w 3556000"/>
                <a:gd name="connsiteY1" fmla="*/ 215900 h 220464"/>
                <a:gd name="connsiteX2" fmla="*/ 1168400 w 3556000"/>
                <a:gd name="connsiteY2" fmla="*/ 152400 h 220464"/>
                <a:gd name="connsiteX3" fmla="*/ 2590800 w 3556000"/>
                <a:gd name="connsiteY3" fmla="*/ 38100 h 220464"/>
                <a:gd name="connsiteX4" fmla="*/ 3556000 w 3556000"/>
                <a:gd name="connsiteY4" fmla="*/ 165100 h 220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6000" h="220462">
                  <a:moveTo>
                    <a:pt x="0" y="0"/>
                  </a:moveTo>
                  <a:cubicBezTo>
                    <a:pt x="55033" y="95250"/>
                    <a:pt x="110067" y="190500"/>
                    <a:pt x="304800" y="215900"/>
                  </a:cubicBezTo>
                  <a:cubicBezTo>
                    <a:pt x="499533" y="241300"/>
                    <a:pt x="1168400" y="152400"/>
                    <a:pt x="1168400" y="152400"/>
                  </a:cubicBezTo>
                  <a:cubicBezTo>
                    <a:pt x="1549400" y="122767"/>
                    <a:pt x="2192867" y="35983"/>
                    <a:pt x="2590800" y="38100"/>
                  </a:cubicBezTo>
                  <a:cubicBezTo>
                    <a:pt x="2988733" y="40217"/>
                    <a:pt x="3272366" y="102658"/>
                    <a:pt x="3556000" y="165100"/>
                  </a:cubicBezTo>
                </a:path>
              </a:pathLst>
            </a:custGeom>
            <a:noFill/>
            <a:ln w="19050">
              <a:solidFill>
                <a:srgbClr val="78ABD2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KSO_Shape"/>
            <p:cNvSpPr/>
            <p:nvPr>
              <p:custDataLst>
                <p:tags r:id="rId5"/>
              </p:custDataLst>
            </p:nvPr>
          </p:nvSpPr>
          <p:spPr bwMode="auto">
            <a:xfrm flipH="1">
              <a:off x="2658295" y="332865"/>
              <a:ext cx="450056" cy="451247"/>
            </a:xfrm>
            <a:custGeom>
              <a:avLst/>
              <a:gdLst>
                <a:gd name="T0" fmla="*/ 311438 w 1909763"/>
                <a:gd name="T1" fmla="*/ 1234671 h 1912938"/>
                <a:gd name="T2" fmla="*/ 423998 w 1909763"/>
                <a:gd name="T3" fmla="*/ 1256142 h 1912938"/>
                <a:gd name="T4" fmla="*/ 469528 w 1909763"/>
                <a:gd name="T5" fmla="*/ 1335710 h 1912938"/>
                <a:gd name="T6" fmla="*/ 530235 w 1909763"/>
                <a:gd name="T7" fmla="*/ 1396649 h 1912938"/>
                <a:gd name="T8" fmla="*/ 631728 w 1909763"/>
                <a:gd name="T9" fmla="*/ 1456326 h 1912938"/>
                <a:gd name="T10" fmla="*/ 647854 w 1909763"/>
                <a:gd name="T11" fmla="*/ 1533683 h 1912938"/>
                <a:gd name="T12" fmla="*/ 0 w 1909763"/>
                <a:gd name="T13" fmla="*/ 1905000 h 1912938"/>
                <a:gd name="T14" fmla="*/ 990076 w 1909763"/>
                <a:gd name="T15" fmla="*/ 547002 h 1912938"/>
                <a:gd name="T16" fmla="*/ 1084268 w 1909763"/>
                <a:gd name="T17" fmla="*/ 595709 h 1912938"/>
                <a:gd name="T18" fmla="*/ 1176565 w 1909763"/>
                <a:gd name="T19" fmla="*/ 667504 h 1912938"/>
                <a:gd name="T20" fmla="*/ 1294781 w 1909763"/>
                <a:gd name="T21" fmla="*/ 800657 h 1912938"/>
                <a:gd name="T22" fmla="*/ 1351992 w 1909763"/>
                <a:gd name="T23" fmla="*/ 906610 h 1912938"/>
                <a:gd name="T24" fmla="*/ 1367480 w 1909763"/>
                <a:gd name="T25" fmla="*/ 971447 h 1912938"/>
                <a:gd name="T26" fmla="*/ 741633 w 1909763"/>
                <a:gd name="T27" fmla="*/ 1521772 h 1912938"/>
                <a:gd name="T28" fmla="*/ 719507 w 1909763"/>
                <a:gd name="T29" fmla="*/ 1441437 h 1912938"/>
                <a:gd name="T30" fmla="*/ 689163 w 1909763"/>
                <a:gd name="T31" fmla="*/ 1362684 h 1912938"/>
                <a:gd name="T32" fmla="*/ 605717 w 1909763"/>
                <a:gd name="T33" fmla="*/ 1309233 h 1912938"/>
                <a:gd name="T34" fmla="*/ 554511 w 1909763"/>
                <a:gd name="T35" fmla="*/ 1257047 h 1912938"/>
                <a:gd name="T36" fmla="*/ 495403 w 1909763"/>
                <a:gd name="T37" fmla="*/ 1173233 h 1912938"/>
                <a:gd name="T38" fmla="*/ 414485 w 1909763"/>
                <a:gd name="T39" fmla="*/ 1167223 h 1912938"/>
                <a:gd name="T40" fmla="*/ 334200 w 1909763"/>
                <a:gd name="T41" fmla="*/ 1137810 h 1912938"/>
                <a:gd name="T42" fmla="*/ 1102115 w 1909763"/>
                <a:gd name="T43" fmla="*/ 389221 h 1912938"/>
                <a:gd name="T44" fmla="*/ 1182317 w 1909763"/>
                <a:gd name="T45" fmla="*/ 412935 h 1912938"/>
                <a:gd name="T46" fmla="*/ 1278052 w 1909763"/>
                <a:gd name="T47" fmla="*/ 467951 h 1912938"/>
                <a:gd name="T48" fmla="*/ 1390271 w 1909763"/>
                <a:gd name="T49" fmla="*/ 569762 h 1912938"/>
                <a:gd name="T50" fmla="*/ 1465401 w 1909763"/>
                <a:gd name="T51" fmla="*/ 674102 h 1912938"/>
                <a:gd name="T52" fmla="*/ 1496150 w 1909763"/>
                <a:gd name="T53" fmla="*/ 753148 h 1912938"/>
                <a:gd name="T54" fmla="*/ 1438773 w 1909763"/>
                <a:gd name="T55" fmla="*/ 874245 h 1912938"/>
                <a:gd name="T56" fmla="*/ 1394075 w 1909763"/>
                <a:gd name="T57" fmla="*/ 754728 h 1912938"/>
                <a:gd name="T58" fmla="*/ 1286611 w 1909763"/>
                <a:gd name="T59" fmla="*/ 617822 h 1912938"/>
                <a:gd name="T60" fmla="*/ 1182317 w 1909763"/>
                <a:gd name="T61" fmla="*/ 530239 h 1912938"/>
                <a:gd name="T62" fmla="*/ 1095458 w 1909763"/>
                <a:gd name="T63" fmla="*/ 479966 h 1912938"/>
                <a:gd name="T64" fmla="*/ 1079925 w 1909763"/>
                <a:gd name="T65" fmla="*/ 387324 h 1912938"/>
                <a:gd name="T66" fmla="*/ 1274840 w 1909763"/>
                <a:gd name="T67" fmla="*/ 248813 h 1912938"/>
                <a:gd name="T68" fmla="*/ 1361157 w 1909763"/>
                <a:gd name="T69" fmla="*/ 287000 h 1912938"/>
                <a:gd name="T70" fmla="*/ 1471820 w 1909763"/>
                <a:gd name="T71" fmla="*/ 367792 h 1912938"/>
                <a:gd name="T72" fmla="*/ 1577108 w 1909763"/>
                <a:gd name="T73" fmla="*/ 484246 h 1912938"/>
                <a:gd name="T74" fmla="*/ 1629910 w 1909763"/>
                <a:gd name="T75" fmla="*/ 580818 h 1912938"/>
                <a:gd name="T76" fmla="*/ 1646668 w 1909763"/>
                <a:gd name="T77" fmla="*/ 647723 h 1912938"/>
                <a:gd name="T78" fmla="*/ 1571733 w 1909763"/>
                <a:gd name="T79" fmla="*/ 701374 h 1912938"/>
                <a:gd name="T80" fmla="*/ 1500908 w 1909763"/>
                <a:gd name="T81" fmla="*/ 566932 h 1912938"/>
                <a:gd name="T82" fmla="*/ 1381077 w 1909763"/>
                <a:gd name="T83" fmla="*/ 437539 h 1912938"/>
                <a:gd name="T84" fmla="*/ 1277685 w 1909763"/>
                <a:gd name="T85" fmla="*/ 362111 h 1912938"/>
                <a:gd name="T86" fmla="*/ 1174610 w 1909763"/>
                <a:gd name="T87" fmla="*/ 313195 h 1912938"/>
                <a:gd name="T88" fmla="*/ 1571880 w 1909763"/>
                <a:gd name="T89" fmla="*/ 0 h 1912938"/>
                <a:gd name="T90" fmla="*/ 1674374 w 1909763"/>
                <a:gd name="T91" fmla="*/ 27868 h 1912938"/>
                <a:gd name="T92" fmla="*/ 1797116 w 1909763"/>
                <a:gd name="T93" fmla="*/ 110838 h 1912938"/>
                <a:gd name="T94" fmla="*/ 1880946 w 1909763"/>
                <a:gd name="T95" fmla="*/ 216927 h 1912938"/>
                <a:gd name="T96" fmla="*/ 1901825 w 1909763"/>
                <a:gd name="T97" fmla="*/ 315415 h 1912938"/>
                <a:gd name="T98" fmla="*/ 1879681 w 1909763"/>
                <a:gd name="T99" fmla="*/ 399018 h 1912938"/>
                <a:gd name="T100" fmla="*/ 1834128 w 1909763"/>
                <a:gd name="T101" fmla="*/ 461405 h 1912938"/>
                <a:gd name="T102" fmla="*/ 1716764 w 1909763"/>
                <a:gd name="T103" fmla="*/ 551026 h 1912938"/>
                <a:gd name="T104" fmla="*/ 1686079 w 1909763"/>
                <a:gd name="T105" fmla="*/ 466156 h 1912938"/>
                <a:gd name="T106" fmla="*/ 1635148 w 1909763"/>
                <a:gd name="T107" fmla="*/ 386034 h 1912938"/>
                <a:gd name="T108" fmla="*/ 1552899 w 1909763"/>
                <a:gd name="T109" fmla="*/ 297997 h 1912938"/>
                <a:gd name="T110" fmla="*/ 1465272 w 1909763"/>
                <a:gd name="T111" fmla="*/ 231811 h 1912938"/>
                <a:gd name="T112" fmla="*/ 1387135 w 1909763"/>
                <a:gd name="T113" fmla="*/ 193176 h 1912938"/>
                <a:gd name="T114" fmla="*/ 1324816 w 1909763"/>
                <a:gd name="T115" fmla="*/ 138389 h 1912938"/>
                <a:gd name="T116" fmla="*/ 1449455 w 1909763"/>
                <a:gd name="T117" fmla="*/ 33885 h 1912938"/>
                <a:gd name="T118" fmla="*/ 1518102 w 1909763"/>
                <a:gd name="T119" fmla="*/ 4750 h 191293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1909763" h="1912938">
                  <a:moveTo>
                    <a:pt x="275590" y="1223963"/>
                  </a:moveTo>
                  <a:lnTo>
                    <a:pt x="276860" y="1225231"/>
                  </a:lnTo>
                  <a:lnTo>
                    <a:pt x="281623" y="1228085"/>
                  </a:lnTo>
                  <a:lnTo>
                    <a:pt x="285433" y="1229987"/>
                  </a:lnTo>
                  <a:lnTo>
                    <a:pt x="290513" y="1232207"/>
                  </a:lnTo>
                  <a:lnTo>
                    <a:pt x="296545" y="1235060"/>
                  </a:lnTo>
                  <a:lnTo>
                    <a:pt x="304165" y="1237280"/>
                  </a:lnTo>
                  <a:lnTo>
                    <a:pt x="312738" y="1239816"/>
                  </a:lnTo>
                  <a:lnTo>
                    <a:pt x="323215" y="1242036"/>
                  </a:lnTo>
                  <a:lnTo>
                    <a:pt x="335280" y="1244255"/>
                  </a:lnTo>
                  <a:lnTo>
                    <a:pt x="348933" y="1246157"/>
                  </a:lnTo>
                  <a:lnTo>
                    <a:pt x="364173" y="1248060"/>
                  </a:lnTo>
                  <a:lnTo>
                    <a:pt x="381318" y="1249328"/>
                  </a:lnTo>
                  <a:lnTo>
                    <a:pt x="400368" y="1249962"/>
                  </a:lnTo>
                  <a:lnTo>
                    <a:pt x="421958" y="1250279"/>
                  </a:lnTo>
                  <a:lnTo>
                    <a:pt x="425768" y="1261376"/>
                  </a:lnTo>
                  <a:lnTo>
                    <a:pt x="430213" y="1272474"/>
                  </a:lnTo>
                  <a:lnTo>
                    <a:pt x="434658" y="1282937"/>
                  </a:lnTo>
                  <a:lnTo>
                    <a:pt x="440055" y="1293083"/>
                  </a:lnTo>
                  <a:lnTo>
                    <a:pt x="445453" y="1303229"/>
                  </a:lnTo>
                  <a:lnTo>
                    <a:pt x="451485" y="1313375"/>
                  </a:lnTo>
                  <a:lnTo>
                    <a:pt x="457835" y="1322886"/>
                  </a:lnTo>
                  <a:lnTo>
                    <a:pt x="464185" y="1332081"/>
                  </a:lnTo>
                  <a:lnTo>
                    <a:pt x="471488" y="1341276"/>
                  </a:lnTo>
                  <a:lnTo>
                    <a:pt x="478473" y="1349837"/>
                  </a:lnTo>
                  <a:lnTo>
                    <a:pt x="485775" y="1358080"/>
                  </a:lnTo>
                  <a:lnTo>
                    <a:pt x="493395" y="1366324"/>
                  </a:lnTo>
                  <a:lnTo>
                    <a:pt x="500698" y="1374250"/>
                  </a:lnTo>
                  <a:lnTo>
                    <a:pt x="508635" y="1381860"/>
                  </a:lnTo>
                  <a:lnTo>
                    <a:pt x="516573" y="1388835"/>
                  </a:lnTo>
                  <a:lnTo>
                    <a:pt x="524510" y="1395493"/>
                  </a:lnTo>
                  <a:lnTo>
                    <a:pt x="532448" y="1402469"/>
                  </a:lnTo>
                  <a:lnTo>
                    <a:pt x="540385" y="1408810"/>
                  </a:lnTo>
                  <a:lnTo>
                    <a:pt x="555943" y="1420541"/>
                  </a:lnTo>
                  <a:lnTo>
                    <a:pt x="571500" y="1430687"/>
                  </a:lnTo>
                  <a:lnTo>
                    <a:pt x="586105" y="1439565"/>
                  </a:lnTo>
                  <a:lnTo>
                    <a:pt x="600075" y="1447492"/>
                  </a:lnTo>
                  <a:lnTo>
                    <a:pt x="612775" y="1453833"/>
                  </a:lnTo>
                  <a:lnTo>
                    <a:pt x="624523" y="1458589"/>
                  </a:lnTo>
                  <a:lnTo>
                    <a:pt x="634365" y="1462394"/>
                  </a:lnTo>
                  <a:lnTo>
                    <a:pt x="634365" y="1467784"/>
                  </a:lnTo>
                  <a:lnTo>
                    <a:pt x="634683" y="1473808"/>
                  </a:lnTo>
                  <a:lnTo>
                    <a:pt x="635318" y="1479832"/>
                  </a:lnTo>
                  <a:lnTo>
                    <a:pt x="636270" y="1486173"/>
                  </a:lnTo>
                  <a:lnTo>
                    <a:pt x="638810" y="1499173"/>
                  </a:lnTo>
                  <a:lnTo>
                    <a:pt x="641668" y="1512489"/>
                  </a:lnTo>
                  <a:lnTo>
                    <a:pt x="645795" y="1526440"/>
                  </a:lnTo>
                  <a:lnTo>
                    <a:pt x="650558" y="1540074"/>
                  </a:lnTo>
                  <a:lnTo>
                    <a:pt x="655321" y="1553707"/>
                  </a:lnTo>
                  <a:lnTo>
                    <a:pt x="660083" y="1566707"/>
                  </a:lnTo>
                  <a:lnTo>
                    <a:pt x="665481" y="1579389"/>
                  </a:lnTo>
                  <a:lnTo>
                    <a:pt x="670243" y="1590803"/>
                  </a:lnTo>
                  <a:lnTo>
                    <a:pt x="679133" y="1610144"/>
                  </a:lnTo>
                  <a:lnTo>
                    <a:pt x="685165" y="1623144"/>
                  </a:lnTo>
                  <a:lnTo>
                    <a:pt x="687388" y="1627900"/>
                  </a:lnTo>
                  <a:lnTo>
                    <a:pt x="0" y="1912938"/>
                  </a:lnTo>
                  <a:lnTo>
                    <a:pt x="275590" y="1223963"/>
                  </a:lnTo>
                  <a:close/>
                  <a:moveTo>
                    <a:pt x="923427" y="530225"/>
                  </a:moveTo>
                  <a:lnTo>
                    <a:pt x="931362" y="531813"/>
                  </a:lnTo>
                  <a:lnTo>
                    <a:pt x="941201" y="533401"/>
                  </a:lnTo>
                  <a:lnTo>
                    <a:pt x="951993" y="536259"/>
                  </a:lnTo>
                  <a:lnTo>
                    <a:pt x="965007" y="539435"/>
                  </a:lnTo>
                  <a:lnTo>
                    <a:pt x="978972" y="544199"/>
                  </a:lnTo>
                  <a:lnTo>
                    <a:pt x="994208" y="549281"/>
                  </a:lnTo>
                  <a:lnTo>
                    <a:pt x="1010713" y="555950"/>
                  </a:lnTo>
                  <a:lnTo>
                    <a:pt x="1028805" y="564526"/>
                  </a:lnTo>
                  <a:lnTo>
                    <a:pt x="1038327" y="568972"/>
                  </a:lnTo>
                  <a:lnTo>
                    <a:pt x="1047849" y="574053"/>
                  </a:lnTo>
                  <a:lnTo>
                    <a:pt x="1057689" y="579453"/>
                  </a:lnTo>
                  <a:lnTo>
                    <a:pt x="1067845" y="585487"/>
                  </a:lnTo>
                  <a:lnTo>
                    <a:pt x="1078320" y="591521"/>
                  </a:lnTo>
                  <a:lnTo>
                    <a:pt x="1088794" y="598191"/>
                  </a:lnTo>
                  <a:lnTo>
                    <a:pt x="1099903" y="605495"/>
                  </a:lnTo>
                  <a:lnTo>
                    <a:pt x="1111012" y="613118"/>
                  </a:lnTo>
                  <a:lnTo>
                    <a:pt x="1122439" y="621058"/>
                  </a:lnTo>
                  <a:lnTo>
                    <a:pt x="1133548" y="630268"/>
                  </a:lnTo>
                  <a:lnTo>
                    <a:pt x="1145609" y="639161"/>
                  </a:lnTo>
                  <a:lnTo>
                    <a:pt x="1157353" y="649006"/>
                  </a:lnTo>
                  <a:lnTo>
                    <a:pt x="1169415" y="659487"/>
                  </a:lnTo>
                  <a:lnTo>
                    <a:pt x="1181476" y="670285"/>
                  </a:lnTo>
                  <a:lnTo>
                    <a:pt x="1193855" y="681719"/>
                  </a:lnTo>
                  <a:lnTo>
                    <a:pt x="1206234" y="693787"/>
                  </a:lnTo>
                  <a:lnTo>
                    <a:pt x="1224326" y="712208"/>
                  </a:lnTo>
                  <a:lnTo>
                    <a:pt x="1241148" y="730311"/>
                  </a:lnTo>
                  <a:lnTo>
                    <a:pt x="1257336" y="748731"/>
                  </a:lnTo>
                  <a:lnTo>
                    <a:pt x="1272888" y="767152"/>
                  </a:lnTo>
                  <a:lnTo>
                    <a:pt x="1287172" y="785573"/>
                  </a:lnTo>
                  <a:lnTo>
                    <a:pt x="1300185" y="803993"/>
                  </a:lnTo>
                  <a:lnTo>
                    <a:pt x="1312246" y="822096"/>
                  </a:lnTo>
                  <a:lnTo>
                    <a:pt x="1323356" y="840199"/>
                  </a:lnTo>
                  <a:lnTo>
                    <a:pt x="1333513" y="857984"/>
                  </a:lnTo>
                  <a:lnTo>
                    <a:pt x="1343035" y="875770"/>
                  </a:lnTo>
                  <a:lnTo>
                    <a:pt x="1346843" y="884345"/>
                  </a:lnTo>
                  <a:lnTo>
                    <a:pt x="1350970" y="892920"/>
                  </a:lnTo>
                  <a:lnTo>
                    <a:pt x="1354461" y="901813"/>
                  </a:lnTo>
                  <a:lnTo>
                    <a:pt x="1357635" y="910388"/>
                  </a:lnTo>
                  <a:lnTo>
                    <a:pt x="1360809" y="918963"/>
                  </a:lnTo>
                  <a:lnTo>
                    <a:pt x="1363349" y="927220"/>
                  </a:lnTo>
                  <a:lnTo>
                    <a:pt x="1365570" y="935478"/>
                  </a:lnTo>
                  <a:lnTo>
                    <a:pt x="1367792" y="943735"/>
                  </a:lnTo>
                  <a:lnTo>
                    <a:pt x="1369697" y="951675"/>
                  </a:lnTo>
                  <a:lnTo>
                    <a:pt x="1370966" y="959933"/>
                  </a:lnTo>
                  <a:lnTo>
                    <a:pt x="1372236" y="967873"/>
                  </a:lnTo>
                  <a:lnTo>
                    <a:pt x="1373188" y="975495"/>
                  </a:lnTo>
                  <a:lnTo>
                    <a:pt x="774247" y="1579563"/>
                  </a:lnTo>
                  <a:lnTo>
                    <a:pt x="771708" y="1576387"/>
                  </a:lnTo>
                  <a:lnTo>
                    <a:pt x="768851" y="1572258"/>
                  </a:lnTo>
                  <a:lnTo>
                    <a:pt x="765042" y="1566542"/>
                  </a:lnTo>
                  <a:lnTo>
                    <a:pt x="760281" y="1559237"/>
                  </a:lnTo>
                  <a:lnTo>
                    <a:pt x="755520" y="1550344"/>
                  </a:lnTo>
                  <a:lnTo>
                    <a:pt x="749807" y="1540181"/>
                  </a:lnTo>
                  <a:lnTo>
                    <a:pt x="744728" y="1528113"/>
                  </a:lnTo>
                  <a:lnTo>
                    <a:pt x="739333" y="1515091"/>
                  </a:lnTo>
                  <a:lnTo>
                    <a:pt x="734254" y="1500164"/>
                  </a:lnTo>
                  <a:lnTo>
                    <a:pt x="731715" y="1492224"/>
                  </a:lnTo>
                  <a:lnTo>
                    <a:pt x="729493" y="1483967"/>
                  </a:lnTo>
                  <a:lnTo>
                    <a:pt x="727271" y="1475392"/>
                  </a:lnTo>
                  <a:lnTo>
                    <a:pt x="725367" y="1466181"/>
                  </a:lnTo>
                  <a:lnTo>
                    <a:pt x="724097" y="1457289"/>
                  </a:lnTo>
                  <a:lnTo>
                    <a:pt x="722510" y="1447443"/>
                  </a:lnTo>
                  <a:lnTo>
                    <a:pt x="721241" y="1437280"/>
                  </a:lnTo>
                  <a:lnTo>
                    <a:pt x="720288" y="1427117"/>
                  </a:lnTo>
                  <a:lnTo>
                    <a:pt x="719336" y="1416319"/>
                  </a:lnTo>
                  <a:lnTo>
                    <a:pt x="719336" y="1405203"/>
                  </a:lnTo>
                  <a:lnTo>
                    <a:pt x="719336" y="1394087"/>
                  </a:lnTo>
                  <a:lnTo>
                    <a:pt x="719971" y="1382018"/>
                  </a:lnTo>
                  <a:lnTo>
                    <a:pt x="705688" y="1375349"/>
                  </a:lnTo>
                  <a:lnTo>
                    <a:pt x="692039" y="1368362"/>
                  </a:lnTo>
                  <a:lnTo>
                    <a:pt x="679343" y="1361692"/>
                  </a:lnTo>
                  <a:lnTo>
                    <a:pt x="667282" y="1355023"/>
                  </a:lnTo>
                  <a:lnTo>
                    <a:pt x="655855" y="1348035"/>
                  </a:lnTo>
                  <a:lnTo>
                    <a:pt x="645381" y="1341366"/>
                  </a:lnTo>
                  <a:lnTo>
                    <a:pt x="635224" y="1334696"/>
                  </a:lnTo>
                  <a:lnTo>
                    <a:pt x="625385" y="1327709"/>
                  </a:lnTo>
                  <a:lnTo>
                    <a:pt x="616497" y="1321357"/>
                  </a:lnTo>
                  <a:lnTo>
                    <a:pt x="608245" y="1314688"/>
                  </a:lnTo>
                  <a:lnTo>
                    <a:pt x="599992" y="1308018"/>
                  </a:lnTo>
                  <a:lnTo>
                    <a:pt x="592692" y="1301349"/>
                  </a:lnTo>
                  <a:lnTo>
                    <a:pt x="585709" y="1294679"/>
                  </a:lnTo>
                  <a:lnTo>
                    <a:pt x="579361" y="1288327"/>
                  </a:lnTo>
                  <a:lnTo>
                    <a:pt x="573013" y="1281975"/>
                  </a:lnTo>
                  <a:lnTo>
                    <a:pt x="567300" y="1275306"/>
                  </a:lnTo>
                  <a:lnTo>
                    <a:pt x="561904" y="1268636"/>
                  </a:lnTo>
                  <a:lnTo>
                    <a:pt x="556825" y="1262285"/>
                  </a:lnTo>
                  <a:lnTo>
                    <a:pt x="552064" y="1255933"/>
                  </a:lnTo>
                  <a:lnTo>
                    <a:pt x="547621" y="1249898"/>
                  </a:lnTo>
                  <a:lnTo>
                    <a:pt x="539686" y="1237194"/>
                  </a:lnTo>
                  <a:lnTo>
                    <a:pt x="532703" y="1224808"/>
                  </a:lnTo>
                  <a:lnTo>
                    <a:pt x="526355" y="1212739"/>
                  </a:lnTo>
                  <a:lnTo>
                    <a:pt x="520641" y="1200988"/>
                  </a:lnTo>
                  <a:lnTo>
                    <a:pt x="509850" y="1177804"/>
                  </a:lnTo>
                  <a:lnTo>
                    <a:pt x="497471" y="1178122"/>
                  </a:lnTo>
                  <a:lnTo>
                    <a:pt x="485727" y="1178122"/>
                  </a:lnTo>
                  <a:lnTo>
                    <a:pt x="474300" y="1178122"/>
                  </a:lnTo>
                  <a:lnTo>
                    <a:pt x="463509" y="1177804"/>
                  </a:lnTo>
                  <a:lnTo>
                    <a:pt x="453352" y="1177169"/>
                  </a:lnTo>
                  <a:lnTo>
                    <a:pt x="443512" y="1175898"/>
                  </a:lnTo>
                  <a:lnTo>
                    <a:pt x="433673" y="1174628"/>
                  </a:lnTo>
                  <a:lnTo>
                    <a:pt x="424785" y="1173675"/>
                  </a:lnTo>
                  <a:lnTo>
                    <a:pt x="416215" y="1172087"/>
                  </a:lnTo>
                  <a:lnTo>
                    <a:pt x="408280" y="1170182"/>
                  </a:lnTo>
                  <a:lnTo>
                    <a:pt x="393045" y="1167006"/>
                  </a:lnTo>
                  <a:lnTo>
                    <a:pt x="379714" y="1162877"/>
                  </a:lnTo>
                  <a:lnTo>
                    <a:pt x="367653" y="1158431"/>
                  </a:lnTo>
                  <a:lnTo>
                    <a:pt x="357496" y="1153984"/>
                  </a:lnTo>
                  <a:lnTo>
                    <a:pt x="348926" y="1149855"/>
                  </a:lnTo>
                  <a:lnTo>
                    <a:pt x="341308" y="1146044"/>
                  </a:lnTo>
                  <a:lnTo>
                    <a:pt x="335595" y="1142551"/>
                  </a:lnTo>
                  <a:lnTo>
                    <a:pt x="331151" y="1139375"/>
                  </a:lnTo>
                  <a:lnTo>
                    <a:pt x="327660" y="1137152"/>
                  </a:lnTo>
                  <a:lnTo>
                    <a:pt x="325438" y="1134928"/>
                  </a:lnTo>
                  <a:lnTo>
                    <a:pt x="923427" y="530225"/>
                  </a:lnTo>
                  <a:close/>
                  <a:moveTo>
                    <a:pt x="1084432" y="388938"/>
                  </a:moveTo>
                  <a:lnTo>
                    <a:pt x="1089844" y="389573"/>
                  </a:lnTo>
                  <a:lnTo>
                    <a:pt x="1097165" y="389891"/>
                  </a:lnTo>
                  <a:lnTo>
                    <a:pt x="1106715" y="390843"/>
                  </a:lnTo>
                  <a:lnTo>
                    <a:pt x="1118175" y="392748"/>
                  </a:lnTo>
                  <a:lnTo>
                    <a:pt x="1132499" y="396241"/>
                  </a:lnTo>
                  <a:lnTo>
                    <a:pt x="1140458" y="398146"/>
                  </a:lnTo>
                  <a:lnTo>
                    <a:pt x="1148734" y="400686"/>
                  </a:lnTo>
                  <a:lnTo>
                    <a:pt x="1157329" y="403226"/>
                  </a:lnTo>
                  <a:lnTo>
                    <a:pt x="1166879" y="406718"/>
                  </a:lnTo>
                  <a:lnTo>
                    <a:pt x="1176747" y="410528"/>
                  </a:lnTo>
                  <a:lnTo>
                    <a:pt x="1187252" y="414656"/>
                  </a:lnTo>
                  <a:lnTo>
                    <a:pt x="1197756" y="419418"/>
                  </a:lnTo>
                  <a:lnTo>
                    <a:pt x="1208579" y="424816"/>
                  </a:lnTo>
                  <a:lnTo>
                    <a:pt x="1220358" y="430848"/>
                  </a:lnTo>
                  <a:lnTo>
                    <a:pt x="1232136" y="437198"/>
                  </a:lnTo>
                  <a:lnTo>
                    <a:pt x="1244550" y="444183"/>
                  </a:lnTo>
                  <a:lnTo>
                    <a:pt x="1256965" y="452121"/>
                  </a:lnTo>
                  <a:lnTo>
                    <a:pt x="1270017" y="460376"/>
                  </a:lnTo>
                  <a:lnTo>
                    <a:pt x="1283386" y="469901"/>
                  </a:lnTo>
                  <a:lnTo>
                    <a:pt x="1296438" y="480061"/>
                  </a:lnTo>
                  <a:lnTo>
                    <a:pt x="1310444" y="490856"/>
                  </a:lnTo>
                  <a:lnTo>
                    <a:pt x="1324450" y="502286"/>
                  </a:lnTo>
                  <a:lnTo>
                    <a:pt x="1338775" y="514986"/>
                  </a:lnTo>
                  <a:lnTo>
                    <a:pt x="1353100" y="528003"/>
                  </a:lnTo>
                  <a:lnTo>
                    <a:pt x="1367743" y="542291"/>
                  </a:lnTo>
                  <a:lnTo>
                    <a:pt x="1382386" y="557531"/>
                  </a:lnTo>
                  <a:lnTo>
                    <a:pt x="1396074" y="572136"/>
                  </a:lnTo>
                  <a:lnTo>
                    <a:pt x="1408489" y="586423"/>
                  </a:lnTo>
                  <a:lnTo>
                    <a:pt x="1420267" y="600393"/>
                  </a:lnTo>
                  <a:lnTo>
                    <a:pt x="1430772" y="613728"/>
                  </a:lnTo>
                  <a:lnTo>
                    <a:pt x="1440640" y="627381"/>
                  </a:lnTo>
                  <a:lnTo>
                    <a:pt x="1449235" y="640081"/>
                  </a:lnTo>
                  <a:lnTo>
                    <a:pt x="1457511" y="653098"/>
                  </a:lnTo>
                  <a:lnTo>
                    <a:pt x="1464833" y="665163"/>
                  </a:lnTo>
                  <a:lnTo>
                    <a:pt x="1471517" y="676911"/>
                  </a:lnTo>
                  <a:lnTo>
                    <a:pt x="1477566" y="688341"/>
                  </a:lnTo>
                  <a:lnTo>
                    <a:pt x="1482341" y="699136"/>
                  </a:lnTo>
                  <a:lnTo>
                    <a:pt x="1487434" y="709613"/>
                  </a:lnTo>
                  <a:lnTo>
                    <a:pt x="1490935" y="720408"/>
                  </a:lnTo>
                  <a:lnTo>
                    <a:pt x="1494755" y="729616"/>
                  </a:lnTo>
                  <a:lnTo>
                    <a:pt x="1497939" y="739141"/>
                  </a:lnTo>
                  <a:lnTo>
                    <a:pt x="1500167" y="747713"/>
                  </a:lnTo>
                  <a:lnTo>
                    <a:pt x="1502395" y="756286"/>
                  </a:lnTo>
                  <a:lnTo>
                    <a:pt x="1503987" y="763906"/>
                  </a:lnTo>
                  <a:lnTo>
                    <a:pt x="1505260" y="771526"/>
                  </a:lnTo>
                  <a:lnTo>
                    <a:pt x="1507170" y="784543"/>
                  </a:lnTo>
                  <a:lnTo>
                    <a:pt x="1508125" y="795338"/>
                  </a:lnTo>
                  <a:lnTo>
                    <a:pt x="1508125" y="804228"/>
                  </a:lnTo>
                  <a:lnTo>
                    <a:pt x="1507807" y="810261"/>
                  </a:lnTo>
                  <a:lnTo>
                    <a:pt x="1506852" y="815341"/>
                  </a:lnTo>
                  <a:lnTo>
                    <a:pt x="1444778" y="877888"/>
                  </a:lnTo>
                  <a:lnTo>
                    <a:pt x="1442550" y="864553"/>
                  </a:lnTo>
                  <a:lnTo>
                    <a:pt x="1439048" y="851218"/>
                  </a:lnTo>
                  <a:lnTo>
                    <a:pt x="1435228" y="836296"/>
                  </a:lnTo>
                  <a:lnTo>
                    <a:pt x="1430135" y="821691"/>
                  </a:lnTo>
                  <a:lnTo>
                    <a:pt x="1424087" y="806451"/>
                  </a:lnTo>
                  <a:lnTo>
                    <a:pt x="1416765" y="790576"/>
                  </a:lnTo>
                  <a:lnTo>
                    <a:pt x="1408807" y="774383"/>
                  </a:lnTo>
                  <a:lnTo>
                    <a:pt x="1399894" y="757873"/>
                  </a:lnTo>
                  <a:lnTo>
                    <a:pt x="1390026" y="741363"/>
                  </a:lnTo>
                  <a:lnTo>
                    <a:pt x="1378884" y="724536"/>
                  </a:lnTo>
                  <a:lnTo>
                    <a:pt x="1367106" y="707073"/>
                  </a:lnTo>
                  <a:lnTo>
                    <a:pt x="1353737" y="689928"/>
                  </a:lnTo>
                  <a:lnTo>
                    <a:pt x="1340048" y="672466"/>
                  </a:lnTo>
                  <a:lnTo>
                    <a:pt x="1325087" y="655003"/>
                  </a:lnTo>
                  <a:lnTo>
                    <a:pt x="1308852" y="637541"/>
                  </a:lnTo>
                  <a:lnTo>
                    <a:pt x="1291981" y="620396"/>
                  </a:lnTo>
                  <a:lnTo>
                    <a:pt x="1278611" y="607061"/>
                  </a:lnTo>
                  <a:lnTo>
                    <a:pt x="1264923" y="594361"/>
                  </a:lnTo>
                  <a:lnTo>
                    <a:pt x="1251235" y="582296"/>
                  </a:lnTo>
                  <a:lnTo>
                    <a:pt x="1238184" y="570866"/>
                  </a:lnTo>
                  <a:lnTo>
                    <a:pt x="1224814" y="560388"/>
                  </a:lnTo>
                  <a:lnTo>
                    <a:pt x="1212081" y="550228"/>
                  </a:lnTo>
                  <a:lnTo>
                    <a:pt x="1199348" y="541021"/>
                  </a:lnTo>
                  <a:lnTo>
                    <a:pt x="1187252" y="532448"/>
                  </a:lnTo>
                  <a:lnTo>
                    <a:pt x="1175155" y="524511"/>
                  </a:lnTo>
                  <a:lnTo>
                    <a:pt x="1163059" y="516573"/>
                  </a:lnTo>
                  <a:lnTo>
                    <a:pt x="1151917" y="509588"/>
                  </a:lnTo>
                  <a:lnTo>
                    <a:pt x="1140776" y="502921"/>
                  </a:lnTo>
                  <a:lnTo>
                    <a:pt x="1129953" y="496888"/>
                  </a:lnTo>
                  <a:lnTo>
                    <a:pt x="1119766" y="491808"/>
                  </a:lnTo>
                  <a:lnTo>
                    <a:pt x="1109580" y="486411"/>
                  </a:lnTo>
                  <a:lnTo>
                    <a:pt x="1100030" y="481966"/>
                  </a:lnTo>
                  <a:lnTo>
                    <a:pt x="1082522" y="474028"/>
                  </a:lnTo>
                  <a:lnTo>
                    <a:pt x="1066287" y="467678"/>
                  </a:lnTo>
                  <a:lnTo>
                    <a:pt x="1052599" y="462598"/>
                  </a:lnTo>
                  <a:lnTo>
                    <a:pt x="1040821" y="459106"/>
                  </a:lnTo>
                  <a:lnTo>
                    <a:pt x="1031590" y="456248"/>
                  </a:lnTo>
                  <a:lnTo>
                    <a:pt x="1024905" y="454343"/>
                  </a:lnTo>
                  <a:lnTo>
                    <a:pt x="1019175" y="453391"/>
                  </a:lnTo>
                  <a:lnTo>
                    <a:pt x="1084432" y="388938"/>
                  </a:lnTo>
                  <a:close/>
                  <a:moveTo>
                    <a:pt x="1213168" y="238125"/>
                  </a:moveTo>
                  <a:lnTo>
                    <a:pt x="1218883" y="238125"/>
                  </a:lnTo>
                  <a:lnTo>
                    <a:pt x="1226186" y="238759"/>
                  </a:lnTo>
                  <a:lnTo>
                    <a:pt x="1236028" y="239709"/>
                  </a:lnTo>
                  <a:lnTo>
                    <a:pt x="1248411" y="242245"/>
                  </a:lnTo>
                  <a:lnTo>
                    <a:pt x="1263016" y="245414"/>
                  </a:lnTo>
                  <a:lnTo>
                    <a:pt x="1270953" y="247315"/>
                  </a:lnTo>
                  <a:lnTo>
                    <a:pt x="1280161" y="249850"/>
                  </a:lnTo>
                  <a:lnTo>
                    <a:pt x="1289051" y="253020"/>
                  </a:lnTo>
                  <a:lnTo>
                    <a:pt x="1298893" y="256506"/>
                  </a:lnTo>
                  <a:lnTo>
                    <a:pt x="1309053" y="260625"/>
                  </a:lnTo>
                  <a:lnTo>
                    <a:pt x="1319848" y="264745"/>
                  </a:lnTo>
                  <a:lnTo>
                    <a:pt x="1330961" y="269816"/>
                  </a:lnTo>
                  <a:lnTo>
                    <a:pt x="1342391" y="275203"/>
                  </a:lnTo>
                  <a:lnTo>
                    <a:pt x="1354456" y="281541"/>
                  </a:lnTo>
                  <a:lnTo>
                    <a:pt x="1366838" y="288196"/>
                  </a:lnTo>
                  <a:lnTo>
                    <a:pt x="1379538" y="295802"/>
                  </a:lnTo>
                  <a:lnTo>
                    <a:pt x="1392873" y="303725"/>
                  </a:lnTo>
                  <a:lnTo>
                    <a:pt x="1405891" y="312598"/>
                  </a:lnTo>
                  <a:lnTo>
                    <a:pt x="1419861" y="322422"/>
                  </a:lnTo>
                  <a:lnTo>
                    <a:pt x="1433831" y="332880"/>
                  </a:lnTo>
                  <a:lnTo>
                    <a:pt x="1448436" y="344289"/>
                  </a:lnTo>
                  <a:lnTo>
                    <a:pt x="1463041" y="356332"/>
                  </a:lnTo>
                  <a:lnTo>
                    <a:pt x="1477963" y="369325"/>
                  </a:lnTo>
                  <a:lnTo>
                    <a:pt x="1492886" y="383269"/>
                  </a:lnTo>
                  <a:lnTo>
                    <a:pt x="1508126" y="398164"/>
                  </a:lnTo>
                  <a:lnTo>
                    <a:pt x="1523366" y="413692"/>
                  </a:lnTo>
                  <a:lnTo>
                    <a:pt x="1537653" y="428587"/>
                  </a:lnTo>
                  <a:lnTo>
                    <a:pt x="1550353" y="443481"/>
                  </a:lnTo>
                  <a:lnTo>
                    <a:pt x="1562418" y="458376"/>
                  </a:lnTo>
                  <a:lnTo>
                    <a:pt x="1573848" y="472637"/>
                  </a:lnTo>
                  <a:lnTo>
                    <a:pt x="1583691" y="486264"/>
                  </a:lnTo>
                  <a:lnTo>
                    <a:pt x="1593216" y="499891"/>
                  </a:lnTo>
                  <a:lnTo>
                    <a:pt x="1601471" y="512884"/>
                  </a:lnTo>
                  <a:lnTo>
                    <a:pt x="1609091" y="525878"/>
                  </a:lnTo>
                  <a:lnTo>
                    <a:pt x="1616076" y="538237"/>
                  </a:lnTo>
                  <a:lnTo>
                    <a:pt x="1622108" y="549963"/>
                  </a:lnTo>
                  <a:lnTo>
                    <a:pt x="1627823" y="561371"/>
                  </a:lnTo>
                  <a:lnTo>
                    <a:pt x="1632268" y="572780"/>
                  </a:lnTo>
                  <a:lnTo>
                    <a:pt x="1636713" y="583238"/>
                  </a:lnTo>
                  <a:lnTo>
                    <a:pt x="1640206" y="593379"/>
                  </a:lnTo>
                  <a:lnTo>
                    <a:pt x="1643699" y="603203"/>
                  </a:lnTo>
                  <a:lnTo>
                    <a:pt x="1646239" y="612077"/>
                  </a:lnTo>
                  <a:lnTo>
                    <a:pt x="1648143" y="620633"/>
                  </a:lnTo>
                  <a:lnTo>
                    <a:pt x="1650049" y="628873"/>
                  </a:lnTo>
                  <a:lnTo>
                    <a:pt x="1651636" y="636478"/>
                  </a:lnTo>
                  <a:lnTo>
                    <a:pt x="1652589" y="643767"/>
                  </a:lnTo>
                  <a:lnTo>
                    <a:pt x="1653541" y="650422"/>
                  </a:lnTo>
                  <a:lnTo>
                    <a:pt x="1654176" y="661514"/>
                  </a:lnTo>
                  <a:lnTo>
                    <a:pt x="1654176" y="670705"/>
                  </a:lnTo>
                  <a:lnTo>
                    <a:pt x="1653859" y="677043"/>
                  </a:lnTo>
                  <a:lnTo>
                    <a:pt x="1652906" y="682747"/>
                  </a:lnTo>
                  <a:lnTo>
                    <a:pt x="1588136" y="747713"/>
                  </a:lnTo>
                  <a:lnTo>
                    <a:pt x="1585596" y="733769"/>
                  </a:lnTo>
                  <a:lnTo>
                    <a:pt x="1582421" y="719508"/>
                  </a:lnTo>
                  <a:lnTo>
                    <a:pt x="1578293" y="704297"/>
                  </a:lnTo>
                  <a:lnTo>
                    <a:pt x="1572896" y="689085"/>
                  </a:lnTo>
                  <a:lnTo>
                    <a:pt x="1566546" y="672923"/>
                  </a:lnTo>
                  <a:lnTo>
                    <a:pt x="1559561" y="656761"/>
                  </a:lnTo>
                  <a:lnTo>
                    <a:pt x="1550671" y="639964"/>
                  </a:lnTo>
                  <a:lnTo>
                    <a:pt x="1541463" y="622534"/>
                  </a:lnTo>
                  <a:lnTo>
                    <a:pt x="1531303" y="605105"/>
                  </a:lnTo>
                  <a:lnTo>
                    <a:pt x="1519556" y="587358"/>
                  </a:lnTo>
                  <a:lnTo>
                    <a:pt x="1507173" y="569294"/>
                  </a:lnTo>
                  <a:lnTo>
                    <a:pt x="1493521" y="551230"/>
                  </a:lnTo>
                  <a:lnTo>
                    <a:pt x="1479233" y="533166"/>
                  </a:lnTo>
                  <a:lnTo>
                    <a:pt x="1463676" y="514786"/>
                  </a:lnTo>
                  <a:lnTo>
                    <a:pt x="1446848" y="497039"/>
                  </a:lnTo>
                  <a:lnTo>
                    <a:pt x="1429386" y="478975"/>
                  </a:lnTo>
                  <a:lnTo>
                    <a:pt x="1415098" y="465031"/>
                  </a:lnTo>
                  <a:lnTo>
                    <a:pt x="1400811" y="451721"/>
                  </a:lnTo>
                  <a:lnTo>
                    <a:pt x="1386841" y="439362"/>
                  </a:lnTo>
                  <a:lnTo>
                    <a:pt x="1372871" y="427636"/>
                  </a:lnTo>
                  <a:lnTo>
                    <a:pt x="1359536" y="416544"/>
                  </a:lnTo>
                  <a:lnTo>
                    <a:pt x="1345883" y="406086"/>
                  </a:lnTo>
                  <a:lnTo>
                    <a:pt x="1332548" y="396262"/>
                  </a:lnTo>
                  <a:lnTo>
                    <a:pt x="1319848" y="387389"/>
                  </a:lnTo>
                  <a:lnTo>
                    <a:pt x="1307148" y="378832"/>
                  </a:lnTo>
                  <a:lnTo>
                    <a:pt x="1295083" y="370909"/>
                  </a:lnTo>
                  <a:lnTo>
                    <a:pt x="1283018" y="363620"/>
                  </a:lnTo>
                  <a:lnTo>
                    <a:pt x="1271271" y="356648"/>
                  </a:lnTo>
                  <a:lnTo>
                    <a:pt x="1260158" y="350627"/>
                  </a:lnTo>
                  <a:lnTo>
                    <a:pt x="1249681" y="344606"/>
                  </a:lnTo>
                  <a:lnTo>
                    <a:pt x="1239203" y="339219"/>
                  </a:lnTo>
                  <a:lnTo>
                    <a:pt x="1229361" y="334782"/>
                  </a:lnTo>
                  <a:lnTo>
                    <a:pt x="1210628" y="326542"/>
                  </a:lnTo>
                  <a:lnTo>
                    <a:pt x="1193801" y="319887"/>
                  </a:lnTo>
                  <a:lnTo>
                    <a:pt x="1179513" y="314500"/>
                  </a:lnTo>
                  <a:lnTo>
                    <a:pt x="1167766" y="310697"/>
                  </a:lnTo>
                  <a:lnTo>
                    <a:pt x="1157923" y="307845"/>
                  </a:lnTo>
                  <a:lnTo>
                    <a:pt x="1150621" y="306260"/>
                  </a:lnTo>
                  <a:lnTo>
                    <a:pt x="1144588" y="304992"/>
                  </a:lnTo>
                  <a:lnTo>
                    <a:pt x="1213168" y="238125"/>
                  </a:lnTo>
                  <a:close/>
                  <a:moveTo>
                    <a:pt x="1555569" y="0"/>
                  </a:moveTo>
                  <a:lnTo>
                    <a:pt x="1566687" y="0"/>
                  </a:lnTo>
                  <a:lnTo>
                    <a:pt x="1578441" y="0"/>
                  </a:lnTo>
                  <a:lnTo>
                    <a:pt x="1589876" y="1272"/>
                  </a:lnTo>
                  <a:lnTo>
                    <a:pt x="1601948" y="2862"/>
                  </a:lnTo>
                  <a:lnTo>
                    <a:pt x="1614337" y="5088"/>
                  </a:lnTo>
                  <a:lnTo>
                    <a:pt x="1627043" y="7950"/>
                  </a:lnTo>
                  <a:lnTo>
                    <a:pt x="1640385" y="11766"/>
                  </a:lnTo>
                  <a:lnTo>
                    <a:pt x="1653409" y="16218"/>
                  </a:lnTo>
                  <a:lnTo>
                    <a:pt x="1667386" y="21624"/>
                  </a:lnTo>
                  <a:lnTo>
                    <a:pt x="1681363" y="27984"/>
                  </a:lnTo>
                  <a:lnTo>
                    <a:pt x="1695976" y="35298"/>
                  </a:lnTo>
                  <a:lnTo>
                    <a:pt x="1710588" y="42930"/>
                  </a:lnTo>
                  <a:lnTo>
                    <a:pt x="1725836" y="52152"/>
                  </a:lnTo>
                  <a:lnTo>
                    <a:pt x="1741084" y="62010"/>
                  </a:lnTo>
                  <a:lnTo>
                    <a:pt x="1756649" y="72822"/>
                  </a:lnTo>
                  <a:lnTo>
                    <a:pt x="1772850" y="84588"/>
                  </a:lnTo>
                  <a:lnTo>
                    <a:pt x="1789051" y="97626"/>
                  </a:lnTo>
                  <a:lnTo>
                    <a:pt x="1804617" y="111300"/>
                  </a:lnTo>
                  <a:lnTo>
                    <a:pt x="1819547" y="124656"/>
                  </a:lnTo>
                  <a:lnTo>
                    <a:pt x="1832571" y="138330"/>
                  </a:lnTo>
                  <a:lnTo>
                    <a:pt x="1844642" y="151686"/>
                  </a:lnTo>
                  <a:lnTo>
                    <a:pt x="1856078" y="165042"/>
                  </a:lnTo>
                  <a:lnTo>
                    <a:pt x="1865608" y="178398"/>
                  </a:lnTo>
                  <a:lnTo>
                    <a:pt x="1874502" y="191755"/>
                  </a:lnTo>
                  <a:lnTo>
                    <a:pt x="1881809" y="204475"/>
                  </a:lnTo>
                  <a:lnTo>
                    <a:pt x="1888797" y="217831"/>
                  </a:lnTo>
                  <a:lnTo>
                    <a:pt x="1894197" y="230869"/>
                  </a:lnTo>
                  <a:lnTo>
                    <a:pt x="1898962" y="243907"/>
                  </a:lnTo>
                  <a:lnTo>
                    <a:pt x="1902457" y="256309"/>
                  </a:lnTo>
                  <a:lnTo>
                    <a:pt x="1905633" y="268711"/>
                  </a:lnTo>
                  <a:lnTo>
                    <a:pt x="1907857" y="281113"/>
                  </a:lnTo>
                  <a:lnTo>
                    <a:pt x="1908810" y="293197"/>
                  </a:lnTo>
                  <a:lnTo>
                    <a:pt x="1909763" y="305281"/>
                  </a:lnTo>
                  <a:lnTo>
                    <a:pt x="1909763" y="316729"/>
                  </a:lnTo>
                  <a:lnTo>
                    <a:pt x="1908492" y="328177"/>
                  </a:lnTo>
                  <a:lnTo>
                    <a:pt x="1907539" y="339307"/>
                  </a:lnTo>
                  <a:lnTo>
                    <a:pt x="1905316" y="350437"/>
                  </a:lnTo>
                  <a:lnTo>
                    <a:pt x="1902457" y="360931"/>
                  </a:lnTo>
                  <a:lnTo>
                    <a:pt x="1899598" y="371425"/>
                  </a:lnTo>
                  <a:lnTo>
                    <a:pt x="1895786" y="381601"/>
                  </a:lnTo>
                  <a:lnTo>
                    <a:pt x="1891656" y="391459"/>
                  </a:lnTo>
                  <a:lnTo>
                    <a:pt x="1887527" y="400681"/>
                  </a:lnTo>
                  <a:lnTo>
                    <a:pt x="1882762" y="409903"/>
                  </a:lnTo>
                  <a:lnTo>
                    <a:pt x="1877361" y="418490"/>
                  </a:lnTo>
                  <a:lnTo>
                    <a:pt x="1871643" y="426758"/>
                  </a:lnTo>
                  <a:lnTo>
                    <a:pt x="1865925" y="434708"/>
                  </a:lnTo>
                  <a:lnTo>
                    <a:pt x="1860208" y="442340"/>
                  </a:lnTo>
                  <a:lnTo>
                    <a:pt x="1854172" y="449336"/>
                  </a:lnTo>
                  <a:lnTo>
                    <a:pt x="1847501" y="456014"/>
                  </a:lnTo>
                  <a:lnTo>
                    <a:pt x="1841783" y="463328"/>
                  </a:lnTo>
                  <a:lnTo>
                    <a:pt x="1830983" y="476048"/>
                  </a:lnTo>
                  <a:lnTo>
                    <a:pt x="1801122" y="514208"/>
                  </a:lnTo>
                  <a:lnTo>
                    <a:pt x="1764909" y="560636"/>
                  </a:lnTo>
                  <a:lnTo>
                    <a:pt x="1730283" y="604838"/>
                  </a:lnTo>
                  <a:lnTo>
                    <a:pt x="1729648" y="593708"/>
                  </a:lnTo>
                  <a:lnTo>
                    <a:pt x="1728377" y="581306"/>
                  </a:lnTo>
                  <a:lnTo>
                    <a:pt x="1726471" y="567632"/>
                  </a:lnTo>
                  <a:lnTo>
                    <a:pt x="1723930" y="553322"/>
                  </a:lnTo>
                  <a:lnTo>
                    <a:pt x="1720118" y="537740"/>
                  </a:lnTo>
                  <a:lnTo>
                    <a:pt x="1715353" y="521840"/>
                  </a:lnTo>
                  <a:lnTo>
                    <a:pt x="1712494" y="513254"/>
                  </a:lnTo>
                  <a:lnTo>
                    <a:pt x="1709318" y="504668"/>
                  </a:lnTo>
                  <a:lnTo>
                    <a:pt x="1705823" y="496082"/>
                  </a:lnTo>
                  <a:lnTo>
                    <a:pt x="1702011" y="487178"/>
                  </a:lnTo>
                  <a:lnTo>
                    <a:pt x="1697882" y="477638"/>
                  </a:lnTo>
                  <a:lnTo>
                    <a:pt x="1693117" y="468098"/>
                  </a:lnTo>
                  <a:lnTo>
                    <a:pt x="1688034" y="458876"/>
                  </a:lnTo>
                  <a:lnTo>
                    <a:pt x="1682952" y="449018"/>
                  </a:lnTo>
                  <a:lnTo>
                    <a:pt x="1677234" y="439160"/>
                  </a:lnTo>
                  <a:lnTo>
                    <a:pt x="1670881" y="428984"/>
                  </a:lnTo>
                  <a:lnTo>
                    <a:pt x="1664527" y="418808"/>
                  </a:lnTo>
                  <a:lnTo>
                    <a:pt x="1657221" y="408631"/>
                  </a:lnTo>
                  <a:lnTo>
                    <a:pt x="1649915" y="398137"/>
                  </a:lnTo>
                  <a:lnTo>
                    <a:pt x="1641973" y="387643"/>
                  </a:lnTo>
                  <a:lnTo>
                    <a:pt x="1633079" y="376831"/>
                  </a:lnTo>
                  <a:lnTo>
                    <a:pt x="1624184" y="365701"/>
                  </a:lnTo>
                  <a:lnTo>
                    <a:pt x="1614337" y="354889"/>
                  </a:lnTo>
                  <a:lnTo>
                    <a:pt x="1604489" y="343441"/>
                  </a:lnTo>
                  <a:lnTo>
                    <a:pt x="1593688" y="332311"/>
                  </a:lnTo>
                  <a:lnTo>
                    <a:pt x="1582570" y="320863"/>
                  </a:lnTo>
                  <a:lnTo>
                    <a:pt x="1571134" y="310051"/>
                  </a:lnTo>
                  <a:lnTo>
                    <a:pt x="1559381" y="299239"/>
                  </a:lnTo>
                  <a:lnTo>
                    <a:pt x="1548263" y="289381"/>
                  </a:lnTo>
                  <a:lnTo>
                    <a:pt x="1536827" y="279523"/>
                  </a:lnTo>
                  <a:lnTo>
                    <a:pt x="1525709" y="270619"/>
                  </a:lnTo>
                  <a:lnTo>
                    <a:pt x="1514590" y="262351"/>
                  </a:lnTo>
                  <a:lnTo>
                    <a:pt x="1503472" y="254083"/>
                  </a:lnTo>
                  <a:lnTo>
                    <a:pt x="1492672" y="246451"/>
                  </a:lnTo>
                  <a:lnTo>
                    <a:pt x="1481871" y="239137"/>
                  </a:lnTo>
                  <a:lnTo>
                    <a:pt x="1471388" y="232777"/>
                  </a:lnTo>
                  <a:lnTo>
                    <a:pt x="1460905" y="226417"/>
                  </a:lnTo>
                  <a:lnTo>
                    <a:pt x="1450740" y="220693"/>
                  </a:lnTo>
                  <a:lnTo>
                    <a:pt x="1440575" y="215287"/>
                  </a:lnTo>
                  <a:lnTo>
                    <a:pt x="1430410" y="210199"/>
                  </a:lnTo>
                  <a:lnTo>
                    <a:pt x="1420562" y="205747"/>
                  </a:lnTo>
                  <a:lnTo>
                    <a:pt x="1411350" y="201613"/>
                  </a:lnTo>
                  <a:lnTo>
                    <a:pt x="1401820" y="197479"/>
                  </a:lnTo>
                  <a:lnTo>
                    <a:pt x="1392925" y="193981"/>
                  </a:lnTo>
                  <a:lnTo>
                    <a:pt x="1375136" y="187620"/>
                  </a:lnTo>
                  <a:lnTo>
                    <a:pt x="1358300" y="182850"/>
                  </a:lnTo>
                  <a:lnTo>
                    <a:pt x="1342417" y="178716"/>
                  </a:lnTo>
                  <a:lnTo>
                    <a:pt x="1327805" y="175536"/>
                  </a:lnTo>
                  <a:lnTo>
                    <a:pt x="1314145" y="173310"/>
                  </a:lnTo>
                  <a:lnTo>
                    <a:pt x="1301756" y="171720"/>
                  </a:lnTo>
                  <a:lnTo>
                    <a:pt x="1290638" y="171084"/>
                  </a:lnTo>
                  <a:lnTo>
                    <a:pt x="1330346" y="138966"/>
                  </a:lnTo>
                  <a:lnTo>
                    <a:pt x="1370689" y="105894"/>
                  </a:lnTo>
                  <a:lnTo>
                    <a:pt x="1405950" y="76638"/>
                  </a:lnTo>
                  <a:lnTo>
                    <a:pt x="1419609" y="64554"/>
                  </a:lnTo>
                  <a:lnTo>
                    <a:pt x="1429774" y="55650"/>
                  </a:lnTo>
                  <a:lnTo>
                    <a:pt x="1435810" y="49926"/>
                  </a:lnTo>
                  <a:lnTo>
                    <a:pt x="1442163" y="44520"/>
                  </a:lnTo>
                  <a:lnTo>
                    <a:pt x="1448834" y="39432"/>
                  </a:lnTo>
                  <a:lnTo>
                    <a:pt x="1455505" y="34026"/>
                  </a:lnTo>
                  <a:lnTo>
                    <a:pt x="1463129" y="29256"/>
                  </a:lnTo>
                  <a:lnTo>
                    <a:pt x="1470753" y="24486"/>
                  </a:lnTo>
                  <a:lnTo>
                    <a:pt x="1479012" y="20352"/>
                  </a:lnTo>
                  <a:lnTo>
                    <a:pt x="1487271" y="16218"/>
                  </a:lnTo>
                  <a:lnTo>
                    <a:pt x="1495848" y="13038"/>
                  </a:lnTo>
                  <a:lnTo>
                    <a:pt x="1505378" y="9540"/>
                  </a:lnTo>
                  <a:lnTo>
                    <a:pt x="1514590" y="6996"/>
                  </a:lnTo>
                  <a:lnTo>
                    <a:pt x="1524438" y="4770"/>
                  </a:lnTo>
                  <a:lnTo>
                    <a:pt x="1534285" y="2544"/>
                  </a:lnTo>
                  <a:lnTo>
                    <a:pt x="1544768" y="1272"/>
                  </a:lnTo>
                  <a:lnTo>
                    <a:pt x="1555569" y="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78ABD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20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4922055" y="17386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学习目标</a:t>
            </a:r>
            <a:endParaRPr lang="zh-CN" altLang="en-US" sz="4400" b="1" dirty="0">
              <a:solidFill>
                <a:srgbClr val="2E75B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484706" y="1634295"/>
            <a:ext cx="570451" cy="570451"/>
          </a:xfrm>
          <a:prstGeom prst="ellipse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1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484706" y="2730271"/>
            <a:ext cx="570451" cy="570451"/>
          </a:xfrm>
          <a:prstGeom prst="ellipse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2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248249" y="1664949"/>
            <a:ext cx="869938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/>
              <a:t>了解一元二次方程的概念</a:t>
            </a:r>
            <a:r>
              <a:rPr lang="en-US" altLang="zh-CN" sz="3200" b="1"/>
              <a:t>.</a:t>
            </a:r>
            <a:endParaRPr lang="zh-CN" altLang="en-US" sz="3200" b="1" dirty="0"/>
          </a:p>
        </p:txBody>
      </p:sp>
      <p:sp>
        <p:nvSpPr>
          <p:cNvPr id="20" name="文本框 19"/>
          <p:cNvSpPr txBox="1"/>
          <p:nvPr/>
        </p:nvSpPr>
        <p:spPr>
          <a:xfrm>
            <a:off x="2248247" y="2730271"/>
            <a:ext cx="8699383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/>
              <a:t>知道一元二次方程的一般形式，会把一元二次方程化成一般形式</a:t>
            </a:r>
            <a:r>
              <a:rPr lang="en-US" altLang="zh-CN" sz="3200" b="1"/>
              <a:t>.</a:t>
            </a:r>
            <a:endParaRPr lang="zh-CN" altLang="en-US" sz="3200" b="1" dirty="0"/>
          </a:p>
        </p:txBody>
      </p:sp>
      <p:sp>
        <p:nvSpPr>
          <p:cNvPr id="14" name="椭圆 13"/>
          <p:cNvSpPr/>
          <p:nvPr/>
        </p:nvSpPr>
        <p:spPr>
          <a:xfrm>
            <a:off x="1484706" y="4131953"/>
            <a:ext cx="570451" cy="570451"/>
          </a:xfrm>
          <a:prstGeom prst="ellipse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3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248247" y="4131953"/>
            <a:ext cx="8699383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/>
              <a:t>经历抽象一元二次方程的概念的过程，进一步体会方程是刻画现实世界的一种数学模型</a:t>
            </a:r>
            <a:r>
              <a:rPr lang="en-US" altLang="zh-CN" sz="3200" b="1"/>
              <a:t>.</a:t>
            </a:r>
            <a:endParaRPr lang="zh-CN" altLang="en-US" sz="32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850900" y="1608667"/>
            <a:ext cx="10769600" cy="3473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1. </a:t>
            </a:r>
            <a:r>
              <a:rPr lang="zh-CN" altLang="zh-CN" sz="3600" b="1">
                <a:latin typeface="Times New Roman" panose="02020603050405020304" charset="0"/>
                <a:ea typeface="黑体" panose="02010609060101010101" charset="-122"/>
              </a:rPr>
              <a:t>一元二次方程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 3</a:t>
            </a:r>
            <a:r>
              <a:rPr lang="en-US" altLang="zh-CN" sz="3600" b="1" i="1">
                <a:latin typeface="Times New Roman" panose="02020603050405020304" charset="0"/>
                <a:ea typeface="黑体" panose="02010609060101010101" charset="-122"/>
              </a:rPr>
              <a:t>x</a:t>
            </a:r>
            <a:r>
              <a:rPr lang="en-US" altLang="zh-CN" sz="3600" b="1" baseline="30000">
                <a:latin typeface="Times New Roman" panose="02020603050405020304" charset="0"/>
                <a:ea typeface="黑体" panose="02010609060101010101" charset="-122"/>
              </a:rPr>
              <a:t>2 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= 5</a:t>
            </a:r>
            <a:r>
              <a:rPr lang="en-US" altLang="zh-CN" sz="3600" b="1" i="1">
                <a:latin typeface="Times New Roman" panose="02020603050405020304" charset="0"/>
                <a:ea typeface="黑体" panose="02010609060101010101" charset="-122"/>
              </a:rPr>
              <a:t>x </a:t>
            </a:r>
            <a:r>
              <a:rPr lang="zh-CN" altLang="zh-CN" sz="3600" b="1">
                <a:latin typeface="Times New Roman" panose="02020603050405020304" charset="0"/>
                <a:ea typeface="黑体" panose="02010609060101010101" charset="-122"/>
              </a:rPr>
              <a:t>的二次项系数和一次项系数分别是（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       </a:t>
            </a:r>
            <a:r>
              <a:rPr lang="zh-CN" altLang="zh-CN" sz="3600" b="1">
                <a:latin typeface="Times New Roman" panose="02020603050405020304" charset="0"/>
                <a:ea typeface="黑体" panose="02010609060101010101" charset="-122"/>
              </a:rPr>
              <a:t>）</a:t>
            </a:r>
            <a:endParaRPr lang="zh-CN" altLang="zh-CN" sz="3600" b="1">
              <a:latin typeface="Times New Roman" panose="02020603050405020304" charset="0"/>
              <a:ea typeface="黑体" panose="02010609060101010101" charset="-122"/>
            </a:endParaRPr>
          </a:p>
          <a:p>
            <a:pPr eaLnBrk="1" hangingPunct="1">
              <a:lnSpc>
                <a:spcPct val="120000"/>
              </a:lnSpc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A. 3</a:t>
            </a:r>
            <a:r>
              <a:rPr lang="zh-CN" altLang="zh-CN" sz="3600" b="1">
                <a:latin typeface="Times New Roman" panose="02020603050405020304" charset="0"/>
                <a:ea typeface="黑体" panose="02010609060101010101" charset="-122"/>
              </a:rPr>
              <a:t>，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5        B. 3</a:t>
            </a:r>
            <a:r>
              <a:rPr lang="zh-CN" altLang="zh-CN" sz="3600" b="1">
                <a:latin typeface="Times New Roman" panose="02020603050405020304" charset="0"/>
                <a:ea typeface="黑体" panose="02010609060101010101" charset="-122"/>
              </a:rPr>
              <a:t>，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0         C. 3</a:t>
            </a:r>
            <a:r>
              <a:rPr lang="zh-CN" altLang="zh-CN" sz="3600" b="1">
                <a:latin typeface="Times New Roman" panose="02020603050405020304" charset="0"/>
                <a:ea typeface="黑体" panose="02010609060101010101" charset="-122"/>
              </a:rPr>
              <a:t>，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– 5         D. 5</a:t>
            </a:r>
            <a:r>
              <a:rPr lang="zh-CN" altLang="zh-CN" sz="3600" b="1">
                <a:latin typeface="Times New Roman" panose="02020603050405020304" charset="0"/>
                <a:ea typeface="黑体" panose="02010609060101010101" charset="-122"/>
              </a:rPr>
              <a:t>，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0</a:t>
            </a:r>
            <a:endParaRPr lang="en-US" altLang="zh-CN" sz="3600" b="1">
              <a:latin typeface="Times New Roman" panose="02020603050405020304" charset="0"/>
              <a:ea typeface="黑体" panose="02010609060101010101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2. </a:t>
            </a:r>
            <a:r>
              <a:rPr lang="zh-CN" altLang="zh-CN" sz="3600" b="1">
                <a:latin typeface="Times New Roman" panose="02020603050405020304" charset="0"/>
                <a:ea typeface="黑体" panose="02010609060101010101" charset="-122"/>
              </a:rPr>
              <a:t>下列哪些数是方程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en-US" altLang="zh-CN" sz="3600" b="1" i="1">
                <a:latin typeface="Times New Roman" panose="02020603050405020304" charset="0"/>
                <a:ea typeface="黑体" panose="02010609060101010101" charset="-122"/>
              </a:rPr>
              <a:t>x</a:t>
            </a:r>
            <a:r>
              <a:rPr lang="en-US" altLang="zh-CN" sz="3600" b="1" baseline="30000">
                <a:latin typeface="Times New Roman" panose="02020603050405020304" charset="0"/>
                <a:ea typeface="黑体" panose="02010609060101010101" charset="-122"/>
              </a:rPr>
              <a:t>2 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+ </a:t>
            </a:r>
            <a:r>
              <a:rPr lang="en-US" altLang="zh-CN" sz="3600" b="1" i="1">
                <a:latin typeface="Times New Roman" panose="02020603050405020304" charset="0"/>
                <a:ea typeface="黑体" panose="02010609060101010101" charset="-122"/>
              </a:rPr>
              <a:t>x 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– 12 = 0 </a:t>
            </a:r>
            <a:r>
              <a:rPr lang="zh-CN" altLang="zh-CN" sz="3600" b="1">
                <a:latin typeface="Times New Roman" panose="02020603050405020304" charset="0"/>
                <a:ea typeface="黑体" panose="02010609060101010101" charset="-122"/>
              </a:rPr>
              <a:t>的根？</a:t>
            </a:r>
            <a:endParaRPr lang="zh-CN" altLang="zh-CN" sz="3600" b="1">
              <a:latin typeface="Times New Roman" panose="02020603050405020304" charset="0"/>
              <a:ea typeface="黑体" panose="02010609060101010101" charset="-122"/>
            </a:endParaRPr>
          </a:p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– 4</a:t>
            </a:r>
            <a:r>
              <a:rPr lang="zh-CN" altLang="zh-CN" sz="3600" b="1">
                <a:latin typeface="Times New Roman" panose="02020603050405020304" charset="0"/>
                <a:ea typeface="黑体" panose="02010609060101010101" charset="-122"/>
              </a:rPr>
              <a:t>，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– 3</a:t>
            </a:r>
            <a:r>
              <a:rPr lang="zh-CN" altLang="zh-CN" sz="3600" b="1">
                <a:latin typeface="Times New Roman" panose="02020603050405020304" charset="0"/>
                <a:ea typeface="黑体" panose="02010609060101010101" charset="-122"/>
              </a:rPr>
              <a:t>，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– 2</a:t>
            </a:r>
            <a:r>
              <a:rPr lang="zh-CN" altLang="zh-CN" sz="3600" b="1">
                <a:latin typeface="Times New Roman" panose="02020603050405020304" charset="0"/>
                <a:ea typeface="黑体" panose="02010609060101010101" charset="-122"/>
              </a:rPr>
              <a:t>，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– 1</a:t>
            </a:r>
            <a:r>
              <a:rPr lang="zh-CN" altLang="zh-CN" sz="3600" b="1">
                <a:latin typeface="Times New Roman" panose="02020603050405020304" charset="0"/>
                <a:ea typeface="黑体" panose="02010609060101010101" charset="-122"/>
              </a:rPr>
              <a:t>，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 0</a:t>
            </a:r>
            <a:r>
              <a:rPr lang="zh-CN" altLang="zh-CN" sz="3600" b="1">
                <a:latin typeface="Times New Roman" panose="02020603050405020304" charset="0"/>
                <a:ea typeface="黑体" panose="02010609060101010101" charset="-122"/>
              </a:rPr>
              <a:t>，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 1</a:t>
            </a:r>
            <a:r>
              <a:rPr lang="zh-CN" altLang="zh-CN" sz="3600" b="1">
                <a:latin typeface="Times New Roman" panose="02020603050405020304" charset="0"/>
                <a:ea typeface="黑体" panose="02010609060101010101" charset="-122"/>
              </a:rPr>
              <a:t>，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 2</a:t>
            </a:r>
            <a:r>
              <a:rPr lang="zh-CN" altLang="zh-CN" sz="3600" b="1">
                <a:latin typeface="Times New Roman" panose="02020603050405020304" charset="0"/>
                <a:ea typeface="黑体" panose="02010609060101010101" charset="-122"/>
              </a:rPr>
              <a:t>，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 3</a:t>
            </a:r>
            <a:r>
              <a:rPr lang="zh-CN" altLang="zh-CN" sz="3600" b="1">
                <a:latin typeface="Times New Roman" panose="02020603050405020304" charset="0"/>
                <a:ea typeface="黑体" panose="02010609060101010101" charset="-122"/>
              </a:rPr>
              <a:t>，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 4.</a:t>
            </a:r>
            <a:endParaRPr lang="zh-CN" altLang="zh-CN" sz="3600" b="1"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2865847" y="2324463"/>
            <a:ext cx="530915" cy="666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C</a:t>
            </a:r>
            <a:endParaRPr lang="zh-CN" altLang="en-US" sz="3600">
              <a:solidFill>
                <a:srgbClr val="FF0000"/>
              </a:solidFill>
              <a:ea typeface="黑体" panose="02010609060101010101" charset="-122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1983554" y="5126989"/>
            <a:ext cx="272863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solidFill>
                  <a:srgbClr val="FF0000"/>
                </a:solidFill>
                <a:latin typeface="+mj-lt"/>
                <a:ea typeface="+mn-ea"/>
              </a:rPr>
              <a:t>解：</a:t>
            </a:r>
            <a:r>
              <a:rPr lang="en-US" altLang="zh-CN" sz="3600" b="1">
                <a:latin typeface="+mj-lt"/>
                <a:ea typeface="+mn-ea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–</a:t>
            </a:r>
            <a:r>
              <a:rPr lang="en-US" altLang="zh-CN" sz="3600" b="1">
                <a:latin typeface="+mj-lt"/>
                <a:ea typeface="+mn-ea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4</a:t>
            </a:r>
            <a:r>
              <a:rPr lang="zh-CN" altLang="zh-CN" sz="3600" b="1">
                <a:solidFill>
                  <a:srgbClr val="FF0000"/>
                </a:solidFill>
                <a:latin typeface="+mj-lt"/>
                <a:ea typeface="+mn-ea"/>
              </a:rPr>
              <a:t>，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3.</a:t>
            </a:r>
            <a:endParaRPr lang="zh-CN" altLang="en-US" sz="3600">
              <a:solidFill>
                <a:srgbClr val="FF0000"/>
              </a:solidFill>
              <a:latin typeface="+mj-lt"/>
              <a:ea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922055" y="17386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随堂练习</a:t>
            </a:r>
            <a:endParaRPr lang="zh-CN" altLang="en-US" sz="4400" b="1" dirty="0">
              <a:solidFill>
                <a:srgbClr val="2E75B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矩形 5"/>
          <p:cNvSpPr>
            <a:spLocks noChangeArrowheads="1"/>
          </p:cNvSpPr>
          <p:nvPr/>
        </p:nvSpPr>
        <p:spPr bwMode="auto">
          <a:xfrm>
            <a:off x="885069" y="564244"/>
            <a:ext cx="10623307" cy="2568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3. </a:t>
            </a:r>
            <a:r>
              <a:rPr lang="zh-CN" altLang="zh-CN" sz="3600" b="1">
                <a:latin typeface="Times New Roman" panose="02020603050405020304" charset="0"/>
                <a:ea typeface="黑体" panose="02010609060101010101" charset="-122"/>
              </a:rPr>
              <a:t>将下列方程化成一元二次方程的一般形式，并写出该方程的二次项系数、一次项系数和常数项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.</a:t>
            </a:r>
            <a:endParaRPr lang="zh-CN" altLang="zh-CN" sz="3600" b="1">
              <a:latin typeface="Times New Roman" panose="02020603050405020304" charset="0"/>
              <a:ea typeface="黑体" panose="02010609060101010101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  </a:t>
            </a:r>
            <a:r>
              <a:rPr lang="zh-CN" altLang="zh-CN" sz="3600" b="1">
                <a:latin typeface="Times New Roman" panose="02020603050405020304" charset="0"/>
                <a:ea typeface="黑体" panose="02010609060101010101" charset="-122"/>
              </a:rPr>
              <a:t>（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1</a:t>
            </a:r>
            <a:r>
              <a:rPr lang="zh-CN" altLang="zh-CN" sz="3600" b="1">
                <a:latin typeface="Times New Roman" panose="02020603050405020304" charset="0"/>
                <a:ea typeface="黑体" panose="02010609060101010101" charset="-122"/>
              </a:rPr>
              <a:t>）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3</a:t>
            </a:r>
            <a:r>
              <a:rPr lang="en-US" altLang="zh-CN" sz="3600" b="1" i="1">
                <a:latin typeface="Times New Roman" panose="02020603050405020304" charset="0"/>
                <a:ea typeface="黑体" panose="02010609060101010101" charset="-122"/>
              </a:rPr>
              <a:t>x</a:t>
            </a:r>
            <a:r>
              <a:rPr lang="en-US" altLang="zh-CN" sz="3600" b="1" baseline="30000">
                <a:latin typeface="Times New Roman" panose="02020603050405020304" charset="0"/>
                <a:ea typeface="黑体" panose="02010609060101010101" charset="-122"/>
              </a:rPr>
              <a:t>2 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+ 1 = 6</a:t>
            </a:r>
            <a:r>
              <a:rPr lang="en-US" altLang="zh-CN" sz="3600" b="1" i="1">
                <a:latin typeface="Times New Roman" panose="02020603050405020304" charset="0"/>
                <a:ea typeface="黑体" panose="02010609060101010101" charset="-122"/>
              </a:rPr>
              <a:t>x</a:t>
            </a:r>
            <a:r>
              <a:rPr lang="zh-CN" altLang="zh-CN" sz="3600" b="1">
                <a:latin typeface="Times New Roman" panose="02020603050405020304" charset="0"/>
                <a:ea typeface="黑体" panose="02010609060101010101" charset="-122"/>
              </a:rPr>
              <a:t>；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           </a:t>
            </a:r>
            <a:r>
              <a:rPr lang="zh-CN" altLang="zh-CN" sz="3600" b="1">
                <a:latin typeface="Times New Roman" panose="02020603050405020304" charset="0"/>
                <a:ea typeface="黑体" panose="02010609060101010101" charset="-122"/>
              </a:rPr>
              <a:t>（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2</a:t>
            </a:r>
            <a:r>
              <a:rPr lang="zh-CN" altLang="zh-CN" sz="3600" b="1">
                <a:latin typeface="Times New Roman" panose="02020603050405020304" charset="0"/>
                <a:ea typeface="黑体" panose="02010609060101010101" charset="-122"/>
              </a:rPr>
              <a:t>）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4</a:t>
            </a:r>
            <a:r>
              <a:rPr lang="en-US" altLang="zh-CN" sz="3600" b="1" i="1">
                <a:latin typeface="Times New Roman" panose="02020603050405020304" charset="0"/>
                <a:ea typeface="黑体" panose="02010609060101010101" charset="-122"/>
              </a:rPr>
              <a:t>x</a:t>
            </a:r>
            <a:r>
              <a:rPr lang="en-US" altLang="zh-CN" sz="3600" b="1" baseline="30000">
                <a:latin typeface="Times New Roman" panose="02020603050405020304" charset="0"/>
                <a:ea typeface="黑体" panose="02010609060101010101" charset="-122"/>
              </a:rPr>
              <a:t>2 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= 81 – 5</a:t>
            </a:r>
            <a:r>
              <a:rPr lang="en-US" altLang="zh-CN" sz="3600" b="1" i="1">
                <a:latin typeface="Times New Roman" panose="02020603050405020304" charset="0"/>
                <a:ea typeface="黑体" panose="02010609060101010101" charset="-122"/>
              </a:rPr>
              <a:t>x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.</a:t>
            </a:r>
            <a:endParaRPr lang="zh-CN" altLang="zh-CN" sz="3600" b="1"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367489" y="2966026"/>
            <a:ext cx="9265677" cy="1649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3600" b="1">
                <a:solidFill>
                  <a:srgbClr val="FF0000"/>
                </a:solidFill>
                <a:latin typeface="+mj-lt"/>
                <a:ea typeface="+mn-ea"/>
              </a:rPr>
              <a:t>解：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n-ea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1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n-ea"/>
              </a:rPr>
              <a:t>）</a:t>
            </a:r>
            <a:r>
              <a:rPr lang="zh-CN" altLang="zh-CN" sz="3600" b="1">
                <a:solidFill>
                  <a:srgbClr val="FF0000"/>
                </a:solidFill>
                <a:latin typeface="+mj-lt"/>
                <a:ea typeface="+mn-ea"/>
              </a:rPr>
              <a:t>一般</a:t>
            </a:r>
            <a:r>
              <a:rPr lang="zh-CN" altLang="zh-CN" sz="3600" b="1" dirty="0">
                <a:solidFill>
                  <a:srgbClr val="FF0000"/>
                </a:solidFill>
                <a:latin typeface="+mj-lt"/>
                <a:ea typeface="+mn-ea"/>
              </a:rPr>
              <a:t>形式：</a:t>
            </a:r>
            <a:r>
              <a:rPr lang="en-US" altLang="zh-CN" sz="3600" b="1" dirty="0">
                <a:solidFill>
                  <a:srgbClr val="FF0000"/>
                </a:solidFill>
                <a:latin typeface="+mj-lt"/>
                <a:ea typeface="+mn-ea"/>
              </a:rPr>
              <a:t>3</a:t>
            </a:r>
            <a:r>
              <a:rPr lang="en-US" altLang="zh-CN" sz="3600" b="1" i="1" dirty="0">
                <a:solidFill>
                  <a:srgbClr val="FF0000"/>
                </a:solidFill>
                <a:latin typeface="+mj-lt"/>
                <a:ea typeface="+mn-ea"/>
              </a:rPr>
              <a:t>x</a:t>
            </a:r>
            <a:r>
              <a:rPr lang="en-US" altLang="zh-CN" sz="3600" b="1" baseline="30000" dirty="0">
                <a:solidFill>
                  <a:srgbClr val="FF0000"/>
                </a:solidFill>
                <a:latin typeface="+mj-lt"/>
                <a:ea typeface="+mn-ea"/>
              </a:rPr>
              <a:t>2 </a:t>
            </a:r>
            <a:r>
              <a:rPr lang="en-US" altLang="zh-CN" sz="3600" b="1" dirty="0">
                <a:solidFill>
                  <a:srgbClr val="FF0000"/>
                </a:solidFill>
                <a:latin typeface="+mj-lt"/>
                <a:ea typeface="+mn-ea"/>
              </a:rPr>
              <a:t>– 6</a:t>
            </a:r>
            <a:r>
              <a:rPr lang="en-US" altLang="zh-CN" sz="3600" b="1" i="1" dirty="0">
                <a:solidFill>
                  <a:srgbClr val="FF0000"/>
                </a:solidFill>
                <a:latin typeface="+mj-lt"/>
                <a:ea typeface="+mn-ea"/>
              </a:rPr>
              <a:t>x </a:t>
            </a:r>
            <a:r>
              <a:rPr lang="en-US" altLang="zh-CN" sz="3600" b="1" dirty="0">
                <a:solidFill>
                  <a:srgbClr val="FF0000"/>
                </a:solidFill>
                <a:latin typeface="+mj-lt"/>
                <a:ea typeface="+mn-ea"/>
              </a:rPr>
              <a:t>+ 1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= 0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n-ea"/>
              </a:rPr>
              <a:t>，</a:t>
            </a:r>
            <a:r>
              <a:rPr lang="zh-CN" altLang="zh-CN" sz="3600" b="1">
                <a:solidFill>
                  <a:srgbClr val="FF0000"/>
                </a:solidFill>
                <a:latin typeface="+mj-lt"/>
                <a:ea typeface="+mn-ea"/>
              </a:rPr>
              <a:t>二</a:t>
            </a:r>
            <a:r>
              <a:rPr lang="zh-CN" altLang="zh-CN" sz="3600" b="1" dirty="0">
                <a:solidFill>
                  <a:srgbClr val="FF0000"/>
                </a:solidFill>
                <a:latin typeface="+mj-lt"/>
                <a:ea typeface="+mn-ea"/>
              </a:rPr>
              <a:t>次</a:t>
            </a:r>
            <a:r>
              <a:rPr lang="zh-CN" altLang="zh-CN" sz="3600" b="1">
                <a:solidFill>
                  <a:srgbClr val="FF0000"/>
                </a:solidFill>
                <a:latin typeface="+mj-lt"/>
                <a:ea typeface="+mn-ea"/>
              </a:rPr>
              <a:t>项系数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n-ea"/>
              </a:rPr>
              <a:t>是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3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n-ea"/>
              </a:rPr>
              <a:t>，</a:t>
            </a:r>
            <a:r>
              <a:rPr lang="zh-CN" altLang="zh-CN" sz="3600" b="1">
                <a:solidFill>
                  <a:srgbClr val="FF0000"/>
                </a:solidFill>
                <a:latin typeface="+mj-lt"/>
                <a:ea typeface="+mn-ea"/>
              </a:rPr>
              <a:t>一</a:t>
            </a:r>
            <a:r>
              <a:rPr lang="zh-CN" altLang="zh-CN" sz="3600" b="1" dirty="0">
                <a:solidFill>
                  <a:srgbClr val="FF0000"/>
                </a:solidFill>
                <a:latin typeface="+mj-lt"/>
                <a:ea typeface="+mn-ea"/>
              </a:rPr>
              <a:t>次</a:t>
            </a:r>
            <a:r>
              <a:rPr lang="zh-CN" altLang="zh-CN" sz="3600" b="1">
                <a:solidFill>
                  <a:srgbClr val="FF0000"/>
                </a:solidFill>
                <a:latin typeface="+mj-lt"/>
                <a:ea typeface="+mn-ea"/>
              </a:rPr>
              <a:t>项系数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n-ea"/>
              </a:rPr>
              <a:t>是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– 6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n-ea"/>
              </a:rPr>
              <a:t>，</a:t>
            </a:r>
            <a:r>
              <a:rPr lang="zh-CN" altLang="zh-CN" sz="3600" b="1">
                <a:solidFill>
                  <a:srgbClr val="FF0000"/>
                </a:solidFill>
                <a:latin typeface="+mj-lt"/>
                <a:ea typeface="+mn-ea"/>
              </a:rPr>
              <a:t>常数项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n-ea"/>
              </a:rPr>
              <a:t>是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1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n-ea"/>
              </a:rPr>
              <a:t>；</a:t>
            </a:r>
            <a:endParaRPr lang="zh-CN" altLang="zh-CN" sz="3600" b="1" dirty="0">
              <a:solidFill>
                <a:srgbClr val="FF0000"/>
              </a:solidFill>
              <a:latin typeface="+mj-lt"/>
              <a:ea typeface="+mn-ea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367490" y="4746548"/>
            <a:ext cx="9265676" cy="1649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FF0000"/>
                </a:solidFill>
                <a:latin typeface="+mj-lt"/>
                <a:ea typeface="+mn-ea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2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n-ea"/>
              </a:rPr>
              <a:t>）</a:t>
            </a:r>
            <a:r>
              <a:rPr lang="zh-CN" altLang="zh-CN" sz="3600" b="1">
                <a:solidFill>
                  <a:srgbClr val="FF0000"/>
                </a:solidFill>
                <a:latin typeface="+mj-lt"/>
                <a:ea typeface="+mn-ea"/>
              </a:rPr>
              <a:t>一般</a:t>
            </a:r>
            <a:r>
              <a:rPr lang="zh-CN" altLang="zh-CN" sz="3600" b="1" dirty="0">
                <a:solidFill>
                  <a:srgbClr val="FF0000"/>
                </a:solidFill>
                <a:latin typeface="+mj-lt"/>
                <a:ea typeface="+mn-ea"/>
              </a:rPr>
              <a:t>形式：</a:t>
            </a:r>
            <a:r>
              <a:rPr lang="en-US" altLang="zh-CN" sz="3600" b="1" dirty="0">
                <a:solidFill>
                  <a:srgbClr val="FF0000"/>
                </a:solidFill>
                <a:latin typeface="+mj-lt"/>
                <a:ea typeface="+mn-ea"/>
              </a:rPr>
              <a:t>4</a:t>
            </a:r>
            <a:r>
              <a:rPr lang="en-US" altLang="zh-CN" sz="3600" b="1" i="1" dirty="0">
                <a:solidFill>
                  <a:srgbClr val="FF0000"/>
                </a:solidFill>
                <a:latin typeface="+mj-lt"/>
                <a:ea typeface="+mn-ea"/>
              </a:rPr>
              <a:t>x</a:t>
            </a:r>
            <a:r>
              <a:rPr lang="en-US" altLang="zh-CN" sz="3600" b="1" baseline="30000" dirty="0">
                <a:solidFill>
                  <a:srgbClr val="FF0000"/>
                </a:solidFill>
                <a:latin typeface="+mj-lt"/>
                <a:ea typeface="+mn-ea"/>
              </a:rPr>
              <a:t>2 </a:t>
            </a:r>
            <a:r>
              <a:rPr lang="en-US" altLang="zh-CN" sz="3600" b="1" dirty="0">
                <a:solidFill>
                  <a:srgbClr val="FF0000"/>
                </a:solidFill>
                <a:latin typeface="+mj-lt"/>
                <a:ea typeface="+mn-ea"/>
              </a:rPr>
              <a:t>+ 5</a:t>
            </a:r>
            <a:r>
              <a:rPr lang="en-US" altLang="zh-CN" sz="3600" b="1" i="1" dirty="0">
                <a:solidFill>
                  <a:srgbClr val="FF0000"/>
                </a:solidFill>
                <a:latin typeface="+mj-lt"/>
                <a:ea typeface="+mn-ea"/>
              </a:rPr>
              <a:t>x </a:t>
            </a:r>
            <a:r>
              <a:rPr lang="en-US" altLang="zh-CN" sz="3600" b="1" dirty="0">
                <a:solidFill>
                  <a:srgbClr val="FF0000"/>
                </a:solidFill>
                <a:latin typeface="+mj-lt"/>
                <a:ea typeface="+mn-ea"/>
              </a:rPr>
              <a:t>– 81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= 0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n-ea"/>
              </a:rPr>
              <a:t>，</a:t>
            </a:r>
            <a:r>
              <a:rPr lang="zh-CN" altLang="zh-CN" sz="3600" b="1">
                <a:solidFill>
                  <a:srgbClr val="FF0000"/>
                </a:solidFill>
                <a:latin typeface="+mj-lt"/>
                <a:ea typeface="+mn-ea"/>
              </a:rPr>
              <a:t>二</a:t>
            </a:r>
            <a:r>
              <a:rPr lang="zh-CN" altLang="zh-CN" sz="3600" b="1" dirty="0">
                <a:solidFill>
                  <a:srgbClr val="FF0000"/>
                </a:solidFill>
                <a:latin typeface="+mj-lt"/>
                <a:ea typeface="+mn-ea"/>
              </a:rPr>
              <a:t>次</a:t>
            </a:r>
            <a:r>
              <a:rPr lang="zh-CN" altLang="zh-CN" sz="3600" b="1">
                <a:solidFill>
                  <a:srgbClr val="FF0000"/>
                </a:solidFill>
                <a:latin typeface="+mj-lt"/>
                <a:ea typeface="+mn-ea"/>
              </a:rPr>
              <a:t>项系数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n-ea"/>
              </a:rPr>
              <a:t>是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4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n-ea"/>
              </a:rPr>
              <a:t>，</a:t>
            </a:r>
            <a:r>
              <a:rPr lang="zh-CN" altLang="zh-CN" sz="3600" b="1">
                <a:solidFill>
                  <a:srgbClr val="FF0000"/>
                </a:solidFill>
                <a:latin typeface="+mj-lt"/>
                <a:ea typeface="+mn-ea"/>
              </a:rPr>
              <a:t>一</a:t>
            </a:r>
            <a:r>
              <a:rPr lang="zh-CN" altLang="zh-CN" sz="3600" b="1" dirty="0">
                <a:solidFill>
                  <a:srgbClr val="FF0000"/>
                </a:solidFill>
                <a:latin typeface="+mj-lt"/>
                <a:ea typeface="+mn-ea"/>
              </a:rPr>
              <a:t>次</a:t>
            </a:r>
            <a:r>
              <a:rPr lang="zh-CN" altLang="zh-CN" sz="3600" b="1">
                <a:solidFill>
                  <a:srgbClr val="FF0000"/>
                </a:solidFill>
                <a:latin typeface="+mj-lt"/>
                <a:ea typeface="+mn-ea"/>
              </a:rPr>
              <a:t>项系数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n-ea"/>
              </a:rPr>
              <a:t>是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5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n-ea"/>
              </a:rPr>
              <a:t>，</a:t>
            </a:r>
            <a:r>
              <a:rPr lang="zh-CN" altLang="zh-CN" sz="3600" b="1">
                <a:solidFill>
                  <a:srgbClr val="FF0000"/>
                </a:solidFill>
                <a:latin typeface="+mj-lt"/>
                <a:ea typeface="+mn-ea"/>
              </a:rPr>
              <a:t>常数项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n-ea"/>
              </a:rPr>
              <a:t>是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– 81.</a:t>
            </a:r>
            <a:endParaRPr lang="zh-CN" altLang="zh-CN" sz="3600" b="1" dirty="0">
              <a:solidFill>
                <a:srgbClr val="FF0000"/>
              </a:solidFill>
              <a:latin typeface="+mj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  <p:bldP spid="8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605367" y="986367"/>
            <a:ext cx="10981267" cy="2783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4</a:t>
            </a:r>
            <a:r>
              <a:rPr lang="en-US" altLang="zh-CN" sz="3600" b="1" dirty="0">
                <a:latin typeface="Times New Roman" panose="02020603050405020304" charset="0"/>
                <a:ea typeface="黑体" panose="02010609060101010101" charset="-122"/>
              </a:rPr>
              <a:t>.</a:t>
            </a:r>
            <a:r>
              <a:rPr lang="zh-CN" altLang="zh-CN" sz="3600" b="1" dirty="0">
                <a:latin typeface="Times New Roman" panose="02020603050405020304" charset="0"/>
                <a:ea typeface="黑体" panose="02010609060101010101" charset="-122"/>
              </a:rPr>
              <a:t> 根据下列问题列方程，并将其化成一元二次方程的一般形式</a:t>
            </a:r>
            <a:r>
              <a:rPr lang="en-US" altLang="zh-CN" sz="3600" b="1" dirty="0">
                <a:latin typeface="Times New Roman" panose="02020603050405020304" charset="0"/>
                <a:ea typeface="黑体" panose="02010609060101010101" charset="-122"/>
              </a:rPr>
              <a:t>.</a:t>
            </a:r>
            <a:endParaRPr lang="zh-CN" altLang="zh-CN" sz="3600" b="1" dirty="0">
              <a:latin typeface="Times New Roman" panose="02020603050405020304" charset="0"/>
              <a:ea typeface="黑体" panose="02010609060101010101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zh-CN" sz="3600" b="1">
                <a:latin typeface="Times New Roman" panose="02020603050405020304" charset="0"/>
                <a:ea typeface="黑体" panose="02010609060101010101" charset="-122"/>
              </a:rPr>
              <a:t>（</a:t>
            </a:r>
            <a:r>
              <a:rPr lang="en-US" altLang="zh-CN" sz="3600" b="1" dirty="0">
                <a:latin typeface="Times New Roman" panose="02020603050405020304" charset="0"/>
                <a:ea typeface="黑体" panose="02010609060101010101" charset="-122"/>
              </a:rPr>
              <a:t>1</a:t>
            </a:r>
            <a:r>
              <a:rPr lang="zh-CN" altLang="zh-CN" sz="3600" b="1" dirty="0">
                <a:latin typeface="Times New Roman" panose="02020603050405020304" charset="0"/>
                <a:ea typeface="黑体" panose="02010609060101010101" charset="-122"/>
              </a:rPr>
              <a:t>）有一根</a:t>
            </a:r>
            <a:r>
              <a:rPr lang="en-US" altLang="zh-CN" sz="3600" b="1" dirty="0">
                <a:latin typeface="Times New Roman" panose="02020603050405020304" charset="0"/>
                <a:ea typeface="黑体" panose="02010609060101010101" charset="-122"/>
              </a:rPr>
              <a:t> 1 m </a:t>
            </a:r>
            <a:r>
              <a:rPr lang="zh-CN" altLang="zh-CN" sz="3600" b="1" dirty="0">
                <a:latin typeface="Times New Roman" panose="02020603050405020304" charset="0"/>
                <a:ea typeface="黑体" panose="02010609060101010101" charset="-122"/>
              </a:rPr>
              <a:t>长的铁丝，怎样用它围一个面积为</a:t>
            </a:r>
            <a:r>
              <a:rPr lang="en-US" altLang="zh-CN" sz="3600" b="1" dirty="0">
                <a:latin typeface="Times New Roman" panose="02020603050405020304" charset="0"/>
                <a:ea typeface="黑体" panose="02010609060101010101" charset="-122"/>
              </a:rPr>
              <a:t> 0.06 m</a:t>
            </a:r>
            <a:r>
              <a:rPr lang="en-US" altLang="zh-CN" sz="3600" b="1" baseline="30000" dirty="0">
                <a:latin typeface="Times New Roman" panose="02020603050405020304" charset="0"/>
                <a:ea typeface="黑体" panose="02010609060101010101" charset="-122"/>
              </a:rPr>
              <a:t>2 </a:t>
            </a:r>
            <a:r>
              <a:rPr lang="zh-CN" altLang="zh-CN" sz="3600" b="1">
                <a:latin typeface="Times New Roman" panose="02020603050405020304" charset="0"/>
                <a:ea typeface="黑体" panose="02010609060101010101" charset="-122"/>
              </a:rPr>
              <a:t>的长方形</a:t>
            </a: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</a:rPr>
              <a:t>？</a:t>
            </a:r>
            <a:endParaRPr lang="zh-CN" altLang="zh-CN" sz="3600" b="1" dirty="0">
              <a:solidFill>
                <a:srgbClr val="FF0066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879687" y="3770206"/>
            <a:ext cx="9818794" cy="2023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zh-CN" sz="3600" b="1">
                <a:solidFill>
                  <a:srgbClr val="FF0000"/>
                </a:solidFill>
                <a:latin typeface="+mj-lt"/>
                <a:ea typeface="+mn-ea"/>
              </a:rPr>
              <a:t>解</a:t>
            </a:r>
            <a:r>
              <a:rPr lang="zh-CN" altLang="zh-CN" sz="3600" b="1" dirty="0">
                <a:solidFill>
                  <a:srgbClr val="FF0000"/>
                </a:solidFill>
                <a:latin typeface="+mj-lt"/>
                <a:ea typeface="+mn-ea"/>
              </a:rPr>
              <a:t>：设长方形的长为</a:t>
            </a:r>
            <a:r>
              <a:rPr lang="en-US" altLang="zh-CN" sz="3600" b="1" dirty="0">
                <a:solidFill>
                  <a:srgbClr val="FF0000"/>
                </a:solidFill>
                <a:latin typeface="+mj-lt"/>
                <a:ea typeface="+mn-ea"/>
              </a:rPr>
              <a:t> </a:t>
            </a:r>
            <a:r>
              <a:rPr lang="en-US" altLang="zh-CN" sz="3600" b="1" i="1" dirty="0">
                <a:solidFill>
                  <a:srgbClr val="FF0000"/>
                </a:solidFill>
                <a:latin typeface="+mj-lt"/>
                <a:ea typeface="+mn-ea"/>
              </a:rPr>
              <a:t>x </a:t>
            </a:r>
            <a:r>
              <a:rPr lang="en-US" altLang="zh-CN" sz="3600" b="1" dirty="0">
                <a:solidFill>
                  <a:srgbClr val="FF0000"/>
                </a:solidFill>
                <a:latin typeface="+mj-lt"/>
                <a:ea typeface="+mn-ea"/>
              </a:rPr>
              <a:t>m</a:t>
            </a:r>
            <a:r>
              <a:rPr lang="zh-CN" altLang="zh-CN" sz="3600" b="1" dirty="0">
                <a:solidFill>
                  <a:srgbClr val="FF0000"/>
                </a:solidFill>
                <a:latin typeface="+mj-lt"/>
                <a:ea typeface="+mn-ea"/>
              </a:rPr>
              <a:t>，则宽为</a:t>
            </a:r>
            <a:r>
              <a:rPr lang="en-US" altLang="zh-CN" sz="3600" b="1" dirty="0">
                <a:solidFill>
                  <a:srgbClr val="FF0000"/>
                </a:solidFill>
                <a:latin typeface="+mj-lt"/>
                <a:ea typeface="+mn-ea"/>
              </a:rPr>
              <a:t> (0.5 – </a:t>
            </a:r>
            <a:r>
              <a:rPr lang="en-US" altLang="zh-CN" sz="3600" b="1" i="1" dirty="0">
                <a:solidFill>
                  <a:srgbClr val="FF0000"/>
                </a:solidFill>
                <a:latin typeface="+mj-lt"/>
                <a:ea typeface="+mn-ea"/>
              </a:rPr>
              <a:t>x</a:t>
            </a:r>
            <a:r>
              <a:rPr lang="en-US" altLang="zh-CN" sz="3600" b="1" dirty="0">
                <a:solidFill>
                  <a:srgbClr val="FF0000"/>
                </a:solidFill>
                <a:latin typeface="+mj-lt"/>
                <a:ea typeface="+mn-ea"/>
              </a:rPr>
              <a:t>) m.</a:t>
            </a:r>
            <a:endParaRPr lang="zh-CN" altLang="zh-CN" sz="3600" b="1" dirty="0">
              <a:solidFill>
                <a:srgbClr val="FF0000"/>
              </a:solidFill>
              <a:latin typeface="+mj-lt"/>
              <a:ea typeface="+mn-ea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zh-CN" sz="3600" b="1">
                <a:solidFill>
                  <a:srgbClr val="FF0000"/>
                </a:solidFill>
                <a:latin typeface="+mj-lt"/>
                <a:ea typeface="+mn-ea"/>
              </a:rPr>
              <a:t>根据</a:t>
            </a:r>
            <a:r>
              <a:rPr lang="zh-CN" altLang="zh-CN" sz="3600" b="1" dirty="0">
                <a:solidFill>
                  <a:srgbClr val="FF0000"/>
                </a:solidFill>
                <a:latin typeface="+mj-lt"/>
                <a:ea typeface="+mn-ea"/>
              </a:rPr>
              <a:t>题意，</a:t>
            </a:r>
            <a:r>
              <a:rPr lang="zh-CN" altLang="zh-CN" sz="3600" b="1">
                <a:solidFill>
                  <a:srgbClr val="FF0000"/>
                </a:solidFill>
                <a:latin typeface="+mj-lt"/>
                <a:ea typeface="+mn-ea"/>
              </a:rPr>
              <a:t>得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     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+mn-ea"/>
              </a:rPr>
              <a:t>x</a:t>
            </a:r>
            <a:r>
              <a:rPr lang="en-US" altLang="zh-CN" sz="3600" b="1" dirty="0">
                <a:solidFill>
                  <a:srgbClr val="FF0000"/>
                </a:solidFill>
                <a:latin typeface="+mj-lt"/>
                <a:ea typeface="+mn-ea"/>
              </a:rPr>
              <a:t>(0.5 – </a:t>
            </a:r>
            <a:r>
              <a:rPr lang="en-US" altLang="zh-CN" sz="3600" b="1" i="1" dirty="0">
                <a:solidFill>
                  <a:srgbClr val="FF0000"/>
                </a:solidFill>
                <a:latin typeface="+mj-lt"/>
                <a:ea typeface="+mn-ea"/>
              </a:rPr>
              <a:t>x</a:t>
            </a:r>
            <a:r>
              <a:rPr lang="en-US" altLang="zh-CN" sz="3600" b="1" dirty="0">
                <a:solidFill>
                  <a:srgbClr val="FF0000"/>
                </a:solidFill>
                <a:latin typeface="+mj-lt"/>
                <a:ea typeface="+mn-ea"/>
              </a:rPr>
              <a:t>)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= 0.06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n-ea"/>
              </a:rPr>
              <a:t>，</a:t>
            </a:r>
            <a:endParaRPr lang="zh-CN" altLang="zh-CN" sz="3600" b="1" dirty="0">
              <a:solidFill>
                <a:srgbClr val="FF0000"/>
              </a:solidFill>
              <a:latin typeface="+mj-lt"/>
              <a:ea typeface="+mn-ea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zh-CN" sz="3600" b="1">
                <a:solidFill>
                  <a:srgbClr val="FF0000"/>
                </a:solidFill>
                <a:latin typeface="+mj-lt"/>
                <a:ea typeface="+mn-ea"/>
              </a:rPr>
              <a:t>整理</a:t>
            </a:r>
            <a:r>
              <a:rPr lang="zh-CN" altLang="zh-CN" sz="3600" b="1" dirty="0">
                <a:solidFill>
                  <a:srgbClr val="FF0000"/>
                </a:solidFill>
                <a:latin typeface="+mj-lt"/>
                <a:ea typeface="+mn-ea"/>
              </a:rPr>
              <a:t>，</a:t>
            </a:r>
            <a:r>
              <a:rPr lang="zh-CN" altLang="zh-CN" sz="3600" b="1">
                <a:solidFill>
                  <a:srgbClr val="FF0000"/>
                </a:solidFill>
                <a:latin typeface="+mj-lt"/>
                <a:ea typeface="+mn-ea"/>
              </a:rPr>
              <a:t>得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       50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+mn-ea"/>
              </a:rPr>
              <a:t>x</a:t>
            </a:r>
            <a:r>
              <a:rPr lang="en-US" altLang="zh-CN" sz="3600" b="1" baseline="30000">
                <a:solidFill>
                  <a:srgbClr val="FF0000"/>
                </a:solidFill>
                <a:latin typeface="+mj-lt"/>
                <a:ea typeface="+mn-ea"/>
              </a:rPr>
              <a:t>2 </a:t>
            </a:r>
            <a:r>
              <a:rPr lang="en-US" altLang="zh-CN" sz="3600" b="1" dirty="0">
                <a:solidFill>
                  <a:srgbClr val="FF0000"/>
                </a:solidFill>
                <a:latin typeface="+mj-lt"/>
                <a:ea typeface="+mn-ea"/>
              </a:rPr>
              <a:t>– 25</a:t>
            </a:r>
            <a:r>
              <a:rPr lang="en-US" altLang="zh-CN" sz="3600" b="1" i="1" dirty="0">
                <a:solidFill>
                  <a:srgbClr val="FF0000"/>
                </a:solidFill>
                <a:latin typeface="+mj-lt"/>
                <a:ea typeface="+mn-ea"/>
              </a:rPr>
              <a:t>x </a:t>
            </a:r>
            <a:r>
              <a:rPr lang="en-US" altLang="zh-CN" sz="3600" b="1" dirty="0">
                <a:solidFill>
                  <a:srgbClr val="FF0000"/>
                </a:solidFill>
                <a:latin typeface="+mj-lt"/>
                <a:ea typeface="+mn-ea"/>
              </a:rPr>
              <a:t>+ 3 = 0.</a:t>
            </a:r>
            <a:endParaRPr lang="zh-CN" altLang="zh-CN" sz="3600" b="1" dirty="0">
              <a:solidFill>
                <a:srgbClr val="FF0000"/>
              </a:solidFill>
              <a:latin typeface="+mj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787400" y="965200"/>
            <a:ext cx="10837333" cy="1358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zh-CN" sz="3600" b="1">
                <a:latin typeface="Times New Roman" panose="02020603050405020304" charset="0"/>
                <a:ea typeface="黑体" panose="02010609060101010101" charset="-122"/>
              </a:rPr>
              <a:t>（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2</a:t>
            </a:r>
            <a:r>
              <a:rPr lang="zh-CN" altLang="zh-CN" sz="3600" b="1">
                <a:latin typeface="Times New Roman" panose="02020603050405020304" charset="0"/>
                <a:ea typeface="黑体" panose="02010609060101010101" charset="-122"/>
              </a:rPr>
              <a:t>）</a:t>
            </a: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</a:rPr>
              <a:t>一个直角三角形的两条直角边相差 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3 cm</a:t>
            </a: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</a:rPr>
              <a:t>，面积是 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9 cm</a:t>
            </a:r>
            <a:r>
              <a:rPr lang="en-US" altLang="zh-CN" sz="3600" b="1" baseline="30000">
                <a:latin typeface="Times New Roman" panose="02020603050405020304" charset="0"/>
                <a:ea typeface="黑体" panose="02010609060101010101" charset="-122"/>
              </a:rPr>
              <a:t>2</a:t>
            </a: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</a:rPr>
              <a:t>，求较长的直角边的长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.</a:t>
            </a:r>
            <a:endParaRPr lang="zh-CN" altLang="zh-CN" sz="3600" b="1" dirty="0">
              <a:solidFill>
                <a:srgbClr val="FF0066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787400" y="2632891"/>
            <a:ext cx="10837333" cy="2978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zh-CN" sz="3600" b="1">
                <a:solidFill>
                  <a:srgbClr val="FF0000"/>
                </a:solidFill>
                <a:latin typeface="+mj-lt"/>
                <a:ea typeface="+mn-ea"/>
              </a:rPr>
              <a:t>解：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n-ea"/>
              </a:rPr>
              <a:t>设这个直角三角形较长的直角边为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+mn-ea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 cm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n-ea"/>
              </a:rPr>
              <a:t>，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则另一条直角边为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(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 – 3) cm.</a:t>
            </a:r>
            <a:endParaRPr lang="zh-CN" altLang="zh-CN" sz="3600" b="1" dirty="0">
              <a:solidFill>
                <a:srgbClr val="FF0000"/>
              </a:solidFill>
              <a:latin typeface="+mj-lt"/>
              <a:ea typeface="+mn-ea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+mj-lt"/>
                <a:ea typeface="+mn-ea"/>
              </a:rPr>
              <a:t>                  </a:t>
            </a:r>
            <a:r>
              <a:rPr lang="zh-CN" altLang="zh-CN" sz="3600" b="1" dirty="0">
                <a:solidFill>
                  <a:srgbClr val="FF0000"/>
                </a:solidFill>
                <a:latin typeface="+mj-lt"/>
                <a:ea typeface="+mn-ea"/>
              </a:rPr>
              <a:t>根据题意</a:t>
            </a:r>
            <a:r>
              <a:rPr lang="zh-CN" altLang="zh-CN" sz="3600" b="1">
                <a:solidFill>
                  <a:srgbClr val="FF0000"/>
                </a:solidFill>
                <a:latin typeface="+mj-lt"/>
                <a:ea typeface="+mn-ea"/>
              </a:rPr>
              <a:t>，得</a:t>
            </a:r>
            <a:endParaRPr lang="en-US" altLang="zh-CN" sz="3600" b="1">
              <a:solidFill>
                <a:srgbClr val="FF0000"/>
              </a:solidFill>
              <a:latin typeface="+mj-lt"/>
              <a:ea typeface="+mn-ea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                  </a:t>
            </a:r>
            <a:r>
              <a:rPr lang="zh-CN" altLang="zh-CN" sz="3600" b="1" dirty="0">
                <a:solidFill>
                  <a:srgbClr val="FF0000"/>
                </a:solidFill>
                <a:latin typeface="+mj-lt"/>
                <a:ea typeface="+mn-ea"/>
              </a:rPr>
              <a:t>整理</a:t>
            </a:r>
            <a:r>
              <a:rPr lang="zh-CN" altLang="zh-CN" sz="3600" b="1">
                <a:solidFill>
                  <a:srgbClr val="FF0000"/>
                </a:solidFill>
                <a:latin typeface="+mj-lt"/>
                <a:ea typeface="+mn-ea"/>
              </a:rPr>
              <a:t>，得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          </a:t>
            </a:r>
            <a:r>
              <a:rPr lang="en-US" altLang="zh-CN" sz="3600" b="1" i="1" dirty="0">
                <a:solidFill>
                  <a:srgbClr val="FF0000"/>
                </a:solidFill>
                <a:latin typeface="+mj-lt"/>
                <a:ea typeface="+mn-ea"/>
              </a:rPr>
              <a:t>x</a:t>
            </a:r>
            <a:r>
              <a:rPr lang="en-US" altLang="zh-CN" sz="3600" b="1" baseline="30000" dirty="0">
                <a:solidFill>
                  <a:srgbClr val="FF0000"/>
                </a:solidFill>
                <a:latin typeface="+mj-lt"/>
                <a:ea typeface="+mn-ea"/>
              </a:rPr>
              <a:t>2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– 3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+mn-ea"/>
              </a:rPr>
              <a:t>x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– 18 </a:t>
            </a:r>
            <a:r>
              <a:rPr lang="en-US" altLang="zh-CN" sz="3600" b="1" dirty="0">
                <a:solidFill>
                  <a:srgbClr val="FF0000"/>
                </a:solidFill>
                <a:latin typeface="+mj-lt"/>
                <a:ea typeface="+mn-ea"/>
              </a:rPr>
              <a:t>= 0.</a:t>
            </a:r>
            <a:endParaRPr lang="zh-CN" altLang="zh-CN" sz="3600" b="1" dirty="0">
              <a:solidFill>
                <a:srgbClr val="FF0000"/>
              </a:solidFill>
              <a:latin typeface="+mj-lt"/>
              <a:ea typeface="+mn-ea"/>
            </a:endParaRP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6021388" y="3960813"/>
          <a:ext cx="28321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7" name="Equation" r:id="rId1" imgW="67970400" imgH="25603200" progId="Equation.DSMT4">
                  <p:embed/>
                </p:oleObj>
              </mc:Choice>
              <mc:Fallback>
                <p:oleObj name="Equation" r:id="rId1" imgW="67970400" imgH="25603200" progId="Equation.DSMT4">
                  <p:embed/>
                  <p:pic>
                    <p:nvPicPr>
                      <p:cNvPr id="0" name="对象 8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021388" y="3960813"/>
                        <a:ext cx="2832100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201754" y="655452"/>
            <a:ext cx="10075876" cy="5547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r>
              <a:rPr lang="en-US" altLang="zh-CN" sz="3600" b="1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. </a:t>
            </a:r>
            <a:r>
              <a:rPr lang="zh-CN" altLang="zh-CN" sz="3600" b="1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在一幅长</a:t>
            </a:r>
            <a:r>
              <a:rPr lang="en-US" altLang="zh-CN" sz="3600" b="1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80 cm</a:t>
            </a:r>
            <a:r>
              <a:rPr lang="zh-CN" altLang="zh-CN" sz="3600" b="1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，宽</a:t>
            </a:r>
            <a:r>
              <a:rPr lang="en-US" altLang="zh-CN" sz="3600" b="1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50 cm </a:t>
            </a:r>
            <a:r>
              <a:rPr lang="zh-CN" altLang="zh-CN" sz="3600" b="1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的</a:t>
            </a:r>
            <a:r>
              <a:rPr lang="zh-CN" altLang="zh-CN" sz="3600" b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矩形风景画四周</a:t>
            </a:r>
            <a:r>
              <a:rPr lang="zh-CN" altLang="zh-CN" sz="3600" b="1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镶一条金色纸边，制成一幅</a:t>
            </a:r>
            <a:r>
              <a:rPr lang="zh-CN" altLang="zh-CN" sz="3600" b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矩形挂图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. </a:t>
            </a:r>
            <a:r>
              <a:rPr lang="zh-CN" altLang="zh-CN" sz="3600" b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要</a:t>
            </a:r>
            <a:r>
              <a:rPr lang="zh-CN" altLang="zh-CN" sz="3600" b="1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使整个挂图的面积</a:t>
            </a:r>
            <a:r>
              <a:rPr lang="zh-CN" altLang="zh-CN" sz="3600" b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是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5400 </a:t>
            </a:r>
            <a:r>
              <a:rPr lang="en-US" altLang="zh-CN" sz="3600" b="1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cm</a:t>
            </a:r>
            <a:r>
              <a:rPr lang="en-US" altLang="zh-CN" sz="3600" b="1" baseline="30000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r>
              <a:rPr lang="zh-CN" altLang="zh-CN" sz="3600" b="1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，设金色纸边的宽为</a:t>
            </a:r>
            <a:r>
              <a:rPr lang="en-US" altLang="zh-CN" sz="3600" b="1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</a:t>
            </a:r>
            <a:r>
              <a:rPr lang="en-US" altLang="zh-CN" sz="3600" b="1" i="1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 </a:t>
            </a:r>
            <a:r>
              <a:rPr lang="en-US" altLang="zh-CN" sz="3600" b="1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cm</a:t>
            </a:r>
            <a:r>
              <a:rPr lang="zh-CN" altLang="zh-CN" sz="3600" b="1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，则</a:t>
            </a:r>
            <a:r>
              <a:rPr lang="en-US" altLang="zh-CN" sz="3600" b="1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</a:t>
            </a:r>
            <a:r>
              <a:rPr lang="en-US" altLang="zh-CN" sz="3600" b="1" i="1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 </a:t>
            </a:r>
            <a:r>
              <a:rPr lang="zh-CN" altLang="zh-CN" sz="3600" b="1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满足的方程是（</a:t>
            </a:r>
            <a:r>
              <a:rPr lang="en-US" altLang="zh-CN" sz="3600" b="1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</a:t>
            </a:r>
            <a:r>
              <a:rPr lang="zh-CN" altLang="zh-CN" sz="3600" b="1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）</a:t>
            </a:r>
            <a:endParaRPr lang="zh-CN" altLang="zh-CN" sz="3600" b="1" dirty="0"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r>
              <a:rPr lang="en-US" altLang="zh-CN" sz="3600" b="1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. </a:t>
            </a:r>
            <a:r>
              <a:rPr lang="en-US" altLang="zh-CN" sz="3600" b="1" i="1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altLang="zh-CN" sz="3600" b="1" baseline="30000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 </a:t>
            </a:r>
            <a:r>
              <a:rPr lang="en-US" altLang="zh-CN" sz="3600" b="1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+ 130</a:t>
            </a:r>
            <a:r>
              <a:rPr lang="en-US" altLang="zh-CN" sz="3600" b="1" i="1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 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+ 1400 </a:t>
            </a:r>
            <a:r>
              <a:rPr lang="en-US" altLang="zh-CN" sz="3600" b="1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 0         </a:t>
            </a:r>
            <a:endParaRPr lang="en-US" altLang="zh-CN" sz="3600" b="1" dirty="0"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r>
              <a:rPr lang="en-US" altLang="zh-CN" sz="3600" b="1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. </a:t>
            </a:r>
            <a:r>
              <a:rPr lang="en-US" altLang="zh-CN" sz="3600" b="1" i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altLang="zh-CN" sz="3600" b="1" baseline="3000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 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+ 65</a:t>
            </a:r>
            <a:r>
              <a:rPr lang="en-US" altLang="zh-CN" sz="3600" b="1" i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 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– 350 = 0</a:t>
            </a:r>
            <a:endParaRPr lang="zh-CN" altLang="zh-CN" sz="3600" b="1"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r>
              <a:rPr lang="en-US" altLang="zh-CN" sz="3600" b="1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. </a:t>
            </a:r>
            <a:r>
              <a:rPr lang="en-US" altLang="zh-CN" sz="3600" b="1" i="1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altLang="zh-CN" sz="3600" b="1" baseline="30000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 </a:t>
            </a:r>
            <a:r>
              <a:rPr lang="en-US" altLang="zh-CN" sz="3600" b="1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– 130</a:t>
            </a:r>
            <a:r>
              <a:rPr lang="en-US" altLang="zh-CN" sz="3600" b="1" i="1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 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– 1400 </a:t>
            </a:r>
            <a:r>
              <a:rPr lang="en-US" altLang="zh-CN" sz="3600" b="1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 0           </a:t>
            </a:r>
            <a:endParaRPr lang="en-US" altLang="zh-CN" sz="3600" b="1" dirty="0"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D</a:t>
            </a:r>
            <a:r>
              <a:rPr lang="en-US" altLang="zh-CN" sz="3600" b="1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. </a:t>
            </a:r>
            <a:r>
              <a:rPr lang="en-US" altLang="zh-CN" sz="3600" b="1" i="1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altLang="zh-CN" sz="3600" b="1" baseline="30000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 </a:t>
            </a:r>
            <a:r>
              <a:rPr lang="en-US" altLang="zh-CN" sz="3600" b="1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– 65</a:t>
            </a:r>
            <a:r>
              <a:rPr lang="en-US" altLang="zh-CN" sz="3600" b="1" i="1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 </a:t>
            </a:r>
            <a:r>
              <a:rPr lang="en-US" altLang="zh-CN" sz="3600" b="1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– 350 = 0</a:t>
            </a:r>
            <a:endParaRPr lang="zh-CN" altLang="zh-CN" sz="3600" b="1" dirty="0"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5533693" y="2644054"/>
            <a:ext cx="503664" cy="666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B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145117" y="930871"/>
            <a:ext cx="9879934" cy="715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735" b="1">
                <a:latin typeface="Times New Roman" panose="02020603050405020304" charset="0"/>
                <a:ea typeface="黑体" panose="02010609060101010101" charset="-122"/>
              </a:rPr>
              <a:t>6</a:t>
            </a:r>
            <a:r>
              <a:rPr lang="en-US" altLang="zh-CN" sz="3735" b="1" dirty="0">
                <a:latin typeface="Times New Roman" panose="02020603050405020304" charset="0"/>
                <a:ea typeface="黑体" panose="02010609060101010101" charset="-122"/>
              </a:rPr>
              <a:t>. </a:t>
            </a:r>
            <a:r>
              <a:rPr lang="zh-CN" altLang="zh-CN" sz="3735" b="1" dirty="0">
                <a:latin typeface="Times New Roman" panose="02020603050405020304" charset="0"/>
                <a:ea typeface="黑体" panose="02010609060101010101" charset="-122"/>
              </a:rPr>
              <a:t>如果</a:t>
            </a:r>
            <a:r>
              <a:rPr lang="en-US" altLang="zh-CN" sz="3735" b="1" dirty="0">
                <a:latin typeface="Times New Roman" panose="02020603050405020304" charset="0"/>
                <a:ea typeface="黑体" panose="02010609060101010101" charset="-122"/>
              </a:rPr>
              <a:t> 2 </a:t>
            </a:r>
            <a:r>
              <a:rPr lang="zh-CN" altLang="zh-CN" sz="3735" b="1" dirty="0">
                <a:latin typeface="Times New Roman" panose="02020603050405020304" charset="0"/>
                <a:ea typeface="黑体" panose="02010609060101010101" charset="-122"/>
              </a:rPr>
              <a:t>是方程</a:t>
            </a:r>
            <a:r>
              <a:rPr lang="en-US" altLang="zh-CN" sz="3735" b="1" dirty="0"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en-US" altLang="zh-CN" sz="3735" b="1" i="1" dirty="0">
                <a:latin typeface="Times New Roman" panose="02020603050405020304" charset="0"/>
                <a:ea typeface="黑体" panose="02010609060101010101" charset="-122"/>
              </a:rPr>
              <a:t>x</a:t>
            </a:r>
            <a:r>
              <a:rPr lang="en-US" altLang="zh-CN" sz="3735" b="1" baseline="30000" dirty="0">
                <a:latin typeface="Times New Roman" panose="02020603050405020304" charset="0"/>
                <a:ea typeface="黑体" panose="02010609060101010101" charset="-122"/>
              </a:rPr>
              <a:t>2 </a:t>
            </a:r>
            <a:r>
              <a:rPr lang="en-US" altLang="zh-CN" sz="3735" b="1" dirty="0">
                <a:latin typeface="Times New Roman" panose="02020603050405020304" charset="0"/>
                <a:ea typeface="黑体" panose="02010609060101010101" charset="-122"/>
              </a:rPr>
              <a:t>– </a:t>
            </a:r>
            <a:r>
              <a:rPr lang="en-US" altLang="zh-CN" sz="3735" b="1" i="1" dirty="0">
                <a:latin typeface="Times New Roman" panose="02020603050405020304" charset="0"/>
                <a:ea typeface="黑体" panose="02010609060101010101" charset="-122"/>
              </a:rPr>
              <a:t>c </a:t>
            </a:r>
            <a:r>
              <a:rPr lang="en-US" altLang="zh-CN" sz="3735" b="1" dirty="0">
                <a:latin typeface="Times New Roman" panose="02020603050405020304" charset="0"/>
                <a:ea typeface="黑体" panose="02010609060101010101" charset="-122"/>
              </a:rPr>
              <a:t>= 0</a:t>
            </a:r>
            <a:r>
              <a:rPr lang="zh-CN" altLang="zh-CN" sz="3735" b="1" dirty="0">
                <a:latin typeface="Times New Roman" panose="02020603050405020304" charset="0"/>
                <a:ea typeface="黑体" panose="02010609060101010101" charset="-122"/>
              </a:rPr>
              <a:t>的一个根，求</a:t>
            </a:r>
            <a:r>
              <a:rPr lang="zh-CN" altLang="zh-CN" sz="3735" b="1">
                <a:latin typeface="Times New Roman" panose="02020603050405020304" charset="0"/>
                <a:ea typeface="黑体" panose="02010609060101010101" charset="-122"/>
              </a:rPr>
              <a:t>常数</a:t>
            </a:r>
            <a:r>
              <a:rPr lang="en-US" altLang="zh-CN" sz="3735" b="1"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en-US" altLang="zh-CN" sz="3735" b="1" i="1">
                <a:latin typeface="Times New Roman" panose="02020603050405020304" charset="0"/>
                <a:ea typeface="黑体" panose="02010609060101010101" charset="-122"/>
              </a:rPr>
              <a:t>c</a:t>
            </a:r>
            <a:r>
              <a:rPr lang="en-US" altLang="zh-CN" sz="3735" b="1">
                <a:latin typeface="Times New Roman" panose="02020603050405020304" charset="0"/>
                <a:ea typeface="黑体" panose="02010609060101010101" charset="-122"/>
              </a:rPr>
              <a:t>.</a:t>
            </a:r>
            <a:endParaRPr lang="zh-CN" altLang="zh-CN" sz="3735" b="1" dirty="0">
              <a:solidFill>
                <a:srgbClr val="FF0066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615380" y="2301372"/>
            <a:ext cx="9200666" cy="2023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zh-CN" sz="3600" b="1">
                <a:solidFill>
                  <a:srgbClr val="FF0000"/>
                </a:solidFill>
                <a:latin typeface="+mj-lt"/>
                <a:ea typeface="+mn-ea"/>
              </a:rPr>
              <a:t>解：将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+mn-ea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 = 2 </a:t>
            </a:r>
            <a:r>
              <a:rPr lang="zh-CN" altLang="zh-CN" sz="3600" b="1" dirty="0">
                <a:solidFill>
                  <a:srgbClr val="FF0000"/>
                </a:solidFill>
                <a:latin typeface="+mj-lt"/>
                <a:ea typeface="+mn-ea"/>
              </a:rPr>
              <a:t>代入原方程</a:t>
            </a:r>
            <a:r>
              <a:rPr lang="zh-CN" altLang="zh-CN" sz="3600" b="1">
                <a:solidFill>
                  <a:srgbClr val="FF0000"/>
                </a:solidFill>
                <a:latin typeface="+mj-lt"/>
                <a:ea typeface="+mn-ea"/>
              </a:rPr>
              <a:t>中，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n-ea"/>
              </a:rPr>
              <a:t>得</a:t>
            </a:r>
            <a:endParaRPr lang="en-US" altLang="zh-CN" sz="3600" b="1">
              <a:solidFill>
                <a:srgbClr val="FF0000"/>
              </a:solidFill>
              <a:latin typeface="+mj-lt"/>
              <a:ea typeface="+mn-ea"/>
            </a:endParaRPr>
          </a:p>
          <a:p>
            <a:pPr algn="ctr">
              <a:lnSpc>
                <a:spcPct val="120000"/>
              </a:lnSpc>
            </a:pP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2</a:t>
            </a:r>
            <a:r>
              <a:rPr lang="en-US" altLang="zh-CN" sz="3600" b="1" baseline="30000">
                <a:solidFill>
                  <a:srgbClr val="FF0000"/>
                </a:solidFill>
                <a:latin typeface="+mj-lt"/>
                <a:ea typeface="+mn-ea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 –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+mn-ea"/>
              </a:rPr>
              <a:t>c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 </a:t>
            </a:r>
            <a:r>
              <a:rPr lang="en-US" altLang="zh-CN" sz="3600" b="1" dirty="0">
                <a:solidFill>
                  <a:srgbClr val="FF0000"/>
                </a:solidFill>
                <a:latin typeface="+mj-lt"/>
                <a:ea typeface="+mn-ea"/>
              </a:rPr>
              <a:t>= 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0</a:t>
            </a:r>
            <a:r>
              <a:rPr lang="zh-CN" altLang="zh-CN" sz="3600" b="1">
                <a:solidFill>
                  <a:srgbClr val="FF0000"/>
                </a:solidFill>
                <a:latin typeface="+mj-lt"/>
                <a:ea typeface="+mn-ea"/>
              </a:rPr>
              <a:t>，</a:t>
            </a:r>
            <a:endParaRPr lang="en-US" altLang="zh-CN" sz="3600" b="1">
              <a:solidFill>
                <a:srgbClr val="FF0000"/>
              </a:solidFill>
              <a:latin typeface="+mj-lt"/>
              <a:ea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3600" b="1">
                <a:solidFill>
                  <a:srgbClr val="FF0000"/>
                </a:solidFill>
                <a:latin typeface="+mj-lt"/>
                <a:ea typeface="+mn-ea"/>
              </a:rPr>
              <a:t>        解</a:t>
            </a:r>
            <a:r>
              <a:rPr lang="zh-CN" altLang="zh-CN" sz="3600" b="1">
                <a:solidFill>
                  <a:srgbClr val="FF0000"/>
                </a:solidFill>
                <a:latin typeface="+mj-lt"/>
                <a:ea typeface="+mn-ea"/>
              </a:rPr>
              <a:t>得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+mn-ea"/>
              </a:rPr>
              <a:t>c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 </a:t>
            </a:r>
            <a:r>
              <a:rPr lang="en-US" altLang="zh-CN" sz="3600" b="1" dirty="0">
                <a:solidFill>
                  <a:srgbClr val="FF0000"/>
                </a:solidFill>
                <a:latin typeface="+mj-lt"/>
                <a:ea typeface="+mn-ea"/>
              </a:rPr>
              <a:t>=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</a:rPr>
              <a:t>4.</a:t>
            </a:r>
            <a:endParaRPr lang="zh-CN" altLang="zh-CN" sz="3600" b="1" dirty="0">
              <a:solidFill>
                <a:srgbClr val="FF0000"/>
              </a:solidFill>
              <a:latin typeface="+mj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875153" y="17386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课堂小结</a:t>
            </a:r>
            <a:endParaRPr lang="zh-CN" altLang="en-US" sz="4400" b="1" dirty="0">
              <a:solidFill>
                <a:srgbClr val="2E75B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4264660" y="3543482"/>
            <a:ext cx="741353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zh-CN" sz="3600" b="1">
                <a:latin typeface="+mj-lt"/>
                <a:ea typeface="+mj-ea"/>
                <a:cs typeface="Times New Roman" panose="02020603050405020304" charset="0"/>
              </a:rPr>
              <a:t>一般形式</a:t>
            </a:r>
            <a:r>
              <a:rPr lang="zh-CN" altLang="en-US" sz="3600" b="1">
                <a:latin typeface="+mj-lt"/>
                <a:ea typeface="+mj-ea"/>
                <a:cs typeface="Times New Roman" panose="02020603050405020304" charset="0"/>
              </a:rPr>
              <a:t>：</a:t>
            </a:r>
            <a:r>
              <a:rPr lang="en-US" altLang="zh-CN" sz="3600" b="1">
                <a:latin typeface="+mj-lt"/>
                <a:ea typeface="+mj-ea"/>
                <a:cs typeface="Times New Roman" panose="02020603050405020304" charset="0"/>
              </a:rPr>
              <a:t> </a:t>
            </a:r>
            <a:r>
              <a:rPr lang="en-US" altLang="zh-CN" sz="3600" b="1" i="1">
                <a:latin typeface="+mj-lt"/>
                <a:ea typeface="+mj-ea"/>
                <a:cs typeface="Times New Roman" panose="02020603050405020304" charset="0"/>
              </a:rPr>
              <a:t>ax</a:t>
            </a:r>
            <a:r>
              <a:rPr lang="en-US" altLang="zh-CN" sz="3600" b="1" baseline="30000">
                <a:latin typeface="+mj-lt"/>
                <a:ea typeface="+mj-ea"/>
                <a:cs typeface="Times New Roman" panose="02020603050405020304" charset="0"/>
              </a:rPr>
              <a:t>2 </a:t>
            </a:r>
            <a:r>
              <a:rPr lang="en-US" altLang="zh-CN" sz="3600" b="1">
                <a:latin typeface="+mj-lt"/>
                <a:ea typeface="+mj-ea"/>
                <a:cs typeface="Times New Roman" panose="02020603050405020304" charset="0"/>
              </a:rPr>
              <a:t>+ </a:t>
            </a:r>
            <a:r>
              <a:rPr lang="en-US" altLang="zh-CN" sz="3600" b="1" i="1">
                <a:latin typeface="+mj-lt"/>
                <a:ea typeface="+mj-ea"/>
                <a:cs typeface="Times New Roman" panose="02020603050405020304" charset="0"/>
              </a:rPr>
              <a:t>bx </a:t>
            </a:r>
            <a:r>
              <a:rPr lang="en-US" altLang="zh-CN" sz="3600" b="1">
                <a:latin typeface="+mj-lt"/>
                <a:ea typeface="+mj-ea"/>
                <a:cs typeface="Times New Roman" panose="02020603050405020304" charset="0"/>
              </a:rPr>
              <a:t>+</a:t>
            </a:r>
            <a:r>
              <a:rPr lang="en-US" altLang="zh-CN" sz="3600" b="1" i="1">
                <a:latin typeface="+mj-lt"/>
                <a:ea typeface="+mj-ea"/>
                <a:cs typeface="Times New Roman" panose="02020603050405020304" charset="0"/>
              </a:rPr>
              <a:t> c </a:t>
            </a:r>
            <a:r>
              <a:rPr lang="en-US" altLang="zh-CN" sz="3600" b="1">
                <a:latin typeface="+mj-lt"/>
                <a:ea typeface="+mj-ea"/>
                <a:cs typeface="Times New Roman" panose="02020603050405020304" charset="0"/>
              </a:rPr>
              <a:t>= 0 (</a:t>
            </a:r>
            <a:r>
              <a:rPr lang="en-US" altLang="zh-CN" sz="3600" b="1" i="1">
                <a:latin typeface="+mj-lt"/>
                <a:ea typeface="+mj-ea"/>
                <a:cs typeface="Times New Roman" panose="02020603050405020304" charset="0"/>
              </a:rPr>
              <a:t>a </a:t>
            </a:r>
            <a:r>
              <a:rPr lang="zh-CN" altLang="zh-CN" sz="3600" b="1">
                <a:latin typeface="+mj-lt"/>
                <a:ea typeface="+mj-ea"/>
                <a:cs typeface="Times New Roman" panose="02020603050405020304" charset="0"/>
              </a:rPr>
              <a:t>≠</a:t>
            </a:r>
            <a:r>
              <a:rPr lang="en-US" altLang="zh-CN" sz="3600" b="1">
                <a:latin typeface="+mj-lt"/>
                <a:ea typeface="+mj-ea"/>
                <a:cs typeface="Times New Roman" panose="02020603050405020304" charset="0"/>
              </a:rPr>
              <a:t> 0)</a:t>
            </a:r>
            <a:endParaRPr lang="zh-CN" altLang="en-US" sz="3600">
              <a:latin typeface="+mj-lt"/>
              <a:ea typeface="+mj-ea"/>
              <a:cs typeface="Times New Roman" panose="02020603050405020304" charset="0"/>
            </a:endParaRPr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6674335" y="3541365"/>
            <a:ext cx="41549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a</a:t>
            </a:r>
            <a:endParaRPr lang="en-US" altLang="zh-CN" sz="3600" b="1" i="1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7728439" y="3543482"/>
            <a:ext cx="41549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b</a:t>
            </a:r>
            <a:endParaRPr lang="en-US" altLang="zh-CN" sz="3600" b="1" i="1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8684207" y="3545598"/>
            <a:ext cx="3898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c</a:t>
            </a:r>
            <a:endParaRPr lang="en-US" altLang="zh-CN" sz="3600" b="1" i="1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cxnSp>
        <p:nvCxnSpPr>
          <p:cNvPr id="34" name="直接箭头连接符 33"/>
          <p:cNvCxnSpPr/>
          <p:nvPr/>
        </p:nvCxnSpPr>
        <p:spPr>
          <a:xfrm flipH="1">
            <a:off x="5855185" y="4104398"/>
            <a:ext cx="986367" cy="68580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4699485" y="4826182"/>
            <a:ext cx="22445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zh-CN" sz="3200" b="1">
                <a:latin typeface="Times New Roman" panose="02020603050405020304" charset="0"/>
                <a:ea typeface="楷体" panose="02010609060101010101" pitchFamily="49" charset="-122"/>
              </a:rPr>
              <a:t>二次项系数</a:t>
            </a:r>
            <a:endParaRPr lang="zh-CN" altLang="zh-CN" sz="3200" b="1">
              <a:latin typeface="Times New Roman" panose="02020603050405020304" charset="0"/>
              <a:ea typeface="楷体" panose="02010609060101010101" pitchFamily="49" charset="-122"/>
            </a:endParaRPr>
          </a:p>
        </p:txBody>
      </p:sp>
      <p:cxnSp>
        <p:nvCxnSpPr>
          <p:cNvPr id="36" name="直接箭头连接符 35"/>
          <p:cNvCxnSpPr/>
          <p:nvPr/>
        </p:nvCxnSpPr>
        <p:spPr>
          <a:xfrm flipH="1">
            <a:off x="7535881" y="4087465"/>
            <a:ext cx="334433" cy="1627717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6382297" y="5715182"/>
            <a:ext cx="22445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latin typeface="Times New Roman" panose="02020603050405020304" charset="0"/>
                <a:ea typeface="楷体" panose="02010609060101010101" pitchFamily="49" charset="-122"/>
              </a:rPr>
              <a:t>一</a:t>
            </a:r>
            <a:r>
              <a:rPr lang="zh-CN" altLang="zh-CN" sz="3200" b="1">
                <a:latin typeface="Times New Roman" panose="02020603050405020304" charset="0"/>
                <a:ea typeface="楷体" panose="02010609060101010101" pitchFamily="49" charset="-122"/>
              </a:rPr>
              <a:t>次项系数</a:t>
            </a:r>
            <a:endParaRPr lang="zh-CN" altLang="en-US" sz="3200">
              <a:latin typeface="Times New Roman" panose="02020603050405020304" charset="0"/>
              <a:ea typeface="楷体" panose="02010609060101010101" pitchFamily="49" charset="-122"/>
            </a:endParaRPr>
          </a:p>
        </p:txBody>
      </p:sp>
      <p:cxnSp>
        <p:nvCxnSpPr>
          <p:cNvPr id="38" name="直接箭头连接符 37"/>
          <p:cNvCxnSpPr/>
          <p:nvPr/>
        </p:nvCxnSpPr>
        <p:spPr>
          <a:xfrm>
            <a:off x="8900164" y="4087465"/>
            <a:ext cx="571500" cy="1005417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8730830" y="5124632"/>
            <a:ext cx="142058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zh-CN" sz="3200" b="1">
                <a:latin typeface="Times New Roman" panose="02020603050405020304" charset="0"/>
                <a:ea typeface="楷体" panose="02010609060101010101" pitchFamily="49" charset="-122"/>
              </a:rPr>
              <a:t>常数项</a:t>
            </a:r>
            <a:endParaRPr lang="zh-CN" altLang="zh-CN" sz="3200" b="1">
              <a:latin typeface="Times New Roman" panose="02020603050405020304" charset="0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847937" y="2655229"/>
            <a:ext cx="309922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zh-CN" sz="3600" b="1">
                <a:latin typeface="+mj-ea"/>
                <a:ea typeface="+mj-ea"/>
              </a:rPr>
              <a:t>一元二次方程</a:t>
            </a:r>
            <a:endParaRPr lang="zh-CN" altLang="zh-CN" sz="3600" b="1">
              <a:latin typeface="+mj-ea"/>
              <a:ea typeface="+mj-ea"/>
            </a:endParaRPr>
          </a:p>
        </p:txBody>
      </p:sp>
      <p:sp>
        <p:nvSpPr>
          <p:cNvPr id="43" name="左大括号 42"/>
          <p:cNvSpPr/>
          <p:nvPr/>
        </p:nvSpPr>
        <p:spPr>
          <a:xfrm>
            <a:off x="3961593" y="2317932"/>
            <a:ext cx="288636" cy="1466850"/>
          </a:xfrm>
          <a:prstGeom prst="leftBrace">
            <a:avLst>
              <a:gd name="adj1" fmla="val 76333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320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340861" y="2008898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3600" b="1" dirty="0">
                <a:latin typeface="+mj-lt"/>
                <a:ea typeface="+mj-ea"/>
              </a:rPr>
              <a:t>概念</a:t>
            </a:r>
            <a:endParaRPr lang="zh-CN" altLang="en-US" sz="3600" b="1" dirty="0">
              <a:latin typeface="+mj-lt"/>
              <a:ea typeface="+mj-ea"/>
            </a:endParaRPr>
          </a:p>
        </p:txBody>
      </p:sp>
      <p:sp>
        <p:nvSpPr>
          <p:cNvPr id="45" name="左大括号 44"/>
          <p:cNvSpPr/>
          <p:nvPr/>
        </p:nvSpPr>
        <p:spPr>
          <a:xfrm>
            <a:off x="5500740" y="1583449"/>
            <a:ext cx="216856" cy="1466849"/>
          </a:xfrm>
          <a:prstGeom prst="leftBrace">
            <a:avLst>
              <a:gd name="adj1" fmla="val 76333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360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5689599" y="1961032"/>
            <a:ext cx="45516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3600" b="1">
                <a:latin typeface="Times New Roman" panose="02020603050405020304" charset="0"/>
                <a:ea typeface="楷体" panose="02010609060101010101" pitchFamily="49" charset="-122"/>
              </a:rPr>
              <a:t>只含有一</a:t>
            </a:r>
            <a:r>
              <a:rPr lang="zh-CN" altLang="en-US" sz="3600" b="1" dirty="0">
                <a:latin typeface="Times New Roman" panose="02020603050405020304" charset="0"/>
                <a:ea typeface="楷体" panose="02010609060101010101" pitchFamily="49" charset="-122"/>
              </a:rPr>
              <a:t>个未知数</a:t>
            </a:r>
            <a:endParaRPr lang="zh-CN" altLang="en-US" sz="3600" b="1" dirty="0">
              <a:latin typeface="Times New Roman" panose="02020603050405020304" charset="0"/>
              <a:ea typeface="楷体" panose="02010609060101010101" pitchFamily="49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689599" y="2659320"/>
            <a:ext cx="49435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3600" b="1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未知数的最高次数是 </a:t>
            </a:r>
            <a:r>
              <a:rPr lang="en-US" altLang="zh-CN" sz="3600" b="1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2</a:t>
            </a:r>
            <a:endParaRPr lang="zh-CN" altLang="en-US" sz="3600" b="1" dirty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5689600" y="1262743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3600" b="1" dirty="0">
                <a:latin typeface="Times New Roman" panose="02020603050405020304" charset="0"/>
                <a:ea typeface="楷体" panose="02010609060101010101" pitchFamily="49" charset="-122"/>
              </a:rPr>
              <a:t>整式方程</a:t>
            </a:r>
            <a:endParaRPr lang="zh-CN" altLang="en-US" sz="3600" b="1" dirty="0">
              <a:latin typeface="Times New Roman" panose="0202060305040502030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  <p:bldP spid="35" grpId="0"/>
      <p:bldP spid="37" grpId="0"/>
      <p:bldP spid="41" grpId="0"/>
      <p:bldP spid="43" grpId="0" bldLvl="0" animBg="1"/>
      <p:bldP spid="44" grpId="0"/>
      <p:bldP spid="45" grpId="0" bldLvl="0" animBg="1"/>
      <p:bldP spid="46" grpId="0"/>
      <p:bldP spid="47" grpId="0"/>
      <p:bldP spid="4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875153" y="17386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课后作业</a:t>
            </a:r>
            <a:endParaRPr lang="zh-CN" altLang="en-US" sz="4400" b="1" dirty="0">
              <a:solidFill>
                <a:srgbClr val="2E75B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2774950" y="2787015"/>
            <a:ext cx="7740650" cy="89883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4000" b="1">
                <a:solidFill>
                  <a:srgbClr val="000000"/>
                </a:solidFill>
                <a:latin typeface="+mj-lt"/>
                <a:ea typeface="黑体" panose="02010609060101010101" charset="-122"/>
              </a:rPr>
              <a:t>完成</a:t>
            </a:r>
            <a:r>
              <a:rPr lang="zh-CN" altLang="en-US" sz="4000" b="1" dirty="0">
                <a:solidFill>
                  <a:srgbClr val="000000"/>
                </a:solidFill>
                <a:latin typeface="+mj-lt"/>
                <a:ea typeface="黑体" panose="02010609060101010101" charset="-122"/>
              </a:rPr>
              <a:t>练习册本课时的习题。</a:t>
            </a:r>
            <a:endParaRPr lang="zh-CN" altLang="en-US" sz="4000" b="1" dirty="0">
              <a:solidFill>
                <a:srgbClr val="000000"/>
              </a:solidFill>
              <a:latin typeface="+mj-lt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4922057" y="17386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回顾导</a:t>
            </a:r>
            <a:r>
              <a:rPr lang="zh-CN" altLang="en-US" sz="4400" b="1" dirty="0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入</a:t>
            </a:r>
            <a:endParaRPr lang="zh-CN" altLang="en-US" sz="4400" b="1" dirty="0">
              <a:solidFill>
                <a:srgbClr val="2E75B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56734" y="1640840"/>
            <a:ext cx="7730066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</a:rPr>
              <a:t>判断下列式子是否为一元一次方程：</a:t>
            </a:r>
            <a:endParaRPr lang="zh-CN" altLang="en-US" sz="3600" b="1"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461174" y="2432474"/>
            <a:ext cx="728980" cy="86177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50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5000" b="1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461174" y="3740368"/>
            <a:ext cx="728980" cy="86177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50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5000" b="1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373120" y="4970185"/>
            <a:ext cx="968587" cy="86177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50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×</a:t>
            </a:r>
            <a:endParaRPr lang="zh-CN" altLang="en-US" sz="5000" b="1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278209" y="3546907"/>
            <a:ext cx="2733887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charset="0"/>
                <a:ea typeface="黑体" panose="02010609060101010101" charset="-122"/>
              </a:rPr>
              <a:t>一元一次方程</a:t>
            </a:r>
            <a:endParaRPr lang="zh-CN" altLang="en-US" sz="3200" b="1">
              <a:solidFill>
                <a:srgbClr val="FF0000"/>
              </a:solidFill>
              <a:highlight>
                <a:srgbClr val="FFFF00"/>
              </a:highlight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8" name="左大括号 27"/>
          <p:cNvSpPr/>
          <p:nvPr/>
        </p:nvSpPr>
        <p:spPr>
          <a:xfrm>
            <a:off x="7012095" y="3054147"/>
            <a:ext cx="160867" cy="1598507"/>
          </a:xfrm>
          <a:prstGeom prst="leftBrace">
            <a:avLst>
              <a:gd name="adj1" fmla="val 79385"/>
              <a:gd name="adj2" fmla="val 50000"/>
            </a:avLst>
          </a:prstGeom>
          <a:ln w="28575"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172962" y="2784060"/>
            <a:ext cx="3578860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①只含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charset="0"/>
                <a:ea typeface="黑体" panose="02010609060101010101" charset="-122"/>
              </a:rPr>
              <a:t>一个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未知数</a:t>
            </a:r>
            <a:endParaRPr lang="zh-CN" altLang="en-US" sz="3200" b="1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172962" y="3546907"/>
            <a:ext cx="4432300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②未知数的指数是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charset="0"/>
                <a:ea typeface="黑体" panose="02010609060101010101" charset="-122"/>
              </a:rPr>
              <a:t>一次</a:t>
            </a:r>
            <a:endParaRPr lang="zh-CN" altLang="en-US" sz="3200" b="1">
              <a:solidFill>
                <a:srgbClr val="0000FF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172962" y="4309754"/>
            <a:ext cx="4412827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③方程的两边都是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charset="0"/>
                <a:ea typeface="黑体" panose="02010609060101010101" charset="-122"/>
              </a:rPr>
              <a:t>整式</a:t>
            </a:r>
            <a:endParaRPr lang="zh-CN" altLang="en-US" sz="3200" b="1">
              <a:solidFill>
                <a:srgbClr val="0000FF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1303019" y="2319102"/>
          <a:ext cx="20701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27" name="Equation" r:id="rId1" imgW="49682400" imgH="25603200" progId="Equation.DSMT4">
                  <p:embed/>
                </p:oleObj>
              </mc:Choice>
              <mc:Fallback>
                <p:oleObj name="Equation" r:id="rId1" imgW="49682400" imgH="25603200" progId="Equation.DSMT4">
                  <p:embed/>
                  <p:pic>
                    <p:nvPicPr>
                      <p:cNvPr id="0" name="图片 222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303019" y="2319102"/>
                        <a:ext cx="2070100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Text Box 2"/>
          <p:cNvSpPr txBox="1"/>
          <p:nvPr/>
        </p:nvSpPr>
        <p:spPr>
          <a:xfrm>
            <a:off x="1084217" y="3709960"/>
            <a:ext cx="2730137" cy="735073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 eaLnBrk="1" hangingPunct="1">
              <a:lnSpc>
                <a:spcPct val="130000"/>
              </a:lnSpc>
              <a:spcBef>
                <a:spcPts val="0"/>
              </a:spcBef>
            </a:pPr>
            <a:r>
              <a:rPr lang="en-US" altLang="zh-CN" sz="3600" b="1">
                <a:latin typeface="+mj-lt"/>
                <a:ea typeface="楷体" panose="02010609060101010101" pitchFamily="49" charset="-122"/>
                <a:cs typeface="楷体" panose="02010609060101010101" pitchFamily="49" charset="-122"/>
              </a:rPr>
              <a:t>2 + 0.3</a:t>
            </a:r>
            <a:r>
              <a:rPr lang="en-US" altLang="zh-CN" sz="3600" b="1" i="1">
                <a:latin typeface="+mj-lt"/>
                <a:ea typeface="楷体" panose="02010609060101010101" pitchFamily="49" charset="-122"/>
                <a:cs typeface="楷体" panose="02010609060101010101" pitchFamily="49" charset="-122"/>
              </a:rPr>
              <a:t>x</a:t>
            </a:r>
            <a:r>
              <a:rPr lang="en-US" altLang="zh-CN" sz="3600" b="1">
                <a:latin typeface="+mj-lt"/>
                <a:ea typeface="楷体" panose="02010609060101010101" pitchFamily="49" charset="-122"/>
                <a:cs typeface="楷体" panose="02010609060101010101" pitchFamily="49" charset="-122"/>
              </a:rPr>
              <a:t> = 5</a:t>
            </a:r>
            <a:endParaRPr lang="zh-CN" altLang="en-US" sz="3600" b="1" dirty="0">
              <a:latin typeface="+mj-lt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aphicFrame>
        <p:nvGraphicFramePr>
          <p:cNvPr id="34" name="对象 33"/>
          <p:cNvGraphicFramePr>
            <a:graphicFrameLocks noChangeAspect="1"/>
          </p:cNvGraphicFramePr>
          <p:nvPr/>
        </p:nvGraphicFramePr>
        <p:xfrm>
          <a:off x="1303019" y="4769091"/>
          <a:ext cx="195580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28" name="Equation" r:id="rId3" imgW="46939200" imgH="25908000" progId="Equation.DSMT4">
                  <p:embed/>
                </p:oleObj>
              </mc:Choice>
              <mc:Fallback>
                <p:oleObj name="Equation" r:id="rId3" imgW="46939200" imgH="25908000" progId="Equation.DSMT4">
                  <p:embed/>
                  <p:pic>
                    <p:nvPicPr>
                      <p:cNvPr id="0" name="对象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03019" y="4769091"/>
                        <a:ext cx="1955800" cy="1079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 bldLvl="0" animBg="1"/>
      <p:bldP spid="28" grpId="1" animBg="1"/>
      <p:bldP spid="29" grpId="0"/>
      <p:bldP spid="29" grpId="1"/>
      <p:bldP spid="30" grpId="0"/>
      <p:bldP spid="30" grpId="1"/>
      <p:bldP spid="31" grpId="0"/>
      <p:bldP spid="31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 48"/>
          <p:cNvSpPr/>
          <p:nvPr/>
        </p:nvSpPr>
        <p:spPr>
          <a:xfrm>
            <a:off x="604521" y="1620840"/>
            <a:ext cx="1033779" cy="500531"/>
          </a:xfrm>
          <a:prstGeom prst="rect">
            <a:avLst/>
          </a:prstGeom>
          <a:solidFill>
            <a:srgbClr val="FF7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1096010" y="2213024"/>
            <a:ext cx="1151890" cy="500531"/>
          </a:xfrm>
          <a:prstGeom prst="rect">
            <a:avLst/>
          </a:prstGeom>
          <a:solidFill>
            <a:srgbClr val="FF7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18366" y="2173991"/>
            <a:ext cx="5094514" cy="55058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79121" y="2799881"/>
            <a:ext cx="3731622" cy="55058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922055" y="17386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推进新课</a:t>
            </a:r>
            <a:endParaRPr lang="zh-CN" altLang="en-US" sz="4400" b="1" dirty="0">
              <a:solidFill>
                <a:srgbClr val="2E75B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9" name="Rectangle 3"/>
          <p:cNvSpPr/>
          <p:nvPr/>
        </p:nvSpPr>
        <p:spPr>
          <a:xfrm>
            <a:off x="549245" y="922551"/>
            <a:ext cx="11198013" cy="2480166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3600" b="1" dirty="0">
                <a:solidFill>
                  <a:srgbClr val="1D41D5"/>
                </a:solidFill>
                <a:latin typeface="times" panose="02020603050405020304" pitchFamily="18" charset="0"/>
                <a:ea typeface="黑体" panose="02010609060101010101" charset="-122"/>
                <a:cs typeface="times" panose="02020603050405020304" pitchFamily="18" charset="0"/>
              </a:rPr>
              <a:t>问题</a:t>
            </a:r>
            <a:r>
              <a:rPr lang="en-US" altLang="zh-CN" sz="3600" b="1">
                <a:solidFill>
                  <a:srgbClr val="1D41D5"/>
                </a:solidFill>
                <a:latin typeface="times" panose="02020603050405020304" pitchFamily="18" charset="0"/>
                <a:ea typeface="黑体" panose="02010609060101010101" charset="-122"/>
                <a:cs typeface="times" panose="02020603050405020304" pitchFamily="18" charset="0"/>
              </a:rPr>
              <a:t>1</a:t>
            </a:r>
            <a:r>
              <a:rPr lang="zh-CN" altLang="en-US" sz="3600" b="1">
                <a:solidFill>
                  <a:srgbClr val="1D41D5"/>
                </a:solidFill>
                <a:latin typeface="times" panose="02020603050405020304" pitchFamily="18" charset="0"/>
                <a:ea typeface="黑体" panose="02010609060101010101" charset="-122"/>
                <a:cs typeface="times" panose="02020603050405020304" pitchFamily="18" charset="0"/>
              </a:rPr>
              <a:t>：</a:t>
            </a:r>
            <a:r>
              <a:rPr lang="zh-CN" altLang="en-US" sz="3600" b="1">
                <a:latin typeface="times" panose="02020603050405020304" pitchFamily="18" charset="0"/>
                <a:ea typeface="黑体" panose="02010609060101010101" charset="-122"/>
                <a:cs typeface="times" panose="02020603050405020304" pitchFamily="18" charset="0"/>
              </a:rPr>
              <a:t>某蔬菜生产基地去年全年无公害蔬菜产量为 </a:t>
            </a:r>
            <a:r>
              <a:rPr lang="en-US" altLang="zh-CN" sz="3600" b="1">
                <a:latin typeface="times" panose="02020603050405020304" pitchFamily="18" charset="0"/>
                <a:ea typeface="黑体" panose="02010609060101010101" charset="-122"/>
                <a:cs typeface="times" panose="02020603050405020304" pitchFamily="18" charset="0"/>
              </a:rPr>
              <a:t>100 t</a:t>
            </a:r>
            <a:r>
              <a:rPr lang="zh-CN" altLang="en-US" sz="3600" b="1">
                <a:latin typeface="times" panose="02020603050405020304" pitchFamily="18" charset="0"/>
                <a:ea typeface="黑体" panose="02010609060101010101" charset="-122"/>
                <a:cs typeface="times" panose="02020603050405020304" pitchFamily="18" charset="0"/>
              </a:rPr>
              <a:t>，计划明年无公害蔬菜的产量比去年翻一番（即为 </a:t>
            </a:r>
            <a:r>
              <a:rPr lang="en-US" altLang="zh-CN" sz="3600" b="1">
                <a:latin typeface="times" panose="02020603050405020304" pitchFamily="18" charset="0"/>
                <a:ea typeface="黑体" panose="02010609060101010101" charset="-122"/>
                <a:cs typeface="times" panose="02020603050405020304" pitchFamily="18" charset="0"/>
              </a:rPr>
              <a:t>200 t</a:t>
            </a:r>
            <a:r>
              <a:rPr lang="zh-CN" altLang="en-US" sz="3600" b="1">
                <a:latin typeface="times" panose="02020603050405020304" pitchFamily="18" charset="0"/>
                <a:ea typeface="黑体" panose="02010609060101010101" charset="-122"/>
                <a:cs typeface="times" panose="02020603050405020304" pitchFamily="18" charset="0"/>
              </a:rPr>
              <a:t>）</a:t>
            </a:r>
            <a:r>
              <a:rPr lang="en-US" altLang="zh-CN" sz="3600" b="1">
                <a:latin typeface="times" panose="02020603050405020304" pitchFamily="18" charset="0"/>
                <a:ea typeface="黑体" panose="02010609060101010101" charset="-122"/>
                <a:cs typeface="times" panose="02020603050405020304" pitchFamily="18" charset="0"/>
              </a:rPr>
              <a:t>. </a:t>
            </a:r>
            <a:r>
              <a:rPr lang="zh-CN" altLang="en-US" sz="3600" b="1">
                <a:latin typeface="times" panose="02020603050405020304" pitchFamily="18" charset="0"/>
                <a:ea typeface="黑体" panose="02010609060101010101" charset="-122"/>
                <a:cs typeface="times" panose="02020603050405020304" pitchFamily="18" charset="0"/>
              </a:rPr>
              <a:t>要实现这一目标，今年和明年无公害蔬菜产量的年平均增长率应是多少？（精确到 </a:t>
            </a:r>
            <a:r>
              <a:rPr lang="en-US" altLang="zh-CN" sz="3600" b="1">
                <a:latin typeface="times" panose="02020603050405020304" pitchFamily="18" charset="0"/>
                <a:ea typeface="黑体" panose="02010609060101010101" charset="-122"/>
                <a:cs typeface="times" panose="02020603050405020304" pitchFamily="18" charset="0"/>
              </a:rPr>
              <a:t>1%</a:t>
            </a:r>
            <a:r>
              <a:rPr lang="zh-CN" altLang="en-US" sz="3600" b="1">
                <a:latin typeface="times" panose="02020603050405020304" pitchFamily="18" charset="0"/>
                <a:ea typeface="黑体" panose="02010609060101010101" charset="-122"/>
                <a:cs typeface="times" panose="02020603050405020304" pitchFamily="18" charset="0"/>
              </a:rPr>
              <a:t>）</a:t>
            </a:r>
            <a:endParaRPr lang="zh-CN" altLang="en-US" sz="3600" b="1" dirty="0">
              <a:latin typeface="times" panose="02020603050405020304" pitchFamily="18" charset="0"/>
              <a:ea typeface="黑体" panose="02010609060101010101" charset="-122"/>
              <a:cs typeface="times" panose="02020603050405020304" pitchFamily="18" charset="0"/>
            </a:endParaRPr>
          </a:p>
        </p:txBody>
      </p:sp>
      <p:sp>
        <p:nvSpPr>
          <p:cNvPr id="12" name="Text Box 3"/>
          <p:cNvSpPr txBox="1"/>
          <p:nvPr/>
        </p:nvSpPr>
        <p:spPr>
          <a:xfrm>
            <a:off x="1911929" y="3112922"/>
            <a:ext cx="717558" cy="646331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600" b="1" i="1" spc="3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sym typeface="+mn-ea"/>
              </a:rPr>
              <a:t>x</a:t>
            </a:r>
            <a:endParaRPr lang="en-US" altLang="zh-CN" sz="3600" b="1" spc="300" baseline="30000" dirty="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738629" y="3955257"/>
            <a:ext cx="8714740" cy="66678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3600" b="1">
                <a:latin typeface="+mn-ea"/>
              </a:rPr>
              <a:t>列方程解决应用题的一般过程是什么？</a:t>
            </a:r>
            <a:endParaRPr lang="zh-CN" altLang="en-US" sz="3600" b="1">
              <a:latin typeface="+mn-ea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3430693" y="4779063"/>
            <a:ext cx="5330613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0000FF"/>
                </a:solidFill>
                <a:latin typeface="+mn-ea"/>
              </a:rPr>
              <a:t>审、找、列、解、验、答</a:t>
            </a:r>
            <a:endParaRPr lang="zh-CN" altLang="en-US" sz="3600" b="1">
              <a:solidFill>
                <a:srgbClr val="0000FF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0" grpId="0" animBg="1"/>
      <p:bldP spid="3" grpId="0" animBg="1"/>
      <p:bldP spid="11" grpId="0" animBg="1"/>
      <p:bldP spid="12" grpId="0"/>
      <p:bldP spid="36" grpId="0"/>
      <p:bldP spid="44" grpId="0"/>
      <p:bldP spid="4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 47"/>
          <p:cNvSpPr/>
          <p:nvPr/>
        </p:nvSpPr>
        <p:spPr>
          <a:xfrm>
            <a:off x="604521" y="1620840"/>
            <a:ext cx="1033779" cy="500531"/>
          </a:xfrm>
          <a:prstGeom prst="rect">
            <a:avLst/>
          </a:prstGeom>
          <a:solidFill>
            <a:srgbClr val="FF7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1096010" y="2213024"/>
            <a:ext cx="1151890" cy="500531"/>
          </a:xfrm>
          <a:prstGeom prst="rect">
            <a:avLst/>
          </a:prstGeom>
          <a:solidFill>
            <a:srgbClr val="FF7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18366" y="2173991"/>
            <a:ext cx="5094514" cy="55058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79121" y="2799881"/>
            <a:ext cx="3731622" cy="55058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Rectangle 3"/>
          <p:cNvSpPr/>
          <p:nvPr/>
        </p:nvSpPr>
        <p:spPr>
          <a:xfrm>
            <a:off x="549245" y="922551"/>
            <a:ext cx="11198013" cy="2480166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3600" b="1" dirty="0">
                <a:solidFill>
                  <a:srgbClr val="1D41D5"/>
                </a:solidFill>
                <a:latin typeface="times" panose="02020603050405020304" pitchFamily="18" charset="0"/>
                <a:ea typeface="黑体" panose="02010609060101010101" charset="-122"/>
                <a:cs typeface="times" panose="02020603050405020304" pitchFamily="18" charset="0"/>
              </a:rPr>
              <a:t>问题</a:t>
            </a:r>
            <a:r>
              <a:rPr lang="en-US" altLang="zh-CN" sz="3600" b="1">
                <a:solidFill>
                  <a:srgbClr val="1D41D5"/>
                </a:solidFill>
                <a:latin typeface="times" panose="02020603050405020304" pitchFamily="18" charset="0"/>
                <a:ea typeface="黑体" panose="02010609060101010101" charset="-122"/>
                <a:cs typeface="times" panose="02020603050405020304" pitchFamily="18" charset="0"/>
              </a:rPr>
              <a:t>1</a:t>
            </a:r>
            <a:r>
              <a:rPr lang="zh-CN" altLang="en-US" sz="3600" b="1">
                <a:solidFill>
                  <a:srgbClr val="1D41D5"/>
                </a:solidFill>
                <a:latin typeface="times" panose="02020603050405020304" pitchFamily="18" charset="0"/>
                <a:ea typeface="黑体" panose="02010609060101010101" charset="-122"/>
                <a:cs typeface="times" panose="02020603050405020304" pitchFamily="18" charset="0"/>
              </a:rPr>
              <a:t>：</a:t>
            </a:r>
            <a:r>
              <a:rPr lang="zh-CN" altLang="en-US" sz="3600" b="1">
                <a:latin typeface="times" panose="02020603050405020304" pitchFamily="18" charset="0"/>
                <a:ea typeface="黑体" panose="02010609060101010101" charset="-122"/>
                <a:cs typeface="times" panose="02020603050405020304" pitchFamily="18" charset="0"/>
              </a:rPr>
              <a:t>某蔬菜生产基地去年全年无公害蔬菜产量为 </a:t>
            </a:r>
            <a:r>
              <a:rPr lang="en-US" altLang="zh-CN" sz="3600" b="1">
                <a:latin typeface="times" panose="02020603050405020304" pitchFamily="18" charset="0"/>
                <a:ea typeface="黑体" panose="02010609060101010101" charset="-122"/>
                <a:cs typeface="times" panose="02020603050405020304" pitchFamily="18" charset="0"/>
              </a:rPr>
              <a:t>100 t</a:t>
            </a:r>
            <a:r>
              <a:rPr lang="zh-CN" altLang="en-US" sz="3600" b="1">
                <a:latin typeface="times" panose="02020603050405020304" pitchFamily="18" charset="0"/>
                <a:ea typeface="黑体" panose="02010609060101010101" charset="-122"/>
                <a:cs typeface="times" panose="02020603050405020304" pitchFamily="18" charset="0"/>
              </a:rPr>
              <a:t>，计划明年无公害蔬菜的产量比去年翻一番（即为 </a:t>
            </a:r>
            <a:r>
              <a:rPr lang="en-US" altLang="zh-CN" sz="3600" b="1">
                <a:latin typeface="times" panose="02020603050405020304" pitchFamily="18" charset="0"/>
                <a:ea typeface="黑体" panose="02010609060101010101" charset="-122"/>
                <a:cs typeface="times" panose="02020603050405020304" pitchFamily="18" charset="0"/>
              </a:rPr>
              <a:t>200 t</a:t>
            </a:r>
            <a:r>
              <a:rPr lang="zh-CN" altLang="en-US" sz="3600" b="1">
                <a:latin typeface="times" panose="02020603050405020304" pitchFamily="18" charset="0"/>
                <a:ea typeface="黑体" panose="02010609060101010101" charset="-122"/>
                <a:cs typeface="times" panose="02020603050405020304" pitchFamily="18" charset="0"/>
              </a:rPr>
              <a:t>）</a:t>
            </a:r>
            <a:r>
              <a:rPr lang="en-US" altLang="zh-CN" sz="3600" b="1">
                <a:latin typeface="times" panose="02020603050405020304" pitchFamily="18" charset="0"/>
                <a:ea typeface="黑体" panose="02010609060101010101" charset="-122"/>
                <a:cs typeface="times" panose="02020603050405020304" pitchFamily="18" charset="0"/>
              </a:rPr>
              <a:t>. </a:t>
            </a:r>
            <a:r>
              <a:rPr lang="zh-CN" altLang="en-US" sz="3600" b="1">
                <a:latin typeface="times" panose="02020603050405020304" pitchFamily="18" charset="0"/>
                <a:ea typeface="黑体" panose="02010609060101010101" charset="-122"/>
                <a:cs typeface="times" panose="02020603050405020304" pitchFamily="18" charset="0"/>
              </a:rPr>
              <a:t>要实现这一目标，今年和明年无公害蔬菜产量的年平均增长率应是多少？（精确到 </a:t>
            </a:r>
            <a:r>
              <a:rPr lang="en-US" altLang="zh-CN" sz="3600" b="1">
                <a:latin typeface="times" panose="02020603050405020304" pitchFamily="18" charset="0"/>
                <a:ea typeface="黑体" panose="02010609060101010101" charset="-122"/>
                <a:cs typeface="times" panose="02020603050405020304" pitchFamily="18" charset="0"/>
              </a:rPr>
              <a:t>1%</a:t>
            </a:r>
            <a:r>
              <a:rPr lang="zh-CN" altLang="en-US" sz="3600" b="1">
                <a:latin typeface="times" panose="02020603050405020304" pitchFamily="18" charset="0"/>
                <a:ea typeface="黑体" panose="02010609060101010101" charset="-122"/>
                <a:cs typeface="times" panose="02020603050405020304" pitchFamily="18" charset="0"/>
              </a:rPr>
              <a:t>）</a:t>
            </a:r>
            <a:endParaRPr lang="zh-CN" altLang="en-US" sz="3600" b="1" dirty="0">
              <a:latin typeface="times" panose="02020603050405020304" pitchFamily="18" charset="0"/>
              <a:ea typeface="黑体" panose="02010609060101010101" charset="-122"/>
              <a:cs typeface="times" panose="02020603050405020304" pitchFamily="18" charset="0"/>
            </a:endParaRPr>
          </a:p>
        </p:txBody>
      </p:sp>
      <p:sp>
        <p:nvSpPr>
          <p:cNvPr id="12" name="Text Box 3"/>
          <p:cNvSpPr txBox="1"/>
          <p:nvPr/>
        </p:nvSpPr>
        <p:spPr>
          <a:xfrm>
            <a:off x="1911929" y="3112922"/>
            <a:ext cx="717558" cy="646331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600" b="1" i="1" spc="3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sym typeface="+mn-ea"/>
              </a:rPr>
              <a:t>x</a:t>
            </a:r>
            <a:endParaRPr lang="en-US" altLang="zh-CN" sz="3600" b="1" spc="300" baseline="30000" dirty="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3" name="Text Box 2"/>
          <p:cNvSpPr txBox="1"/>
          <p:nvPr/>
        </p:nvSpPr>
        <p:spPr>
          <a:xfrm>
            <a:off x="549245" y="3729088"/>
            <a:ext cx="4731796" cy="646331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 eaLnBrk="1" hangingPunct="1">
              <a:spcBef>
                <a:spcPts val="0"/>
              </a:spcBef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今年无公害蔬菜产量：</a:t>
            </a:r>
            <a:endParaRPr lang="zh-CN" altLang="en-US" sz="3600" b="1" dirty="0"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4" name="Text Box 3"/>
          <p:cNvSpPr txBox="1"/>
          <p:nvPr/>
        </p:nvSpPr>
        <p:spPr>
          <a:xfrm>
            <a:off x="1119300" y="4207835"/>
            <a:ext cx="5779308" cy="646331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00FF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100 + 100</a:t>
            </a:r>
            <a:r>
              <a:rPr lang="en-US" altLang="zh-CN" sz="3600" b="1" i="1">
                <a:solidFill>
                  <a:srgbClr val="0000FF"/>
                </a:solidFill>
                <a:latin typeface="Times New Roman" panose="02020603050405020304" charset="0"/>
                <a:ea typeface="黑体" panose="02010609060101010101" charset="-122"/>
                <a:sym typeface="+mn-ea"/>
              </a:rPr>
              <a:t>x </a:t>
            </a:r>
            <a:r>
              <a:rPr lang="en-US" altLang="zh-CN" sz="3600" b="1">
                <a:solidFill>
                  <a:srgbClr val="0000FF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= 100(1 + </a:t>
            </a:r>
            <a:r>
              <a:rPr lang="en-US" altLang="zh-CN" sz="3600" b="1" i="1">
                <a:solidFill>
                  <a:srgbClr val="0000FF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3600" b="1">
                <a:solidFill>
                  <a:srgbClr val="0000FF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) (t)</a:t>
            </a:r>
            <a:endParaRPr lang="en-US" altLang="zh-CN" sz="3600" b="1" baseline="30000" dirty="0">
              <a:solidFill>
                <a:srgbClr val="0000FF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5" name="Text Box 2"/>
          <p:cNvSpPr txBox="1"/>
          <p:nvPr/>
        </p:nvSpPr>
        <p:spPr>
          <a:xfrm>
            <a:off x="549245" y="4778590"/>
            <a:ext cx="4731796" cy="646331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 eaLnBrk="1" hangingPunct="1">
              <a:spcBef>
                <a:spcPts val="0"/>
              </a:spcBef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明年无公害蔬菜产量：</a:t>
            </a:r>
            <a:endParaRPr lang="zh-CN" altLang="en-US" sz="3600" b="1" dirty="0"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6" name="Text Box 3"/>
          <p:cNvSpPr txBox="1"/>
          <p:nvPr/>
        </p:nvSpPr>
        <p:spPr>
          <a:xfrm>
            <a:off x="1119300" y="5257337"/>
            <a:ext cx="577930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00FF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100(1 + </a:t>
            </a:r>
            <a:r>
              <a:rPr lang="en-US" altLang="zh-CN" sz="3600" b="1" i="1">
                <a:solidFill>
                  <a:srgbClr val="0000FF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3600" b="1">
                <a:solidFill>
                  <a:srgbClr val="0000FF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) + 100(1 + </a:t>
            </a:r>
            <a:r>
              <a:rPr lang="en-US" altLang="zh-CN" sz="3600" b="1" i="1">
                <a:solidFill>
                  <a:srgbClr val="0000FF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3600" b="1">
                <a:solidFill>
                  <a:srgbClr val="0000FF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)·</a:t>
            </a:r>
            <a:r>
              <a:rPr lang="en-US" altLang="zh-CN" sz="3600" b="1" i="1">
                <a:solidFill>
                  <a:srgbClr val="0000FF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3600" b="1" i="1">
                <a:solidFill>
                  <a:srgbClr val="0000FF"/>
                </a:solidFill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r>
              <a:rPr lang="en-US" altLang="zh-CN" sz="3600" b="1">
                <a:solidFill>
                  <a:srgbClr val="0000FF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= 100(1 + </a:t>
            </a:r>
            <a:r>
              <a:rPr lang="en-US" altLang="zh-CN" sz="3600" b="1" i="1">
                <a:solidFill>
                  <a:srgbClr val="0000FF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3600" b="1">
                <a:solidFill>
                  <a:srgbClr val="0000FF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)</a:t>
            </a:r>
            <a:r>
              <a:rPr lang="en-US" altLang="zh-CN" sz="3600" b="1" baseline="30000">
                <a:solidFill>
                  <a:srgbClr val="0000FF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2</a:t>
            </a:r>
            <a:r>
              <a:rPr lang="en-US" altLang="zh-CN" sz="3600" b="1">
                <a:solidFill>
                  <a:srgbClr val="0000FF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 (t)</a:t>
            </a:r>
            <a:endParaRPr lang="en-US" altLang="zh-CN" sz="3600" b="1" baseline="30000" dirty="0">
              <a:solidFill>
                <a:srgbClr val="0000FF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7695837" y="4379584"/>
            <a:ext cx="1545931" cy="1598045"/>
            <a:chOff x="7695837" y="4379584"/>
            <a:chExt cx="1545931" cy="1598045"/>
          </a:xfrm>
        </p:grpSpPr>
        <p:sp>
          <p:nvSpPr>
            <p:cNvPr id="29" name="矩形 28"/>
            <p:cNvSpPr/>
            <p:nvPr/>
          </p:nvSpPr>
          <p:spPr bwMode="auto">
            <a:xfrm>
              <a:off x="8603101" y="4637085"/>
              <a:ext cx="337705" cy="849312"/>
            </a:xfrm>
            <a:prstGeom prst="rect">
              <a:avLst/>
            </a:prstGeom>
            <a:solidFill>
              <a:srgbClr val="0070C0"/>
            </a:solidFill>
            <a:ln w="3175">
              <a:noFill/>
              <a:miter lim="800000"/>
            </a:ln>
          </p:spPr>
          <p:txBody>
            <a:bodyPr anchor="ctr">
              <a:spAutoFit/>
            </a:bodyPr>
            <a:lstStyle/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  <a:defRPr/>
              </a:pPr>
              <a:endParaRPr lang="zh-CN" altLang="en-US" sz="2800" b="1" dirty="0">
                <a:latin typeface="+mj-lt"/>
                <a:ea typeface="黑体" panose="02010609060101010101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 bwMode="auto">
            <a:xfrm>
              <a:off x="8337353" y="5413372"/>
              <a:ext cx="904415" cy="56425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2800" b="1">
                  <a:latin typeface="+mj-lt"/>
                  <a:ea typeface="+mj-ea"/>
                </a:rPr>
                <a:t>今年</a:t>
              </a:r>
              <a:endParaRPr lang="zh-CN" altLang="en-US" sz="2800" b="1" dirty="0">
                <a:latin typeface="+mj-lt"/>
                <a:ea typeface="+mj-ea"/>
              </a:endParaRPr>
            </a:p>
          </p:txBody>
        </p:sp>
        <p:cxnSp>
          <p:nvCxnSpPr>
            <p:cNvPr id="31" name="直接连接符 30"/>
            <p:cNvCxnSpPr/>
            <p:nvPr/>
          </p:nvCxnSpPr>
          <p:spPr bwMode="auto">
            <a:xfrm>
              <a:off x="8603101" y="4849808"/>
              <a:ext cx="337705" cy="0"/>
            </a:xfrm>
            <a:prstGeom prst="line">
              <a:avLst/>
            </a:prstGeom>
            <a:ln w="28575"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左大括号 31"/>
            <p:cNvSpPr/>
            <p:nvPr/>
          </p:nvSpPr>
          <p:spPr bwMode="auto">
            <a:xfrm>
              <a:off x="8544494" y="4852545"/>
              <a:ext cx="62621" cy="630676"/>
            </a:xfrm>
            <a:prstGeom prst="leftBrace">
              <a:avLst>
                <a:gd name="adj1" fmla="val 45391"/>
                <a:gd name="adj2" fmla="val 50000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3" name="左大括号 32"/>
            <p:cNvSpPr/>
            <p:nvPr/>
          </p:nvSpPr>
          <p:spPr bwMode="auto">
            <a:xfrm>
              <a:off x="8544960" y="4629146"/>
              <a:ext cx="59924" cy="220662"/>
            </a:xfrm>
            <a:prstGeom prst="leftBrace">
              <a:avLst>
                <a:gd name="adj1" fmla="val 42511"/>
                <a:gd name="adj2" fmla="val 50000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 bwMode="auto">
            <a:xfrm>
              <a:off x="7888097" y="4862811"/>
              <a:ext cx="723900" cy="56356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en-US" altLang="zh-CN" sz="2800" b="1" dirty="0">
                  <a:latin typeface="+mj-lt"/>
                  <a:ea typeface="+mj-ea"/>
                </a:rPr>
                <a:t>100</a:t>
              </a:r>
              <a:endParaRPr lang="zh-CN" altLang="en-US" sz="2800" b="1" dirty="0">
                <a:latin typeface="+mj-lt"/>
                <a:ea typeface="+mj-ea"/>
              </a:endParaRPr>
            </a:p>
          </p:txBody>
        </p:sp>
        <p:sp>
          <p:nvSpPr>
            <p:cNvPr id="35" name="文本框 34"/>
            <p:cNvSpPr txBox="1"/>
            <p:nvPr/>
          </p:nvSpPr>
          <p:spPr bwMode="auto">
            <a:xfrm>
              <a:off x="7695837" y="4379584"/>
              <a:ext cx="902811" cy="56425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en-US" altLang="zh-CN" sz="2800" b="1">
                  <a:latin typeface="+mj-lt"/>
                  <a:ea typeface="+mj-ea"/>
                </a:rPr>
                <a:t>100</a:t>
              </a:r>
              <a:r>
                <a:rPr lang="en-US" altLang="zh-CN" sz="2800" b="1" i="1">
                  <a:latin typeface="+mj-lt"/>
                  <a:ea typeface="+mj-ea"/>
                </a:rPr>
                <a:t>x</a:t>
              </a:r>
              <a:endParaRPr lang="zh-CN" altLang="en-US" sz="2800" b="1" i="1" dirty="0">
                <a:latin typeface="+mj-lt"/>
                <a:ea typeface="+mj-ea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298367" y="4093761"/>
            <a:ext cx="2471284" cy="1879508"/>
            <a:chOff x="9298367" y="4093761"/>
            <a:chExt cx="2471284" cy="1879508"/>
          </a:xfrm>
        </p:grpSpPr>
        <p:sp>
          <p:nvSpPr>
            <p:cNvPr id="37" name="矩形 36"/>
            <p:cNvSpPr/>
            <p:nvPr/>
          </p:nvSpPr>
          <p:spPr bwMode="auto">
            <a:xfrm>
              <a:off x="9561949" y="4213222"/>
              <a:ext cx="337705" cy="1273175"/>
            </a:xfrm>
            <a:prstGeom prst="rect">
              <a:avLst/>
            </a:prstGeom>
            <a:solidFill>
              <a:srgbClr val="0070C0"/>
            </a:solidFill>
            <a:ln w="3175">
              <a:noFill/>
              <a:miter lim="800000"/>
            </a:ln>
          </p:spPr>
          <p:txBody>
            <a:bodyPr anchor="ctr">
              <a:spAutoFit/>
            </a:bodyPr>
            <a:lstStyle/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  <a:defRPr/>
              </a:pPr>
              <a:endParaRPr lang="zh-CN" altLang="en-US" sz="2800" b="1" dirty="0">
                <a:latin typeface="+mj-lt"/>
                <a:ea typeface="黑体" panose="02010609060101010101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 bwMode="auto">
            <a:xfrm>
              <a:off x="9298367" y="5413372"/>
              <a:ext cx="906017" cy="55989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2800" b="1">
                  <a:latin typeface="+mj-lt"/>
                  <a:ea typeface="+mj-ea"/>
                </a:rPr>
                <a:t>明年</a:t>
              </a:r>
              <a:endParaRPr lang="zh-CN" altLang="en-US" sz="2800" b="1" dirty="0">
                <a:latin typeface="+mj-lt"/>
                <a:ea typeface="+mj-ea"/>
              </a:endParaRPr>
            </a:p>
          </p:txBody>
        </p:sp>
        <p:sp>
          <p:nvSpPr>
            <p:cNvPr id="39" name="左大括号 38"/>
            <p:cNvSpPr/>
            <p:nvPr/>
          </p:nvSpPr>
          <p:spPr bwMode="auto">
            <a:xfrm flipH="1">
              <a:off x="9897871" y="4632321"/>
              <a:ext cx="95417" cy="850900"/>
            </a:xfrm>
            <a:prstGeom prst="leftBrace">
              <a:avLst>
                <a:gd name="adj1" fmla="val 58957"/>
                <a:gd name="adj2" fmla="val 50000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40" name="直接连接符 39"/>
            <p:cNvCxnSpPr/>
            <p:nvPr/>
          </p:nvCxnSpPr>
          <p:spPr bwMode="auto">
            <a:xfrm>
              <a:off x="9561949" y="4637084"/>
              <a:ext cx="337705" cy="0"/>
            </a:xfrm>
            <a:prstGeom prst="line">
              <a:avLst/>
            </a:prstGeom>
            <a:ln w="28575"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左大括号 40"/>
            <p:cNvSpPr/>
            <p:nvPr/>
          </p:nvSpPr>
          <p:spPr bwMode="auto">
            <a:xfrm flipH="1">
              <a:off x="9899653" y="4211636"/>
              <a:ext cx="100187" cy="417510"/>
            </a:xfrm>
            <a:prstGeom prst="leftBrace">
              <a:avLst>
                <a:gd name="adj1" fmla="val 45833"/>
                <a:gd name="adj2" fmla="val 50000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2" name="文本框 41"/>
            <p:cNvSpPr txBox="1"/>
            <p:nvPr/>
          </p:nvSpPr>
          <p:spPr bwMode="auto">
            <a:xfrm>
              <a:off x="9941907" y="4701545"/>
              <a:ext cx="1527982" cy="56425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en-US" altLang="zh-CN" sz="2800" b="1">
                  <a:latin typeface="+mj-lt"/>
                  <a:ea typeface="+mj-ea"/>
                </a:rPr>
                <a:t>100(1+</a:t>
              </a:r>
              <a:r>
                <a:rPr lang="en-US" altLang="zh-CN" sz="2800" b="1" i="1">
                  <a:latin typeface="+mj-lt"/>
                  <a:ea typeface="+mj-ea"/>
                </a:rPr>
                <a:t>x</a:t>
              </a:r>
              <a:r>
                <a:rPr lang="en-US" altLang="zh-CN" sz="2800" b="1">
                  <a:latin typeface="+mj-lt"/>
                  <a:ea typeface="+mj-ea"/>
                </a:rPr>
                <a:t>)</a:t>
              </a:r>
              <a:endParaRPr lang="zh-CN" altLang="en-US" sz="2800" b="1" dirty="0">
                <a:latin typeface="+mj-lt"/>
                <a:ea typeface="+mj-ea"/>
              </a:endParaRPr>
            </a:p>
          </p:txBody>
        </p:sp>
        <p:sp>
          <p:nvSpPr>
            <p:cNvPr id="43" name="文本框 42"/>
            <p:cNvSpPr txBox="1"/>
            <p:nvPr/>
          </p:nvSpPr>
          <p:spPr bwMode="auto">
            <a:xfrm>
              <a:off x="9941907" y="4093761"/>
              <a:ext cx="1827744" cy="56425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en-US" altLang="zh-CN" sz="2800" b="1">
                  <a:latin typeface="+mj-lt"/>
                  <a:ea typeface="+mj-ea"/>
                </a:rPr>
                <a:t>100(1+</a:t>
              </a:r>
              <a:r>
                <a:rPr lang="en-US" altLang="zh-CN" sz="2800" b="1" i="1">
                  <a:latin typeface="+mj-lt"/>
                  <a:ea typeface="+mj-ea"/>
                </a:rPr>
                <a:t>x</a:t>
              </a:r>
              <a:r>
                <a:rPr lang="en-US" altLang="zh-CN" sz="2800" b="1">
                  <a:latin typeface="+mj-lt"/>
                  <a:ea typeface="+mj-ea"/>
                </a:rPr>
                <a:t>)·</a:t>
              </a:r>
              <a:r>
                <a:rPr lang="en-US" altLang="zh-CN" sz="2800" b="1" i="1" dirty="0">
                  <a:latin typeface="+mj-lt"/>
                  <a:ea typeface="+mj-ea"/>
                </a:rPr>
                <a:t>x</a:t>
              </a:r>
              <a:endParaRPr lang="zh-CN" altLang="en-US" sz="2800" b="1" i="1" dirty="0">
                <a:latin typeface="+mj-lt"/>
                <a:ea typeface="+mj-ea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6678887" y="4849810"/>
            <a:ext cx="3525497" cy="1123459"/>
            <a:chOff x="6678887" y="4849810"/>
            <a:chExt cx="3525497" cy="1123459"/>
          </a:xfrm>
        </p:grpSpPr>
        <p:sp>
          <p:nvSpPr>
            <p:cNvPr id="22" name="矩形 21"/>
            <p:cNvSpPr/>
            <p:nvPr/>
          </p:nvSpPr>
          <p:spPr bwMode="auto">
            <a:xfrm>
              <a:off x="7512472" y="4849810"/>
              <a:ext cx="338445" cy="636587"/>
            </a:xfrm>
            <a:prstGeom prst="rect">
              <a:avLst/>
            </a:prstGeom>
            <a:solidFill>
              <a:srgbClr val="0070C0"/>
            </a:solidFill>
            <a:ln w="3175">
              <a:noFill/>
              <a:miter lim="800000"/>
            </a:ln>
          </p:spPr>
          <p:txBody>
            <a:bodyPr anchor="ctr">
              <a:spAutoFit/>
            </a:bodyPr>
            <a:lstStyle/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  <a:defRPr/>
              </a:pPr>
              <a:endParaRPr lang="zh-CN" altLang="en-US" sz="2800" b="1" dirty="0">
                <a:latin typeface="+mj-lt"/>
                <a:ea typeface="黑体" panose="02010609060101010101" charset="-122"/>
              </a:endParaRPr>
            </a:p>
          </p:txBody>
        </p:sp>
        <p:sp>
          <p:nvSpPr>
            <p:cNvPr id="24" name="左大括号 23"/>
            <p:cNvSpPr/>
            <p:nvPr/>
          </p:nvSpPr>
          <p:spPr bwMode="auto">
            <a:xfrm>
              <a:off x="7377801" y="4856158"/>
              <a:ext cx="134937" cy="627063"/>
            </a:xfrm>
            <a:prstGeom prst="leftBrace">
              <a:avLst>
                <a:gd name="adj1" fmla="val 45392"/>
                <a:gd name="adj2" fmla="val 50000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5" name="文本框 24"/>
            <p:cNvSpPr txBox="1"/>
            <p:nvPr/>
          </p:nvSpPr>
          <p:spPr bwMode="auto">
            <a:xfrm>
              <a:off x="6678887" y="4852545"/>
              <a:ext cx="723900" cy="56356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en-US" altLang="zh-CN" sz="2800" b="1" dirty="0">
                  <a:latin typeface="+mj-lt"/>
                  <a:ea typeface="+mj-ea"/>
                </a:rPr>
                <a:t>100</a:t>
              </a:r>
              <a:endParaRPr lang="zh-CN" altLang="en-US" sz="2800" b="1" dirty="0">
                <a:latin typeface="+mj-lt"/>
                <a:ea typeface="+mj-ea"/>
              </a:endParaRPr>
            </a:p>
          </p:txBody>
        </p:sp>
        <p:sp>
          <p:nvSpPr>
            <p:cNvPr id="27" name="文本框 26"/>
            <p:cNvSpPr txBox="1"/>
            <p:nvPr/>
          </p:nvSpPr>
          <p:spPr bwMode="auto">
            <a:xfrm>
              <a:off x="7228686" y="5413372"/>
              <a:ext cx="906017" cy="55989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2800" b="1">
                  <a:latin typeface="+mj-lt"/>
                  <a:ea typeface="+mj-ea"/>
                </a:rPr>
                <a:t>去年</a:t>
              </a:r>
              <a:endParaRPr lang="zh-CN" altLang="en-US" sz="2800" b="1" dirty="0">
                <a:latin typeface="+mj-lt"/>
                <a:ea typeface="+mj-ea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7130921" y="5486397"/>
              <a:ext cx="307346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文本框 49"/>
          <p:cNvSpPr txBox="1"/>
          <p:nvPr/>
        </p:nvSpPr>
        <p:spPr>
          <a:xfrm>
            <a:off x="1314321" y="196827"/>
            <a:ext cx="5816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 一元二次方程</a:t>
            </a:r>
            <a:endParaRPr lang="zh-CN" altLang="en-US" sz="4000" b="1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159:morph option="byObject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/>
          <p:nvPr/>
        </p:nvSpPr>
        <p:spPr>
          <a:xfrm>
            <a:off x="931360" y="541245"/>
            <a:ext cx="4731796" cy="646331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 eaLnBrk="1" hangingPunct="1">
              <a:spcBef>
                <a:spcPts val="0"/>
              </a:spcBef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今年无公害蔬菜产量：</a:t>
            </a:r>
            <a:endParaRPr lang="zh-CN" altLang="en-US" sz="3600" b="1" dirty="0"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Text Box 3"/>
          <p:cNvSpPr txBox="1"/>
          <p:nvPr/>
        </p:nvSpPr>
        <p:spPr>
          <a:xfrm>
            <a:off x="1501415" y="1019992"/>
            <a:ext cx="5779308" cy="646331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00FF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100 + 100</a:t>
            </a:r>
            <a:r>
              <a:rPr lang="en-US" altLang="zh-CN" sz="3600" b="1" i="1">
                <a:solidFill>
                  <a:srgbClr val="0000FF"/>
                </a:solidFill>
                <a:latin typeface="Times New Roman" panose="02020603050405020304" charset="0"/>
                <a:ea typeface="黑体" panose="02010609060101010101" charset="-122"/>
                <a:sym typeface="+mn-ea"/>
              </a:rPr>
              <a:t>x </a:t>
            </a:r>
            <a:r>
              <a:rPr lang="en-US" altLang="zh-CN" sz="3600" b="1">
                <a:solidFill>
                  <a:srgbClr val="0000FF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= 100(1 + </a:t>
            </a:r>
            <a:r>
              <a:rPr lang="en-US" altLang="zh-CN" sz="3600" b="1" i="1">
                <a:solidFill>
                  <a:srgbClr val="0000FF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3600" b="1">
                <a:solidFill>
                  <a:srgbClr val="0000FF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) (t)</a:t>
            </a:r>
            <a:endParaRPr lang="en-US" altLang="zh-CN" sz="3600" b="1" baseline="30000" dirty="0">
              <a:solidFill>
                <a:srgbClr val="0000FF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4" name="Text Box 2"/>
          <p:cNvSpPr txBox="1"/>
          <p:nvPr/>
        </p:nvSpPr>
        <p:spPr>
          <a:xfrm>
            <a:off x="931360" y="1590747"/>
            <a:ext cx="4731796" cy="646331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 eaLnBrk="1" hangingPunct="1">
              <a:spcBef>
                <a:spcPts val="0"/>
              </a:spcBef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明年无公害蔬菜产量：</a:t>
            </a:r>
            <a:endParaRPr lang="zh-CN" altLang="en-US" sz="3600" b="1" dirty="0"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Text Box 3"/>
          <p:cNvSpPr txBox="1"/>
          <p:nvPr/>
        </p:nvSpPr>
        <p:spPr>
          <a:xfrm>
            <a:off x="1501415" y="2069494"/>
            <a:ext cx="577930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00FF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100(1 + </a:t>
            </a:r>
            <a:r>
              <a:rPr lang="en-US" altLang="zh-CN" sz="3600" b="1" i="1">
                <a:solidFill>
                  <a:srgbClr val="0000FF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3600" b="1">
                <a:solidFill>
                  <a:srgbClr val="0000FF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) + 100(1 + </a:t>
            </a:r>
            <a:r>
              <a:rPr lang="en-US" altLang="zh-CN" sz="3600" b="1" i="1">
                <a:solidFill>
                  <a:srgbClr val="0000FF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3600" b="1">
                <a:solidFill>
                  <a:srgbClr val="0000FF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)·</a:t>
            </a:r>
            <a:r>
              <a:rPr lang="en-US" altLang="zh-CN" sz="3600" b="1" i="1">
                <a:solidFill>
                  <a:srgbClr val="0000FF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3600" b="1" i="1">
                <a:solidFill>
                  <a:srgbClr val="0000FF"/>
                </a:solidFill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r>
              <a:rPr lang="en-US" altLang="zh-CN" sz="3600" b="1">
                <a:solidFill>
                  <a:srgbClr val="0000FF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= 100(1 + </a:t>
            </a:r>
            <a:r>
              <a:rPr lang="en-US" altLang="zh-CN" sz="3600" b="1" i="1">
                <a:solidFill>
                  <a:srgbClr val="0000FF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3600" b="1">
                <a:solidFill>
                  <a:srgbClr val="0000FF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)</a:t>
            </a:r>
            <a:r>
              <a:rPr lang="en-US" altLang="zh-CN" sz="3600" b="1" baseline="30000">
                <a:solidFill>
                  <a:srgbClr val="0000FF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2</a:t>
            </a:r>
            <a:r>
              <a:rPr lang="en-US" altLang="zh-CN" sz="3600" b="1">
                <a:solidFill>
                  <a:srgbClr val="0000FF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 (t)</a:t>
            </a:r>
            <a:endParaRPr lang="en-US" altLang="zh-CN" sz="3600" b="1" baseline="30000" dirty="0">
              <a:solidFill>
                <a:srgbClr val="0000FF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695837" y="1217284"/>
            <a:ext cx="1545931" cy="1598045"/>
            <a:chOff x="7695837" y="4379584"/>
            <a:chExt cx="1545931" cy="1598045"/>
          </a:xfrm>
        </p:grpSpPr>
        <p:sp>
          <p:nvSpPr>
            <p:cNvPr id="7" name="矩形 6"/>
            <p:cNvSpPr/>
            <p:nvPr/>
          </p:nvSpPr>
          <p:spPr bwMode="auto">
            <a:xfrm>
              <a:off x="8603101" y="4637085"/>
              <a:ext cx="337705" cy="849312"/>
            </a:xfrm>
            <a:prstGeom prst="rect">
              <a:avLst/>
            </a:prstGeom>
            <a:solidFill>
              <a:srgbClr val="0070C0"/>
            </a:solidFill>
            <a:ln w="3175">
              <a:noFill/>
              <a:miter lim="800000"/>
            </a:ln>
          </p:spPr>
          <p:txBody>
            <a:bodyPr anchor="ctr">
              <a:spAutoFit/>
            </a:bodyPr>
            <a:lstStyle/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  <a:defRPr/>
              </a:pPr>
              <a:endParaRPr lang="zh-CN" altLang="en-US" sz="2800" b="1" dirty="0">
                <a:latin typeface="+mj-lt"/>
                <a:ea typeface="黑体" panose="02010609060101010101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 bwMode="auto">
            <a:xfrm>
              <a:off x="8337353" y="5413372"/>
              <a:ext cx="904415" cy="56425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2800" b="1">
                  <a:latin typeface="+mj-lt"/>
                  <a:ea typeface="+mj-ea"/>
                </a:rPr>
                <a:t>今年</a:t>
              </a:r>
              <a:endParaRPr lang="zh-CN" altLang="en-US" sz="2800" b="1" dirty="0">
                <a:latin typeface="+mj-lt"/>
                <a:ea typeface="+mj-ea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 bwMode="auto">
            <a:xfrm>
              <a:off x="8603101" y="4849808"/>
              <a:ext cx="337705" cy="0"/>
            </a:xfrm>
            <a:prstGeom prst="line">
              <a:avLst/>
            </a:prstGeom>
            <a:ln w="28575"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左大括号 9"/>
            <p:cNvSpPr/>
            <p:nvPr/>
          </p:nvSpPr>
          <p:spPr bwMode="auto">
            <a:xfrm>
              <a:off x="8544494" y="4852545"/>
              <a:ext cx="62621" cy="630676"/>
            </a:xfrm>
            <a:prstGeom prst="leftBrace">
              <a:avLst>
                <a:gd name="adj1" fmla="val 45391"/>
                <a:gd name="adj2" fmla="val 50000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1" name="左大括号 10"/>
            <p:cNvSpPr/>
            <p:nvPr/>
          </p:nvSpPr>
          <p:spPr bwMode="auto">
            <a:xfrm>
              <a:off x="8544960" y="4629146"/>
              <a:ext cx="59924" cy="220662"/>
            </a:xfrm>
            <a:prstGeom prst="leftBrace">
              <a:avLst>
                <a:gd name="adj1" fmla="val 42511"/>
                <a:gd name="adj2" fmla="val 50000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 bwMode="auto">
            <a:xfrm>
              <a:off x="7888097" y="4862811"/>
              <a:ext cx="723900" cy="56356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en-US" altLang="zh-CN" sz="2800" b="1" dirty="0">
                  <a:latin typeface="+mj-lt"/>
                  <a:ea typeface="+mj-ea"/>
                </a:rPr>
                <a:t>100</a:t>
              </a:r>
              <a:endParaRPr lang="zh-CN" altLang="en-US" sz="2800" b="1" dirty="0">
                <a:latin typeface="+mj-lt"/>
                <a:ea typeface="+mj-ea"/>
              </a:endParaRPr>
            </a:p>
          </p:txBody>
        </p:sp>
        <p:sp>
          <p:nvSpPr>
            <p:cNvPr id="13" name="文本框 12"/>
            <p:cNvSpPr txBox="1"/>
            <p:nvPr/>
          </p:nvSpPr>
          <p:spPr bwMode="auto">
            <a:xfrm>
              <a:off x="7695837" y="4379584"/>
              <a:ext cx="902811" cy="56425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en-US" altLang="zh-CN" sz="2800" b="1">
                  <a:latin typeface="+mj-lt"/>
                  <a:ea typeface="+mj-ea"/>
                </a:rPr>
                <a:t>100</a:t>
              </a:r>
              <a:r>
                <a:rPr lang="en-US" altLang="zh-CN" sz="2800" b="1" i="1">
                  <a:latin typeface="+mj-lt"/>
                  <a:ea typeface="+mj-ea"/>
                </a:rPr>
                <a:t>x</a:t>
              </a:r>
              <a:endParaRPr lang="zh-CN" altLang="en-US" sz="2800" b="1" i="1" dirty="0">
                <a:latin typeface="+mj-lt"/>
                <a:ea typeface="+mj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298367" y="931461"/>
            <a:ext cx="2471284" cy="1879508"/>
            <a:chOff x="9298367" y="4093761"/>
            <a:chExt cx="2471284" cy="1879508"/>
          </a:xfrm>
        </p:grpSpPr>
        <p:sp>
          <p:nvSpPr>
            <p:cNvPr id="15" name="矩形 14"/>
            <p:cNvSpPr/>
            <p:nvPr/>
          </p:nvSpPr>
          <p:spPr bwMode="auto">
            <a:xfrm>
              <a:off x="9561949" y="4213222"/>
              <a:ext cx="337705" cy="1273175"/>
            </a:xfrm>
            <a:prstGeom prst="rect">
              <a:avLst/>
            </a:prstGeom>
            <a:solidFill>
              <a:srgbClr val="0070C0"/>
            </a:solidFill>
            <a:ln w="3175">
              <a:noFill/>
              <a:miter lim="800000"/>
            </a:ln>
          </p:spPr>
          <p:txBody>
            <a:bodyPr anchor="ctr">
              <a:spAutoFit/>
            </a:bodyPr>
            <a:lstStyle/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  <a:defRPr/>
              </a:pPr>
              <a:endParaRPr lang="zh-CN" altLang="en-US" sz="2800" b="1" dirty="0">
                <a:latin typeface="+mj-lt"/>
                <a:ea typeface="黑体" panose="02010609060101010101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 bwMode="auto">
            <a:xfrm>
              <a:off x="9298367" y="5413372"/>
              <a:ext cx="906017" cy="55989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2800" b="1">
                  <a:latin typeface="+mj-lt"/>
                  <a:ea typeface="+mj-ea"/>
                </a:rPr>
                <a:t>明年</a:t>
              </a:r>
              <a:endParaRPr lang="zh-CN" altLang="en-US" sz="2800" b="1" dirty="0">
                <a:latin typeface="+mj-lt"/>
                <a:ea typeface="+mj-ea"/>
              </a:endParaRPr>
            </a:p>
          </p:txBody>
        </p:sp>
        <p:sp>
          <p:nvSpPr>
            <p:cNvPr id="17" name="左大括号 16"/>
            <p:cNvSpPr/>
            <p:nvPr/>
          </p:nvSpPr>
          <p:spPr bwMode="auto">
            <a:xfrm flipH="1">
              <a:off x="9897871" y="4632321"/>
              <a:ext cx="95417" cy="850900"/>
            </a:xfrm>
            <a:prstGeom prst="leftBrace">
              <a:avLst>
                <a:gd name="adj1" fmla="val 58957"/>
                <a:gd name="adj2" fmla="val 50000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18" name="直接连接符 17"/>
            <p:cNvCxnSpPr/>
            <p:nvPr/>
          </p:nvCxnSpPr>
          <p:spPr bwMode="auto">
            <a:xfrm>
              <a:off x="9561949" y="4637084"/>
              <a:ext cx="337705" cy="0"/>
            </a:xfrm>
            <a:prstGeom prst="line">
              <a:avLst/>
            </a:prstGeom>
            <a:ln w="28575"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左大括号 18"/>
            <p:cNvSpPr/>
            <p:nvPr/>
          </p:nvSpPr>
          <p:spPr bwMode="auto">
            <a:xfrm flipH="1">
              <a:off x="9899653" y="4211636"/>
              <a:ext cx="100187" cy="417510"/>
            </a:xfrm>
            <a:prstGeom prst="leftBrace">
              <a:avLst>
                <a:gd name="adj1" fmla="val 45833"/>
                <a:gd name="adj2" fmla="val 50000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 bwMode="auto">
            <a:xfrm>
              <a:off x="9941907" y="4701545"/>
              <a:ext cx="1527982" cy="56425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en-US" altLang="zh-CN" sz="2800" b="1">
                  <a:latin typeface="+mj-lt"/>
                  <a:ea typeface="+mj-ea"/>
                </a:rPr>
                <a:t>100(1+</a:t>
              </a:r>
              <a:r>
                <a:rPr lang="en-US" altLang="zh-CN" sz="2800" b="1" i="1">
                  <a:latin typeface="+mj-lt"/>
                  <a:ea typeface="+mj-ea"/>
                </a:rPr>
                <a:t>x</a:t>
              </a:r>
              <a:r>
                <a:rPr lang="en-US" altLang="zh-CN" sz="2800" b="1">
                  <a:latin typeface="+mj-lt"/>
                  <a:ea typeface="+mj-ea"/>
                </a:rPr>
                <a:t>)</a:t>
              </a:r>
              <a:endParaRPr lang="zh-CN" altLang="en-US" sz="2800" b="1" dirty="0">
                <a:latin typeface="+mj-lt"/>
                <a:ea typeface="+mj-ea"/>
              </a:endParaRPr>
            </a:p>
          </p:txBody>
        </p:sp>
        <p:sp>
          <p:nvSpPr>
            <p:cNvPr id="21" name="文本框 20"/>
            <p:cNvSpPr txBox="1"/>
            <p:nvPr/>
          </p:nvSpPr>
          <p:spPr bwMode="auto">
            <a:xfrm>
              <a:off x="9941907" y="4093761"/>
              <a:ext cx="1827744" cy="56425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en-US" altLang="zh-CN" sz="2800" b="1">
                  <a:latin typeface="+mj-lt"/>
                  <a:ea typeface="+mj-ea"/>
                </a:rPr>
                <a:t>100(1+</a:t>
              </a:r>
              <a:r>
                <a:rPr lang="en-US" altLang="zh-CN" sz="2800" b="1" i="1">
                  <a:latin typeface="+mj-lt"/>
                  <a:ea typeface="+mj-ea"/>
                </a:rPr>
                <a:t>x</a:t>
              </a:r>
              <a:r>
                <a:rPr lang="en-US" altLang="zh-CN" sz="2800" b="1">
                  <a:latin typeface="+mj-lt"/>
                  <a:ea typeface="+mj-ea"/>
                </a:rPr>
                <a:t>)·</a:t>
              </a:r>
              <a:r>
                <a:rPr lang="en-US" altLang="zh-CN" sz="2800" b="1" i="1" dirty="0">
                  <a:latin typeface="+mj-lt"/>
                  <a:ea typeface="+mj-ea"/>
                </a:rPr>
                <a:t>x</a:t>
              </a:r>
              <a:endParaRPr lang="zh-CN" altLang="en-US" sz="2800" b="1" i="1" dirty="0">
                <a:latin typeface="+mj-lt"/>
                <a:ea typeface="+mj-ea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678887" y="1687510"/>
            <a:ext cx="3525497" cy="1123459"/>
            <a:chOff x="6678887" y="4849810"/>
            <a:chExt cx="3525497" cy="1123459"/>
          </a:xfrm>
        </p:grpSpPr>
        <p:sp>
          <p:nvSpPr>
            <p:cNvPr id="23" name="矩形 22"/>
            <p:cNvSpPr/>
            <p:nvPr/>
          </p:nvSpPr>
          <p:spPr bwMode="auto">
            <a:xfrm>
              <a:off x="7512472" y="4849810"/>
              <a:ext cx="338445" cy="636587"/>
            </a:xfrm>
            <a:prstGeom prst="rect">
              <a:avLst/>
            </a:prstGeom>
            <a:solidFill>
              <a:srgbClr val="0070C0"/>
            </a:solidFill>
            <a:ln w="3175">
              <a:noFill/>
              <a:miter lim="800000"/>
            </a:ln>
          </p:spPr>
          <p:txBody>
            <a:bodyPr anchor="ctr">
              <a:spAutoFit/>
            </a:bodyPr>
            <a:lstStyle/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  <a:defRPr/>
              </a:pPr>
              <a:endParaRPr lang="zh-CN" altLang="en-US" sz="2800" b="1" dirty="0">
                <a:latin typeface="+mj-lt"/>
                <a:ea typeface="黑体" panose="02010609060101010101" charset="-122"/>
              </a:endParaRPr>
            </a:p>
          </p:txBody>
        </p:sp>
        <p:sp>
          <p:nvSpPr>
            <p:cNvPr id="24" name="左大括号 23"/>
            <p:cNvSpPr/>
            <p:nvPr/>
          </p:nvSpPr>
          <p:spPr bwMode="auto">
            <a:xfrm>
              <a:off x="7377801" y="4856158"/>
              <a:ext cx="134937" cy="627063"/>
            </a:xfrm>
            <a:prstGeom prst="leftBrace">
              <a:avLst>
                <a:gd name="adj1" fmla="val 45392"/>
                <a:gd name="adj2" fmla="val 50000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5" name="文本框 24"/>
            <p:cNvSpPr txBox="1"/>
            <p:nvPr/>
          </p:nvSpPr>
          <p:spPr bwMode="auto">
            <a:xfrm>
              <a:off x="6678887" y="4852545"/>
              <a:ext cx="723900" cy="56356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en-US" altLang="zh-CN" sz="2800" b="1" dirty="0">
                  <a:latin typeface="+mj-lt"/>
                  <a:ea typeface="+mj-ea"/>
                </a:rPr>
                <a:t>100</a:t>
              </a:r>
              <a:endParaRPr lang="zh-CN" altLang="en-US" sz="2800" b="1" dirty="0">
                <a:latin typeface="+mj-lt"/>
                <a:ea typeface="+mj-ea"/>
              </a:endParaRPr>
            </a:p>
          </p:txBody>
        </p:sp>
        <p:sp>
          <p:nvSpPr>
            <p:cNvPr id="26" name="文本框 25"/>
            <p:cNvSpPr txBox="1"/>
            <p:nvPr/>
          </p:nvSpPr>
          <p:spPr bwMode="auto">
            <a:xfrm>
              <a:off x="7228686" y="5413372"/>
              <a:ext cx="906017" cy="55989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2800" b="1">
                  <a:latin typeface="+mj-lt"/>
                  <a:ea typeface="+mj-ea"/>
                </a:rPr>
                <a:t>去年</a:t>
              </a:r>
              <a:endParaRPr lang="zh-CN" altLang="en-US" sz="2800" b="1" dirty="0">
                <a:latin typeface="+mj-lt"/>
                <a:ea typeface="+mj-ea"/>
              </a:endParaRPr>
            </a:p>
          </p:txBody>
        </p:sp>
        <p:cxnSp>
          <p:nvCxnSpPr>
            <p:cNvPr id="27" name="直接连接符 26"/>
            <p:cNvCxnSpPr/>
            <p:nvPr/>
          </p:nvCxnSpPr>
          <p:spPr>
            <a:xfrm>
              <a:off x="7130921" y="5486397"/>
              <a:ext cx="307346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Text Box 17"/>
          <p:cNvSpPr txBox="1">
            <a:spLocks noChangeArrowheads="1"/>
          </p:cNvSpPr>
          <p:nvPr/>
        </p:nvSpPr>
        <p:spPr bwMode="auto">
          <a:xfrm>
            <a:off x="935578" y="3324470"/>
            <a:ext cx="6915339" cy="645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1219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kern="0">
                <a:solidFill>
                  <a:srgbClr val="FF0000"/>
                </a:solidFill>
                <a:latin typeface="+mj-lt"/>
                <a:ea typeface="+mj-ea"/>
              </a:rPr>
              <a:t>根据题意，得 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j-ea"/>
              </a:rPr>
              <a:t>100(1 + </a:t>
            </a:r>
            <a:r>
              <a:rPr lang="en-US" altLang="zh-CN" sz="3600" b="1" i="1" kern="0">
                <a:solidFill>
                  <a:srgbClr val="FF0000"/>
                </a:solidFill>
                <a:latin typeface="+mj-lt"/>
                <a:ea typeface="+mj-ea"/>
              </a:rPr>
              <a:t>x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j-ea"/>
              </a:rPr>
              <a:t>)</a:t>
            </a:r>
            <a:r>
              <a:rPr lang="en-US" altLang="zh-CN" sz="3600" b="1" kern="0" baseline="30000">
                <a:solidFill>
                  <a:srgbClr val="FF0000"/>
                </a:solidFill>
                <a:latin typeface="+mj-lt"/>
                <a:ea typeface="+mj-ea"/>
              </a:rPr>
              <a:t>2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j-ea"/>
              </a:rPr>
              <a:t> = 200.</a:t>
            </a:r>
            <a:endParaRPr lang="en-US" altLang="zh-CN" sz="3600" b="1" kern="0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32" name="Text Box 17"/>
          <p:cNvSpPr txBox="1">
            <a:spLocks noChangeArrowheads="1"/>
          </p:cNvSpPr>
          <p:nvPr/>
        </p:nvSpPr>
        <p:spPr bwMode="auto">
          <a:xfrm>
            <a:off x="929099" y="4100757"/>
            <a:ext cx="5268501" cy="645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1219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kern="0">
                <a:solidFill>
                  <a:srgbClr val="FF0000"/>
                </a:solidFill>
                <a:latin typeface="+mj-lt"/>
                <a:ea typeface="+mj-ea"/>
              </a:rPr>
              <a:t>化简，得 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j-ea"/>
              </a:rPr>
              <a:t>(1 + </a:t>
            </a:r>
            <a:r>
              <a:rPr lang="en-US" altLang="zh-CN" sz="3600" b="1" i="1" kern="0">
                <a:solidFill>
                  <a:srgbClr val="FF0000"/>
                </a:solidFill>
                <a:latin typeface="+mj-lt"/>
                <a:ea typeface="+mj-ea"/>
              </a:rPr>
              <a:t>x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j-ea"/>
              </a:rPr>
              <a:t>)</a:t>
            </a:r>
            <a:r>
              <a:rPr lang="en-US" altLang="zh-CN" sz="3600" b="1" kern="0" baseline="30000">
                <a:solidFill>
                  <a:srgbClr val="FF0000"/>
                </a:solidFill>
                <a:latin typeface="+mj-lt"/>
                <a:ea typeface="+mj-ea"/>
              </a:rPr>
              <a:t>2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j-ea"/>
              </a:rPr>
              <a:t> = 2.</a:t>
            </a:r>
            <a:endParaRPr lang="en-US" altLang="zh-CN" sz="3600" b="1" kern="0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33" name="Text Box 17"/>
          <p:cNvSpPr txBox="1">
            <a:spLocks noChangeArrowheads="1"/>
          </p:cNvSpPr>
          <p:nvPr/>
        </p:nvSpPr>
        <p:spPr bwMode="auto">
          <a:xfrm>
            <a:off x="922620" y="4877044"/>
            <a:ext cx="5630580" cy="645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1219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kern="0">
                <a:solidFill>
                  <a:srgbClr val="FF0000"/>
                </a:solidFill>
                <a:latin typeface="+mj-lt"/>
                <a:ea typeface="+mj-ea"/>
              </a:rPr>
              <a:t>整理，得 </a:t>
            </a:r>
            <a:r>
              <a:rPr lang="en-US" altLang="zh-CN" sz="3600" b="1" i="1" kern="0">
                <a:solidFill>
                  <a:srgbClr val="FF0000"/>
                </a:solidFill>
                <a:latin typeface="+mj-lt"/>
                <a:ea typeface="+mj-ea"/>
              </a:rPr>
              <a:t>x</a:t>
            </a:r>
            <a:r>
              <a:rPr lang="en-US" altLang="zh-CN" sz="3600" b="1" kern="0" baseline="30000">
                <a:solidFill>
                  <a:srgbClr val="FF0000"/>
                </a:solidFill>
                <a:latin typeface="+mj-lt"/>
                <a:ea typeface="+mj-ea"/>
              </a:rPr>
              <a:t>2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j-ea"/>
              </a:rPr>
              <a:t> + 2</a:t>
            </a:r>
            <a:r>
              <a:rPr lang="en-US" altLang="zh-CN" sz="3600" b="1" i="1" kern="0">
                <a:solidFill>
                  <a:srgbClr val="FF0000"/>
                </a:solidFill>
                <a:latin typeface="+mj-lt"/>
                <a:ea typeface="+mj-ea"/>
              </a:rPr>
              <a:t>x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j-ea"/>
              </a:rPr>
              <a:t> – 1 = 0.</a:t>
            </a:r>
            <a:endParaRPr lang="en-US" altLang="zh-CN" sz="3600" b="1" kern="0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512472" y="3020906"/>
            <a:ext cx="3293514" cy="3225058"/>
            <a:chOff x="5405373" y="1932427"/>
            <a:chExt cx="2994104" cy="2931872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 flipH="1" flipV="1">
              <a:off x="5405373" y="1932427"/>
              <a:ext cx="2994104" cy="2931872"/>
            </a:xfrm>
            <a:prstGeom prst="rect">
              <a:avLst/>
            </a:prstGeom>
          </p:spPr>
        </p:pic>
        <p:sp>
          <p:nvSpPr>
            <p:cNvPr id="37" name="文本框 53"/>
            <p:cNvSpPr txBox="1"/>
            <p:nvPr/>
          </p:nvSpPr>
          <p:spPr>
            <a:xfrm>
              <a:off x="5728646" y="2106963"/>
              <a:ext cx="2463410" cy="20984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  <a:cs typeface="+mn-cs"/>
                </a:defRPr>
              </a:lvl9pPr>
            </a:lstStyle>
            <a:p>
              <a:pPr algn="ctr" hangingPunct="1"/>
              <a:r>
                <a:rPr lang="zh-CN" altLang="en-US" sz="3600" b="1">
                  <a:latin typeface="楷体" panose="02010609060101010101" pitchFamily="49" charset="-122"/>
                  <a:ea typeface="楷体" panose="02010609060101010101" pitchFamily="49" charset="-122"/>
                </a:rPr>
                <a:t>它是一</a:t>
              </a:r>
              <a:endParaRPr lang="en-US" altLang="zh-CN" sz="36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 hangingPunct="1"/>
              <a:r>
                <a:rPr lang="zh-CN" altLang="en-US" sz="3600" b="1">
                  <a:latin typeface="楷体" panose="02010609060101010101" pitchFamily="49" charset="-122"/>
                  <a:ea typeface="楷体" panose="02010609060101010101" pitchFamily="49" charset="-122"/>
                </a:rPr>
                <a:t>元一次方程吗？它有什么特点？</a:t>
              </a:r>
              <a:endParaRPr lang="zh-CN" altLang="en-US" sz="36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949047" y="5762250"/>
            <a:ext cx="7107107" cy="69352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 defTabSz="609600">
              <a:lnSpc>
                <a:spcPct val="120000"/>
              </a:lnSpc>
              <a:defRPr/>
            </a:pPr>
            <a:r>
              <a:rPr lang="zh-CN" altLang="en-US" sz="3600" b="1">
                <a:ea typeface="楷体" panose="02010609060101010101" pitchFamily="49" charset="-122"/>
              </a:rPr>
              <a:t>只含一个未知数 </a:t>
            </a:r>
            <a:r>
              <a:rPr lang="en-US" altLang="zh-CN" sz="3600" b="1" i="1">
                <a:ea typeface="楷体" panose="02010609060101010101" pitchFamily="49" charset="-122"/>
              </a:rPr>
              <a:t>x </a:t>
            </a:r>
            <a:r>
              <a:rPr lang="zh-CN" altLang="en-US" sz="3600" b="1">
                <a:ea typeface="楷体" panose="02010609060101010101" pitchFamily="49" charset="-122"/>
              </a:rPr>
              <a:t>且其次数是 </a:t>
            </a:r>
            <a:r>
              <a:rPr lang="en-US" altLang="zh-CN" sz="3600" b="1">
                <a:ea typeface="楷体" panose="02010609060101010101" pitchFamily="49" charset="-122"/>
              </a:rPr>
              <a:t>2</a:t>
            </a:r>
            <a:endParaRPr lang="en-US" altLang="zh-CN" sz="3600" b="1"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2" grpId="0"/>
      <p:bldP spid="33" grpId="0"/>
      <p:bldP spid="3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矩形 86"/>
          <p:cNvSpPr/>
          <p:nvPr/>
        </p:nvSpPr>
        <p:spPr>
          <a:xfrm>
            <a:off x="7458493" y="2199391"/>
            <a:ext cx="1393407" cy="500531"/>
          </a:xfrm>
          <a:prstGeom prst="rect">
            <a:avLst/>
          </a:prstGeom>
          <a:solidFill>
            <a:srgbClr val="FF7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9196251" y="2173991"/>
            <a:ext cx="2050870" cy="55058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Rectangle 3"/>
          <p:cNvSpPr/>
          <p:nvPr/>
        </p:nvSpPr>
        <p:spPr>
          <a:xfrm>
            <a:off x="1082645" y="339436"/>
            <a:ext cx="10283855" cy="3089564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3600" b="1">
                <a:solidFill>
                  <a:srgbClr val="1D41D5"/>
                </a:solidFill>
                <a:latin typeface="times" panose="02020603050405020304" pitchFamily="18" charset="0"/>
                <a:ea typeface="黑体" panose="02010609060101010101" charset="-122"/>
                <a:cs typeface="times" panose="02020603050405020304" pitchFamily="18" charset="0"/>
              </a:rPr>
              <a:t>问题</a:t>
            </a:r>
            <a:r>
              <a:rPr lang="en-US" altLang="zh-CN" sz="3600" b="1">
                <a:solidFill>
                  <a:srgbClr val="1D41D5"/>
                </a:solidFill>
                <a:latin typeface="times" panose="02020603050405020304" pitchFamily="18" charset="0"/>
                <a:ea typeface="黑体" panose="02010609060101010101" charset="-122"/>
                <a:cs typeface="times" panose="02020603050405020304" pitchFamily="18" charset="0"/>
              </a:rPr>
              <a:t>2</a:t>
            </a:r>
            <a:r>
              <a:rPr lang="zh-CN" altLang="en-US" sz="3600" b="1">
                <a:solidFill>
                  <a:srgbClr val="1D41D5"/>
                </a:solidFill>
                <a:latin typeface="times" panose="02020603050405020304" pitchFamily="18" charset="0"/>
                <a:ea typeface="黑体" panose="02010609060101010101" charset="-122"/>
                <a:cs typeface="times" panose="02020603050405020304" pitchFamily="18" charset="0"/>
              </a:rPr>
              <a:t>：</a:t>
            </a:r>
            <a:r>
              <a:rPr lang="zh-CN" altLang="en-US" sz="3600" b="1">
                <a:latin typeface="times" panose="02020603050405020304" pitchFamily="18" charset="0"/>
                <a:ea typeface="黑体" panose="02010609060101010101" charset="-122"/>
                <a:cs typeface="times" panose="02020603050405020304" pitchFamily="18" charset="0"/>
              </a:rPr>
              <a:t>如图，在一块宽 </a:t>
            </a:r>
            <a:r>
              <a:rPr lang="en-US" altLang="zh-CN" sz="3600" b="1">
                <a:latin typeface="times" panose="02020603050405020304" pitchFamily="18" charset="0"/>
                <a:ea typeface="黑体" panose="02010609060101010101" charset="-122"/>
                <a:cs typeface="times" panose="02020603050405020304" pitchFamily="18" charset="0"/>
              </a:rPr>
              <a:t>20 m</a:t>
            </a:r>
            <a:r>
              <a:rPr lang="zh-CN" altLang="en-US" sz="3600" b="1">
                <a:latin typeface="times" panose="02020603050405020304" pitchFamily="18" charset="0"/>
                <a:ea typeface="黑体" panose="02010609060101010101" charset="-122"/>
                <a:cs typeface="times" panose="02020603050405020304" pitchFamily="18" charset="0"/>
              </a:rPr>
              <a:t>、长 </a:t>
            </a:r>
            <a:r>
              <a:rPr lang="en-US" altLang="zh-CN" sz="3600" b="1">
                <a:latin typeface="times" panose="02020603050405020304" pitchFamily="18" charset="0"/>
                <a:ea typeface="黑体" panose="02010609060101010101" charset="-122"/>
                <a:cs typeface="times" panose="02020603050405020304" pitchFamily="18" charset="0"/>
              </a:rPr>
              <a:t>32 m </a:t>
            </a:r>
            <a:r>
              <a:rPr lang="zh-CN" altLang="en-US" sz="3600" b="1">
                <a:latin typeface="times" panose="02020603050405020304" pitchFamily="18" charset="0"/>
                <a:ea typeface="黑体" panose="02010609060101010101" charset="-122"/>
                <a:cs typeface="times" panose="02020603050405020304" pitchFamily="18" charset="0"/>
              </a:rPr>
              <a:t>的长方形空地上，修筑三条等宽的小路（两条纵向，一条横向，纵向与横向垂直），把这块空地分成 </a:t>
            </a:r>
            <a:r>
              <a:rPr lang="en-US" altLang="zh-CN" sz="3600" b="1">
                <a:latin typeface="times" panose="02020603050405020304" pitchFamily="18" charset="0"/>
                <a:ea typeface="黑体" panose="02010609060101010101" charset="-122"/>
                <a:cs typeface="times" panose="02020603050405020304" pitchFamily="18" charset="0"/>
              </a:rPr>
              <a:t>6 </a:t>
            </a:r>
            <a:r>
              <a:rPr lang="zh-CN" altLang="en-US" sz="3600" b="1">
                <a:latin typeface="times" panose="02020603050405020304" pitchFamily="18" charset="0"/>
                <a:ea typeface="黑体" panose="02010609060101010101" charset="-122"/>
                <a:cs typeface="times" panose="02020603050405020304" pitchFamily="18" charset="0"/>
              </a:rPr>
              <a:t>块，建成小花坛</a:t>
            </a:r>
            <a:r>
              <a:rPr lang="en-US" altLang="zh-CN" sz="3600" b="1">
                <a:latin typeface="times" panose="02020603050405020304" pitchFamily="18" charset="0"/>
                <a:ea typeface="黑体" panose="02010609060101010101" charset="-122"/>
                <a:cs typeface="times" panose="02020603050405020304" pitchFamily="18" charset="0"/>
              </a:rPr>
              <a:t>. </a:t>
            </a:r>
            <a:r>
              <a:rPr lang="zh-CN" altLang="en-US" sz="3600" b="1">
                <a:latin typeface="times" panose="02020603050405020304" pitchFamily="18" charset="0"/>
                <a:ea typeface="黑体" panose="02010609060101010101" charset="-122"/>
                <a:cs typeface="times" panose="02020603050405020304" pitchFamily="18" charset="0"/>
              </a:rPr>
              <a:t>要使花坛的总面积为 </a:t>
            </a:r>
            <a:r>
              <a:rPr lang="en-US" altLang="zh-CN" sz="3600" b="1">
                <a:latin typeface="times" panose="02020603050405020304" pitchFamily="18" charset="0"/>
                <a:ea typeface="黑体" panose="02010609060101010101" charset="-122"/>
                <a:cs typeface="times" panose="02020603050405020304" pitchFamily="18" charset="0"/>
              </a:rPr>
              <a:t>570 m</a:t>
            </a:r>
            <a:r>
              <a:rPr lang="en-US" altLang="zh-CN" sz="3600" b="1" baseline="30000">
                <a:latin typeface="times" panose="02020603050405020304" pitchFamily="18" charset="0"/>
                <a:ea typeface="黑体" panose="02010609060101010101" charset="-122"/>
                <a:cs typeface="times" panose="02020603050405020304" pitchFamily="18" charset="0"/>
              </a:rPr>
              <a:t>2</a:t>
            </a:r>
            <a:r>
              <a:rPr lang="zh-CN" altLang="en-US" sz="3600" b="1">
                <a:latin typeface="times" panose="02020603050405020304" pitchFamily="18" charset="0"/>
                <a:ea typeface="黑体" panose="02010609060101010101" charset="-122"/>
                <a:cs typeface="times" panose="02020603050405020304" pitchFamily="18" charset="0"/>
              </a:rPr>
              <a:t>，小路的宽应是多少？</a:t>
            </a:r>
            <a:endParaRPr lang="zh-CN" altLang="en-US" sz="3600" b="1" dirty="0">
              <a:latin typeface="times" panose="02020603050405020304" pitchFamily="18" charset="0"/>
              <a:ea typeface="黑体" panose="02010609060101010101" charset="-122"/>
              <a:cs typeface="times" panose="02020603050405020304" pitchFamily="18" charset="0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6879131" y="2892603"/>
            <a:ext cx="4565715" cy="3223992"/>
            <a:chOff x="6409231" y="3095803"/>
            <a:chExt cx="4565715" cy="3223992"/>
          </a:xfrm>
        </p:grpSpPr>
        <p:grpSp>
          <p:nvGrpSpPr>
            <p:cNvPr id="29" name="组合 28"/>
            <p:cNvGrpSpPr/>
            <p:nvPr/>
          </p:nvGrpSpPr>
          <p:grpSpPr bwMode="auto">
            <a:xfrm>
              <a:off x="6864711" y="3095805"/>
              <a:ext cx="3871515" cy="2435225"/>
              <a:chOff x="4933950" y="3407569"/>
              <a:chExt cx="2374900" cy="1494631"/>
            </a:xfrm>
          </p:grpSpPr>
          <p:sp>
            <p:nvSpPr>
              <p:cNvPr id="30" name="矩形 29"/>
              <p:cNvSpPr/>
              <p:nvPr/>
            </p:nvSpPr>
            <p:spPr bwMode="auto">
              <a:xfrm>
                <a:off x="4933950" y="3409157"/>
                <a:ext cx="2374900" cy="1493042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 w="19050">
                <a:noFill/>
                <a:miter lim="800000"/>
              </a:ln>
            </p:spPr>
            <p:txBody>
              <a:bodyPr anchor="ctr">
                <a:spAutoFit/>
              </a:bodyPr>
              <a:lstStyle/>
              <a:p>
                <a:pPr eaLnBrk="1" hangingPunct="1">
                  <a:lnSpc>
                    <a:spcPct val="120000"/>
                  </a:lnSpc>
                  <a:buFont typeface="Arial" panose="020B0604020202020204" pitchFamily="34" charset="0"/>
                  <a:buNone/>
                  <a:defRPr/>
                </a:pPr>
                <a:endParaRPr lang="zh-CN" altLang="en-US" sz="2800" b="1" dirty="0">
                  <a:latin typeface="+mj-lt"/>
                  <a:ea typeface="黑体" panose="02010609060101010101" charset="-122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 bwMode="auto">
              <a:xfrm>
                <a:off x="4933950" y="3407569"/>
                <a:ext cx="635000" cy="628984"/>
              </a:xfrm>
              <a:prstGeom prst="rect">
                <a:avLst/>
              </a:prstGeom>
              <a:solidFill>
                <a:srgbClr val="00B050"/>
              </a:solidFill>
              <a:ln w="19050">
                <a:solidFill>
                  <a:schemeClr val="tx1"/>
                </a:solidFill>
                <a:miter lim="800000"/>
              </a:ln>
            </p:spPr>
            <p:txBody>
              <a:bodyPr anchor="ctr">
                <a:spAutoFit/>
              </a:bodyPr>
              <a:lstStyle/>
              <a:p>
                <a:pPr eaLnBrk="1" hangingPunct="1">
                  <a:lnSpc>
                    <a:spcPct val="120000"/>
                  </a:lnSpc>
                  <a:buFont typeface="Arial" panose="020B0604020202020204" pitchFamily="34" charset="0"/>
                  <a:buNone/>
                  <a:defRPr/>
                </a:pPr>
                <a:endParaRPr lang="zh-CN" altLang="en-US" sz="2800" b="1" dirty="0">
                  <a:latin typeface="+mj-lt"/>
                  <a:ea typeface="黑体" panose="02010609060101010101" charset="-122"/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 bwMode="auto">
              <a:xfrm>
                <a:off x="4933950" y="4273216"/>
                <a:ext cx="635000" cy="628984"/>
              </a:xfrm>
              <a:prstGeom prst="rect">
                <a:avLst/>
              </a:prstGeom>
              <a:solidFill>
                <a:srgbClr val="00B050"/>
              </a:solidFill>
              <a:ln w="19050">
                <a:solidFill>
                  <a:schemeClr val="tx1"/>
                </a:solidFill>
                <a:miter lim="800000"/>
              </a:ln>
            </p:spPr>
            <p:txBody>
              <a:bodyPr anchor="ctr">
                <a:spAutoFit/>
              </a:bodyPr>
              <a:lstStyle/>
              <a:p>
                <a:pPr eaLnBrk="1" hangingPunct="1">
                  <a:lnSpc>
                    <a:spcPct val="120000"/>
                  </a:lnSpc>
                  <a:buFont typeface="Arial" panose="020B0604020202020204" pitchFamily="34" charset="0"/>
                  <a:buNone/>
                  <a:defRPr/>
                </a:pPr>
                <a:endParaRPr lang="zh-CN" altLang="en-US" sz="2800" b="1" dirty="0">
                  <a:latin typeface="+mj-lt"/>
                  <a:ea typeface="黑体" panose="02010609060101010101" charset="-122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 bwMode="auto">
              <a:xfrm>
                <a:off x="5803900" y="3407569"/>
                <a:ext cx="635000" cy="628984"/>
              </a:xfrm>
              <a:prstGeom prst="rect">
                <a:avLst/>
              </a:prstGeom>
              <a:solidFill>
                <a:srgbClr val="00B050"/>
              </a:solidFill>
              <a:ln w="19050">
                <a:solidFill>
                  <a:schemeClr val="tx1"/>
                </a:solidFill>
                <a:miter lim="800000"/>
              </a:ln>
            </p:spPr>
            <p:txBody>
              <a:bodyPr anchor="ctr">
                <a:spAutoFit/>
              </a:bodyPr>
              <a:lstStyle/>
              <a:p>
                <a:pPr eaLnBrk="1" hangingPunct="1">
                  <a:lnSpc>
                    <a:spcPct val="120000"/>
                  </a:lnSpc>
                  <a:buFont typeface="Arial" panose="020B0604020202020204" pitchFamily="34" charset="0"/>
                  <a:buNone/>
                  <a:defRPr/>
                </a:pPr>
                <a:endParaRPr lang="zh-CN" altLang="en-US" sz="2800" b="1" dirty="0">
                  <a:latin typeface="+mj-lt"/>
                  <a:ea typeface="黑体" panose="02010609060101010101" charset="-122"/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 bwMode="auto">
              <a:xfrm>
                <a:off x="6673850" y="3407569"/>
                <a:ext cx="635000" cy="628984"/>
              </a:xfrm>
              <a:prstGeom prst="rect">
                <a:avLst/>
              </a:prstGeom>
              <a:solidFill>
                <a:srgbClr val="00B050"/>
              </a:solidFill>
              <a:ln w="19050">
                <a:solidFill>
                  <a:schemeClr val="tx1"/>
                </a:solidFill>
                <a:miter lim="800000"/>
              </a:ln>
            </p:spPr>
            <p:txBody>
              <a:bodyPr anchor="ctr">
                <a:spAutoFit/>
              </a:bodyPr>
              <a:lstStyle/>
              <a:p>
                <a:pPr eaLnBrk="1" hangingPunct="1">
                  <a:lnSpc>
                    <a:spcPct val="120000"/>
                  </a:lnSpc>
                  <a:buFont typeface="Arial" panose="020B0604020202020204" pitchFamily="34" charset="0"/>
                  <a:buNone/>
                  <a:defRPr/>
                </a:pPr>
                <a:endParaRPr lang="zh-CN" altLang="en-US" sz="2800" b="1" dirty="0">
                  <a:latin typeface="+mj-lt"/>
                  <a:ea typeface="黑体" panose="02010609060101010101" charset="-122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 bwMode="auto">
              <a:xfrm>
                <a:off x="5803900" y="4273216"/>
                <a:ext cx="635000" cy="628984"/>
              </a:xfrm>
              <a:prstGeom prst="rect">
                <a:avLst/>
              </a:prstGeom>
              <a:solidFill>
                <a:srgbClr val="00B050"/>
              </a:solidFill>
              <a:ln w="19050">
                <a:solidFill>
                  <a:schemeClr val="tx1"/>
                </a:solidFill>
                <a:miter lim="800000"/>
              </a:ln>
            </p:spPr>
            <p:txBody>
              <a:bodyPr anchor="ctr">
                <a:spAutoFit/>
              </a:bodyPr>
              <a:lstStyle/>
              <a:p>
                <a:pPr eaLnBrk="1" hangingPunct="1">
                  <a:lnSpc>
                    <a:spcPct val="120000"/>
                  </a:lnSpc>
                  <a:buFont typeface="Arial" panose="020B0604020202020204" pitchFamily="34" charset="0"/>
                  <a:buNone/>
                  <a:defRPr/>
                </a:pPr>
                <a:endParaRPr lang="zh-CN" altLang="en-US" sz="2800" b="1" dirty="0">
                  <a:latin typeface="+mj-lt"/>
                  <a:ea typeface="黑体" panose="02010609060101010101" charset="-122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 bwMode="auto">
              <a:xfrm>
                <a:off x="6673850" y="4271627"/>
                <a:ext cx="635000" cy="628984"/>
              </a:xfrm>
              <a:prstGeom prst="rect">
                <a:avLst/>
              </a:prstGeom>
              <a:solidFill>
                <a:srgbClr val="00B050"/>
              </a:solidFill>
              <a:ln w="19050">
                <a:solidFill>
                  <a:schemeClr val="tx1"/>
                </a:solidFill>
                <a:miter lim="800000"/>
              </a:ln>
            </p:spPr>
            <p:txBody>
              <a:bodyPr anchor="ctr">
                <a:spAutoFit/>
              </a:bodyPr>
              <a:lstStyle/>
              <a:p>
                <a:pPr eaLnBrk="1" hangingPunct="1">
                  <a:lnSpc>
                    <a:spcPct val="120000"/>
                  </a:lnSpc>
                  <a:buFont typeface="Arial" panose="020B0604020202020204" pitchFamily="34" charset="0"/>
                  <a:buNone/>
                  <a:defRPr/>
                </a:pPr>
                <a:endParaRPr lang="zh-CN" altLang="en-US" sz="2800" b="1" dirty="0">
                  <a:latin typeface="+mj-lt"/>
                  <a:ea typeface="黑体" panose="02010609060101010101" charset="-122"/>
                </a:endParaRPr>
              </a:p>
            </p:txBody>
          </p:sp>
        </p:grpSp>
        <p:grpSp>
          <p:nvGrpSpPr>
            <p:cNvPr id="37" name="组合 42"/>
            <p:cNvGrpSpPr/>
            <p:nvPr/>
          </p:nvGrpSpPr>
          <p:grpSpPr bwMode="auto">
            <a:xfrm>
              <a:off x="6409231" y="3095803"/>
              <a:ext cx="543739" cy="2414592"/>
              <a:chOff x="7861685" y="1281906"/>
              <a:chExt cx="542967" cy="1484660"/>
            </a:xfrm>
          </p:grpSpPr>
          <p:cxnSp>
            <p:nvCxnSpPr>
              <p:cNvPr id="38" name="直接连接符 37"/>
              <p:cNvCxnSpPr/>
              <p:nvPr/>
            </p:nvCxnSpPr>
            <p:spPr>
              <a:xfrm>
                <a:off x="7965132" y="1281907"/>
                <a:ext cx="33607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>
                <a:off x="7965132" y="2766566"/>
                <a:ext cx="33607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" name="文本框 39"/>
              <p:cNvSpPr txBox="1"/>
              <p:nvPr/>
            </p:nvSpPr>
            <p:spPr>
              <a:xfrm>
                <a:off x="7861685" y="1863380"/>
                <a:ext cx="542967" cy="321712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en-US" altLang="zh-CN" sz="2800" b="1" dirty="0">
                    <a:latin typeface="+mj-lt"/>
                    <a:ea typeface="+mj-ea"/>
                  </a:rPr>
                  <a:t>20</a:t>
                </a:r>
                <a:endParaRPr lang="zh-CN" altLang="en-US" sz="2800" b="1" dirty="0">
                  <a:latin typeface="+mj-lt"/>
                  <a:ea typeface="+mj-ea"/>
                </a:endParaRPr>
              </a:p>
            </p:txBody>
          </p:sp>
          <p:cxnSp>
            <p:nvCxnSpPr>
              <p:cNvPr id="41" name="直接箭头连接符 40"/>
              <p:cNvCxnSpPr>
                <a:stCxn id="40" idx="2"/>
              </p:cNvCxnSpPr>
              <p:nvPr/>
            </p:nvCxnSpPr>
            <p:spPr>
              <a:xfrm flipH="1">
                <a:off x="8133168" y="2185092"/>
                <a:ext cx="1" cy="581473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箭头连接符 41"/>
              <p:cNvCxnSpPr>
                <a:endCxn id="40" idx="0"/>
              </p:cNvCxnSpPr>
              <p:nvPr/>
            </p:nvCxnSpPr>
            <p:spPr>
              <a:xfrm>
                <a:off x="8133168" y="1281906"/>
                <a:ext cx="1" cy="581473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headEnd type="triangl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3" name="组合 60"/>
            <p:cNvGrpSpPr/>
            <p:nvPr/>
          </p:nvGrpSpPr>
          <p:grpSpPr bwMode="auto">
            <a:xfrm>
              <a:off x="6867632" y="5462771"/>
              <a:ext cx="3868594" cy="523220"/>
              <a:chOff x="5543550" y="2522239"/>
              <a:chExt cx="2374900" cy="523865"/>
            </a:xfrm>
          </p:grpSpPr>
          <p:cxnSp>
            <p:nvCxnSpPr>
              <p:cNvPr id="44" name="直接连接符 43"/>
              <p:cNvCxnSpPr/>
              <p:nvPr/>
            </p:nvCxnSpPr>
            <p:spPr>
              <a:xfrm>
                <a:off x="5543550" y="2583106"/>
                <a:ext cx="0" cy="402132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/>
              <p:nvPr/>
            </p:nvCxnSpPr>
            <p:spPr>
              <a:xfrm>
                <a:off x="7918450" y="2583106"/>
                <a:ext cx="0" cy="402132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箭头连接符 45"/>
              <p:cNvCxnSpPr>
                <a:stCxn id="48" idx="3"/>
              </p:cNvCxnSpPr>
              <p:nvPr/>
            </p:nvCxnSpPr>
            <p:spPr>
              <a:xfrm>
                <a:off x="6897898" y="2784171"/>
                <a:ext cx="1020552" cy="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箭头连接符 46"/>
              <p:cNvCxnSpPr>
                <a:endCxn id="48" idx="1"/>
              </p:cNvCxnSpPr>
              <p:nvPr/>
            </p:nvCxnSpPr>
            <p:spPr>
              <a:xfrm>
                <a:off x="5543550" y="2784171"/>
                <a:ext cx="1020551" cy="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headEnd type="triangl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8" name="文本框 47"/>
              <p:cNvSpPr txBox="1"/>
              <p:nvPr/>
            </p:nvSpPr>
            <p:spPr>
              <a:xfrm>
                <a:off x="6564101" y="2522239"/>
                <a:ext cx="333797" cy="523865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en-US" altLang="zh-CN" sz="2800" b="1" dirty="0">
                    <a:latin typeface="+mj-lt"/>
                    <a:ea typeface="+mj-ea"/>
                  </a:rPr>
                  <a:t>32</a:t>
                </a:r>
                <a:endParaRPr lang="zh-CN" altLang="en-US" sz="2800" b="1" dirty="0">
                  <a:latin typeface="+mj-lt"/>
                  <a:ea typeface="+mj-ea"/>
                </a:endParaRPr>
              </a:p>
            </p:txBody>
          </p:sp>
        </p:grpSp>
        <p:sp>
          <p:nvSpPr>
            <p:cNvPr id="55" name="Rectangle 3"/>
            <p:cNvSpPr/>
            <p:nvPr/>
          </p:nvSpPr>
          <p:spPr>
            <a:xfrm>
              <a:off x="9103291" y="5792215"/>
              <a:ext cx="1871655" cy="5275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eaLnBrk="1" hangingPunct="1">
                <a:lnSpc>
                  <a:spcPct val="110000"/>
                </a:lnSpc>
              </a:pPr>
              <a:r>
                <a:rPr lang="en-US" altLang="zh-CN" sz="2800" b="1">
                  <a:latin typeface="times" panose="02020603050405020304" pitchFamily="18" charset="0"/>
                  <a:ea typeface="黑体" panose="02010609060101010101" charset="-122"/>
                  <a:cs typeface="times" panose="02020603050405020304" pitchFamily="18" charset="0"/>
                </a:rPr>
                <a:t>(</a:t>
              </a:r>
              <a:r>
                <a:rPr lang="zh-CN" altLang="en-US" sz="2800" b="1">
                  <a:latin typeface="times" panose="02020603050405020304" pitchFamily="18" charset="0"/>
                  <a:ea typeface="黑体" panose="02010609060101010101" charset="-122"/>
                  <a:cs typeface="times" panose="02020603050405020304" pitchFamily="18" charset="0"/>
                </a:rPr>
                <a:t>单位：</a:t>
              </a:r>
              <a:r>
                <a:rPr lang="en-US" altLang="zh-CN" sz="2800" b="1">
                  <a:latin typeface="times" panose="02020603050405020304" pitchFamily="18" charset="0"/>
                  <a:ea typeface="黑体" panose="02010609060101010101" charset="-122"/>
                  <a:cs typeface="times" panose="02020603050405020304" pitchFamily="18" charset="0"/>
                </a:rPr>
                <a:t>m)</a:t>
              </a:r>
              <a:endParaRPr lang="zh-CN" altLang="en-US" sz="2800" b="1" dirty="0">
                <a:latin typeface="times" panose="02020603050405020304" pitchFamily="18" charset="0"/>
                <a:ea typeface="黑体" panose="02010609060101010101" charset="-122"/>
                <a:cs typeface="times" panose="02020603050405020304" pitchFamily="18" charset="0"/>
              </a:endParaRPr>
            </a:p>
          </p:txBody>
        </p:sp>
      </p:grpSp>
      <p:sp>
        <p:nvSpPr>
          <p:cNvPr id="58" name="Text Box 3"/>
          <p:cNvSpPr txBox="1"/>
          <p:nvPr/>
        </p:nvSpPr>
        <p:spPr>
          <a:xfrm>
            <a:off x="11109355" y="2126117"/>
            <a:ext cx="717558" cy="646331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600" b="1" i="1" spc="3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sym typeface="+mn-ea"/>
              </a:rPr>
              <a:t>x</a:t>
            </a:r>
            <a:endParaRPr lang="en-US" altLang="zh-CN" sz="3600" b="1" spc="300" baseline="30000" dirty="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grpSp>
        <p:nvGrpSpPr>
          <p:cNvPr id="59" name="组合 42"/>
          <p:cNvGrpSpPr/>
          <p:nvPr/>
        </p:nvGrpSpPr>
        <p:grpSpPr bwMode="auto">
          <a:xfrm>
            <a:off x="11178801" y="3608809"/>
            <a:ext cx="415499" cy="953666"/>
            <a:chOff x="7938758" y="1231409"/>
            <a:chExt cx="414910" cy="2116811"/>
          </a:xfrm>
        </p:grpSpPr>
        <p:cxnSp>
          <p:nvCxnSpPr>
            <p:cNvPr id="60" name="直接连接符 59"/>
            <p:cNvCxnSpPr/>
            <p:nvPr/>
          </p:nvCxnSpPr>
          <p:spPr>
            <a:xfrm>
              <a:off x="7965132" y="1916415"/>
              <a:ext cx="336072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>
              <a:off x="7965132" y="2766566"/>
              <a:ext cx="336072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文本框 61"/>
            <p:cNvSpPr txBox="1"/>
            <p:nvPr/>
          </p:nvSpPr>
          <p:spPr>
            <a:xfrm>
              <a:off x="7938758" y="1524057"/>
              <a:ext cx="414910" cy="1434633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altLang="zh-CN" sz="3600" b="1" i="1">
                  <a:solidFill>
                    <a:srgbClr val="FF0000"/>
                  </a:solidFill>
                  <a:latin typeface="+mj-lt"/>
                  <a:ea typeface="+mj-ea"/>
                </a:rPr>
                <a:t>x</a:t>
              </a:r>
              <a:endParaRPr lang="zh-CN" altLang="en-US" sz="3600" b="1" i="1" dirty="0">
                <a:solidFill>
                  <a:srgbClr val="FF0000"/>
                </a:solidFill>
                <a:latin typeface="+mj-lt"/>
                <a:ea typeface="+mj-ea"/>
              </a:endParaRPr>
            </a:p>
          </p:txBody>
        </p:sp>
        <p:cxnSp>
          <p:nvCxnSpPr>
            <p:cNvPr id="63" name="直接箭头连接符 62"/>
            <p:cNvCxnSpPr/>
            <p:nvPr/>
          </p:nvCxnSpPr>
          <p:spPr>
            <a:xfrm flipV="1">
              <a:off x="8133169" y="1231409"/>
              <a:ext cx="0" cy="685004"/>
            </a:xfrm>
            <a:prstGeom prst="straightConnector1">
              <a:avLst/>
            </a:prstGeom>
            <a:ln w="19050">
              <a:solidFill>
                <a:srgbClr val="FF0000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箭头连接符 63"/>
            <p:cNvCxnSpPr/>
            <p:nvPr/>
          </p:nvCxnSpPr>
          <p:spPr>
            <a:xfrm>
              <a:off x="8133168" y="2766566"/>
              <a:ext cx="0" cy="581654"/>
            </a:xfrm>
            <a:prstGeom prst="straightConnector1">
              <a:avLst/>
            </a:prstGeom>
            <a:ln w="19050">
              <a:solidFill>
                <a:srgbClr val="FF0000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2" name="矩形 71"/>
          <p:cNvSpPr/>
          <p:nvPr/>
        </p:nvSpPr>
        <p:spPr>
          <a:xfrm>
            <a:off x="7334611" y="3918534"/>
            <a:ext cx="3870600" cy="392004"/>
          </a:xfrm>
          <a:prstGeom prst="rect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Text Box 2"/>
          <p:cNvSpPr txBox="1"/>
          <p:nvPr/>
        </p:nvSpPr>
        <p:spPr>
          <a:xfrm>
            <a:off x="344849" y="3429000"/>
            <a:ext cx="4187962" cy="646331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 eaLnBrk="1" hangingPunct="1">
              <a:spcBef>
                <a:spcPts val="0"/>
              </a:spcBef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横向小路的面积：</a:t>
            </a:r>
            <a:endParaRPr lang="zh-CN" altLang="en-US" sz="3600" b="1" dirty="0"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4" name="Text Box 3"/>
          <p:cNvSpPr txBox="1"/>
          <p:nvPr/>
        </p:nvSpPr>
        <p:spPr>
          <a:xfrm>
            <a:off x="3898749" y="3421709"/>
            <a:ext cx="1583032" cy="646331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00FF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32</a:t>
            </a:r>
            <a:r>
              <a:rPr lang="en-US" altLang="zh-CN" sz="3600" b="1" i="1">
                <a:solidFill>
                  <a:srgbClr val="0000FF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3600" b="1">
                <a:solidFill>
                  <a:srgbClr val="0000FF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 m</a:t>
            </a:r>
            <a:r>
              <a:rPr lang="en-US" altLang="zh-CN" sz="3600" b="1" baseline="30000">
                <a:solidFill>
                  <a:srgbClr val="0000FF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2</a:t>
            </a:r>
            <a:endParaRPr lang="en-US" altLang="zh-CN" sz="3600" b="1" baseline="30000" dirty="0">
              <a:solidFill>
                <a:srgbClr val="0000FF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8374539" y="2882541"/>
            <a:ext cx="372570" cy="2442698"/>
          </a:xfrm>
          <a:prstGeom prst="rect">
            <a:avLst/>
          </a:prstGeom>
          <a:solidFill>
            <a:srgbClr val="0000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Text Box 2"/>
          <p:cNvSpPr txBox="1"/>
          <p:nvPr/>
        </p:nvSpPr>
        <p:spPr>
          <a:xfrm>
            <a:off x="349154" y="4079798"/>
            <a:ext cx="4187962" cy="646331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 eaLnBrk="1" hangingPunct="1">
              <a:spcBef>
                <a:spcPts val="0"/>
              </a:spcBef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纵向小路的面积：</a:t>
            </a:r>
            <a:endParaRPr lang="zh-CN" altLang="en-US" sz="3600" b="1" dirty="0"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9793627" y="2882541"/>
            <a:ext cx="372570" cy="2442698"/>
          </a:xfrm>
          <a:prstGeom prst="rect">
            <a:avLst/>
          </a:prstGeom>
          <a:solidFill>
            <a:srgbClr val="0000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Text Box 3"/>
          <p:cNvSpPr txBox="1"/>
          <p:nvPr/>
        </p:nvSpPr>
        <p:spPr>
          <a:xfrm>
            <a:off x="3898749" y="4125896"/>
            <a:ext cx="2342208" cy="646331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00FF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2×20</a:t>
            </a:r>
            <a:r>
              <a:rPr lang="en-US" altLang="zh-CN" sz="3600" b="1" i="1">
                <a:solidFill>
                  <a:srgbClr val="0000FF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3600" b="1">
                <a:solidFill>
                  <a:srgbClr val="0000FF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 m</a:t>
            </a:r>
            <a:r>
              <a:rPr lang="en-US" altLang="zh-CN" sz="3600" b="1" baseline="30000">
                <a:solidFill>
                  <a:srgbClr val="0000FF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2</a:t>
            </a:r>
            <a:endParaRPr lang="en-US" altLang="zh-CN" sz="3600" b="1" baseline="30000" dirty="0">
              <a:solidFill>
                <a:srgbClr val="0000FF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8368478" y="3915944"/>
            <a:ext cx="384483" cy="384483"/>
          </a:xfrm>
          <a:prstGeom prst="rect">
            <a:avLst/>
          </a:prstGeom>
          <a:solidFill>
            <a:srgbClr val="FFFF00">
              <a:alpha val="80000"/>
            </a:srgbClr>
          </a:solidFill>
          <a:ln w="190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矩形 83"/>
          <p:cNvSpPr/>
          <p:nvPr/>
        </p:nvSpPr>
        <p:spPr>
          <a:xfrm>
            <a:off x="9796906" y="3915944"/>
            <a:ext cx="384483" cy="384483"/>
          </a:xfrm>
          <a:prstGeom prst="rect">
            <a:avLst/>
          </a:prstGeom>
          <a:solidFill>
            <a:srgbClr val="FFFF00">
              <a:alpha val="80000"/>
            </a:srgbClr>
          </a:solidFill>
          <a:ln w="190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Text Box 2"/>
          <p:cNvSpPr txBox="1"/>
          <p:nvPr/>
        </p:nvSpPr>
        <p:spPr>
          <a:xfrm>
            <a:off x="344849" y="4726784"/>
            <a:ext cx="4187962" cy="646331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 eaLnBrk="1" hangingPunct="1">
              <a:spcBef>
                <a:spcPts val="0"/>
              </a:spcBef>
            </a:pPr>
            <a:r>
              <a:rPr lang="zh-CN" altLang="en-US" sz="3600" b="1"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重叠部分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的面积：</a:t>
            </a:r>
            <a:endParaRPr lang="zh-CN" altLang="en-US" sz="3600" b="1" dirty="0"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6" name="Text Box 3"/>
          <p:cNvSpPr txBox="1"/>
          <p:nvPr/>
        </p:nvSpPr>
        <p:spPr>
          <a:xfrm>
            <a:off x="3898749" y="4719493"/>
            <a:ext cx="1583032" cy="646331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00FF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2</a:t>
            </a:r>
            <a:r>
              <a:rPr lang="en-US" altLang="zh-CN" sz="3600" b="1" i="1">
                <a:solidFill>
                  <a:srgbClr val="0000FF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3600" b="1" baseline="30000">
                <a:solidFill>
                  <a:srgbClr val="0000FF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2</a:t>
            </a:r>
            <a:r>
              <a:rPr lang="en-US" altLang="zh-CN" sz="3600" b="1">
                <a:solidFill>
                  <a:srgbClr val="0000FF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 m</a:t>
            </a:r>
            <a:r>
              <a:rPr lang="en-US" altLang="zh-CN" sz="3600" b="1" baseline="30000">
                <a:solidFill>
                  <a:srgbClr val="0000FF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2</a:t>
            </a:r>
            <a:endParaRPr lang="en-US" altLang="zh-CN" sz="3600" b="1" baseline="30000" dirty="0">
              <a:solidFill>
                <a:srgbClr val="0000FF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88" name="Text Box 17"/>
          <p:cNvSpPr txBox="1">
            <a:spLocks noChangeArrowheads="1"/>
          </p:cNvSpPr>
          <p:nvPr/>
        </p:nvSpPr>
        <p:spPr bwMode="auto">
          <a:xfrm>
            <a:off x="168815" y="5310843"/>
            <a:ext cx="75944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1219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j-ea"/>
              </a:rPr>
              <a:t>32×20 – (32</a:t>
            </a:r>
            <a:r>
              <a:rPr lang="en-US" altLang="zh-CN" sz="3600" b="1" i="1" kern="0">
                <a:solidFill>
                  <a:srgbClr val="FF0000"/>
                </a:solidFill>
                <a:latin typeface="+mj-lt"/>
                <a:ea typeface="+mj-ea"/>
              </a:rPr>
              <a:t>x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j-ea"/>
              </a:rPr>
              <a:t> + 2×20</a:t>
            </a:r>
            <a:r>
              <a:rPr lang="en-US" altLang="zh-CN" sz="3600" b="1" i="1" kern="0">
                <a:solidFill>
                  <a:srgbClr val="FF0000"/>
                </a:solidFill>
                <a:latin typeface="+mj-lt"/>
                <a:ea typeface="+mj-ea"/>
              </a:rPr>
              <a:t>x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j-ea"/>
              </a:rPr>
              <a:t>) + 2</a:t>
            </a:r>
            <a:r>
              <a:rPr lang="en-US" altLang="zh-CN" sz="3600" b="1" i="1" kern="0">
                <a:solidFill>
                  <a:srgbClr val="FF0000"/>
                </a:solidFill>
                <a:latin typeface="+mj-lt"/>
                <a:ea typeface="+mj-ea"/>
              </a:rPr>
              <a:t>x</a:t>
            </a:r>
            <a:r>
              <a:rPr lang="en-US" altLang="zh-CN" sz="3600" b="1" kern="0" baseline="30000">
                <a:solidFill>
                  <a:srgbClr val="FF0000"/>
                </a:solidFill>
                <a:latin typeface="+mj-lt"/>
                <a:ea typeface="+mj-ea"/>
              </a:rPr>
              <a:t>2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j-ea"/>
              </a:rPr>
              <a:t> = 570</a:t>
            </a:r>
            <a:endParaRPr lang="en-US" altLang="zh-CN" sz="3600" b="1" kern="0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89" name="Text Box 17"/>
          <p:cNvSpPr txBox="1">
            <a:spLocks noChangeArrowheads="1"/>
          </p:cNvSpPr>
          <p:nvPr/>
        </p:nvSpPr>
        <p:spPr bwMode="auto">
          <a:xfrm>
            <a:off x="1485433" y="5949883"/>
            <a:ext cx="566556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1219200">
              <a:defRPr/>
            </a:pPr>
            <a:r>
              <a:rPr lang="zh-CN" altLang="en-US" sz="3600" b="1" kern="0">
                <a:solidFill>
                  <a:srgbClr val="0000FF"/>
                </a:solidFill>
                <a:latin typeface="Times New Roman" panose="02020603050405020304"/>
                <a:ea typeface="黑体" panose="02010609060101010101" charset="-122"/>
              </a:rPr>
              <a:t>整理，得</a:t>
            </a:r>
            <a:r>
              <a:rPr lang="en-US" altLang="zh-CN" sz="3600" b="1" i="1" kern="0">
                <a:solidFill>
                  <a:srgbClr val="FF0000"/>
                </a:solidFill>
                <a:latin typeface="+mj-lt"/>
                <a:ea typeface="+mj-ea"/>
              </a:rPr>
              <a:t> x</a:t>
            </a:r>
            <a:r>
              <a:rPr lang="en-US" altLang="zh-CN" sz="3600" b="1" kern="0" baseline="30000">
                <a:solidFill>
                  <a:srgbClr val="FF0000"/>
                </a:solidFill>
                <a:latin typeface="+mj-lt"/>
                <a:ea typeface="+mj-ea"/>
              </a:rPr>
              <a:t>2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j-ea"/>
              </a:rPr>
              <a:t> – 36</a:t>
            </a:r>
            <a:r>
              <a:rPr lang="en-US" altLang="zh-CN" sz="3600" b="1" i="1" kern="0">
                <a:solidFill>
                  <a:srgbClr val="FF0000"/>
                </a:solidFill>
                <a:latin typeface="+mj-lt"/>
                <a:ea typeface="+mj-ea"/>
              </a:rPr>
              <a:t>x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j-ea"/>
              </a:rPr>
              <a:t> + 35 = 0</a:t>
            </a:r>
            <a:endParaRPr lang="en-US" altLang="zh-CN" sz="3600" b="1" kern="0" dirty="0">
              <a:solidFill>
                <a:srgbClr val="FF0000"/>
              </a:solidFill>
              <a:latin typeface="+mj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 animBg="1"/>
      <p:bldP spid="57" grpId="0" animBg="1"/>
      <p:bldP spid="58" grpId="0"/>
      <p:bldP spid="72" grpId="0" animBg="1"/>
      <p:bldP spid="73" grpId="0"/>
      <p:bldP spid="74" grpId="0"/>
      <p:bldP spid="78" grpId="0" animBg="1"/>
      <p:bldP spid="79" grpId="0"/>
      <p:bldP spid="80" grpId="0" animBg="1"/>
      <p:bldP spid="81" grpId="0"/>
      <p:bldP spid="83" grpId="0" animBg="1"/>
      <p:bldP spid="84" grpId="0" animBg="1"/>
      <p:bldP spid="85" grpId="0"/>
      <p:bldP spid="86" grpId="0"/>
      <p:bldP spid="88" grpId="0"/>
      <p:bldP spid="8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 bwMode="auto">
          <a:xfrm>
            <a:off x="3370783" y="2242576"/>
            <a:ext cx="5546865" cy="34853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noFill/>
            <a:miter lim="800000"/>
          </a:ln>
        </p:spPr>
        <p:txBody>
          <a:bodyPr anchor="ctr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zh-CN" altLang="en-US" sz="2800" b="1" dirty="0">
              <a:latin typeface="+mj-lt"/>
              <a:ea typeface="黑体" panose="02010609060101010101" charset="-122"/>
            </a:endParaRPr>
          </a:p>
        </p:txBody>
      </p:sp>
      <p:sp>
        <p:nvSpPr>
          <p:cNvPr id="18" name="矩形 17"/>
          <p:cNvSpPr/>
          <p:nvPr/>
        </p:nvSpPr>
        <p:spPr bwMode="auto">
          <a:xfrm>
            <a:off x="3370783" y="2238869"/>
            <a:ext cx="1483119" cy="1468289"/>
          </a:xfrm>
          <a:prstGeom prst="rect">
            <a:avLst/>
          </a:prstGeom>
          <a:solidFill>
            <a:srgbClr val="00B050"/>
          </a:solidFill>
          <a:ln w="19050">
            <a:solidFill>
              <a:schemeClr val="tx1"/>
            </a:solidFill>
            <a:miter lim="800000"/>
          </a:ln>
        </p:spPr>
        <p:txBody>
          <a:bodyPr anchor="ctr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zh-CN" altLang="en-US" sz="2800" b="1" dirty="0">
              <a:latin typeface="+mj-lt"/>
              <a:ea typeface="黑体" panose="02010609060101010101" charset="-122"/>
            </a:endParaRPr>
          </a:p>
        </p:txBody>
      </p:sp>
      <p:sp>
        <p:nvSpPr>
          <p:cNvPr id="19" name="矩形 18"/>
          <p:cNvSpPr/>
          <p:nvPr/>
        </p:nvSpPr>
        <p:spPr bwMode="auto">
          <a:xfrm>
            <a:off x="3370783" y="4259619"/>
            <a:ext cx="1483119" cy="1468289"/>
          </a:xfrm>
          <a:prstGeom prst="rect">
            <a:avLst/>
          </a:prstGeom>
          <a:solidFill>
            <a:srgbClr val="00B050"/>
          </a:solidFill>
          <a:ln w="19050">
            <a:solidFill>
              <a:schemeClr val="tx1"/>
            </a:solidFill>
            <a:miter lim="800000"/>
          </a:ln>
        </p:spPr>
        <p:txBody>
          <a:bodyPr anchor="ctr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zh-CN" altLang="en-US" sz="2800" b="1" dirty="0">
              <a:latin typeface="+mj-lt"/>
              <a:ea typeface="黑体" panose="02010609060101010101" charset="-122"/>
            </a:endParaRPr>
          </a:p>
        </p:txBody>
      </p:sp>
      <p:sp>
        <p:nvSpPr>
          <p:cNvPr id="20" name="矩形 19"/>
          <p:cNvSpPr/>
          <p:nvPr/>
        </p:nvSpPr>
        <p:spPr bwMode="auto">
          <a:xfrm>
            <a:off x="5402656" y="2238869"/>
            <a:ext cx="1483119" cy="1468289"/>
          </a:xfrm>
          <a:prstGeom prst="rect">
            <a:avLst/>
          </a:prstGeom>
          <a:solidFill>
            <a:srgbClr val="00B050"/>
          </a:solidFill>
          <a:ln w="19050">
            <a:solidFill>
              <a:schemeClr val="tx1"/>
            </a:solidFill>
            <a:miter lim="800000"/>
          </a:ln>
        </p:spPr>
        <p:txBody>
          <a:bodyPr anchor="ctr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zh-CN" altLang="en-US" sz="2800" b="1" dirty="0">
              <a:latin typeface="+mj-lt"/>
              <a:ea typeface="黑体" panose="02010609060101010101" charset="-122"/>
            </a:endParaRPr>
          </a:p>
        </p:txBody>
      </p:sp>
      <p:sp>
        <p:nvSpPr>
          <p:cNvPr id="21" name="矩形 20"/>
          <p:cNvSpPr/>
          <p:nvPr/>
        </p:nvSpPr>
        <p:spPr bwMode="auto">
          <a:xfrm>
            <a:off x="7434529" y="2238869"/>
            <a:ext cx="1483119" cy="1468289"/>
          </a:xfrm>
          <a:prstGeom prst="rect">
            <a:avLst/>
          </a:prstGeom>
          <a:solidFill>
            <a:srgbClr val="00B050"/>
          </a:solidFill>
          <a:ln w="19050">
            <a:solidFill>
              <a:schemeClr val="tx1"/>
            </a:solidFill>
            <a:miter lim="800000"/>
          </a:ln>
        </p:spPr>
        <p:txBody>
          <a:bodyPr anchor="ctr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zh-CN" altLang="en-US" sz="2800" b="1" dirty="0">
              <a:latin typeface="+mj-lt"/>
              <a:ea typeface="黑体" panose="02010609060101010101" charset="-122"/>
            </a:endParaRPr>
          </a:p>
        </p:txBody>
      </p:sp>
      <p:sp>
        <p:nvSpPr>
          <p:cNvPr id="22" name="矩形 21"/>
          <p:cNvSpPr/>
          <p:nvPr/>
        </p:nvSpPr>
        <p:spPr bwMode="auto">
          <a:xfrm>
            <a:off x="5402656" y="4259617"/>
            <a:ext cx="1483119" cy="1468289"/>
          </a:xfrm>
          <a:prstGeom prst="rect">
            <a:avLst/>
          </a:prstGeom>
          <a:solidFill>
            <a:srgbClr val="00B050"/>
          </a:solidFill>
          <a:ln w="19050">
            <a:solidFill>
              <a:schemeClr val="tx1"/>
            </a:solidFill>
            <a:miter lim="800000"/>
          </a:ln>
        </p:spPr>
        <p:txBody>
          <a:bodyPr anchor="ctr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zh-CN" altLang="en-US" sz="2800" b="1" dirty="0">
              <a:latin typeface="+mj-lt"/>
              <a:ea typeface="黑体" panose="02010609060101010101" charset="-122"/>
            </a:endParaRPr>
          </a:p>
        </p:txBody>
      </p:sp>
      <p:sp>
        <p:nvSpPr>
          <p:cNvPr id="23" name="矩形 22"/>
          <p:cNvSpPr/>
          <p:nvPr/>
        </p:nvSpPr>
        <p:spPr bwMode="auto">
          <a:xfrm>
            <a:off x="7434529" y="4255908"/>
            <a:ext cx="1483119" cy="1468289"/>
          </a:xfrm>
          <a:prstGeom prst="rect">
            <a:avLst/>
          </a:prstGeom>
          <a:solidFill>
            <a:srgbClr val="00B050"/>
          </a:solidFill>
          <a:ln w="19050">
            <a:solidFill>
              <a:schemeClr val="tx1"/>
            </a:solidFill>
            <a:miter lim="800000"/>
          </a:ln>
        </p:spPr>
        <p:txBody>
          <a:bodyPr anchor="ctr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zh-CN" altLang="en-US" sz="2800" b="1" dirty="0">
              <a:latin typeface="+mj-lt"/>
              <a:ea typeface="黑体" panose="02010609060101010101" charset="-122"/>
            </a:endParaRPr>
          </a:p>
        </p:txBody>
      </p:sp>
      <p:grpSp>
        <p:nvGrpSpPr>
          <p:cNvPr id="4" name="组合 42"/>
          <p:cNvGrpSpPr/>
          <p:nvPr/>
        </p:nvGrpSpPr>
        <p:grpSpPr bwMode="auto">
          <a:xfrm>
            <a:off x="2960400" y="2238865"/>
            <a:ext cx="447059" cy="3459477"/>
            <a:chOff x="7925804" y="1281906"/>
            <a:chExt cx="414723" cy="148466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965132" y="1281907"/>
              <a:ext cx="33607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7965132" y="2766566"/>
              <a:ext cx="33607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3"/>
            <p:cNvSpPr txBox="1"/>
            <p:nvPr/>
          </p:nvSpPr>
          <p:spPr>
            <a:xfrm>
              <a:off x="7925804" y="1863380"/>
              <a:ext cx="414723" cy="250960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altLang="zh-CN" sz="3200" b="1" dirty="0">
                  <a:latin typeface="+mj-lt"/>
                  <a:ea typeface="+mj-ea"/>
                </a:rPr>
                <a:t>20</a:t>
              </a:r>
              <a:endParaRPr lang="zh-CN" altLang="en-US" sz="3200" b="1" dirty="0">
                <a:latin typeface="+mj-lt"/>
                <a:ea typeface="+mj-ea"/>
              </a:endParaRPr>
            </a:p>
          </p:txBody>
        </p:sp>
        <p:cxnSp>
          <p:nvCxnSpPr>
            <p:cNvPr id="15" name="直接箭头连接符 14"/>
            <p:cNvCxnSpPr>
              <a:stCxn id="14" idx="2"/>
            </p:cNvCxnSpPr>
            <p:nvPr/>
          </p:nvCxnSpPr>
          <p:spPr>
            <a:xfrm>
              <a:off x="8133166" y="2114340"/>
              <a:ext cx="3" cy="652225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箭头连接符 15"/>
            <p:cNvCxnSpPr>
              <a:endCxn id="14" idx="0"/>
            </p:cNvCxnSpPr>
            <p:nvPr/>
          </p:nvCxnSpPr>
          <p:spPr>
            <a:xfrm flipH="1">
              <a:off x="8133166" y="1281906"/>
              <a:ext cx="3" cy="581474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60"/>
          <p:cNvGrpSpPr/>
          <p:nvPr/>
        </p:nvGrpSpPr>
        <p:grpSpPr bwMode="auto">
          <a:xfrm>
            <a:off x="3374968" y="5630107"/>
            <a:ext cx="5542680" cy="584776"/>
            <a:chOff x="5543550" y="2522237"/>
            <a:chExt cx="2374900" cy="408656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5543550" y="2601719"/>
              <a:ext cx="0" cy="24969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7918450" y="2601719"/>
              <a:ext cx="0" cy="24969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箭头连接符 8"/>
            <p:cNvCxnSpPr/>
            <p:nvPr/>
          </p:nvCxnSpPr>
          <p:spPr>
            <a:xfrm>
              <a:off x="6858479" y="2726565"/>
              <a:ext cx="1059405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箭头连接符 9"/>
            <p:cNvCxnSpPr/>
            <p:nvPr/>
          </p:nvCxnSpPr>
          <p:spPr>
            <a:xfrm>
              <a:off x="5543550" y="2726565"/>
              <a:ext cx="1059971" cy="1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0"/>
            <p:cNvSpPr txBox="1"/>
            <p:nvPr/>
          </p:nvSpPr>
          <p:spPr>
            <a:xfrm>
              <a:off x="6603521" y="2522237"/>
              <a:ext cx="254958" cy="40865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altLang="zh-CN" sz="3200" b="1" dirty="0">
                  <a:latin typeface="+mj-lt"/>
                  <a:ea typeface="+mj-ea"/>
                </a:rPr>
                <a:t>32</a:t>
              </a:r>
              <a:endParaRPr lang="zh-CN" altLang="en-US" sz="3200" b="1" dirty="0">
                <a:latin typeface="+mj-lt"/>
                <a:ea typeface="+mj-ea"/>
              </a:endParaRPr>
            </a:p>
          </p:txBody>
        </p:sp>
      </p:grpSp>
      <p:sp>
        <p:nvSpPr>
          <p:cNvPr id="6" name="Rectangle 3"/>
          <p:cNvSpPr/>
          <p:nvPr/>
        </p:nvSpPr>
        <p:spPr>
          <a:xfrm>
            <a:off x="7067992" y="6078192"/>
            <a:ext cx="2216191" cy="5275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lnSpc>
                <a:spcPct val="110000"/>
              </a:lnSpc>
            </a:pPr>
            <a:r>
              <a:rPr lang="en-US" altLang="zh-CN" sz="2800" b="1">
                <a:latin typeface="times" panose="02020603050405020304" pitchFamily="18" charset="0"/>
                <a:ea typeface="黑体" panose="02010609060101010101" charset="-122"/>
                <a:cs typeface="times" panose="02020603050405020304" pitchFamily="18" charset="0"/>
              </a:rPr>
              <a:t>(</a:t>
            </a:r>
            <a:r>
              <a:rPr lang="zh-CN" altLang="en-US" sz="2800" b="1">
                <a:latin typeface="times" panose="02020603050405020304" pitchFamily="18" charset="0"/>
                <a:ea typeface="黑体" panose="02010609060101010101" charset="-122"/>
                <a:cs typeface="times" panose="02020603050405020304" pitchFamily="18" charset="0"/>
              </a:rPr>
              <a:t>单位：</a:t>
            </a:r>
            <a:r>
              <a:rPr lang="en-US" altLang="zh-CN" sz="2800" b="1">
                <a:latin typeface="times" panose="02020603050405020304" pitchFamily="18" charset="0"/>
                <a:ea typeface="黑体" panose="02010609060101010101" charset="-122"/>
                <a:cs typeface="times" panose="02020603050405020304" pitchFamily="18" charset="0"/>
              </a:rPr>
              <a:t>m)</a:t>
            </a:r>
            <a:endParaRPr lang="zh-CN" altLang="en-US" sz="2800" b="1" dirty="0">
              <a:latin typeface="times" panose="02020603050405020304" pitchFamily="18" charset="0"/>
              <a:ea typeface="黑体" panose="02010609060101010101" charset="-122"/>
              <a:cs typeface="times" panose="02020603050405020304" pitchFamily="18" charset="0"/>
            </a:endParaRPr>
          </a:p>
        </p:txBody>
      </p:sp>
      <p:grpSp>
        <p:nvGrpSpPr>
          <p:cNvPr id="24" name="组合 42"/>
          <p:cNvGrpSpPr/>
          <p:nvPr/>
        </p:nvGrpSpPr>
        <p:grpSpPr bwMode="auto">
          <a:xfrm>
            <a:off x="8916328" y="3265001"/>
            <a:ext cx="482186" cy="1366353"/>
            <a:chOff x="7965132" y="1231409"/>
            <a:chExt cx="336072" cy="2116811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7965132" y="1916415"/>
              <a:ext cx="336072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7965132" y="2766566"/>
              <a:ext cx="336072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26"/>
            <p:cNvSpPr txBox="1"/>
            <p:nvPr/>
          </p:nvSpPr>
          <p:spPr>
            <a:xfrm>
              <a:off x="8001511" y="1779837"/>
              <a:ext cx="271716" cy="905958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altLang="zh-CN" sz="3200" b="1" i="1">
                  <a:solidFill>
                    <a:srgbClr val="FF0000"/>
                  </a:solidFill>
                  <a:latin typeface="+mj-lt"/>
                  <a:ea typeface="+mj-ea"/>
                </a:rPr>
                <a:t>x</a:t>
              </a:r>
              <a:endParaRPr lang="zh-CN" altLang="en-US" sz="3200" b="1" i="1" dirty="0">
                <a:solidFill>
                  <a:srgbClr val="FF0000"/>
                </a:solidFill>
                <a:latin typeface="+mj-lt"/>
                <a:ea typeface="+mj-ea"/>
              </a:endParaRPr>
            </a:p>
          </p:txBody>
        </p:sp>
        <p:cxnSp>
          <p:nvCxnSpPr>
            <p:cNvPr id="28" name="直接箭头连接符 27"/>
            <p:cNvCxnSpPr/>
            <p:nvPr/>
          </p:nvCxnSpPr>
          <p:spPr>
            <a:xfrm flipV="1">
              <a:off x="8133169" y="1231409"/>
              <a:ext cx="0" cy="685004"/>
            </a:xfrm>
            <a:prstGeom prst="straightConnector1">
              <a:avLst/>
            </a:prstGeom>
            <a:ln w="19050">
              <a:solidFill>
                <a:srgbClr val="FF0000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箭头连接符 28"/>
            <p:cNvCxnSpPr/>
            <p:nvPr/>
          </p:nvCxnSpPr>
          <p:spPr>
            <a:xfrm>
              <a:off x="8133168" y="2766566"/>
              <a:ext cx="0" cy="581654"/>
            </a:xfrm>
            <a:prstGeom prst="straightConnector1">
              <a:avLst/>
            </a:prstGeom>
            <a:ln w="19050">
              <a:solidFill>
                <a:srgbClr val="FF0000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矩形 29"/>
          <p:cNvSpPr/>
          <p:nvPr/>
        </p:nvSpPr>
        <p:spPr>
          <a:xfrm>
            <a:off x="3370783" y="3708755"/>
            <a:ext cx="5545554" cy="561639"/>
          </a:xfrm>
          <a:prstGeom prst="rect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4860727" y="2224449"/>
            <a:ext cx="533795" cy="3499745"/>
          </a:xfrm>
          <a:prstGeom prst="rect">
            <a:avLst/>
          </a:prstGeom>
          <a:solidFill>
            <a:srgbClr val="0000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6893908" y="2224449"/>
            <a:ext cx="533795" cy="3499745"/>
          </a:xfrm>
          <a:prstGeom prst="rect">
            <a:avLst/>
          </a:prstGeom>
          <a:solidFill>
            <a:srgbClr val="0000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852043" y="3705044"/>
            <a:ext cx="550863" cy="550863"/>
          </a:xfrm>
          <a:prstGeom prst="rect">
            <a:avLst/>
          </a:prstGeom>
          <a:solidFill>
            <a:srgbClr val="FFFF00">
              <a:alpha val="80000"/>
            </a:srgbClr>
          </a:solidFill>
          <a:ln w="190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6898606" y="3705044"/>
            <a:ext cx="550863" cy="550863"/>
          </a:xfrm>
          <a:prstGeom prst="rect">
            <a:avLst/>
          </a:prstGeom>
          <a:solidFill>
            <a:srgbClr val="FFFF00">
              <a:alpha val="80000"/>
            </a:srgbClr>
          </a:solidFill>
          <a:ln w="190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: 圆角 37"/>
          <p:cNvSpPr/>
          <p:nvPr/>
        </p:nvSpPr>
        <p:spPr>
          <a:xfrm>
            <a:off x="595469" y="468748"/>
            <a:ext cx="1539298" cy="667999"/>
          </a:xfrm>
          <a:prstGeom prst="roundRect">
            <a:avLst/>
          </a:prstGeom>
          <a:solidFill>
            <a:srgbClr val="FEF8EA"/>
          </a:solidFill>
          <a:ln w="57150">
            <a:solidFill>
              <a:srgbClr val="A1C7E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 考</a:t>
            </a:r>
            <a:endParaRPr lang="zh-CN" altLang="en-US" sz="3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2161490" y="487301"/>
            <a:ext cx="9043721" cy="1358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3600" b="1">
                <a:solidFill>
                  <a:prstClr val="black"/>
                </a:solidFill>
              </a:rPr>
              <a:t>有同学列出的方程是</a:t>
            </a:r>
            <a:r>
              <a:rPr lang="en-US" altLang="zh-CN" sz="3600" b="1">
                <a:solidFill>
                  <a:prstClr val="black"/>
                </a:solidFill>
              </a:rPr>
              <a:t>(20 – </a:t>
            </a:r>
            <a:r>
              <a:rPr lang="en-US" altLang="zh-CN" sz="3600" b="1" i="1">
                <a:solidFill>
                  <a:prstClr val="black"/>
                </a:solidFill>
              </a:rPr>
              <a:t>x</a:t>
            </a:r>
            <a:r>
              <a:rPr lang="en-US" altLang="zh-CN" sz="3600" b="1">
                <a:solidFill>
                  <a:prstClr val="black"/>
                </a:solidFill>
              </a:rPr>
              <a:t>)(32 – 2</a:t>
            </a:r>
            <a:r>
              <a:rPr lang="en-US" altLang="zh-CN" sz="3600" b="1" i="1">
                <a:solidFill>
                  <a:prstClr val="black"/>
                </a:solidFill>
              </a:rPr>
              <a:t>x</a:t>
            </a:r>
            <a:r>
              <a:rPr lang="en-US" altLang="zh-CN" sz="3600" b="1">
                <a:solidFill>
                  <a:prstClr val="black"/>
                </a:solidFill>
              </a:rPr>
              <a:t>)</a:t>
            </a:r>
            <a:r>
              <a:rPr lang="zh-CN" altLang="en-US" sz="3600" b="1">
                <a:solidFill>
                  <a:prstClr val="black"/>
                </a:solidFill>
              </a:rPr>
              <a:t> </a:t>
            </a:r>
            <a:r>
              <a:rPr lang="en-US" altLang="zh-CN" sz="3600" b="1">
                <a:solidFill>
                  <a:prstClr val="black"/>
                </a:solidFill>
              </a:rPr>
              <a:t>= 570. </a:t>
            </a:r>
            <a:r>
              <a:rPr lang="zh-CN" altLang="en-US" sz="3600" b="1">
                <a:solidFill>
                  <a:prstClr val="black"/>
                </a:solidFill>
              </a:rPr>
              <a:t>这个方程对吗？</a:t>
            </a:r>
            <a:endParaRPr lang="zh-CN" altLang="en-US" sz="3600" b="1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 bwMode="auto">
          <a:xfrm>
            <a:off x="3370783" y="2242576"/>
            <a:ext cx="5546865" cy="34853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noFill/>
            <a:miter lim="800000"/>
          </a:ln>
        </p:spPr>
        <p:txBody>
          <a:bodyPr anchor="ctr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zh-CN" altLang="en-US" sz="2800" b="1" dirty="0">
              <a:latin typeface="+mj-lt"/>
              <a:ea typeface="黑体" panose="02010609060101010101" charset="-122"/>
            </a:endParaRPr>
          </a:p>
        </p:txBody>
      </p:sp>
      <p:sp>
        <p:nvSpPr>
          <p:cNvPr id="18" name="矩形 17"/>
          <p:cNvSpPr/>
          <p:nvPr/>
        </p:nvSpPr>
        <p:spPr bwMode="auto">
          <a:xfrm>
            <a:off x="3370783" y="2238869"/>
            <a:ext cx="1483119" cy="1468289"/>
          </a:xfrm>
          <a:prstGeom prst="rect">
            <a:avLst/>
          </a:prstGeom>
          <a:solidFill>
            <a:srgbClr val="00B050"/>
          </a:solidFill>
          <a:ln w="19050">
            <a:solidFill>
              <a:schemeClr val="tx1"/>
            </a:solidFill>
            <a:miter lim="800000"/>
          </a:ln>
        </p:spPr>
        <p:txBody>
          <a:bodyPr anchor="ctr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zh-CN" altLang="en-US" sz="2800" b="1" dirty="0">
              <a:latin typeface="+mj-lt"/>
              <a:ea typeface="黑体" panose="02010609060101010101" charset="-122"/>
            </a:endParaRPr>
          </a:p>
        </p:txBody>
      </p:sp>
      <p:sp>
        <p:nvSpPr>
          <p:cNvPr id="19" name="矩形 18"/>
          <p:cNvSpPr/>
          <p:nvPr/>
        </p:nvSpPr>
        <p:spPr bwMode="auto">
          <a:xfrm>
            <a:off x="3370783" y="3721578"/>
            <a:ext cx="1483119" cy="1468289"/>
          </a:xfrm>
          <a:prstGeom prst="rect">
            <a:avLst/>
          </a:prstGeom>
          <a:solidFill>
            <a:srgbClr val="00B050"/>
          </a:solidFill>
          <a:ln w="19050">
            <a:solidFill>
              <a:schemeClr val="tx1"/>
            </a:solidFill>
            <a:miter lim="800000"/>
          </a:ln>
        </p:spPr>
        <p:txBody>
          <a:bodyPr anchor="ctr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zh-CN" altLang="en-US" sz="2800" b="1" dirty="0">
              <a:latin typeface="+mj-lt"/>
              <a:ea typeface="黑体" panose="02010609060101010101" charset="-122"/>
            </a:endParaRPr>
          </a:p>
        </p:txBody>
      </p:sp>
      <p:sp>
        <p:nvSpPr>
          <p:cNvPr id="20" name="矩形 19"/>
          <p:cNvSpPr/>
          <p:nvPr/>
        </p:nvSpPr>
        <p:spPr bwMode="auto">
          <a:xfrm>
            <a:off x="4860769" y="2238869"/>
            <a:ext cx="1483119" cy="1468289"/>
          </a:xfrm>
          <a:prstGeom prst="rect">
            <a:avLst/>
          </a:prstGeom>
          <a:solidFill>
            <a:srgbClr val="00B050"/>
          </a:solidFill>
          <a:ln w="19050">
            <a:solidFill>
              <a:schemeClr val="tx1"/>
            </a:solidFill>
            <a:miter lim="800000"/>
          </a:ln>
        </p:spPr>
        <p:txBody>
          <a:bodyPr anchor="ctr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zh-CN" altLang="en-US" sz="2800" b="1" dirty="0">
              <a:latin typeface="+mj-lt"/>
              <a:ea typeface="黑体" panose="02010609060101010101" charset="-122"/>
            </a:endParaRPr>
          </a:p>
        </p:txBody>
      </p:sp>
      <p:sp>
        <p:nvSpPr>
          <p:cNvPr id="21" name="矩形 20"/>
          <p:cNvSpPr/>
          <p:nvPr/>
        </p:nvSpPr>
        <p:spPr bwMode="auto">
          <a:xfrm>
            <a:off x="6343993" y="2238869"/>
            <a:ext cx="1483119" cy="1468289"/>
          </a:xfrm>
          <a:prstGeom prst="rect">
            <a:avLst/>
          </a:prstGeom>
          <a:solidFill>
            <a:srgbClr val="00B050"/>
          </a:solidFill>
          <a:ln w="19050">
            <a:solidFill>
              <a:schemeClr val="tx1"/>
            </a:solidFill>
            <a:miter lim="800000"/>
          </a:ln>
        </p:spPr>
        <p:txBody>
          <a:bodyPr anchor="ctr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zh-CN" altLang="en-US" sz="2800" b="1" dirty="0">
              <a:latin typeface="+mj-lt"/>
              <a:ea typeface="黑体" panose="02010609060101010101" charset="-122"/>
            </a:endParaRPr>
          </a:p>
        </p:txBody>
      </p:sp>
      <p:sp>
        <p:nvSpPr>
          <p:cNvPr id="22" name="矩形 21"/>
          <p:cNvSpPr/>
          <p:nvPr/>
        </p:nvSpPr>
        <p:spPr bwMode="auto">
          <a:xfrm>
            <a:off x="4860769" y="3721576"/>
            <a:ext cx="1483119" cy="1468289"/>
          </a:xfrm>
          <a:prstGeom prst="rect">
            <a:avLst/>
          </a:prstGeom>
          <a:solidFill>
            <a:srgbClr val="00B050"/>
          </a:solidFill>
          <a:ln w="19050">
            <a:solidFill>
              <a:schemeClr val="tx1"/>
            </a:solidFill>
            <a:miter lim="800000"/>
          </a:ln>
        </p:spPr>
        <p:txBody>
          <a:bodyPr anchor="ctr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zh-CN" altLang="en-US" sz="2800" b="1" dirty="0">
              <a:latin typeface="+mj-lt"/>
              <a:ea typeface="黑体" panose="02010609060101010101" charset="-122"/>
            </a:endParaRPr>
          </a:p>
        </p:txBody>
      </p:sp>
      <p:sp>
        <p:nvSpPr>
          <p:cNvPr id="23" name="矩形 22"/>
          <p:cNvSpPr/>
          <p:nvPr/>
        </p:nvSpPr>
        <p:spPr bwMode="auto">
          <a:xfrm>
            <a:off x="6343993" y="3717867"/>
            <a:ext cx="1483119" cy="1468289"/>
          </a:xfrm>
          <a:prstGeom prst="rect">
            <a:avLst/>
          </a:prstGeom>
          <a:solidFill>
            <a:srgbClr val="00B050"/>
          </a:solidFill>
          <a:ln w="19050">
            <a:solidFill>
              <a:schemeClr val="tx1"/>
            </a:solidFill>
            <a:miter lim="800000"/>
          </a:ln>
        </p:spPr>
        <p:txBody>
          <a:bodyPr anchor="ctr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zh-CN" altLang="en-US" sz="2800" b="1" dirty="0">
              <a:latin typeface="+mj-lt"/>
              <a:ea typeface="黑体" panose="02010609060101010101" charset="-122"/>
            </a:endParaRPr>
          </a:p>
        </p:txBody>
      </p:sp>
      <p:grpSp>
        <p:nvGrpSpPr>
          <p:cNvPr id="5" name="组合 60"/>
          <p:cNvGrpSpPr/>
          <p:nvPr/>
        </p:nvGrpSpPr>
        <p:grpSpPr bwMode="auto">
          <a:xfrm>
            <a:off x="3374968" y="5630107"/>
            <a:ext cx="5542680" cy="584776"/>
            <a:chOff x="5543550" y="2522237"/>
            <a:chExt cx="2374900" cy="408656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5543550" y="2601719"/>
              <a:ext cx="0" cy="24969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7918450" y="2601719"/>
              <a:ext cx="0" cy="24969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箭头连接符 8"/>
            <p:cNvCxnSpPr/>
            <p:nvPr/>
          </p:nvCxnSpPr>
          <p:spPr>
            <a:xfrm>
              <a:off x="6858479" y="2726565"/>
              <a:ext cx="1059405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箭头连接符 9"/>
            <p:cNvCxnSpPr/>
            <p:nvPr/>
          </p:nvCxnSpPr>
          <p:spPr>
            <a:xfrm>
              <a:off x="5543550" y="2726565"/>
              <a:ext cx="1059971" cy="1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0"/>
            <p:cNvSpPr txBox="1"/>
            <p:nvPr/>
          </p:nvSpPr>
          <p:spPr>
            <a:xfrm>
              <a:off x="6603521" y="2522237"/>
              <a:ext cx="254958" cy="40865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altLang="zh-CN" sz="3200" b="1" dirty="0">
                  <a:latin typeface="+mj-lt"/>
                  <a:ea typeface="+mj-ea"/>
                </a:rPr>
                <a:t>32</a:t>
              </a:r>
              <a:endParaRPr lang="zh-CN" altLang="en-US" sz="3200" b="1" dirty="0">
                <a:latin typeface="+mj-lt"/>
                <a:ea typeface="+mj-ea"/>
              </a:endParaRPr>
            </a:p>
          </p:txBody>
        </p:sp>
      </p:grpSp>
      <p:sp>
        <p:nvSpPr>
          <p:cNvPr id="6" name="Rectangle 3"/>
          <p:cNvSpPr/>
          <p:nvPr/>
        </p:nvSpPr>
        <p:spPr>
          <a:xfrm>
            <a:off x="7067992" y="6078192"/>
            <a:ext cx="2216191" cy="5275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lnSpc>
                <a:spcPct val="110000"/>
              </a:lnSpc>
            </a:pPr>
            <a:r>
              <a:rPr lang="en-US" altLang="zh-CN" sz="2800" b="1">
                <a:latin typeface="times" panose="02020603050405020304" pitchFamily="18" charset="0"/>
                <a:ea typeface="黑体" panose="02010609060101010101" charset="-122"/>
                <a:cs typeface="times" panose="02020603050405020304" pitchFamily="18" charset="0"/>
              </a:rPr>
              <a:t>(</a:t>
            </a:r>
            <a:r>
              <a:rPr lang="zh-CN" altLang="en-US" sz="2800" b="1">
                <a:latin typeface="times" panose="02020603050405020304" pitchFamily="18" charset="0"/>
                <a:ea typeface="黑体" panose="02010609060101010101" charset="-122"/>
                <a:cs typeface="times" panose="02020603050405020304" pitchFamily="18" charset="0"/>
              </a:rPr>
              <a:t>单位：</a:t>
            </a:r>
            <a:r>
              <a:rPr lang="en-US" altLang="zh-CN" sz="2800" b="1">
                <a:latin typeface="times" panose="02020603050405020304" pitchFamily="18" charset="0"/>
                <a:ea typeface="黑体" panose="02010609060101010101" charset="-122"/>
                <a:cs typeface="times" panose="02020603050405020304" pitchFamily="18" charset="0"/>
              </a:rPr>
              <a:t>m)</a:t>
            </a:r>
            <a:endParaRPr lang="zh-CN" altLang="en-US" sz="2800" b="1" dirty="0">
              <a:latin typeface="times" panose="02020603050405020304" pitchFamily="18" charset="0"/>
              <a:ea typeface="黑体" panose="02010609060101010101" charset="-122"/>
              <a:cs typeface="times" panose="02020603050405020304" pitchFamily="18" charset="0"/>
            </a:endParaRPr>
          </a:p>
        </p:txBody>
      </p:sp>
      <p:grpSp>
        <p:nvGrpSpPr>
          <p:cNvPr id="24" name="组合 42"/>
          <p:cNvGrpSpPr/>
          <p:nvPr/>
        </p:nvGrpSpPr>
        <p:grpSpPr bwMode="auto">
          <a:xfrm>
            <a:off x="8916328" y="4735620"/>
            <a:ext cx="482186" cy="1366353"/>
            <a:chOff x="7965132" y="1231409"/>
            <a:chExt cx="336072" cy="2116811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7965132" y="1916415"/>
              <a:ext cx="336072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7965132" y="2766566"/>
              <a:ext cx="336072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26"/>
            <p:cNvSpPr txBox="1"/>
            <p:nvPr/>
          </p:nvSpPr>
          <p:spPr>
            <a:xfrm>
              <a:off x="8001511" y="1779837"/>
              <a:ext cx="271716" cy="905958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altLang="zh-CN" sz="3200" b="1" i="1">
                  <a:solidFill>
                    <a:srgbClr val="FF0000"/>
                  </a:solidFill>
                  <a:latin typeface="+mj-lt"/>
                  <a:ea typeface="+mj-ea"/>
                </a:rPr>
                <a:t>x</a:t>
              </a:r>
              <a:endParaRPr lang="zh-CN" altLang="en-US" sz="3200" b="1" i="1" dirty="0">
                <a:solidFill>
                  <a:srgbClr val="FF0000"/>
                </a:solidFill>
                <a:latin typeface="+mj-lt"/>
                <a:ea typeface="+mj-ea"/>
              </a:endParaRPr>
            </a:p>
          </p:txBody>
        </p:sp>
        <p:cxnSp>
          <p:nvCxnSpPr>
            <p:cNvPr id="28" name="直接箭头连接符 27"/>
            <p:cNvCxnSpPr/>
            <p:nvPr/>
          </p:nvCxnSpPr>
          <p:spPr>
            <a:xfrm flipV="1">
              <a:off x="8133169" y="1231409"/>
              <a:ext cx="0" cy="685004"/>
            </a:xfrm>
            <a:prstGeom prst="straightConnector1">
              <a:avLst/>
            </a:prstGeom>
            <a:ln w="19050">
              <a:solidFill>
                <a:srgbClr val="FF0000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箭头连接符 28"/>
            <p:cNvCxnSpPr/>
            <p:nvPr/>
          </p:nvCxnSpPr>
          <p:spPr>
            <a:xfrm>
              <a:off x="8133168" y="2766566"/>
              <a:ext cx="0" cy="581654"/>
            </a:xfrm>
            <a:prstGeom prst="straightConnector1">
              <a:avLst/>
            </a:prstGeom>
            <a:ln w="19050">
              <a:solidFill>
                <a:srgbClr val="FF0000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矩形 29"/>
          <p:cNvSpPr/>
          <p:nvPr/>
        </p:nvSpPr>
        <p:spPr>
          <a:xfrm>
            <a:off x="3370783" y="5166267"/>
            <a:ext cx="5545554" cy="561639"/>
          </a:xfrm>
          <a:prstGeom prst="rect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7839414" y="2224449"/>
            <a:ext cx="533795" cy="3499745"/>
          </a:xfrm>
          <a:prstGeom prst="rect">
            <a:avLst/>
          </a:prstGeom>
          <a:solidFill>
            <a:srgbClr val="0000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8373920" y="2224449"/>
            <a:ext cx="533795" cy="3499745"/>
          </a:xfrm>
          <a:prstGeom prst="rect">
            <a:avLst/>
          </a:prstGeom>
          <a:solidFill>
            <a:srgbClr val="0000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7830730" y="5177043"/>
            <a:ext cx="550863" cy="550863"/>
          </a:xfrm>
          <a:prstGeom prst="rect">
            <a:avLst/>
          </a:prstGeom>
          <a:solidFill>
            <a:srgbClr val="FFFF00">
              <a:alpha val="80000"/>
            </a:srgbClr>
          </a:solidFill>
          <a:ln w="190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8378618" y="5177043"/>
            <a:ext cx="550863" cy="550863"/>
          </a:xfrm>
          <a:prstGeom prst="rect">
            <a:avLst/>
          </a:prstGeom>
          <a:solidFill>
            <a:srgbClr val="FFFF00">
              <a:alpha val="80000"/>
            </a:srgbClr>
          </a:solidFill>
          <a:ln w="190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: 圆角 37"/>
          <p:cNvSpPr/>
          <p:nvPr/>
        </p:nvSpPr>
        <p:spPr>
          <a:xfrm>
            <a:off x="595469" y="468748"/>
            <a:ext cx="1539298" cy="667999"/>
          </a:xfrm>
          <a:prstGeom prst="roundRect">
            <a:avLst/>
          </a:prstGeom>
          <a:solidFill>
            <a:srgbClr val="FEF8EA"/>
          </a:solidFill>
          <a:ln w="57150">
            <a:solidFill>
              <a:srgbClr val="A1C7E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 考</a:t>
            </a:r>
            <a:endParaRPr lang="zh-CN" altLang="en-US" sz="3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2161490" y="487301"/>
            <a:ext cx="9043721" cy="1358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3600" b="1">
                <a:solidFill>
                  <a:prstClr val="black"/>
                </a:solidFill>
              </a:rPr>
              <a:t>有同学列出的方程是</a:t>
            </a:r>
            <a:r>
              <a:rPr lang="en-US" altLang="zh-CN" sz="3600" b="1">
                <a:solidFill>
                  <a:prstClr val="black"/>
                </a:solidFill>
              </a:rPr>
              <a:t>(20 – </a:t>
            </a:r>
            <a:r>
              <a:rPr lang="en-US" altLang="zh-CN" sz="3600" b="1" i="1">
                <a:solidFill>
                  <a:prstClr val="black"/>
                </a:solidFill>
              </a:rPr>
              <a:t>x</a:t>
            </a:r>
            <a:r>
              <a:rPr lang="en-US" altLang="zh-CN" sz="3600" b="1">
                <a:solidFill>
                  <a:prstClr val="black"/>
                </a:solidFill>
              </a:rPr>
              <a:t>)(32 – 2</a:t>
            </a:r>
            <a:r>
              <a:rPr lang="en-US" altLang="zh-CN" sz="3600" b="1" i="1">
                <a:solidFill>
                  <a:prstClr val="black"/>
                </a:solidFill>
              </a:rPr>
              <a:t>x</a:t>
            </a:r>
            <a:r>
              <a:rPr lang="en-US" altLang="zh-CN" sz="3600" b="1">
                <a:solidFill>
                  <a:prstClr val="black"/>
                </a:solidFill>
              </a:rPr>
              <a:t>)</a:t>
            </a:r>
            <a:r>
              <a:rPr lang="zh-CN" altLang="en-US" sz="3600" b="1">
                <a:solidFill>
                  <a:prstClr val="black"/>
                </a:solidFill>
              </a:rPr>
              <a:t> </a:t>
            </a:r>
            <a:r>
              <a:rPr lang="en-US" altLang="zh-CN" sz="3600" b="1">
                <a:solidFill>
                  <a:prstClr val="black"/>
                </a:solidFill>
              </a:rPr>
              <a:t>= 570. </a:t>
            </a:r>
            <a:r>
              <a:rPr lang="zh-CN" altLang="en-US" sz="3600" b="1">
                <a:solidFill>
                  <a:prstClr val="black"/>
                </a:solidFill>
              </a:rPr>
              <a:t>这个方程对吗？</a:t>
            </a:r>
            <a:endParaRPr lang="zh-CN" altLang="en-US" sz="3600" b="1" dirty="0">
              <a:solidFill>
                <a:prstClr val="black"/>
              </a:solidFill>
            </a:endParaRPr>
          </a:p>
        </p:txBody>
      </p:sp>
      <p:grpSp>
        <p:nvGrpSpPr>
          <p:cNvPr id="4" name="组合 42"/>
          <p:cNvGrpSpPr/>
          <p:nvPr/>
        </p:nvGrpSpPr>
        <p:grpSpPr bwMode="auto">
          <a:xfrm>
            <a:off x="2912647" y="2238865"/>
            <a:ext cx="491765" cy="3459477"/>
            <a:chOff x="7925804" y="1281906"/>
            <a:chExt cx="414723" cy="148466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965132" y="1281907"/>
              <a:ext cx="33607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7965132" y="2766566"/>
              <a:ext cx="33607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3"/>
            <p:cNvSpPr txBox="1"/>
            <p:nvPr/>
          </p:nvSpPr>
          <p:spPr>
            <a:xfrm>
              <a:off x="7925804" y="1863380"/>
              <a:ext cx="414723" cy="250960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altLang="zh-CN" sz="3200" b="1" dirty="0">
                  <a:latin typeface="+mj-lt"/>
                  <a:ea typeface="+mj-ea"/>
                </a:rPr>
                <a:t>20</a:t>
              </a:r>
              <a:endParaRPr lang="zh-CN" altLang="en-US" sz="3200" b="1" dirty="0">
                <a:latin typeface="+mj-lt"/>
                <a:ea typeface="+mj-ea"/>
              </a:endParaRPr>
            </a:p>
          </p:txBody>
        </p:sp>
        <p:cxnSp>
          <p:nvCxnSpPr>
            <p:cNvPr id="15" name="直接箭头连接符 14"/>
            <p:cNvCxnSpPr>
              <a:stCxn id="14" idx="2"/>
            </p:cNvCxnSpPr>
            <p:nvPr/>
          </p:nvCxnSpPr>
          <p:spPr>
            <a:xfrm>
              <a:off x="8133166" y="2114340"/>
              <a:ext cx="3" cy="652225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箭头连接符 15"/>
            <p:cNvCxnSpPr>
              <a:endCxn id="14" idx="0"/>
            </p:cNvCxnSpPr>
            <p:nvPr/>
          </p:nvCxnSpPr>
          <p:spPr>
            <a:xfrm flipH="1">
              <a:off x="8133166" y="1281906"/>
              <a:ext cx="3" cy="581474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>
        <p159:morph option="byObject"/>
      </p:transition>
    </mc:Choice>
    <mc:Fallback>
      <p:transition spd="slow">
        <p:fade/>
      </p:transition>
    </mc:Fallback>
  </mc:AlternateContent>
</p:sld>
</file>

<file path=ppt/tags/tag1.xml><?xml version="1.0" encoding="utf-8"?>
<p:tagLst xmlns:p="http://schemas.openxmlformats.org/presentationml/2006/main">
  <p:tag name="AS_UNIQUEID" val="705"/>
</p:tagLst>
</file>

<file path=ppt/tags/tag2.xml><?xml version="1.0" encoding="utf-8"?>
<p:tagLst xmlns:p="http://schemas.openxmlformats.org/presentationml/2006/main">
  <p:tag name="AS_UNIQUEID" val="706"/>
</p:tagLst>
</file>

<file path=ppt/tags/tag3.xml><?xml version="1.0" encoding="utf-8"?>
<p:tagLst xmlns:p="http://schemas.openxmlformats.org/presentationml/2006/main">
  <p:tag name="AS_UNIQUEID" val="713"/>
</p:tagLst>
</file>

<file path=ppt/tags/tag4.xml><?xml version="1.0" encoding="utf-8"?>
<p:tagLst xmlns:p="http://schemas.openxmlformats.org/presentationml/2006/main">
  <p:tag name="AS_UNIQUEID" val="714"/>
</p:tagLst>
</file>

<file path=ppt/tags/tag5.xml><?xml version="1.0" encoding="utf-8"?>
<p:tagLst xmlns:p="http://schemas.openxmlformats.org/presentationml/2006/main">
  <p:tag name="AS_UNIQUEID" val="715"/>
</p:tagLst>
</file>

<file path=ppt/tags/tag6.xml><?xml version="1.0" encoding="utf-8"?>
<p:tagLst xmlns:p="http://schemas.openxmlformats.org/presentationml/2006/main">
  <p:tag name="AS_UNIQUEID" val="229"/>
</p:tagLst>
</file>

<file path=ppt/tags/tag7.xml><?xml version="1.0" encoding="utf-8"?>
<p:tagLst xmlns:p="http://schemas.openxmlformats.org/presentationml/2006/main">
  <p:tag name="AS_UNIQUEID" val="230"/>
</p:tagLst>
</file>

<file path=ppt/tags/tag8.xml><?xml version="1.0" encoding="utf-8"?>
<p:tagLst xmlns:p="http://schemas.openxmlformats.org/presentationml/2006/main">
  <p:tag name="AS_UNIQUEID" val="231"/>
</p:tagLst>
</file>

<file path=ppt/tags/tag9.xml><?xml version="1.0" encoding="utf-8"?>
<p:tagLst xmlns:p="http://schemas.openxmlformats.org/presentationml/2006/main">
  <p:tag name="TABLE_ENDDRAG_ORIGIN_RECT" val="666*198"/>
  <p:tag name="TABLE_ENDDRAG_RECT" val="23*116*666*198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黑楷新">
      <a:majorFont>
        <a:latin typeface="Times New Roman"/>
        <a:ea typeface="黑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3739</Words>
  <Application>WPS 演示</Application>
  <PresentationFormat>宽屏</PresentationFormat>
  <Paragraphs>485</Paragraphs>
  <Slides>27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11</vt:i4>
      </vt:variant>
      <vt:variant>
        <vt:lpstr>幻灯片标题</vt:lpstr>
      </vt:variant>
      <vt:variant>
        <vt:i4>27</vt:i4>
      </vt:variant>
    </vt:vector>
  </HeadingPairs>
  <TitlesOfParts>
    <vt:vector size="57" baseType="lpstr">
      <vt:lpstr>Arial</vt:lpstr>
      <vt:lpstr>宋体</vt:lpstr>
      <vt:lpstr>Wingdings</vt:lpstr>
      <vt:lpstr>微软雅黑</vt:lpstr>
      <vt:lpstr>Aa楷体</vt:lpstr>
      <vt:lpstr>楷体_GB2312</vt:lpstr>
      <vt:lpstr>楷体</vt:lpstr>
      <vt:lpstr>华文中宋</vt:lpstr>
      <vt:lpstr>Times New Roman</vt:lpstr>
      <vt:lpstr>黑体</vt:lpstr>
      <vt:lpstr>times</vt:lpstr>
      <vt:lpstr>Traditional Arabic</vt:lpstr>
      <vt:lpstr>Gulim</vt:lpstr>
      <vt:lpstr>Times New Roman</vt:lpstr>
      <vt:lpstr>Arial Unicode MS</vt:lpstr>
      <vt:lpstr>等线</vt:lpstr>
      <vt:lpstr>Calibri</vt:lpstr>
      <vt:lpstr>仿宋</vt:lpstr>
      <vt:lpstr>Office 主题​​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litao</dc:creator>
  <cp:lastModifiedBy>唐唐唐小糖1</cp:lastModifiedBy>
  <cp:revision>213</cp:revision>
  <dcterms:created xsi:type="dcterms:W3CDTF">2025-11-05T05:12:00Z</dcterms:created>
  <dcterms:modified xsi:type="dcterms:W3CDTF">2026-02-04T08:31:40Z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435EF77EF45643D4A05F53C3FAD40E06_12</vt:lpwstr>
  </property>
  <property fmtid="{D5CDD505-2E9C-101B-9397-08002B2CF9AE}" pid="3" name="KSOProductBuildVer">
    <vt:lpwstr>2052-12.1.0.24657</vt:lpwstr>
  </property>
</Properties>
</file>