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40" r:id="rId7"/>
    <p:sldId id="320" r:id="rId8"/>
    <p:sldId id="323" r:id="rId9"/>
    <p:sldId id="351" r:id="rId10"/>
    <p:sldId id="352" r:id="rId11"/>
    <p:sldId id="345" r:id="rId12"/>
    <p:sldId id="344" r:id="rId13"/>
    <p:sldId id="353" r:id="rId14"/>
    <p:sldId id="354" r:id="rId15"/>
    <p:sldId id="355" r:id="rId16"/>
    <p:sldId id="335" r:id="rId17"/>
    <p:sldId id="356" r:id="rId18"/>
    <p:sldId id="357" r:id="rId19"/>
    <p:sldId id="33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47.wmf"/><Relationship Id="rId8" Type="http://schemas.openxmlformats.org/officeDocument/2006/relationships/image" Target="../media/image46.wmf"/><Relationship Id="rId7" Type="http://schemas.openxmlformats.org/officeDocument/2006/relationships/image" Target="../media/image45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3" Type="http://schemas.openxmlformats.org/officeDocument/2006/relationships/image" Target="../media/image51.wmf"/><Relationship Id="rId12" Type="http://schemas.openxmlformats.org/officeDocument/2006/relationships/image" Target="../media/image50.wmf"/><Relationship Id="rId11" Type="http://schemas.openxmlformats.org/officeDocument/2006/relationships/image" Target="../media/image49.wmf"/><Relationship Id="rId10" Type="http://schemas.openxmlformats.org/officeDocument/2006/relationships/image" Target="../media/image48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6.bin"/><Relationship Id="rId28" Type="http://schemas.openxmlformats.org/officeDocument/2006/relationships/vmlDrawing" Target="../drawings/vmlDrawing8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51.wmf"/><Relationship Id="rId25" Type="http://schemas.openxmlformats.org/officeDocument/2006/relationships/oleObject" Target="../embeddings/oleObject47.bin"/><Relationship Id="rId24" Type="http://schemas.openxmlformats.org/officeDocument/2006/relationships/image" Target="../media/image50.wmf"/><Relationship Id="rId23" Type="http://schemas.openxmlformats.org/officeDocument/2006/relationships/oleObject" Target="../embeddings/oleObject46.bin"/><Relationship Id="rId22" Type="http://schemas.openxmlformats.org/officeDocument/2006/relationships/image" Target="../media/image49.wmf"/><Relationship Id="rId21" Type="http://schemas.openxmlformats.org/officeDocument/2006/relationships/oleObject" Target="../embeddings/oleObject45.bin"/><Relationship Id="rId20" Type="http://schemas.openxmlformats.org/officeDocument/2006/relationships/image" Target="../media/image48.wmf"/><Relationship Id="rId2" Type="http://schemas.openxmlformats.org/officeDocument/2006/relationships/image" Target="../media/image39.wmf"/><Relationship Id="rId19" Type="http://schemas.openxmlformats.org/officeDocument/2006/relationships/oleObject" Target="../embeddings/oleObject44.bin"/><Relationship Id="rId18" Type="http://schemas.openxmlformats.org/officeDocument/2006/relationships/image" Target="../media/image47.wmf"/><Relationship Id="rId17" Type="http://schemas.openxmlformats.org/officeDocument/2006/relationships/oleObject" Target="../embeddings/oleObject43.bin"/><Relationship Id="rId16" Type="http://schemas.openxmlformats.org/officeDocument/2006/relationships/image" Target="../media/image46.wmf"/><Relationship Id="rId15" Type="http://schemas.openxmlformats.org/officeDocument/2006/relationships/oleObject" Target="../embeddings/oleObject42.bin"/><Relationship Id="rId14" Type="http://schemas.openxmlformats.org/officeDocument/2006/relationships/image" Target="../media/image45.w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44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3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2.wmf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3.png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48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57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62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8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7.wmf"/><Relationship Id="rId1" Type="http://schemas.openxmlformats.org/officeDocument/2006/relationships/oleObject" Target="../embeddings/oleObject63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0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69.wmf"/><Relationship Id="rId1" Type="http://schemas.openxmlformats.org/officeDocument/2006/relationships/oleObject" Target="../embeddings/oleObject6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68.bin"/><Relationship Id="rId4" Type="http://schemas.microsoft.com/office/2007/relationships/hdphoto" Target="../media/image73.wdp"/><Relationship Id="rId3" Type="http://schemas.openxmlformats.org/officeDocument/2006/relationships/image" Target="../media/image72.png"/><Relationship Id="rId2" Type="http://schemas.openxmlformats.org/officeDocument/2006/relationships/image" Target="../media/image71.wmf"/><Relationship Id="rId1" Type="http://schemas.openxmlformats.org/officeDocument/2006/relationships/oleObject" Target="../embeddings/oleObject67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8.wmf"/><Relationship Id="rId6" Type="http://schemas.openxmlformats.org/officeDocument/2006/relationships/oleObject" Target="../embeddings/oleObject5.bin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4.bin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2.wmf"/><Relationship Id="rId14" Type="http://schemas.openxmlformats.org/officeDocument/2006/relationships/oleObject" Target="../embeddings/oleObject9.bin"/><Relationship Id="rId13" Type="http://schemas.openxmlformats.org/officeDocument/2006/relationships/image" Target="../media/image11.wmf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10.wmf"/><Relationship Id="rId10" Type="http://schemas.openxmlformats.org/officeDocument/2006/relationships/oleObject" Target="../embeddings/oleObject7.bin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3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8.wmf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3.png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1.bin"/><Relationship Id="rId20" Type="http://schemas.openxmlformats.org/officeDocument/2006/relationships/vmlDrawing" Target="../drawings/vmlDrawing5.vml"/><Relationship Id="rId2" Type="http://schemas.openxmlformats.org/officeDocument/2006/relationships/image" Target="../media/image24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32.wmf"/><Relationship Id="rId17" Type="http://schemas.openxmlformats.org/officeDocument/2006/relationships/oleObject" Target="../embeddings/oleObject28.bin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27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oleObject" Target="../embeddings/oleObject34.bin"/><Relationship Id="rId7" Type="http://schemas.openxmlformats.org/officeDocument/2006/relationships/image" Target="../media/image37.wmf"/><Relationship Id="rId6" Type="http://schemas.openxmlformats.org/officeDocument/2006/relationships/oleObject" Target="../embeddings/oleObject33.bin"/><Relationship Id="rId5" Type="http://schemas.openxmlformats.org/officeDocument/2006/relationships/tags" Target="../tags/tag10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5.w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321348"/>
            <a:ext cx="788939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二次根式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16.1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二次根式及其性质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二次根式的性质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2949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307606"/>
            <a:ext cx="15392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1085340" y="1424940"/>
            <a:ext cx="102811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          ；（</a:t>
            </a:r>
            <a:r>
              <a:rPr lang="en-US" altLang="zh-CN"/>
              <a:t>2</a:t>
            </a:r>
            <a:r>
              <a:rPr lang="zh-CN" altLang="en-US"/>
              <a:t>）           ；（</a:t>
            </a:r>
            <a:r>
              <a:rPr lang="en-US" altLang="zh-CN"/>
              <a:t>3</a:t>
            </a:r>
            <a:r>
              <a:rPr lang="zh-CN" altLang="en-US"/>
              <a:t>）                   </a:t>
            </a:r>
            <a:r>
              <a:rPr lang="en-US" altLang="zh-CN"/>
              <a:t>.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00558" y="2240331"/>
            <a:ext cx="4220660" cy="1435100"/>
            <a:chOff x="1643150" y="2368386"/>
            <a:chExt cx="4220660" cy="1435100"/>
          </a:xfrm>
        </p:grpSpPr>
        <p:sp>
          <p:nvSpPr>
            <p:cNvPr id="6" name="Text Box 3"/>
            <p:cNvSpPr txBox="1"/>
            <p:nvPr/>
          </p:nvSpPr>
          <p:spPr>
            <a:xfrm>
              <a:off x="1643150" y="2785601"/>
              <a:ext cx="30718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15910" y="2368386"/>
            <a:ext cx="2247900" cy="1435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0" name="Equation" r:id="rId1" imgW="53949600" imgH="34442400" progId="Equation.DSMT4">
                    <p:embed/>
                  </p:oleObj>
                </mc:Choice>
                <mc:Fallback>
                  <p:oleObj name="Equation" r:id="rId1" imgW="53949600" imgH="344424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615910" y="2368386"/>
                          <a:ext cx="2247900" cy="1435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88939" y="1030554"/>
          <a:ext cx="1333500" cy="1435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1" name="Equation" r:id="rId3" imgW="32004000" imgH="34442400" progId="Equation.DSMT4">
                  <p:embed/>
                </p:oleObj>
              </mc:Choice>
              <mc:Fallback>
                <p:oleObj name="Equation" r:id="rId3" imgW="32004000" imgH="34442400" progId="Equation.DSMT4">
                  <p:embed/>
                  <p:pic>
                    <p:nvPicPr>
                      <p:cNvPr id="0" name="图片 104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88939" y="1030554"/>
                        <a:ext cx="1333500" cy="1435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893144" y="1322654"/>
          <a:ext cx="1435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" name="Equation" r:id="rId5" imgW="34442400" imgH="20421600" progId="Equation.DSMT4">
                  <p:embed/>
                </p:oleObj>
              </mc:Choice>
              <mc:Fallback>
                <p:oleObj name="Equation" r:id="rId5" imgW="34442400" imgH="204216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3144" y="1322654"/>
                        <a:ext cx="14351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785578" y="1220788"/>
          <a:ext cx="2146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" name="Equation" r:id="rId7" imgW="51511200" imgH="25298400" progId="Equation.DSMT4">
                  <p:embed/>
                </p:oleObj>
              </mc:Choice>
              <mc:Fallback>
                <p:oleObj name="Equation" r:id="rId7" imgW="51511200" imgH="252984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85578" y="1220788"/>
                        <a:ext cx="21463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696163" y="2477002"/>
          <a:ext cx="838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" name="Equation" r:id="rId9" imgW="20116800" imgH="25908000" progId="Equation.DSMT4">
                  <p:embed/>
                </p:oleObj>
              </mc:Choice>
              <mc:Fallback>
                <p:oleObj name="Equation" r:id="rId9" imgW="201168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6163" y="2477002"/>
                        <a:ext cx="838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1300558" y="3683369"/>
            <a:ext cx="5396709" cy="850900"/>
            <a:chOff x="1643150" y="2660752"/>
            <a:chExt cx="5396709" cy="850900"/>
          </a:xfrm>
        </p:grpSpPr>
        <p:sp>
          <p:nvSpPr>
            <p:cNvPr id="29" name="Text Box 3"/>
            <p:cNvSpPr txBox="1"/>
            <p:nvPr/>
          </p:nvSpPr>
          <p:spPr>
            <a:xfrm>
              <a:off x="1643150" y="2785601"/>
              <a:ext cx="307188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）方法一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4385559" y="2660752"/>
            <a:ext cx="2654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5" name="Equation" r:id="rId11" imgW="63703200" imgH="20421600" progId="Equation.DSMT4">
                    <p:embed/>
                  </p:oleObj>
                </mc:Choice>
                <mc:Fallback>
                  <p:oleObj name="Equation" r:id="rId11" imgW="63703200" imgH="204216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385559" y="2660752"/>
                          <a:ext cx="26543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6846237" y="3886569"/>
          <a:ext cx="762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6" name="Equation" r:id="rId13" imgW="18288000" imgH="14325600" progId="Equation.DSMT4">
                  <p:embed/>
                </p:oleObj>
              </mc:Choice>
              <mc:Fallback>
                <p:oleObj name="Equation" r:id="rId13" imgW="18288000" imgH="14325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6237" y="3886569"/>
                        <a:ext cx="7620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7757207" y="3966579"/>
          <a:ext cx="69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7" name="Equation" r:id="rId15" imgW="16764000" imgH="9144000" progId="Equation.DSMT4">
                  <p:embed/>
                </p:oleObj>
              </mc:Choice>
              <mc:Fallback>
                <p:oleObj name="Equation" r:id="rId15" imgW="16764000" imgH="91440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57207" y="3966579"/>
                        <a:ext cx="698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431582" y="4573956"/>
            <a:ext cx="4138685" cy="850900"/>
            <a:chOff x="2774174" y="2660250"/>
            <a:chExt cx="4138685" cy="850900"/>
          </a:xfrm>
        </p:grpSpPr>
        <p:sp>
          <p:nvSpPr>
            <p:cNvPr id="34" name="Text Box 3"/>
            <p:cNvSpPr txBox="1"/>
            <p:nvPr/>
          </p:nvSpPr>
          <p:spPr>
            <a:xfrm>
              <a:off x="2774174" y="2785601"/>
              <a:ext cx="16113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方法二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4385559" y="2660250"/>
            <a:ext cx="2527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8" name="Equation" r:id="rId17" imgW="60655200" imgH="20421600" progId="Equation.DSMT4">
                    <p:embed/>
                  </p:oleObj>
                </mc:Choice>
                <mc:Fallback>
                  <p:oleObj name="Equation" r:id="rId17" imgW="60655200" imgH="20421600" progId="Equation.DSMT4">
                    <p:embed/>
                    <p:pic>
                      <p:nvPicPr>
                        <p:cNvPr id="0" name="对象 29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385559" y="2660250"/>
                          <a:ext cx="25273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6877987" y="4857668"/>
          <a:ext cx="69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9" name="Equation" r:id="rId19" imgW="16764000" imgH="9144000" progId="Equation.DSMT4">
                  <p:embed/>
                </p:oleObj>
              </mc:Choice>
              <mc:Fallback>
                <p:oleObj name="Equation" r:id="rId19" imgW="16764000" imgH="91440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77987" y="4857668"/>
                        <a:ext cx="698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1300558" y="5496294"/>
            <a:ext cx="5027686" cy="1054100"/>
            <a:chOff x="1643150" y="2559057"/>
            <a:chExt cx="5027686" cy="1054100"/>
          </a:xfrm>
        </p:grpSpPr>
        <p:sp>
          <p:nvSpPr>
            <p:cNvPr id="39" name="Text Box 3"/>
            <p:cNvSpPr txBox="1"/>
            <p:nvPr/>
          </p:nvSpPr>
          <p:spPr>
            <a:xfrm>
              <a:off x="1643150" y="2785601"/>
              <a:ext cx="16113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2733836" y="2559057"/>
            <a:ext cx="3937000" cy="1054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0" name="Equation" r:id="rId21" imgW="94488000" imgH="25298400" progId="Equation.DSMT4">
                    <p:embed/>
                  </p:oleObj>
                </mc:Choice>
                <mc:Fallback>
                  <p:oleObj name="Equation" r:id="rId21" imgW="94488000" imgH="25298400" progId="Equation.DSMT4">
                    <p:embed/>
                    <p:pic>
                      <p:nvPicPr>
                        <p:cNvPr id="0" name="对象 29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733836" y="2559057"/>
                          <a:ext cx="3937000" cy="1054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6404443" y="5686794"/>
          <a:ext cx="2286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" name="Equation" r:id="rId23" imgW="54864000" imgH="19812000" progId="Equation.DSMT4">
                  <p:embed/>
                </p:oleObj>
              </mc:Choice>
              <mc:Fallback>
                <p:oleObj name="Equation" r:id="rId23" imgW="54864000" imgH="198120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04443" y="5686794"/>
                        <a:ext cx="2286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8789336" y="5735538"/>
          <a:ext cx="1676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2" name="Equation" r:id="rId25" imgW="40233600" imgH="13106400" progId="Equation.DSMT4">
                  <p:embed/>
                </p:oleObj>
              </mc:Choice>
              <mc:Fallback>
                <p:oleObj name="Equation" r:id="rId25" imgW="40233600" imgH="131064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89336" y="5735538"/>
                        <a:ext cx="1676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27202" y="42259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20375" y="1157248"/>
            <a:ext cx="41934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求下列各式的值：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356189" y="1280359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130" y="1840204"/>
            <a:ext cx="11918970" cy="1435100"/>
            <a:chOff x="393660" y="1882775"/>
            <a:chExt cx="11918970" cy="1435100"/>
          </a:xfrm>
        </p:grpSpPr>
        <p:sp>
          <p:nvSpPr>
            <p:cNvPr id="13" name="文本框 10241"/>
            <p:cNvSpPr txBox="1"/>
            <p:nvPr/>
          </p:nvSpPr>
          <p:spPr>
            <a:xfrm>
              <a:off x="393660" y="2262316"/>
              <a:ext cx="119189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；（</a:t>
              </a:r>
              <a:r>
                <a:rPr lang="en-US" altLang="zh-CN"/>
                <a:t>2</a:t>
              </a:r>
              <a:r>
                <a:rPr lang="zh-CN" altLang="en-US"/>
                <a:t>）  </a:t>
              </a:r>
              <a:r>
                <a:rPr lang="en-US" altLang="zh-CN"/>
                <a:t>         </a:t>
              </a:r>
              <a:r>
                <a:rPr lang="zh-CN" altLang="en-US"/>
                <a:t>；（</a:t>
              </a:r>
              <a:r>
                <a:rPr lang="en-US" altLang="zh-CN"/>
                <a:t>3</a:t>
              </a:r>
              <a:r>
                <a:rPr lang="zh-CN" altLang="en-US"/>
                <a:t>）         ；（</a:t>
              </a:r>
              <a:r>
                <a:rPr lang="en-US" altLang="zh-CN"/>
                <a:t>4</a:t>
              </a:r>
              <a:r>
                <a:rPr lang="zh-CN" altLang="en-US"/>
                <a:t>）              </a:t>
              </a:r>
              <a:r>
                <a:rPr lang="en-US" altLang="zh-CN"/>
                <a:t>. </a:t>
              </a:r>
              <a:endParaRPr lang="en-US" altLang="zh-CN" dirty="0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376343" y="2127250"/>
            <a:ext cx="17780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1" name="Equation" r:id="rId1" imgW="42672000" imgH="20421600" progId="Equation.DSMT4">
                    <p:embed/>
                  </p:oleObj>
                </mc:Choice>
                <mc:Fallback>
                  <p:oleObj name="Equation" r:id="rId1" imgW="42672000" imgH="204216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76343" y="2127250"/>
                          <a:ext cx="17780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7448530" y="2284413"/>
            <a:ext cx="10795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2" name="Equation" r:id="rId3" imgW="25908000" imgH="14630400" progId="Equation.DSMT4">
                    <p:embed/>
                  </p:oleObj>
                </mc:Choice>
                <mc:Fallback>
                  <p:oleObj name="Equation" r:id="rId3" imgW="25908000" imgH="146304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48530" y="2284413"/>
                          <a:ext cx="10795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4434349" y="1882775"/>
            <a:ext cx="1651000" cy="1435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3" name="Equation" r:id="rId5" imgW="39624000" imgH="34442400" progId="Equation.DSMT4">
                    <p:embed/>
                  </p:oleObj>
                </mc:Choice>
                <mc:Fallback>
                  <p:oleObj name="Equation" r:id="rId5" imgW="39624000" imgH="34442400" progId="Equation.DSMT4">
                    <p:embed/>
                    <p:pic>
                      <p:nvPicPr>
                        <p:cNvPr id="0" name="对象 5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34349" y="1882775"/>
                          <a:ext cx="1651000" cy="1435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对象 54"/>
            <p:cNvGraphicFramePr>
              <a:graphicFrameLocks noChangeAspect="1"/>
            </p:cNvGraphicFramePr>
            <p:nvPr/>
          </p:nvGraphicFramePr>
          <p:xfrm>
            <a:off x="10096480" y="2160588"/>
            <a:ext cx="17145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4" name="Equation" r:id="rId7" imgW="41148000" imgH="20421600" progId="Equation.DSMT4">
                    <p:embed/>
                  </p:oleObj>
                </mc:Choice>
                <mc:Fallback>
                  <p:oleObj name="Equation" r:id="rId7" imgW="41148000" imgH="20421600" progId="Equation.DSMT4">
                    <p:embed/>
                    <p:pic>
                      <p:nvPicPr>
                        <p:cNvPr id="0" name="对象 5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096480" y="2160588"/>
                          <a:ext cx="17145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20730" y="3269818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5" name="Equation" r:id="rId9" imgW="7924800" imgH="25603200" progId="Equation.DSMT4">
                  <p:embed/>
                </p:oleObj>
              </mc:Choice>
              <mc:Fallback>
                <p:oleObj name="Equation" r:id="rId9" imgW="7924800" imgH="25603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20730" y="3269818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97011" y="3452758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0.2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448550" y="348005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–2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273757" y="3452757"/>
            <a:ext cx="1178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–2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335706" y="4235168"/>
            <a:ext cx="3635540" cy="2394610"/>
            <a:chOff x="8349" y="3650968"/>
            <a:chExt cx="3635540" cy="239461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" y="3650968"/>
              <a:ext cx="3635540" cy="2394610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763932" y="4222109"/>
              <a:ext cx="218246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注意负号的位置！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294906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4" y="307606"/>
            <a:ext cx="7880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先化简，再求值：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5448258" y="1248426"/>
            <a:ext cx="3071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，其中 </a:t>
            </a:r>
            <a:r>
              <a:rPr lang="en-US" altLang="zh-CN" i="1"/>
              <a:t>x</a:t>
            </a:r>
            <a:r>
              <a:rPr lang="en-US" altLang="zh-CN"/>
              <a:t> = 4.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402158" y="2594912"/>
            <a:ext cx="3877867" cy="657514"/>
            <a:chOff x="1643150" y="2774418"/>
            <a:chExt cx="3877867" cy="657514"/>
          </a:xfrm>
        </p:grpSpPr>
        <p:sp>
          <p:nvSpPr>
            <p:cNvPr id="6" name="Text Box 3"/>
            <p:cNvSpPr txBox="1"/>
            <p:nvPr/>
          </p:nvSpPr>
          <p:spPr>
            <a:xfrm>
              <a:off x="1643150" y="2785601"/>
              <a:ext cx="123305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612717" y="2774418"/>
            <a:ext cx="29083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98" name="Equation" r:id="rId1" imgW="69799200" imgH="14935200" progId="Equation.DSMT4">
                    <p:embed/>
                  </p:oleObj>
                </mc:Choice>
                <mc:Fallback>
                  <p:oleObj name="Equation" r:id="rId1" imgW="69799200" imgH="14935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12717" y="2774418"/>
                          <a:ext cx="29083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27300" y="1196975"/>
          <a:ext cx="2908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9" name="Equation" r:id="rId3" imgW="69799200" imgH="14935200" progId="Equation.DSMT4">
                  <p:embed/>
                </p:oleObj>
              </mc:Choice>
              <mc:Fallback>
                <p:oleObj name="Equation" r:id="rId3" imgW="69799200" imgH="14935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7300" y="1196975"/>
                        <a:ext cx="29083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280025" y="2518712"/>
          <a:ext cx="2286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0" name="Equation" r:id="rId5" imgW="54864000" imgH="20421600" progId="Equation.DSMT4">
                  <p:embed/>
                </p:oleObj>
              </mc:Choice>
              <mc:Fallback>
                <p:oleObj name="Equation" r:id="rId5" imgW="54864000" imgH="20421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80025" y="2518712"/>
                        <a:ext cx="22860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7680325" y="2721912"/>
          <a:ext cx="1663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1" name="Equation" r:id="rId7" imgW="39928800" imgH="14325600" progId="Equation.DSMT4">
                  <p:embed/>
                </p:oleObj>
              </mc:Choice>
              <mc:Fallback>
                <p:oleObj name="Equation" r:id="rId7" imgW="39928800" imgH="14325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0325" y="2721912"/>
                        <a:ext cx="16637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 Box 3"/>
          <p:cNvSpPr txBox="1"/>
          <p:nvPr/>
        </p:nvSpPr>
        <p:spPr>
          <a:xfrm>
            <a:off x="1833958" y="3627522"/>
            <a:ext cx="30718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当 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= 4 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时，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9" name="对象 48"/>
          <p:cNvGraphicFramePr>
            <a:graphicFrameLocks noChangeAspect="1"/>
          </p:cNvGraphicFramePr>
          <p:nvPr/>
        </p:nvGraphicFramePr>
        <p:xfrm>
          <a:off x="4410075" y="3669649"/>
          <a:ext cx="2806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2" name="Equation" r:id="rId9" imgW="67360800" imgH="14325600" progId="Equation.DSMT4">
                  <p:embed/>
                </p:oleObj>
              </mc:Choice>
              <mc:Fallback>
                <p:oleObj name="Equation" r:id="rId9" imgW="67360800" imgH="14325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0075" y="3669649"/>
                        <a:ext cx="28067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 Box 3"/>
          <p:cNvSpPr txBox="1"/>
          <p:nvPr/>
        </p:nvSpPr>
        <p:spPr>
          <a:xfrm>
            <a:off x="1833958" y="4403124"/>
            <a:ext cx="593844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∵</a:t>
            </a:r>
            <a:r>
              <a:rPr lang="en-US" altLang="zh-CN" sz="3600" b="1">
                <a:ea typeface="+mj-ea"/>
                <a:cs typeface="仿宋" panose="02010609060101010101" pitchFamily="49" charset="-122"/>
              </a:rPr>
              <a:t>π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&lt; 4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，∴ 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4 – </a:t>
            </a:r>
            <a:r>
              <a:rPr lang="en-US" altLang="zh-CN" sz="3600" b="1">
                <a:cs typeface="仿宋" panose="02010609060101010101" pitchFamily="49" charset="-122"/>
              </a:rPr>
              <a:t>π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&gt; 0.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Text Box 3"/>
          <p:cNvSpPr txBox="1"/>
          <p:nvPr/>
        </p:nvSpPr>
        <p:spPr>
          <a:xfrm>
            <a:off x="1833958" y="5286408"/>
            <a:ext cx="624324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∴当 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= 4 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时，原式 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=</a:t>
            </a:r>
            <a:r>
              <a:rPr lang="en-US" altLang="zh-CN" sz="3600" b="1">
                <a:cs typeface="仿宋" panose="02010609060101010101" pitchFamily="49" charset="-122"/>
              </a:rPr>
              <a:t> 4 – π.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27202" y="42259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20375" y="1157248"/>
            <a:ext cx="41934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先化简，再求值：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356189" y="1280359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文本框 10241"/>
          <p:cNvSpPr txBox="1"/>
          <p:nvPr/>
        </p:nvSpPr>
        <p:spPr>
          <a:xfrm>
            <a:off x="5448258" y="1940220"/>
            <a:ext cx="3071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，其中 </a:t>
            </a:r>
            <a:r>
              <a:rPr lang="en-US" altLang="zh-CN" i="1"/>
              <a:t>x</a:t>
            </a:r>
            <a:r>
              <a:rPr lang="en-US" altLang="zh-CN"/>
              <a:t> = 4.</a:t>
            </a:r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402158" y="2943225"/>
            <a:ext cx="3312717" cy="658095"/>
            <a:chOff x="1643150" y="2773837"/>
            <a:chExt cx="3312717" cy="658095"/>
          </a:xfrm>
        </p:grpSpPr>
        <p:sp>
          <p:nvSpPr>
            <p:cNvPr id="20" name="Text Box 3"/>
            <p:cNvSpPr txBox="1"/>
            <p:nvPr/>
          </p:nvSpPr>
          <p:spPr>
            <a:xfrm>
              <a:off x="1643150" y="2785601"/>
              <a:ext cx="123305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</a:t>
              </a:r>
              <a:r>
                <a:rPr lang="zh-CN" altLang="en-US" sz="3600" b="1">
                  <a:solidFill>
                    <a:srgbClr val="FF0000"/>
                  </a:solidFill>
                  <a:ea typeface="+mj-ea"/>
                  <a:cs typeface="仿宋" panose="02010609060101010101" pitchFamily="49" charset="-122"/>
                </a:rPr>
                <a:t>：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517467" y="2773837"/>
            <a:ext cx="24384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04" name="Equation" r:id="rId1" imgW="58521600" imgH="14935200" progId="Equation.DSMT4">
                    <p:embed/>
                  </p:oleObj>
                </mc:Choice>
                <mc:Fallback>
                  <p:oleObj name="Equation" r:id="rId1" imgW="58521600" imgH="14935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17467" y="2773837"/>
                          <a:ext cx="24384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009858" y="1889125"/>
          <a:ext cx="243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5" name="Equation" r:id="rId3" imgW="58521600" imgH="14935200" progId="Equation.DSMT4">
                  <p:embed/>
                </p:oleObj>
              </mc:Choice>
              <mc:Fallback>
                <p:oleObj name="Equation" r:id="rId3" imgW="58521600" imgH="14935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9858" y="1889125"/>
                        <a:ext cx="2438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4835227" y="2867025"/>
          <a:ext cx="22479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6" name="Equation" r:id="rId5" imgW="53949600" imgH="20421600" progId="Equation.DSMT4">
                  <p:embed/>
                </p:oleObj>
              </mc:Choice>
              <mc:Fallback>
                <p:oleObj name="Equation" r:id="rId5" imgW="53949600" imgH="20421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5227" y="2867025"/>
                        <a:ext cx="22479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7203479" y="3070225"/>
          <a:ext cx="1625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7" name="Equation" r:id="rId7" imgW="39014400" imgH="14325600" progId="Equation.DSMT4">
                  <p:embed/>
                </p:oleObj>
              </mc:Choice>
              <mc:Fallback>
                <p:oleObj name="Equation" r:id="rId7" imgW="39014400" imgH="143256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03479" y="3070225"/>
                        <a:ext cx="16256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3"/>
          <p:cNvSpPr txBox="1"/>
          <p:nvPr/>
        </p:nvSpPr>
        <p:spPr>
          <a:xfrm>
            <a:off x="1833958" y="3976416"/>
            <a:ext cx="30718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 = 4 </a:t>
            </a:r>
            <a:r>
              <a:rPr lang="zh-CN" altLang="en-US" sz="3600" b="1">
                <a:solidFill>
                  <a:srgbClr val="FF0000"/>
                </a:solidFill>
                <a:ea typeface="+mj-ea"/>
                <a:cs typeface="仿宋" panose="02010609060101010101" pitchFamily="49" charset="-122"/>
              </a:rPr>
              <a:t>时，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432300" y="4017963"/>
          <a:ext cx="3340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8" name="Equation" r:id="rId9" imgW="80162400" imgH="14325600" progId="Equation.DSMT4">
                  <p:embed/>
                </p:oleObj>
              </mc:Choice>
              <mc:Fallback>
                <p:oleObj name="Equation" r:id="rId9" imgW="80162400" imgH="14325600" progId="Equation.DSMT4">
                  <p:embed/>
                  <p:pic>
                    <p:nvPicPr>
                      <p:cNvPr id="0" name="对象 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32300" y="4017963"/>
                        <a:ext cx="33401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3"/>
          <p:cNvSpPr txBox="1"/>
          <p:nvPr/>
        </p:nvSpPr>
        <p:spPr>
          <a:xfrm>
            <a:off x="1833958" y="4904040"/>
            <a:ext cx="624324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∴当 </a:t>
            </a:r>
            <a:r>
              <a:rPr lang="en-US" altLang="zh-CN" sz="3600" b="1" i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 = 4 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时，原式 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=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1.</a:t>
            </a:r>
            <a:r>
              <a:rPr lang="en-US" altLang="zh-CN" sz="3600" b="1">
                <a:solidFill>
                  <a:srgbClr val="FF0000"/>
                </a:solidFill>
                <a:ea typeface="+mj-ea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412241" y="3523373"/>
            <a:ext cx="9547859" cy="17573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50000"/>
              </a:lnSpc>
              <a:spcBef>
                <a:spcPts val="800"/>
              </a:spcBef>
            </a:pP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1219200" eaLnBrk="1" hangingPunct="1">
              <a:lnSpc>
                <a:spcPct val="150000"/>
              </a:lnSpc>
              <a:spcBef>
                <a:spcPts val="800"/>
              </a:spcBef>
            </a:pP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3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		C. 1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1412241" y="1463515"/>
            <a:ext cx="9285875" cy="1460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化简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的结果是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±4	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±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C. 4		D.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67878" y="1476501"/>
            <a:ext cx="916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74026" y="3755712"/>
            <a:ext cx="916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914650" y="1513232"/>
          <a:ext cx="80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" name="Equation" r:id="rId1" imgW="19202400" imgH="13411200" progId="Equation.DSMT4">
                  <p:embed/>
                </p:oleObj>
              </mc:Choice>
              <mc:Fallback>
                <p:oleObj name="Equation" r:id="rId1" imgW="19202400" imgH="13411200" progId="Equation.DSMT4">
                  <p:embed/>
                  <p:pic>
                    <p:nvPicPr>
                      <p:cNvPr id="0" name="图片 123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4650" y="1513232"/>
                        <a:ext cx="80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118100" y="3241675"/>
          <a:ext cx="19558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" name="Equation" r:id="rId3" imgW="46939200" imgH="33223200" progId="Equation.DSMT4">
                  <p:embed/>
                </p:oleObj>
              </mc:Choice>
              <mc:Fallback>
                <p:oleObj name="Equation" r:id="rId3" imgW="46939200" imgH="33223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18100" y="3241675"/>
                        <a:ext cx="1955800" cy="138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0794" y="1086772"/>
            <a:ext cx="9584465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已知 </a:t>
            </a:r>
            <a:r>
              <a:rPr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为三角形的三边长，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化简：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644" y="2996353"/>
            <a:ext cx="9110980" cy="16491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解：由三角形两边之和大于第三边得：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</a:pP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&gt; 0，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&gt; 0.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27450" y="1962874"/>
          <a:ext cx="4737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Equation" r:id="rId1" imgW="113690400" imgH="20421600" progId="Equation.DSMT4">
                  <p:embed/>
                </p:oleObj>
              </mc:Choice>
              <mc:Fallback>
                <p:oleObj name="Equation" r:id="rId1" imgW="113690400" imgH="20421600" progId="Equation.DSMT4">
                  <p:embed/>
                  <p:pic>
                    <p:nvPicPr>
                      <p:cNvPr id="0" name="图片 245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27450" y="1962874"/>
                        <a:ext cx="47371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93278" y="4828101"/>
            <a:ext cx="11135509" cy="850900"/>
            <a:chOff x="793278" y="4828101"/>
            <a:chExt cx="11135509" cy="850900"/>
          </a:xfrm>
        </p:grpSpPr>
        <p:sp>
          <p:nvSpPr>
            <p:cNvPr id="8" name="文本框 7"/>
            <p:cNvSpPr txBox="1"/>
            <p:nvPr/>
          </p:nvSpPr>
          <p:spPr>
            <a:xfrm>
              <a:off x="793278" y="4828101"/>
              <a:ext cx="11135509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                                          =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+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b </a:t>
              </a: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–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c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+ (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+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) </a:t>
              </a: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Times New Roman" panose="02020603050405020304" pitchFamily="18" charset="0"/>
                </a:rPr>
                <a:t>–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b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= 2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.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387788" y="4828101"/>
            <a:ext cx="45974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599" name="Equation" r:id="rId3" imgW="110337600" imgH="20421600" progId="Equation.DSMT4">
                    <p:embed/>
                  </p:oleObj>
                </mc:Choice>
                <mc:Fallback>
                  <p:oleObj name="Equation" r:id="rId3" imgW="110337600" imgH="204216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87788" y="4828101"/>
                          <a:ext cx="45974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332654" y="1474140"/>
            <a:ext cx="10247454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为实数，求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的值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29"/>
          <p:cNvSpPr txBox="1"/>
          <p:nvPr/>
        </p:nvSpPr>
        <p:spPr>
          <a:xfrm>
            <a:off x="577427" y="2439247"/>
            <a:ext cx="10579100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解：由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题意可知，要使式子有意义，则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38210" y="1474140"/>
          <a:ext cx="4419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1" imgW="106070400" imgH="14935200" progId="Equation.DSMT4">
                  <p:embed/>
                </p:oleObj>
              </mc:Choice>
              <mc:Fallback>
                <p:oleObj name="Equation" r:id="rId1" imgW="106070400" imgH="14935200" progId="Equation.DSMT4">
                  <p:embed/>
                  <p:pic>
                    <p:nvPicPr>
                      <p:cNvPr id="0" name="图片 256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38210" y="1474140"/>
                        <a:ext cx="44196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632891" y="193542"/>
            <a:ext cx="4356387" cy="1112017"/>
            <a:chOff x="474668" y="145156"/>
            <a:chExt cx="3267290" cy="8340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474668" y="145156"/>
              <a:ext cx="3267290" cy="8340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211481" y="271592"/>
              <a:ext cx="2094426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265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拓展提升</a:t>
              </a:r>
              <a:endParaRPr lang="zh-CN" altLang="en-US" sz="4265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2" name="Text Box 29"/>
          <p:cNvSpPr txBox="1"/>
          <p:nvPr/>
        </p:nvSpPr>
        <p:spPr>
          <a:xfrm>
            <a:off x="577427" y="3256656"/>
            <a:ext cx="10579100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0.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29"/>
          <p:cNvSpPr txBox="1"/>
          <p:nvPr/>
        </p:nvSpPr>
        <p:spPr>
          <a:xfrm>
            <a:off x="5431816" y="4768907"/>
            <a:ext cx="3510479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2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+ 0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32891" y="4269938"/>
          <a:ext cx="7823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Equation" r:id="rId5" imgW="187756800" imgH="14935200" progId="Equation.DSMT4">
                  <p:embed/>
                </p:oleObj>
              </mc:Choice>
              <mc:Fallback>
                <p:oleObj name="Equation" r:id="rId5" imgW="187756800" imgH="149352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891" y="4269938"/>
                        <a:ext cx="7823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9"/>
          <p:cNvSpPr txBox="1"/>
          <p:nvPr/>
        </p:nvSpPr>
        <p:spPr>
          <a:xfrm>
            <a:off x="5431815" y="5417174"/>
            <a:ext cx="1600997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21094" y="1853877"/>
            <a:ext cx="1827106" cy="668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</a:rPr>
              <a:t>性质</a:t>
            </a:r>
            <a:r>
              <a:rPr lang="en-US" altLang="zh-CN" sz="3600">
                <a:latin typeface="+mj-ea"/>
                <a:ea typeface="+mj-ea"/>
              </a:rPr>
              <a:t>1</a:t>
            </a:r>
            <a:endParaRPr lang="en-US" altLang="zh-CN" sz="3600"/>
          </a:p>
        </p:txBody>
      </p: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4501356" y="1731110"/>
          <a:ext cx="3390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Equation" r:id="rId1" imgW="81381600" imgH="21945600" progId="Equation.DSMT4">
                  <p:embed/>
                </p:oleObj>
              </mc:Choice>
              <mc:Fallback>
                <p:oleObj name="Equation" r:id="rId1" imgW="81381600" imgH="219456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1356" y="1731110"/>
                        <a:ext cx="3390900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01356" y="3018485"/>
          <a:ext cx="43053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Equation" r:id="rId3" imgW="103327200" imgH="47244000" progId="Equation.DSMT4">
                  <p:embed/>
                </p:oleObj>
              </mc:Choice>
              <mc:Fallback>
                <p:oleObj name="Equation" r:id="rId3" imgW="103327200" imgH="47244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1356" y="3018485"/>
                        <a:ext cx="4305300" cy="196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2821094" y="3543624"/>
            <a:ext cx="1827106" cy="668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</a:rPr>
              <a:t>性质</a:t>
            </a:r>
            <a:r>
              <a:rPr lang="en-US" altLang="zh-CN" sz="3600">
                <a:latin typeface="+mj-ea"/>
                <a:ea typeface="+mj-ea"/>
              </a:rPr>
              <a:t>2</a:t>
            </a:r>
            <a:endParaRPr lang="en-US" altLang="zh-CN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994272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6121739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5318875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386257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3378986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416911"/>
            <a:ext cx="86993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经历二次根式性质的观察、归纳、对比等探索过程，理解二次根式性质</a:t>
            </a:r>
            <a:r>
              <a:rPr lang="en-US" altLang="zh-CN" sz="3200" b="1"/>
              <a:t>1</a:t>
            </a:r>
            <a:r>
              <a:rPr lang="zh-CN" altLang="en-US" sz="3200" b="1"/>
              <a:t>、性质</a:t>
            </a:r>
            <a:r>
              <a:rPr lang="en-US" altLang="zh-CN" sz="3200" b="1"/>
              <a:t>2</a:t>
            </a:r>
            <a:r>
              <a:rPr lang="zh-CN" altLang="en-US" sz="3200" b="1"/>
              <a:t>，了解其区别与联系，并能运用性质</a:t>
            </a:r>
            <a:r>
              <a:rPr lang="en-US" altLang="zh-CN" sz="3200" b="1"/>
              <a:t>1</a:t>
            </a:r>
            <a:r>
              <a:rPr lang="zh-CN" altLang="en-US" sz="3200" b="1"/>
              <a:t>、</a:t>
            </a:r>
            <a:r>
              <a:rPr lang="en-US" altLang="zh-CN" sz="3200" b="1"/>
              <a:t>2</a:t>
            </a:r>
            <a:r>
              <a:rPr lang="zh-CN" altLang="en-US" sz="3200" b="1"/>
              <a:t>解决一些问题</a:t>
            </a:r>
            <a:r>
              <a:rPr lang="en-US" altLang="zh-CN" sz="3200" b="1"/>
              <a:t>.</a:t>
            </a:r>
            <a:r>
              <a:rPr lang="zh-CN" altLang="en-US" sz="3200" b="1"/>
              <a:t>；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3378986"/>
            <a:ext cx="869938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在二次根式性质的形成和探索中，鼓励学生积极探究，乐于合作与交流，发展学数学用数学意识、分类讨论意识，了解由特殊到一般再到具体的处理数学问题的思想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8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探究导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Rectangle 3"/>
          <p:cNvSpPr/>
          <p:nvPr/>
        </p:nvSpPr>
        <p:spPr>
          <a:xfrm>
            <a:off x="496993" y="1170748"/>
            <a:ext cx="11198013" cy="126137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问题</a:t>
            </a:r>
            <a:r>
              <a:rPr lang="en-US" altLang="zh-CN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1D41D5"/>
                </a:solidFill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：</a:t>
            </a:r>
            <a:r>
              <a:rPr lang="en-US" altLang="zh-CN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如图</a:t>
            </a:r>
            <a:r>
              <a:rPr lang="zh-CN" altLang="en-US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</a:t>
            </a:r>
            <a:r>
              <a:rPr lang="en-US" altLang="zh-CN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一块正方形</a:t>
            </a:r>
            <a:r>
              <a:rPr lang="zh-CN" altLang="en-US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的</a:t>
            </a:r>
            <a:r>
              <a:rPr lang="en-US" altLang="zh-CN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方巾</a:t>
            </a:r>
            <a:r>
              <a:rPr lang="en-US" altLang="zh-CN" sz="3600" b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，面积为 </a:t>
            </a:r>
            <a:r>
              <a:rPr lang="en-US" altLang="zh-CN" sz="3600" b="1" i="1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a</a:t>
            </a:r>
            <a:r>
              <a:rPr lang="en-US" altLang="zh-CN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，求它的边长，并用所求得的边长表示出面积，你发现了什么</a:t>
            </a:r>
            <a:r>
              <a:rPr lang="zh-CN" altLang="en-US" sz="3600" b="1" dirty="0">
                <a:latin typeface="times" panose="02020603050405020304" pitchFamily="18" charset="0"/>
                <a:ea typeface="黑体" panose="02010609060101010101" pitchFamily="49" charset="-122"/>
                <a:cs typeface="times" panose="02020603050405020304" pitchFamily="18" charset="0"/>
              </a:rPr>
              <a:t>？</a:t>
            </a:r>
            <a:endParaRPr lang="zh-CN" altLang="en-US" sz="3600" b="1" dirty="0"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pic>
        <p:nvPicPr>
          <p:cNvPr id="19" name="图片 18" descr="9bb18ff20801728b3d317dca34ff28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2413" y="2600802"/>
            <a:ext cx="3228109" cy="322810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68019" y="4099070"/>
            <a:ext cx="366352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面积为 </a:t>
            </a:r>
            <a:r>
              <a:rPr lang="en-US" altLang="zh-CN" sz="3600" b="1" i="1">
                <a:solidFill>
                  <a:srgbClr val="E600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76773" y="4749799"/>
            <a:ext cx="1946064" cy="887875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68019" y="2611475"/>
            <a:ext cx="5300034" cy="646331"/>
            <a:chOff x="668019" y="2611475"/>
            <a:chExt cx="5300034" cy="646331"/>
          </a:xfrm>
        </p:grpSpPr>
        <p:sp>
          <p:nvSpPr>
            <p:cNvPr id="21" name="文本框 20"/>
            <p:cNvSpPr txBox="1"/>
            <p:nvPr/>
          </p:nvSpPr>
          <p:spPr>
            <a:xfrm>
              <a:off x="668019" y="2611475"/>
              <a:ext cx="5300034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正方形的边长为</a:t>
              </a: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   .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4020396" y="2627352"/>
            <a:ext cx="62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8" name="Equation" r:id="rId2" imgW="14935200" imgH="13411200" progId="Equation.DSMT4">
                    <p:embed/>
                  </p:oleObj>
                </mc:Choice>
                <mc:Fallback>
                  <p:oleObj name="Equation" r:id="rId2" imgW="14935200" imgH="134112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020396" y="2627352"/>
                          <a:ext cx="62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668019" y="3186152"/>
            <a:ext cx="7371080" cy="914400"/>
            <a:chOff x="668019" y="3186152"/>
            <a:chExt cx="7371080" cy="914400"/>
          </a:xfrm>
        </p:grpSpPr>
        <p:sp>
          <p:nvSpPr>
            <p:cNvPr id="26" name="文本框 25"/>
            <p:cNvSpPr txBox="1"/>
            <p:nvPr/>
          </p:nvSpPr>
          <p:spPr>
            <a:xfrm>
              <a:off x="668019" y="3355696"/>
              <a:ext cx="7371080" cy="6460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用边长表示正方形的面积为</a:t>
              </a: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     .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6316033" y="3186152"/>
            <a:ext cx="11684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9" name="Equation" r:id="rId4" imgW="28041600" imgH="21945600" progId="Equation.DSMT4">
                    <p:embed/>
                  </p:oleObj>
                </mc:Choice>
                <mc:Fallback>
                  <p:oleObj name="Equation" r:id="rId4" imgW="28041600" imgH="21945600" progId="Equation.DSMT4">
                    <p:embed/>
                    <p:pic>
                      <p:nvPicPr>
                        <p:cNvPr id="0" name="对象 3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316033" y="3186152"/>
                          <a:ext cx="11684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668019" y="4706747"/>
            <a:ext cx="2739813" cy="914400"/>
            <a:chOff x="668019" y="4706747"/>
            <a:chExt cx="2739813" cy="914400"/>
          </a:xfrm>
        </p:grpSpPr>
        <p:sp>
          <p:nvSpPr>
            <p:cNvPr id="30" name="文本框 29"/>
            <p:cNvSpPr txBox="1"/>
            <p:nvPr/>
          </p:nvSpPr>
          <p:spPr>
            <a:xfrm>
              <a:off x="668019" y="4861917"/>
              <a:ext cx="2739813" cy="6460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3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∴           </a:t>
              </a:r>
              <a:r>
                <a:rPr lang="en-US" sz="3600" b="1">
                  <a:solidFill>
                    <a:srgbClr val="E60013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1305137" y="4706747"/>
            <a:ext cx="19050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30" name="Equation" r:id="rId6" imgW="45720000" imgH="21945600" progId="Equation.DSMT4">
                    <p:embed/>
                  </p:oleObj>
                </mc:Choice>
                <mc:Fallback>
                  <p:oleObj name="Equation" r:id="rId6" imgW="45720000" imgH="219456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305137" y="4706747"/>
                          <a:ext cx="19050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2249804" y="5637674"/>
            <a:ext cx="8262410" cy="787925"/>
            <a:chOff x="2249804" y="5637674"/>
            <a:chExt cx="8262410" cy="787925"/>
          </a:xfrm>
        </p:grpSpPr>
        <p:sp>
          <p:nvSpPr>
            <p:cNvPr id="34" name="文本框 33"/>
            <p:cNvSpPr txBox="1"/>
            <p:nvPr/>
          </p:nvSpPr>
          <p:spPr>
            <a:xfrm>
              <a:off x="2625938" y="5779268"/>
              <a:ext cx="7886276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这个式子对所有的二次根式都成立吗？</a:t>
              </a:r>
              <a:endPara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cxnSp>
          <p:nvCxnSpPr>
            <p:cNvPr id="7" name="连接符: 曲线 6"/>
            <p:cNvCxnSpPr>
              <a:stCxn id="32" idx="2"/>
              <a:endCxn id="34" idx="1"/>
            </p:cNvCxnSpPr>
            <p:nvPr/>
          </p:nvCxnSpPr>
          <p:spPr>
            <a:xfrm rot="16200000" flipH="1">
              <a:off x="2205491" y="5681987"/>
              <a:ext cx="464760" cy="376133"/>
            </a:xfrm>
            <a:prstGeom prst="curvedConnector2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五边形 26"/>
          <p:cNvSpPr/>
          <p:nvPr>
            <p:custDataLst>
              <p:tags r:id="rId8"/>
            </p:custDataLst>
          </p:nvPr>
        </p:nvSpPr>
        <p:spPr>
          <a:xfrm flipH="1">
            <a:off x="8682596" y="3841592"/>
            <a:ext cx="1527742" cy="538485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  <a:sym typeface="Euclid Math Two" panose="02050601010101010101" pitchFamily="18" charset="2"/>
              </a:rPr>
              <a:t>&gt;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0</a:t>
            </a:r>
            <a:endParaRPr lang="zh-CN" altLang="en-US" sz="3600" b="1" i="1" dirty="0">
              <a:solidFill>
                <a:srgbClr val="0000FF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  <p:bldP spid="28" grpId="2"/>
      <p:bldP spid="32" grpId="0" bldLvl="0" animBg="1"/>
      <p:bldP spid="32" grpId="1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55836" y="753618"/>
            <a:ext cx="10767907" cy="126137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36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验证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1的结论是否具有广泛性，下面根据算术平方根及平方的意义填空，你又发现了什么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051560" y="2082800"/>
          <a:ext cx="202184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1840"/>
              </a:tblGrid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 i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3600" b="1" i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altLang="zh-CN" sz="36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zh-CN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36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36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36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64278" y="4882305"/>
          <a:ext cx="413173" cy="1067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2" name="" r:id="rId2" imgW="152400" imgH="393700" progId="Equation.KSEE3">
                  <p:embed/>
                </p:oleObj>
              </mc:Choice>
              <mc:Fallback>
                <p:oleObj name="" r:id="rId2" imgW="152400" imgH="393700" progId="Equation.KSEE3">
                  <p:embed/>
                  <p:pic>
                    <p:nvPicPr>
                      <p:cNvPr id="0" name="对象 2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64278" y="4882305"/>
                        <a:ext cx="413173" cy="1067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箭头 3"/>
          <p:cNvSpPr/>
          <p:nvPr/>
        </p:nvSpPr>
        <p:spPr>
          <a:xfrm>
            <a:off x="3330787" y="4018281"/>
            <a:ext cx="1493520" cy="275167"/>
          </a:xfrm>
          <a:prstGeom prst="rightArrow">
            <a:avLst/>
          </a:prstGeom>
          <a:solidFill>
            <a:srgbClr val="1D41D5"/>
          </a:solidFill>
          <a:ln>
            <a:solidFill>
              <a:srgbClr val="1D41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</p:nvPr>
        </p:nvGraphicFramePr>
        <p:xfrm>
          <a:off x="5081693" y="2082800"/>
          <a:ext cx="202184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1840"/>
              </a:tblGrid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右箭头 7"/>
          <p:cNvSpPr/>
          <p:nvPr/>
        </p:nvSpPr>
        <p:spPr>
          <a:xfrm>
            <a:off x="7360920" y="4018281"/>
            <a:ext cx="1493520" cy="275167"/>
          </a:xfrm>
          <a:prstGeom prst="rightArrow">
            <a:avLst/>
          </a:prstGeom>
          <a:solidFill>
            <a:srgbClr val="1D41D5"/>
          </a:solidFill>
          <a:ln>
            <a:solidFill>
              <a:srgbClr val="1D41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9111827" y="2082800"/>
          <a:ext cx="202184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1840"/>
              </a:tblGrid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   )</a:t>
                      </a:r>
                      <a:r>
                        <a:rPr lang="en-US" altLang="zh-CN" sz="3600" b="1" baseline="3000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 baseline="3000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192223" y="3237775"/>
            <a:ext cx="1712363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算术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4590" y="3380740"/>
            <a:ext cx="20377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平方运算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786120" y="2124075"/>
          <a:ext cx="62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3" name="Equation" r:id="rId6" imgW="14935200" imgH="13411200" progId="Equation.DSMT4">
                  <p:embed/>
                </p:oleObj>
              </mc:Choice>
              <mc:Fallback>
                <p:oleObj name="Equation" r:id="rId6" imgW="14935200" imgH="13411200" progId="Equation.DSMT4">
                  <p:embed/>
                  <p:pic>
                    <p:nvPicPr>
                      <p:cNvPr id="0" name="图片 185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6120" y="2124075"/>
                        <a:ext cx="622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9730657" y="2124075"/>
          <a:ext cx="62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" name="Equation" r:id="rId8" imgW="14935200" imgH="13411200" progId="Equation.DSMT4">
                  <p:embed/>
                </p:oleObj>
              </mc:Choice>
              <mc:Fallback>
                <p:oleObj name="Equation" r:id="rId8" imgW="14935200" imgH="134112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30657" y="2124075"/>
                        <a:ext cx="622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692421" y="3511974"/>
          <a:ext cx="609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5" name="Equation" r:id="rId10" imgW="14630400" imgH="13106400" progId="Equation.DSMT4">
                  <p:embed/>
                </p:oleObj>
              </mc:Choice>
              <mc:Fallback>
                <p:oleObj name="Equation" r:id="rId10" imgW="14630400" imgH="13106400" progId="Equation.DSMT4">
                  <p:embed/>
                  <p:pic>
                    <p:nvPicPr>
                      <p:cNvPr id="0" name="图片 185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92421" y="3511974"/>
                        <a:ext cx="6096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660671" y="4757738"/>
          <a:ext cx="6731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" name="Equation" r:id="rId12" imgW="16154400" imgH="28956000" progId="Equation.DSMT4">
                  <p:embed/>
                </p:oleObj>
              </mc:Choice>
              <mc:Fallback>
                <p:oleObj name="Equation" r:id="rId12" imgW="16154400" imgH="289560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60671" y="4757738"/>
                        <a:ext cx="6731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9968570" y="4868863"/>
          <a:ext cx="330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" name="Equation" r:id="rId14" imgW="7924800" imgH="25908000" progId="Equation.DSMT4">
                  <p:embed/>
                </p:oleObj>
              </mc:Choice>
              <mc:Fallback>
                <p:oleObj name="Equation" r:id="rId14" imgW="7924800" imgH="259080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68570" y="4868863"/>
                        <a:ext cx="330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435600" y="277939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435600" y="344487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35600" y="411035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435600" y="4788534"/>
            <a:ext cx="1358903" cy="1161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454218" y="277939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454218" y="344487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454218" y="4110355"/>
            <a:ext cx="1358903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54218" y="4788534"/>
            <a:ext cx="1358903" cy="1161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16311" y="1183120"/>
            <a:ext cx="2239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319896" y="1183120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 察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9646" y="3834065"/>
            <a:ext cx="100448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把上述计算结论推广到一般，并用字母表示：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1295442" y="5817011"/>
            <a:ext cx="9601116" cy="646331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219200" eaLnBrk="1" hangingPunct="1">
              <a:buFontTx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即一个非负数的算术平方根的平方等于它本身.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34638" y="1059919"/>
          <a:ext cx="3746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1" imgW="89916000" imgH="21945600" progId="Equation.DSMT4">
                  <p:embed/>
                </p:oleObj>
              </mc:Choice>
              <mc:Fallback>
                <p:oleObj name="Equation" r:id="rId1" imgW="89916000" imgH="21945600" progId="Equation.DSMT4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34638" y="1059919"/>
                        <a:ext cx="37465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1409742" y="2097520"/>
          <a:ext cx="38989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3" imgW="93573600" imgH="35966400" progId="Equation.DSMT4">
                  <p:embed/>
                </p:oleObj>
              </mc:Choice>
              <mc:Fallback>
                <p:oleObj name="Equation" r:id="rId3" imgW="93573600" imgH="35966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9742" y="2097520"/>
                        <a:ext cx="38989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182784" y="2389620"/>
          <a:ext cx="3746501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Equation" r:id="rId5" imgW="89916000" imgH="21945600" progId="Equation.DSMT4">
                  <p:embed/>
                </p:oleObj>
              </mc:Choice>
              <mc:Fallback>
                <p:oleObj name="Equation" r:id="rId5" imgW="89916000" imgH="219456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82784" y="2389620"/>
                        <a:ext cx="3746501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859194" y="4575910"/>
            <a:ext cx="4812742" cy="914400"/>
            <a:chOff x="2859194" y="4575910"/>
            <a:chExt cx="4812742" cy="914400"/>
          </a:xfrm>
        </p:grpSpPr>
        <p:sp>
          <p:nvSpPr>
            <p:cNvPr id="28" name="文本框 27"/>
            <p:cNvSpPr txBox="1"/>
            <p:nvPr/>
          </p:nvSpPr>
          <p:spPr>
            <a:xfrm>
              <a:off x="2859194" y="4698677"/>
              <a:ext cx="1827106" cy="668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24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sz="3600">
                  <a:latin typeface="+mj-ea"/>
                  <a:ea typeface="+mj-ea"/>
                </a:rPr>
                <a:t>性质</a:t>
              </a:r>
              <a:r>
                <a:rPr lang="en-US" altLang="zh-CN" sz="3600">
                  <a:latin typeface="+mj-ea"/>
                  <a:ea typeface="+mj-ea"/>
                </a:rPr>
                <a:t>1</a:t>
              </a:r>
              <a:endParaRPr lang="en-US" altLang="zh-CN" sz="360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281036" y="4575910"/>
            <a:ext cx="3390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1" name="Equation" r:id="rId7" imgW="81381600" imgH="21945600" progId="Equation.DSMT4">
                    <p:embed/>
                  </p:oleObj>
                </mc:Choice>
                <mc:Fallback>
                  <p:oleObj name="Equation" r:id="rId7" imgW="81381600" imgH="21945600" progId="Equation.DSMT4">
                    <p:embed/>
                    <p:pic>
                      <p:nvPicPr>
                        <p:cNvPr id="0" name="图片 317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281036" y="4575910"/>
                          <a:ext cx="3390900" cy="914400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31" name="直接连接符 30"/>
          <p:cNvCxnSpPr/>
          <p:nvPr/>
        </p:nvCxnSpPr>
        <p:spPr>
          <a:xfrm>
            <a:off x="6247554" y="5313353"/>
            <a:ext cx="1261533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679868" y="1126884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3950836" y="2030555"/>
          <a:ext cx="330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Equation" r:id="rId9" imgW="7924800" imgH="25908000" progId="Equation.DSMT4">
                  <p:embed/>
                </p:oleObj>
              </mc:Choice>
              <mc:Fallback>
                <p:oleObj name="Equation" r:id="rId9" imgW="7924800" imgH="25908000" progId="Equation.DSMT4">
                  <p:embed/>
                  <p:pic>
                    <p:nvPicPr>
                      <p:cNvPr id="0" name="对象 6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50836" y="2030555"/>
                        <a:ext cx="330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8252525" y="2519735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0" grpId="0" bldLvl="0" animBg="1"/>
      <p:bldP spid="30" grpId="1" animBg="1"/>
      <p:bldP spid="3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27202" y="42259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20375" y="1157248"/>
            <a:ext cx="41934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求下列各式的值：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356189" y="1280359"/>
            <a:ext cx="333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830" y="1968679"/>
            <a:ext cx="11696739" cy="1498600"/>
            <a:chOff x="393660" y="1803579"/>
            <a:chExt cx="11696739" cy="1498600"/>
          </a:xfrm>
        </p:grpSpPr>
        <p:sp>
          <p:nvSpPr>
            <p:cNvPr id="13" name="文本框 10241"/>
            <p:cNvSpPr txBox="1"/>
            <p:nvPr/>
          </p:nvSpPr>
          <p:spPr>
            <a:xfrm>
              <a:off x="393660" y="2262316"/>
              <a:ext cx="1169673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pitchFamily="49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；（</a:t>
              </a:r>
              <a:r>
                <a:rPr lang="en-US" altLang="zh-CN"/>
                <a:t>2</a:t>
              </a:r>
              <a:r>
                <a:rPr lang="zh-CN" altLang="en-US"/>
                <a:t>）  </a:t>
              </a:r>
              <a:r>
                <a:rPr lang="en-US" altLang="zh-CN"/>
                <a:t>      </a:t>
              </a:r>
              <a:r>
                <a:rPr lang="zh-CN" altLang="en-US"/>
                <a:t>；（</a:t>
              </a:r>
              <a:r>
                <a:rPr lang="en-US" altLang="zh-CN"/>
                <a:t>3</a:t>
              </a:r>
              <a:r>
                <a:rPr lang="zh-CN" altLang="en-US"/>
                <a:t>）              ；（</a:t>
              </a:r>
              <a:r>
                <a:rPr lang="en-US" altLang="zh-CN"/>
                <a:t>4</a:t>
              </a:r>
              <a:r>
                <a:rPr lang="zh-CN" altLang="en-US"/>
                <a:t>）              </a:t>
              </a:r>
              <a:r>
                <a:rPr lang="en-US" altLang="zh-CN"/>
                <a:t>. </a:t>
              </a:r>
              <a:endParaRPr lang="en-US" altLang="zh-CN" dirty="0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578992" y="1803579"/>
            <a:ext cx="1295400" cy="149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0" name="Equation" r:id="rId1" imgW="31089600" imgH="35966400" progId="Equation.DSMT4">
                    <p:embed/>
                  </p:oleObj>
                </mc:Choice>
                <mc:Fallback>
                  <p:oleObj name="Equation" r:id="rId1" imgW="31089600" imgH="359664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78992" y="1803579"/>
                          <a:ext cx="1295400" cy="149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6674256" y="2132192"/>
            <a:ext cx="1765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1" name="Equation" r:id="rId3" imgW="42367200" imgH="21945600" progId="Equation.DSMT4">
                    <p:embed/>
                  </p:oleObj>
                </mc:Choice>
                <mc:Fallback>
                  <p:oleObj name="Equation" r:id="rId3" imgW="42367200" imgH="219456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674256" y="2132192"/>
                          <a:ext cx="1765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4216396" y="2143483"/>
            <a:ext cx="11430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2" name="Equation" r:id="rId5" imgW="27432000" imgH="21945600" progId="Equation.DSMT4">
                    <p:embed/>
                  </p:oleObj>
                </mc:Choice>
                <mc:Fallback>
                  <p:oleObj name="Equation" r:id="rId5" imgW="27432000" imgH="219456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16396" y="2143483"/>
                          <a:ext cx="11430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对象 54"/>
            <p:cNvGraphicFramePr>
              <a:graphicFrameLocks noChangeAspect="1"/>
            </p:cNvGraphicFramePr>
            <p:nvPr/>
          </p:nvGraphicFramePr>
          <p:xfrm>
            <a:off x="9950430" y="2128838"/>
            <a:ext cx="17780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3" name="Equation" r:id="rId7" imgW="42672000" imgH="21945600" progId="Equation.DSMT4">
                    <p:embed/>
                  </p:oleObj>
                </mc:Choice>
                <mc:Fallback>
                  <p:oleObj name="Equation" r:id="rId7" imgW="42672000" imgH="219456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950430" y="2128838"/>
                          <a:ext cx="17780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90637" y="3601314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Equation" r:id="rId9" imgW="7924800" imgH="25603200" progId="Equation.DSMT4">
                  <p:embed/>
                </p:oleObj>
              </mc:Choice>
              <mc:Fallback>
                <p:oleObj name="Equation" r:id="rId9" imgW="7924800" imgH="25603200" progId="Equation.DSMT4">
                  <p:embed/>
                  <p:pic>
                    <p:nvPicPr>
                      <p:cNvPr id="0" name="图片 83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90637" y="3601314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000500" y="3784254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029876" y="3811548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0.8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055169" y="3784253"/>
            <a:ext cx="1397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–1.3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335706" y="4235168"/>
            <a:ext cx="3635540" cy="2394610"/>
            <a:chOff x="8349" y="3650968"/>
            <a:chExt cx="3635540" cy="239461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" y="3650968"/>
              <a:ext cx="3635540" cy="2394610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763932" y="4222109"/>
              <a:ext cx="218246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注意负号的位置！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7301" y="1322840"/>
            <a:ext cx="3898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类似地，计算：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319896" y="319689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 察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06750" y="342539"/>
          <a:ext cx="2590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0" name="Equation" r:id="rId1" imgW="62179200" imgH="14935200" progId="Equation.DSMT4">
                  <p:embed/>
                </p:oleObj>
              </mc:Choice>
              <mc:Fallback>
                <p:oleObj name="Equation" r:id="rId1" imgW="62179200" imgH="14935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6750" y="342539"/>
                        <a:ext cx="25908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35083" y="2125090"/>
          <a:ext cx="29845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1" name="Equation" r:id="rId3" imgW="71628000" imgH="34442400" progId="Equation.DSMT4">
                  <p:embed/>
                </p:oleObj>
              </mc:Choice>
              <mc:Fallback>
                <p:oleObj name="Equation" r:id="rId3" imgW="71628000" imgH="344424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5083" y="2125090"/>
                        <a:ext cx="2984500" cy="143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62496" y="2506090"/>
          <a:ext cx="2781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2" name="Equation" r:id="rId5" imgW="66751200" imgH="16154400" progId="Equation.DSMT4">
                  <p:embed/>
                </p:oleObj>
              </mc:Choice>
              <mc:Fallback>
                <p:oleObj name="Equation" r:id="rId5" imgW="66751200" imgH="161544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2496" y="2506090"/>
                        <a:ext cx="27813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719019" y="2026807"/>
          <a:ext cx="330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3" name="Equation" r:id="rId7" imgW="7924800" imgH="25908000" progId="Equation.DSMT4">
                  <p:embed/>
                </p:oleObj>
              </mc:Choice>
              <mc:Fallback>
                <p:oleObj name="Equation" r:id="rId7" imgW="7924800" imgH="259080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9019" y="2026807"/>
                        <a:ext cx="330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649108" y="2515987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0.5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8458158" y="2506090"/>
          <a:ext cx="24384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4" name="Equation" r:id="rId9" imgW="58521600" imgH="16154400" progId="Equation.DSMT4">
                  <p:embed/>
                </p:oleObj>
              </mc:Choice>
              <mc:Fallback>
                <p:oleObj name="Equation" r:id="rId9" imgW="58521600" imgH="161544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58158" y="2506090"/>
                        <a:ext cx="24384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9873321" y="2515987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57300" y="3865563"/>
            <a:ext cx="9182100" cy="850900"/>
            <a:chOff x="1257300" y="3865563"/>
            <a:chExt cx="9182100" cy="850900"/>
          </a:xfrm>
        </p:grpSpPr>
        <p:sp>
          <p:nvSpPr>
            <p:cNvPr id="18" name="文本框 17"/>
            <p:cNvSpPr txBox="1"/>
            <p:nvPr/>
          </p:nvSpPr>
          <p:spPr>
            <a:xfrm>
              <a:off x="1257300" y="3980017"/>
              <a:ext cx="9182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又如                      ，再计算：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305708" y="3865563"/>
            <a:ext cx="48006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75" name="Equation" r:id="rId11" imgW="115214400" imgH="20421600" progId="Equation.DSMT4">
                    <p:embed/>
                  </p:oleObj>
                </mc:Choice>
                <mc:Fallback>
                  <p:oleObj name="Equation" r:id="rId11" imgW="115214400" imgH="204216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305708" y="3865563"/>
                          <a:ext cx="48006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635083" y="4962525"/>
          <a:ext cx="37592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6" name="Equation" r:id="rId13" imgW="90220800" imgH="34442400" progId="Equation.DSMT4">
                  <p:embed/>
                </p:oleObj>
              </mc:Choice>
              <mc:Fallback>
                <p:oleObj name="Equation" r:id="rId13" imgW="90220800" imgH="34442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35083" y="4962525"/>
                        <a:ext cx="3759200" cy="143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6179167" y="5254625"/>
          <a:ext cx="4203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7" name="Equation" r:id="rId15" imgW="100888800" imgH="20421600" progId="Equation.DSMT4">
                  <p:embed/>
                </p:oleObj>
              </mc:Choice>
              <mc:Fallback>
                <p:oleObj name="Equation" r:id="rId15" imgW="100888800" imgH="204216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79167" y="5254625"/>
                        <a:ext cx="42037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784600" y="4800600"/>
          <a:ext cx="14351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8" name="Equation" r:id="rId17" imgW="34442400" imgH="28956000" progId="Equation.DSMT4">
                  <p:embed/>
                </p:oleObj>
              </mc:Choice>
              <mc:Fallback>
                <p:oleObj name="Equation" r:id="rId17" imgW="34442400" imgH="289560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84600" y="4800600"/>
                        <a:ext cx="14351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8706425" y="5353577"/>
            <a:ext cx="1676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– (–0.5)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804443" y="2496733"/>
          <a:ext cx="43053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3" name="Equation" r:id="rId1" imgW="103327200" imgH="47244000" progId="Equation.DSMT4">
                  <p:embed/>
                </p:oleObj>
              </mc:Choice>
              <mc:Fallback>
                <p:oleObj name="Equation" r:id="rId1" imgW="103327200" imgH="47244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04443" y="2496733"/>
                        <a:ext cx="4305300" cy="196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124181" y="3021872"/>
            <a:ext cx="1827106" cy="668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</a:rPr>
              <a:t>性质</a:t>
            </a:r>
            <a:r>
              <a:rPr lang="en-US" altLang="zh-CN" sz="3600">
                <a:latin typeface="+mj-ea"/>
                <a:ea typeface="+mj-ea"/>
              </a:rPr>
              <a:t>2</a:t>
            </a:r>
            <a:endParaRPr lang="en-US" altLang="zh-CN" sz="3600"/>
          </a:p>
        </p:txBody>
      </p:sp>
      <p:sp>
        <p:nvSpPr>
          <p:cNvPr id="22" name="矩形 21"/>
          <p:cNvSpPr/>
          <p:nvPr/>
        </p:nvSpPr>
        <p:spPr bwMode="auto">
          <a:xfrm>
            <a:off x="1397000" y="1746437"/>
            <a:ext cx="25542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一般地，有</a:t>
            </a:r>
            <a:endParaRPr lang="zh-CN" altLang="en-US" sz="3600" b="1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97000" y="612365"/>
            <a:ext cx="8877300" cy="818173"/>
            <a:chOff x="850900" y="941388"/>
            <a:chExt cx="8877300" cy="818173"/>
          </a:xfrm>
        </p:grpSpPr>
        <p:sp>
          <p:nvSpPr>
            <p:cNvPr id="20" name="矩形 19"/>
            <p:cNvSpPr/>
            <p:nvPr/>
          </p:nvSpPr>
          <p:spPr bwMode="auto">
            <a:xfrm>
              <a:off x="850900" y="941388"/>
              <a:ext cx="8877300" cy="8181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kern="0" dirty="0">
                  <a:solidFill>
                    <a:prstClr val="black"/>
                  </a:solidFill>
                  <a:latin typeface="+mn-ea"/>
                  <a:cs typeface="Times New Roman" panose="02020603050405020304" pitchFamily="18" charset="0"/>
                </a:rPr>
                <a:t>根据上式你能</a:t>
              </a:r>
              <a:r>
                <a:rPr lang="zh-CN" altLang="en-US" sz="3600" b="1" kern="0">
                  <a:solidFill>
                    <a:prstClr val="black"/>
                  </a:solidFill>
                  <a:latin typeface="+mn-ea"/>
                  <a:cs typeface="Times New Roman" panose="02020603050405020304" pitchFamily="18" charset="0"/>
                </a:rPr>
                <a:t>确定    的</a:t>
              </a:r>
              <a:r>
                <a:rPr lang="zh-CN" altLang="en-US" sz="3600" b="1" kern="0" dirty="0">
                  <a:solidFill>
                    <a:prstClr val="black"/>
                  </a:solidFill>
                  <a:latin typeface="+mn-ea"/>
                  <a:cs typeface="Times New Roman" panose="02020603050405020304" pitchFamily="18" charset="0"/>
                </a:rPr>
                <a:t>化简结果吗？</a:t>
              </a:r>
              <a:endParaRPr lang="zh-CN" altLang="en-US" sz="3600" kern="0" dirty="0">
                <a:solidFill>
                  <a:prstClr val="black"/>
                </a:solidFill>
                <a:latin typeface="+mn-ea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4647406" y="1073761"/>
            <a:ext cx="8128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4" name="Equation" r:id="rId3" imgW="19507200" imgH="14935200" progId="Equation.DSMT4">
                    <p:embed/>
                  </p:oleObj>
                </mc:Choice>
                <mc:Fallback>
                  <p:oleObj name="Equation" r:id="rId3" imgW="19507200" imgH="14935200" progId="Equation.DSMT4">
                    <p:embed/>
                    <p:pic>
                      <p:nvPicPr>
                        <p:cNvPr id="0" name="对象 1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47406" y="1073761"/>
                          <a:ext cx="812800" cy="6223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Rectangle 15"/>
          <p:cNvSpPr/>
          <p:nvPr/>
        </p:nvSpPr>
        <p:spPr>
          <a:xfrm>
            <a:off x="402294" y="5094337"/>
            <a:ext cx="11387412" cy="646331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219200" eaLnBrk="1" hangingPunct="1">
              <a:buFontTx/>
            </a:pPr>
            <a:r>
              <a:rPr lang="zh-CN" altLang="en-US" sz="3600" b="1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即任意一个数的平方的算术平方根等于它本身的绝对值.</a:t>
            </a:r>
            <a:endParaRPr lang="zh-CN" altLang="en-US" sz="3600" b="1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 bldLvl="0" animBg="1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778427" y="505668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69415" y="336748"/>
            <a:ext cx="5956980" cy="1005840"/>
            <a:chOff x="2649139" y="347635"/>
            <a:chExt cx="5956980" cy="1005840"/>
          </a:xfrm>
        </p:grpSpPr>
        <p:sp>
          <p:nvSpPr>
            <p:cNvPr id="5" name="矩形 4"/>
            <p:cNvSpPr/>
            <p:nvPr/>
          </p:nvSpPr>
          <p:spPr>
            <a:xfrm>
              <a:off x="3819363" y="425715"/>
              <a:ext cx="4786756" cy="715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735" b="1">
                  <a:ea typeface="楷体" panose="02010609060101010101" pitchFamily="49" charset="-122"/>
                </a:rPr>
                <a:t>与 </a:t>
              </a:r>
              <a:r>
                <a:rPr lang="zh-CN" altLang="en-US" sz="3735" b="1">
                  <a:latin typeface="+mn-lt"/>
                  <a:ea typeface="楷体" panose="02010609060101010101" pitchFamily="49" charset="-122"/>
                </a:rPr>
                <a:t>       的区别有哪些？</a:t>
              </a:r>
              <a:endParaRPr lang="zh-CN" altLang="en-US" sz="3735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412052" y="451243"/>
            <a:ext cx="894080" cy="684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4" name="Equation" r:id="rId1" imgW="19507200" imgH="14935200" progId="Equation.DSMT4">
                    <p:embed/>
                  </p:oleObj>
                </mc:Choice>
                <mc:Fallback>
                  <p:oleObj name="Equation" r:id="rId1" imgW="19507200" imgH="149352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12052" y="451243"/>
                          <a:ext cx="894080" cy="68453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649139" y="347635"/>
            <a:ext cx="1285240" cy="1005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5" name="Equation" r:id="rId3" imgW="28041600" imgH="21945600" progId="Equation.DSMT4">
                    <p:embed/>
                  </p:oleObj>
                </mc:Choice>
                <mc:Fallback>
                  <p:oleObj name="Equation" r:id="rId3" imgW="28041600" imgH="219456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49139" y="347635"/>
                          <a:ext cx="1285240" cy="10058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" name="表格 22"/>
          <p:cNvGraphicFramePr/>
          <p:nvPr>
            <p:custDataLst>
              <p:tags r:id="rId5"/>
            </p:custDataLst>
          </p:nvPr>
        </p:nvGraphicFramePr>
        <p:xfrm>
          <a:off x="1191260" y="1430918"/>
          <a:ext cx="9809481" cy="461448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2308013"/>
                <a:gridCol w="3869715"/>
                <a:gridCol w="3631753"/>
              </a:tblGrid>
              <a:tr h="900000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ysClr val="window" lastClr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ysClr val="window" lastClr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ysClr val="window" lastClr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运算顺序</a:t>
                      </a:r>
                      <a:endParaRPr lang="zh-CN" altLang="en-US" sz="3200" b="1" dirty="0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先开方，后平方</a:t>
                      </a:r>
                      <a:endParaRPr lang="zh-CN" altLang="en-US" sz="36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先平方，后开方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取值范围</a:t>
                      </a:r>
                      <a:endParaRPr lang="zh-CN" altLang="en-US" sz="3200" b="1" dirty="0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Euclid Math Two" panose="02050601010101010101" pitchFamily="18" charset="2"/>
                        </a:rPr>
                        <a:t></a:t>
                      </a: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0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任何</a:t>
                      </a:r>
                      <a:r>
                        <a:rPr lang="zh-CN" altLang="en-US" sz="36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实数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运算结果</a:t>
                      </a:r>
                      <a:endParaRPr lang="zh-CN" altLang="en-US" sz="3200" b="1" dirty="0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i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zh-CN" sz="3600" b="1" i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|a</a:t>
                      </a:r>
                      <a:r>
                        <a:rPr lang="en-US" altLang="zh-CN" sz="3600" b="1" i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|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1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表示意义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3200" b="1" dirty="0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表示非负数 </a:t>
                      </a:r>
                      <a:r>
                        <a:rPr lang="zh-CN" altLang="en-US" sz="36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36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算术平方根的平方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实数 </a:t>
                      </a:r>
                      <a:r>
                        <a:rPr lang="zh-CN" altLang="en-US" sz="36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36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平方的算术平方根</a:t>
                      </a:r>
                      <a:endParaRPr lang="zh-CN" altLang="en-US" sz="3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8732633" y="1595332"/>
          <a:ext cx="894080" cy="684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6" name="Equation" r:id="rId6" imgW="19507200" imgH="14935200" progId="Equation.DSMT4">
                  <p:embed/>
                </p:oleObj>
              </mc:Choice>
              <mc:Fallback>
                <p:oleObj name="Equation" r:id="rId6" imgW="19507200" imgH="14935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32633" y="1595332"/>
                        <a:ext cx="894080" cy="684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4782338" y="1380242"/>
          <a:ext cx="1285240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7" name="Equation" r:id="rId8" imgW="28041600" imgH="21945600" progId="Equation.DSMT4">
                  <p:embed/>
                </p:oleObj>
              </mc:Choice>
              <mc:Fallback>
                <p:oleObj name="Equation" r:id="rId8" imgW="28041600" imgH="21945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2338" y="1380242"/>
                        <a:ext cx="1285240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矩形 38"/>
          <p:cNvSpPr/>
          <p:nvPr/>
        </p:nvSpPr>
        <p:spPr>
          <a:xfrm>
            <a:off x="3662636" y="2395086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662636" y="3114354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62636" y="3833622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590364" y="4668512"/>
            <a:ext cx="3669188" cy="1161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417351" y="2395086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417351" y="3114354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417351" y="3833622"/>
            <a:ext cx="3524644" cy="60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417351" y="4668512"/>
            <a:ext cx="3524644" cy="1161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10.xml><?xml version="1.0" encoding="utf-8"?>
<p:tagLst xmlns:p="http://schemas.openxmlformats.org/presentationml/2006/main">
  <p:tag name="TABLE_ENDDRAG_ORIGIN_RECT" val="579*272"/>
  <p:tag name="TABLE_ENDDRAG_RECT" val="70*71*579*272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AS_UNIQUEID" val="42"/>
</p:tagLst>
</file>

<file path=ppt/tags/tag7.xml><?xml version="1.0" encoding="utf-8"?>
<p:tagLst xmlns:p="http://schemas.openxmlformats.org/presentationml/2006/main">
  <p:tag name="TABLE_ENDDRAG_ORIGIN_RECT" val="159*180"/>
  <p:tag name="TABLE_ENDDRAG_RECT" val="108*127*159*180"/>
</p:tagLst>
</file>

<file path=ppt/tags/tag8.xml><?xml version="1.0" encoding="utf-8"?>
<p:tagLst xmlns:p="http://schemas.openxmlformats.org/presentationml/2006/main">
  <p:tag name="TABLE_ENDDRAG_ORIGIN_RECT" val="159*180"/>
  <p:tag name="TABLE_ENDDRAG_RECT" val="108*127*159*180"/>
</p:tagLst>
</file>

<file path=ppt/tags/tag9.xml><?xml version="1.0" encoding="utf-8"?>
<p:tagLst xmlns:p="http://schemas.openxmlformats.org/presentationml/2006/main">
  <p:tag name="TABLE_ENDDRAG_ORIGIN_RECT" val="159*180"/>
  <p:tag name="TABLE_ENDDRAG_RECT" val="108*127*159*18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演示</Application>
  <PresentationFormat>宽屏</PresentationFormat>
  <Paragraphs>247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70</vt:i4>
      </vt:variant>
      <vt:variant>
        <vt:lpstr>幻灯片标题</vt:lpstr>
      </vt:variant>
      <vt:variant>
        <vt:i4>17</vt:i4>
      </vt:variant>
    </vt:vector>
  </HeadingPairs>
  <TitlesOfParts>
    <vt:vector size="10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</vt:lpstr>
      <vt:lpstr>Traditional Arabic</vt:lpstr>
      <vt:lpstr>黑体</vt:lpstr>
      <vt:lpstr>Times New Roman</vt:lpstr>
      <vt:lpstr>Euclid Math Two</vt:lpstr>
      <vt:lpstr>Calibri</vt:lpstr>
      <vt:lpstr>Times New Roman</vt:lpstr>
      <vt:lpstr>Segoe Print</vt:lpstr>
      <vt:lpstr>仿宋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136</cp:revision>
  <dcterms:created xsi:type="dcterms:W3CDTF">2025-11-05T05:12:00Z</dcterms:created>
  <dcterms:modified xsi:type="dcterms:W3CDTF">2026-02-04T08:29:20Z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153E41B235224E1F8AA9DBDCBBAA7512_12</vt:lpwstr>
  </property>
  <property fmtid="{D5CDD505-2E9C-101B-9397-08002B2CF9AE}" pid="3" name="KSOProductBuildVer">
    <vt:lpwstr>2052-12.1.0.24657</vt:lpwstr>
  </property>
</Properties>
</file>