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20" r:id="rId7"/>
    <p:sldId id="358" r:id="rId8"/>
    <p:sldId id="344" r:id="rId9"/>
    <p:sldId id="359" r:id="rId10"/>
    <p:sldId id="323" r:id="rId11"/>
    <p:sldId id="361" r:id="rId12"/>
    <p:sldId id="360" r:id="rId13"/>
    <p:sldId id="362" r:id="rId14"/>
    <p:sldId id="363" r:id="rId15"/>
    <p:sldId id="365" r:id="rId16"/>
    <p:sldId id="366" r:id="rId17"/>
    <p:sldId id="335" r:id="rId18"/>
    <p:sldId id="367" r:id="rId19"/>
    <p:sldId id="368" r:id="rId20"/>
    <p:sldId id="338" r:id="rId21"/>
    <p:sldId id="33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70.wmf"/><Relationship Id="rId8" Type="http://schemas.openxmlformats.org/officeDocument/2006/relationships/image" Target="../media/image69.wmf"/><Relationship Id="rId7" Type="http://schemas.openxmlformats.org/officeDocument/2006/relationships/image" Target="../media/image68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6" Type="http://schemas.openxmlformats.org/officeDocument/2006/relationships/image" Target="../media/image77.wmf"/><Relationship Id="rId15" Type="http://schemas.openxmlformats.org/officeDocument/2006/relationships/image" Target="../media/image76.wmf"/><Relationship Id="rId14" Type="http://schemas.openxmlformats.org/officeDocument/2006/relationships/image" Target="../media/image75.wmf"/><Relationship Id="rId13" Type="http://schemas.openxmlformats.org/officeDocument/2006/relationships/image" Target="../media/image74.wmf"/><Relationship Id="rId12" Type="http://schemas.openxmlformats.org/officeDocument/2006/relationships/image" Target="../media/image73.wmf"/><Relationship Id="rId11" Type="http://schemas.openxmlformats.org/officeDocument/2006/relationships/image" Target="../media/image72.wmf"/><Relationship Id="rId10" Type="http://schemas.openxmlformats.org/officeDocument/2006/relationships/image" Target="../media/image71.wmf"/><Relationship Id="rId1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92.wmf"/><Relationship Id="rId8" Type="http://schemas.openxmlformats.org/officeDocument/2006/relationships/image" Target="../media/image91.wmf"/><Relationship Id="rId7" Type="http://schemas.openxmlformats.org/officeDocument/2006/relationships/image" Target="../media/image90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2" Type="http://schemas.openxmlformats.org/officeDocument/2006/relationships/image" Target="../media/image95.wmf"/><Relationship Id="rId11" Type="http://schemas.openxmlformats.org/officeDocument/2006/relationships/image" Target="../media/image94.wmf"/><Relationship Id="rId10" Type="http://schemas.openxmlformats.org/officeDocument/2006/relationships/image" Target="../media/image93.wmf"/><Relationship Id="rId1" Type="http://schemas.openxmlformats.org/officeDocument/2006/relationships/image" Target="../media/image84.wmf"/></Relationships>
</file>

<file path=ppt/drawings/_rels/vmlDrawing14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2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7.wmf"/><Relationship Id="rId4" Type="http://schemas.openxmlformats.org/officeDocument/2006/relationships/image" Target="../media/image106.wmf"/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image" Target="../media/image25.wmf"/><Relationship Id="rId7" Type="http://schemas.openxmlformats.org/officeDocument/2006/relationships/image" Target="../media/image24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42.wmf"/><Relationship Id="rId8" Type="http://schemas.openxmlformats.org/officeDocument/2006/relationships/image" Target="../media/image41.wmf"/><Relationship Id="rId7" Type="http://schemas.openxmlformats.org/officeDocument/2006/relationships/image" Target="../media/image40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2" Type="http://schemas.openxmlformats.org/officeDocument/2006/relationships/image" Target="../media/image45.wmf"/><Relationship Id="rId11" Type="http://schemas.openxmlformats.org/officeDocument/2006/relationships/image" Target="../media/image44.wmf"/><Relationship Id="rId10" Type="http://schemas.openxmlformats.org/officeDocument/2006/relationships/image" Target="../media/image43.wmf"/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8.wmf"/><Relationship Id="rId8" Type="http://schemas.openxmlformats.org/officeDocument/2006/relationships/image" Target="../media/image57.wmf"/><Relationship Id="rId7" Type="http://schemas.openxmlformats.org/officeDocument/2006/relationships/image" Target="../media/image56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0" Type="http://schemas.openxmlformats.org/officeDocument/2006/relationships/image" Target="../media/image59.wmf"/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52.bin"/><Relationship Id="rId22" Type="http://schemas.openxmlformats.org/officeDocument/2006/relationships/vmlDrawing" Target="../drawings/vmlDrawing8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59.wmf"/><Relationship Id="rId2" Type="http://schemas.openxmlformats.org/officeDocument/2006/relationships/image" Target="../media/image34.wmf"/><Relationship Id="rId19" Type="http://schemas.openxmlformats.org/officeDocument/2006/relationships/oleObject" Target="../embeddings/oleObject60.bin"/><Relationship Id="rId18" Type="http://schemas.openxmlformats.org/officeDocument/2006/relationships/image" Target="../media/image58.wmf"/><Relationship Id="rId17" Type="http://schemas.openxmlformats.org/officeDocument/2006/relationships/oleObject" Target="../embeddings/oleObject59.bin"/><Relationship Id="rId16" Type="http://schemas.openxmlformats.org/officeDocument/2006/relationships/image" Target="../media/image57.wmf"/><Relationship Id="rId15" Type="http://schemas.openxmlformats.org/officeDocument/2006/relationships/oleObject" Target="../embeddings/oleObject58.bin"/><Relationship Id="rId14" Type="http://schemas.openxmlformats.org/officeDocument/2006/relationships/image" Target="../media/image56.wmf"/><Relationship Id="rId13" Type="http://schemas.openxmlformats.org/officeDocument/2006/relationships/oleObject" Target="../embeddings/oleObject57.bin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56.bin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1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60.wmf"/><Relationship Id="rId1" Type="http://schemas.openxmlformats.org/officeDocument/2006/relationships/oleObject" Target="../embeddings/oleObject6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63.wmf"/><Relationship Id="rId34" Type="http://schemas.openxmlformats.org/officeDocument/2006/relationships/vmlDrawing" Target="../drawings/vmlDrawing10.vml"/><Relationship Id="rId33" Type="http://schemas.openxmlformats.org/officeDocument/2006/relationships/slideLayout" Target="../slideLayouts/slideLayout2.xml"/><Relationship Id="rId32" Type="http://schemas.openxmlformats.org/officeDocument/2006/relationships/image" Target="../media/image77.wmf"/><Relationship Id="rId31" Type="http://schemas.openxmlformats.org/officeDocument/2006/relationships/oleObject" Target="../embeddings/oleObject78.bin"/><Relationship Id="rId30" Type="http://schemas.openxmlformats.org/officeDocument/2006/relationships/image" Target="../media/image76.wmf"/><Relationship Id="rId3" Type="http://schemas.openxmlformats.org/officeDocument/2006/relationships/oleObject" Target="../embeddings/oleObject64.bin"/><Relationship Id="rId29" Type="http://schemas.openxmlformats.org/officeDocument/2006/relationships/oleObject" Target="../embeddings/oleObject77.bin"/><Relationship Id="rId28" Type="http://schemas.openxmlformats.org/officeDocument/2006/relationships/image" Target="../media/image75.wmf"/><Relationship Id="rId27" Type="http://schemas.openxmlformats.org/officeDocument/2006/relationships/oleObject" Target="../embeddings/oleObject76.bin"/><Relationship Id="rId26" Type="http://schemas.openxmlformats.org/officeDocument/2006/relationships/image" Target="../media/image74.wmf"/><Relationship Id="rId25" Type="http://schemas.openxmlformats.org/officeDocument/2006/relationships/oleObject" Target="../embeddings/oleObject75.bin"/><Relationship Id="rId24" Type="http://schemas.openxmlformats.org/officeDocument/2006/relationships/image" Target="../media/image73.wmf"/><Relationship Id="rId23" Type="http://schemas.openxmlformats.org/officeDocument/2006/relationships/oleObject" Target="../embeddings/oleObject74.bin"/><Relationship Id="rId22" Type="http://schemas.openxmlformats.org/officeDocument/2006/relationships/image" Target="../media/image72.wmf"/><Relationship Id="rId21" Type="http://schemas.openxmlformats.org/officeDocument/2006/relationships/oleObject" Target="../embeddings/oleObject73.bin"/><Relationship Id="rId20" Type="http://schemas.openxmlformats.org/officeDocument/2006/relationships/image" Target="../media/image71.wmf"/><Relationship Id="rId2" Type="http://schemas.openxmlformats.org/officeDocument/2006/relationships/image" Target="../media/image62.wmf"/><Relationship Id="rId19" Type="http://schemas.openxmlformats.org/officeDocument/2006/relationships/oleObject" Target="../embeddings/oleObject72.bin"/><Relationship Id="rId18" Type="http://schemas.openxmlformats.org/officeDocument/2006/relationships/image" Target="../media/image70.wmf"/><Relationship Id="rId17" Type="http://schemas.openxmlformats.org/officeDocument/2006/relationships/oleObject" Target="../embeddings/oleObject71.bin"/><Relationship Id="rId16" Type="http://schemas.openxmlformats.org/officeDocument/2006/relationships/image" Target="../media/image69.wmf"/><Relationship Id="rId15" Type="http://schemas.openxmlformats.org/officeDocument/2006/relationships/oleObject" Target="../embeddings/oleObject70.bin"/><Relationship Id="rId14" Type="http://schemas.openxmlformats.org/officeDocument/2006/relationships/image" Target="../media/image68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63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9.emf"/><Relationship Id="rId2" Type="http://schemas.openxmlformats.org/officeDocument/2006/relationships/oleObject" Target="../embeddings/oleObject79.bin"/><Relationship Id="rId1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81.png"/><Relationship Id="rId1" Type="http://schemas.openxmlformats.org/officeDocument/2006/relationships/image" Target="../media/image80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6.bin"/><Relationship Id="rId8" Type="http://schemas.openxmlformats.org/officeDocument/2006/relationships/image" Target="../media/image87.wmf"/><Relationship Id="rId7" Type="http://schemas.openxmlformats.org/officeDocument/2006/relationships/oleObject" Target="../embeddings/oleObject85.bin"/><Relationship Id="rId6" Type="http://schemas.openxmlformats.org/officeDocument/2006/relationships/image" Target="../media/image86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5.wmf"/><Relationship Id="rId3" Type="http://schemas.openxmlformats.org/officeDocument/2006/relationships/oleObject" Target="../embeddings/oleObject83.bin"/><Relationship Id="rId26" Type="http://schemas.openxmlformats.org/officeDocument/2006/relationships/vmlDrawing" Target="../drawings/vmlDrawing13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95.wmf"/><Relationship Id="rId23" Type="http://schemas.openxmlformats.org/officeDocument/2006/relationships/oleObject" Target="../embeddings/oleObject93.bin"/><Relationship Id="rId22" Type="http://schemas.openxmlformats.org/officeDocument/2006/relationships/image" Target="../media/image94.wmf"/><Relationship Id="rId21" Type="http://schemas.openxmlformats.org/officeDocument/2006/relationships/oleObject" Target="../embeddings/oleObject92.bin"/><Relationship Id="rId20" Type="http://schemas.openxmlformats.org/officeDocument/2006/relationships/image" Target="../media/image93.wmf"/><Relationship Id="rId2" Type="http://schemas.openxmlformats.org/officeDocument/2006/relationships/image" Target="../media/image84.wmf"/><Relationship Id="rId19" Type="http://schemas.openxmlformats.org/officeDocument/2006/relationships/oleObject" Target="../embeddings/oleObject91.bin"/><Relationship Id="rId18" Type="http://schemas.openxmlformats.org/officeDocument/2006/relationships/image" Target="../media/image92.wmf"/><Relationship Id="rId17" Type="http://schemas.openxmlformats.org/officeDocument/2006/relationships/oleObject" Target="../embeddings/oleObject90.bin"/><Relationship Id="rId16" Type="http://schemas.openxmlformats.org/officeDocument/2006/relationships/image" Target="../media/image91.wmf"/><Relationship Id="rId15" Type="http://schemas.openxmlformats.org/officeDocument/2006/relationships/oleObject" Target="../embeddings/oleObject89.bin"/><Relationship Id="rId14" Type="http://schemas.openxmlformats.org/officeDocument/2006/relationships/image" Target="../media/image90.wmf"/><Relationship Id="rId13" Type="http://schemas.openxmlformats.org/officeDocument/2006/relationships/oleObject" Target="../embeddings/oleObject88.bin"/><Relationship Id="rId12" Type="http://schemas.openxmlformats.org/officeDocument/2006/relationships/image" Target="../media/image89.wmf"/><Relationship Id="rId11" Type="http://schemas.openxmlformats.org/officeDocument/2006/relationships/oleObject" Target="../embeddings/oleObject87.bin"/><Relationship Id="rId10" Type="http://schemas.openxmlformats.org/officeDocument/2006/relationships/image" Target="../media/image88.wmf"/><Relationship Id="rId1" Type="http://schemas.openxmlformats.org/officeDocument/2006/relationships/oleObject" Target="../embeddings/oleObject82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8.bin"/><Relationship Id="rId8" Type="http://schemas.openxmlformats.org/officeDocument/2006/relationships/image" Target="../media/image99.wmf"/><Relationship Id="rId7" Type="http://schemas.openxmlformats.org/officeDocument/2006/relationships/oleObject" Target="../embeddings/oleObject97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96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95.bin"/><Relationship Id="rId2" Type="http://schemas.openxmlformats.org/officeDocument/2006/relationships/image" Target="../media/image96.wmf"/><Relationship Id="rId16" Type="http://schemas.openxmlformats.org/officeDocument/2006/relationships/vmlDrawing" Target="../drawings/vmlDrawing14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02.wmf"/><Relationship Id="rId13" Type="http://schemas.openxmlformats.org/officeDocument/2006/relationships/oleObject" Target="../embeddings/oleObject100.bin"/><Relationship Id="rId12" Type="http://schemas.openxmlformats.org/officeDocument/2006/relationships/image" Target="../media/image101.wmf"/><Relationship Id="rId11" Type="http://schemas.openxmlformats.org/officeDocument/2006/relationships/oleObject" Target="../embeddings/oleObject99.bin"/><Relationship Id="rId10" Type="http://schemas.openxmlformats.org/officeDocument/2006/relationships/image" Target="../media/image100.wmf"/><Relationship Id="rId1" Type="http://schemas.openxmlformats.org/officeDocument/2006/relationships/oleObject" Target="../embeddings/oleObject9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5.bin"/><Relationship Id="rId8" Type="http://schemas.openxmlformats.org/officeDocument/2006/relationships/image" Target="../media/image106.wmf"/><Relationship Id="rId7" Type="http://schemas.openxmlformats.org/officeDocument/2006/relationships/oleObject" Target="../embeddings/oleObject104.bin"/><Relationship Id="rId6" Type="http://schemas.openxmlformats.org/officeDocument/2006/relationships/image" Target="../media/image105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04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103.wmf"/><Relationship Id="rId13" Type="http://schemas.openxmlformats.org/officeDocument/2006/relationships/vmlDrawing" Target="../drawings/vmlDrawing15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08.png"/><Relationship Id="rId10" Type="http://schemas.openxmlformats.org/officeDocument/2006/relationships/image" Target="../media/image107.wmf"/><Relationship Id="rId1" Type="http://schemas.openxmlformats.org/officeDocument/2006/relationships/oleObject" Target="../embeddings/oleObject101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07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10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9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0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9.bin"/><Relationship Id="rId21" Type="http://schemas.openxmlformats.org/officeDocument/2006/relationships/vmlDrawing" Target="../drawings/vmlDrawing4.v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9" Type="http://schemas.openxmlformats.org/officeDocument/2006/relationships/image" Target="../media/image26.wmf"/><Relationship Id="rId18" Type="http://schemas.openxmlformats.org/officeDocument/2006/relationships/oleObject" Target="../embeddings/oleObject26.bin"/><Relationship Id="rId17" Type="http://schemas.openxmlformats.org/officeDocument/2006/relationships/image" Target="../media/image25.wmf"/><Relationship Id="rId16" Type="http://schemas.openxmlformats.org/officeDocument/2006/relationships/oleObject" Target="../embeddings/oleObject25.bin"/><Relationship Id="rId15" Type="http://schemas.openxmlformats.org/officeDocument/2006/relationships/image" Target="../media/image24.wmf"/><Relationship Id="rId14" Type="http://schemas.openxmlformats.org/officeDocument/2006/relationships/oleObject" Target="../embeddings/oleObject24.bin"/><Relationship Id="rId13" Type="http://schemas.openxmlformats.org/officeDocument/2006/relationships/image" Target="../media/image23.png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7.wmf"/><Relationship Id="rId17" Type="http://schemas.openxmlformats.org/officeDocument/2006/relationships/vmlDrawing" Target="../drawings/vmlDrawing5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33.png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5.bin"/><Relationship Id="rId26" Type="http://schemas.openxmlformats.org/officeDocument/2006/relationships/vmlDrawing" Target="../drawings/vmlDrawing6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45.wmf"/><Relationship Id="rId23" Type="http://schemas.openxmlformats.org/officeDocument/2006/relationships/oleObject" Target="../embeddings/oleObject45.bin"/><Relationship Id="rId22" Type="http://schemas.openxmlformats.org/officeDocument/2006/relationships/image" Target="../media/image44.wmf"/><Relationship Id="rId21" Type="http://schemas.openxmlformats.org/officeDocument/2006/relationships/oleObject" Target="../embeddings/oleObject44.bin"/><Relationship Id="rId20" Type="http://schemas.openxmlformats.org/officeDocument/2006/relationships/image" Target="../media/image43.wmf"/><Relationship Id="rId2" Type="http://schemas.openxmlformats.org/officeDocument/2006/relationships/image" Target="../media/image34.wmf"/><Relationship Id="rId19" Type="http://schemas.openxmlformats.org/officeDocument/2006/relationships/oleObject" Target="../embeddings/oleObject43.bin"/><Relationship Id="rId18" Type="http://schemas.openxmlformats.org/officeDocument/2006/relationships/image" Target="../media/image42.wmf"/><Relationship Id="rId17" Type="http://schemas.openxmlformats.org/officeDocument/2006/relationships/oleObject" Target="../embeddings/oleObject42.bin"/><Relationship Id="rId16" Type="http://schemas.openxmlformats.org/officeDocument/2006/relationships/image" Target="../media/image41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40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39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3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47.png"/><Relationship Id="rId14" Type="http://schemas.openxmlformats.org/officeDocument/2006/relationships/vmlDrawing" Target="../drawings/vmlDrawing7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51.wmf"/><Relationship Id="rId1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6832" y="1321348"/>
            <a:ext cx="867833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16.2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二次根式的运算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1.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二次根式的乘除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二次根式的乘法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2924540" y="209657"/>
            <a:ext cx="21359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147815" y="332768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87682" y="979099"/>
            <a:ext cx="12009013" cy="828029"/>
            <a:chOff x="1085340" y="1421575"/>
            <a:chExt cx="12009013" cy="828029"/>
          </a:xfrm>
        </p:grpSpPr>
        <p:sp>
          <p:nvSpPr>
            <p:cNvPr id="19" name="文本框 10241"/>
            <p:cNvSpPr txBox="1"/>
            <p:nvPr/>
          </p:nvSpPr>
          <p:spPr>
            <a:xfrm>
              <a:off x="1085340" y="1424940"/>
              <a:ext cx="1006895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；（</a:t>
              </a:r>
              <a:r>
                <a:rPr lang="en-US" altLang="zh-CN"/>
                <a:t>2</a:t>
              </a:r>
              <a:r>
                <a:rPr lang="zh-CN" altLang="en-US"/>
                <a:t>）                        ；（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162541" y="1468554"/>
            <a:ext cx="1549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43" name="Equation" r:id="rId1" imgW="37185600" imgH="13411200" progId="Equation.DSMT4">
                    <p:embed/>
                  </p:oleObj>
                </mc:Choice>
                <mc:Fallback>
                  <p:oleObj name="Equation" r:id="rId1" imgW="37185600" imgH="134112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62541" y="1468554"/>
                          <a:ext cx="1549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9424053" y="1424104"/>
            <a:ext cx="3670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44" name="Equation" r:id="rId3" imgW="88087200" imgH="19812000" progId="Equation.DSMT4">
                    <p:embed/>
                  </p:oleObj>
                </mc:Choice>
                <mc:Fallback>
                  <p:oleObj name="Equation" r:id="rId3" imgW="88087200" imgH="198120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24053" y="1424104"/>
                          <a:ext cx="3670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113847" y="1421575"/>
            <a:ext cx="2908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45" name="Equation" r:id="rId5" imgW="69799200" imgH="19812000" progId="Equation.DSMT4">
                    <p:embed/>
                  </p:oleObj>
                </mc:Choice>
                <mc:Fallback>
                  <p:oleObj name="Equation" r:id="rId5" imgW="69799200" imgH="198120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13847" y="1421575"/>
                          <a:ext cx="2908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881242" y="1961509"/>
            <a:ext cx="4695179" cy="825500"/>
            <a:chOff x="2594915" y="2722337"/>
            <a:chExt cx="4695179" cy="825500"/>
          </a:xfrm>
        </p:grpSpPr>
        <p:sp>
          <p:nvSpPr>
            <p:cNvPr id="31" name="Text Box 3"/>
            <p:cNvSpPr txBox="1"/>
            <p:nvPr/>
          </p:nvSpPr>
          <p:spPr>
            <a:xfrm>
              <a:off x="2594915" y="2785601"/>
              <a:ext cx="16683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3721394" y="2722337"/>
            <a:ext cx="3568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46" name="Equation" r:id="rId7" imgW="85648800" imgH="19812000" progId="Equation.DSMT4">
                    <p:embed/>
                  </p:oleObj>
                </mc:Choice>
                <mc:Fallback>
                  <p:oleObj name="Equation" r:id="rId7" imgW="85648800" imgH="19812000" progId="Equation.DSMT4">
                    <p:embed/>
                    <p:pic>
                      <p:nvPicPr>
                        <p:cNvPr id="0" name="对象 3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21394" y="2722337"/>
                          <a:ext cx="3568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5698681" y="2034168"/>
          <a:ext cx="44831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7" name="Equation" r:id="rId9" imgW="107594400" imgH="16154400" progId="Equation.DSMT4">
                  <p:embed/>
                </p:oleObj>
              </mc:Choice>
              <mc:Fallback>
                <p:oleObj name="Equation" r:id="rId9" imgW="107594400" imgH="161544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8681" y="2034168"/>
                        <a:ext cx="44831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698681" y="2844178"/>
          <a:ext cx="3797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8" name="Equation" r:id="rId11" imgW="91135200" imgH="16154400" progId="Equation.DSMT4">
                  <p:embed/>
                </p:oleObj>
              </mc:Choice>
              <mc:Fallback>
                <p:oleObj name="Equation" r:id="rId11" imgW="91135200" imgH="161544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98681" y="2844178"/>
                        <a:ext cx="37973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5723733" y="3654188"/>
          <a:ext cx="5194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49" name="Equation" r:id="rId13" imgW="124663200" imgH="16154400" progId="Equation.DSMT4">
                  <p:embed/>
                </p:oleObj>
              </mc:Choice>
              <mc:Fallback>
                <p:oleObj name="Equation" r:id="rId13" imgW="124663200" imgH="161544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23733" y="3654188"/>
                        <a:ext cx="51943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5723733" y="4464198"/>
          <a:ext cx="396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0" name="Equation" r:id="rId15" imgW="95097600" imgH="17678400" progId="Equation.DSMT4">
                  <p:embed/>
                </p:oleObj>
              </mc:Choice>
              <mc:Fallback>
                <p:oleObj name="Equation" r:id="rId15" imgW="95097600" imgH="17678400" progId="Equation.DSMT4">
                  <p:embed/>
                  <p:pic>
                    <p:nvPicPr>
                      <p:cNvPr id="0" name="对象 3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23733" y="4464198"/>
                        <a:ext cx="39624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5723733" y="5337708"/>
          <a:ext cx="3048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1" name="Equation" r:id="rId17" imgW="73152000" imgH="14935200" progId="Equation.DSMT4">
                  <p:embed/>
                </p:oleObj>
              </mc:Choice>
              <mc:Fallback>
                <p:oleObj name="Equation" r:id="rId17" imgW="73152000" imgH="149352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23733" y="5337708"/>
                        <a:ext cx="30480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5698681" y="6096920"/>
          <a:ext cx="1193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2" name="Equation" r:id="rId19" imgW="28651200" imgH="9144000" progId="Equation.DSMT4">
                  <p:embed/>
                </p:oleObj>
              </mc:Choice>
              <mc:Fallback>
                <p:oleObj name="Equation" r:id="rId19" imgW="28651200" imgH="91440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98681" y="6096920"/>
                        <a:ext cx="11938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132418" y="923013"/>
            <a:ext cx="9925049" cy="66678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一般地，</a:t>
            </a:r>
            <a:endParaRPr lang="zh-CN" altLang="en-US" sz="3735" b="1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132419" y="1943246"/>
            <a:ext cx="6308042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由等式的对称性，反过来：</a:t>
            </a:r>
            <a:endParaRPr lang="zh-CN" altLang="en-US" sz="3735" b="1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950467" y="948065"/>
          <a:ext cx="5257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1" name="Equation" r:id="rId1" imgW="126187200" imgH="16154400" progId="Equation.DSMT4">
                  <p:embed/>
                </p:oleObj>
              </mc:Choice>
              <mc:Fallback>
                <p:oleObj name="Equation" r:id="rId1" imgW="126187200" imgH="16154400" progId="Equation.DSMT4">
                  <p:embed/>
                  <p:pic>
                    <p:nvPicPr>
                      <p:cNvPr id="0" name="图片 307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0467" y="948065"/>
                        <a:ext cx="52578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50467" y="2963479"/>
          <a:ext cx="5257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2" name="Equation" r:id="rId3" imgW="126187200" imgH="16154400" progId="Equation.DSMT4">
                  <p:embed/>
                </p:oleObj>
              </mc:Choice>
              <mc:Fallback>
                <p:oleObj name="Equation" r:id="rId3" imgW="126187200" imgH="16154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0467" y="2963479"/>
                        <a:ext cx="52578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5"/>
          <p:cNvSpPr/>
          <p:nvPr/>
        </p:nvSpPr>
        <p:spPr>
          <a:xfrm>
            <a:off x="1121091" y="3952346"/>
            <a:ext cx="9949817" cy="2023118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楷体" panose="02010609060101010101" pitchFamily="49" charset="-122"/>
              </a:rPr>
              <a:t>        利用上述性质，可以</a:t>
            </a: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+mj-lt"/>
                <a:ea typeface="楷体" panose="02010609060101010101" pitchFamily="49" charset="-122"/>
              </a:rPr>
              <a:t>化简二次根式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，也就是把被开方数中的“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完全平方数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”从根号内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移到根号外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，并用它的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算术平方根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代替。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2924540" y="209657"/>
            <a:ext cx="21359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147815" y="332768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7890" y="960765"/>
            <a:ext cx="11437373" cy="668870"/>
            <a:chOff x="1210600" y="1402401"/>
            <a:chExt cx="11437373" cy="668870"/>
          </a:xfrm>
        </p:grpSpPr>
        <p:sp>
          <p:nvSpPr>
            <p:cNvPr id="19" name="文本框 10241"/>
            <p:cNvSpPr txBox="1"/>
            <p:nvPr/>
          </p:nvSpPr>
          <p:spPr>
            <a:xfrm>
              <a:off x="1210600" y="1424940"/>
              <a:ext cx="1006895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；（</a:t>
              </a:r>
              <a:r>
                <a:rPr lang="en-US" altLang="zh-CN"/>
                <a:t>2</a:t>
              </a:r>
              <a:r>
                <a:rPr lang="zh-CN" altLang="en-US"/>
                <a:t>）               ；（</a:t>
              </a:r>
              <a:r>
                <a:rPr lang="en-US" altLang="zh-CN"/>
                <a:t>3</a:t>
              </a:r>
              <a:r>
                <a:rPr lang="zh-CN" altLang="en-US"/>
                <a:t>）          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173256" y="1474351"/>
            <a:ext cx="8255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1" name="Equation" r:id="rId1" imgW="19812000" imgH="13106400" progId="Equation.DSMT4">
                    <p:embed/>
                  </p:oleObj>
                </mc:Choice>
                <mc:Fallback>
                  <p:oleObj name="Equation" r:id="rId1" imgW="19812000" imgH="131064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73256" y="1474351"/>
                          <a:ext cx="8255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732572" y="1402401"/>
            <a:ext cx="13843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2" name="Equation" r:id="rId3" imgW="33223200" imgH="14935200" progId="Equation.DSMT4">
                    <p:embed/>
                  </p:oleObj>
                </mc:Choice>
                <mc:Fallback>
                  <p:oleObj name="Equation" r:id="rId3" imgW="33223200" imgH="149352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732572" y="1402401"/>
                          <a:ext cx="13843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424791" y="1468001"/>
            <a:ext cx="189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3" name="Equation" r:id="rId5" imgW="45415200" imgH="13411200" progId="Equation.DSMT4">
                    <p:embed/>
                  </p:oleObj>
                </mc:Choice>
                <mc:Fallback>
                  <p:oleObj name="Equation" r:id="rId5" imgW="45415200" imgH="134112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24791" y="1468001"/>
                          <a:ext cx="189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10514373" y="1405249"/>
            <a:ext cx="21336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4" name="Equation" r:id="rId7" imgW="51206400" imgH="14935200" progId="Equation.DSMT4">
                    <p:embed/>
                  </p:oleObj>
                </mc:Choice>
                <mc:Fallback>
                  <p:oleObj name="Equation" r:id="rId7" imgW="51206400" imgH="149352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514373" y="1405249"/>
                          <a:ext cx="21336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286720" y="1887421"/>
            <a:ext cx="4624357" cy="646331"/>
            <a:chOff x="1643150" y="2785601"/>
            <a:chExt cx="4624357" cy="646331"/>
          </a:xfrm>
        </p:grpSpPr>
        <p:sp>
          <p:nvSpPr>
            <p:cNvPr id="24" name="Text Box 3"/>
            <p:cNvSpPr txBox="1"/>
            <p:nvPr/>
          </p:nvSpPr>
          <p:spPr>
            <a:xfrm>
              <a:off x="1643150" y="2785601"/>
              <a:ext cx="262008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3575107" y="2806138"/>
            <a:ext cx="2692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5" name="Equation" r:id="rId9" imgW="64617600" imgH="13411200" progId="Equation.DSMT4">
                    <p:embed/>
                  </p:oleObj>
                </mc:Choice>
                <mc:Fallback>
                  <p:oleObj name="Equation" r:id="rId9" imgW="64617600" imgH="134112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575107" y="2806138"/>
                          <a:ext cx="2692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116263" y="2646146"/>
          <a:ext cx="1752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6" name="Equation" r:id="rId11" imgW="42062400" imgH="14935200" progId="Equation.DSMT4">
                  <p:embed/>
                </p:oleObj>
              </mc:Choice>
              <mc:Fallback>
                <p:oleObj name="Equation" r:id="rId11" imgW="42062400" imgH="149352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16263" y="2646146"/>
                        <a:ext cx="17526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116263" y="3387508"/>
          <a:ext cx="1295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7" name="Equation" r:id="rId13" imgW="31089600" imgH="13106400" progId="Equation.DSMT4">
                  <p:embed/>
                </p:oleObj>
              </mc:Choice>
              <mc:Fallback>
                <p:oleObj name="Equation" r:id="rId13" imgW="31089600" imgH="131064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16263" y="3387508"/>
                        <a:ext cx="1295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5153172" y="1924996"/>
            <a:ext cx="5759303" cy="646331"/>
            <a:chOff x="2594915" y="2785601"/>
            <a:chExt cx="5759303" cy="646331"/>
          </a:xfrm>
        </p:grpSpPr>
        <p:sp>
          <p:nvSpPr>
            <p:cNvPr id="41" name="Text Box 3"/>
            <p:cNvSpPr txBox="1"/>
            <p:nvPr/>
          </p:nvSpPr>
          <p:spPr>
            <a:xfrm>
              <a:off x="2594915" y="2785601"/>
              <a:ext cx="16683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3782218" y="2807714"/>
            <a:ext cx="4572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8" name="Equation" r:id="rId15" imgW="109728000" imgH="13411200" progId="Equation.DSMT4">
                    <p:embed/>
                  </p:oleObj>
                </mc:Choice>
                <mc:Fallback>
                  <p:oleObj name="Equation" r:id="rId15" imgW="109728000" imgH="134112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782218" y="2807714"/>
                          <a:ext cx="4572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8317391" y="2720877"/>
          <a:ext cx="142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9" name="Equation" r:id="rId17" imgW="34137600" imgH="9144000" progId="Equation.DSMT4">
                  <p:embed/>
                </p:oleObj>
              </mc:Choice>
              <mc:Fallback>
                <p:oleObj name="Equation" r:id="rId17" imgW="34137600" imgH="9144000" progId="Equation.DSMT4">
                  <p:embed/>
                  <p:pic>
                    <p:nvPicPr>
                      <p:cNvPr id="0" name="对象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17391" y="2720877"/>
                        <a:ext cx="14224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/>
          <p:cNvGraphicFramePr>
            <a:graphicFrameLocks noChangeAspect="1"/>
          </p:cNvGraphicFramePr>
          <p:nvPr/>
        </p:nvGraphicFramePr>
        <p:xfrm>
          <a:off x="8317391" y="3221538"/>
          <a:ext cx="92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0" name="Equation" r:id="rId19" imgW="22250400" imgH="9144000" progId="Equation.DSMT4">
                  <p:embed/>
                </p:oleObj>
              </mc:Choice>
              <mc:Fallback>
                <p:oleObj name="Equation" r:id="rId19" imgW="22250400" imgH="9144000" progId="Equation.DSMT4">
                  <p:embed/>
                  <p:pic>
                    <p:nvPicPr>
                      <p:cNvPr id="0" name="对象 4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17391" y="3221538"/>
                        <a:ext cx="9271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1221979" y="4292509"/>
            <a:ext cx="4586619" cy="655300"/>
            <a:chOff x="2594915" y="2776632"/>
            <a:chExt cx="4586619" cy="655300"/>
          </a:xfrm>
        </p:grpSpPr>
        <p:sp>
          <p:nvSpPr>
            <p:cNvPr id="30" name="Text Box 3"/>
            <p:cNvSpPr txBox="1"/>
            <p:nvPr/>
          </p:nvSpPr>
          <p:spPr>
            <a:xfrm>
              <a:off x="2594915" y="2785601"/>
              <a:ext cx="16683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625534" y="2776632"/>
            <a:ext cx="35560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41" name="Equation" r:id="rId21" imgW="85344000" imgH="14935200" progId="Equation.DSMT4">
                    <p:embed/>
                  </p:oleObj>
                </mc:Choice>
                <mc:Fallback>
                  <p:oleObj name="Equation" r:id="rId21" imgW="85344000" imgH="149352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3625534" y="2776632"/>
                          <a:ext cx="35560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855731" y="4356009"/>
          <a:ext cx="1536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2" name="Equation" r:id="rId23" imgW="36880800" imgH="13411200" progId="Equation.DSMT4">
                  <p:embed/>
                </p:oleObj>
              </mc:Choice>
              <mc:Fallback>
                <p:oleObj name="Equation" r:id="rId23" imgW="36880800" imgH="13411200" progId="Equation.DSMT4">
                  <p:embed/>
                  <p:pic>
                    <p:nvPicPr>
                      <p:cNvPr id="0" name="对象 4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55731" y="4356009"/>
                        <a:ext cx="1536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1221979" y="5201338"/>
            <a:ext cx="7685419" cy="774700"/>
            <a:chOff x="2594915" y="2754640"/>
            <a:chExt cx="7685419" cy="774700"/>
          </a:xfrm>
        </p:grpSpPr>
        <p:sp>
          <p:nvSpPr>
            <p:cNvPr id="36" name="Text Box 3"/>
            <p:cNvSpPr txBox="1"/>
            <p:nvPr/>
          </p:nvSpPr>
          <p:spPr>
            <a:xfrm>
              <a:off x="2594915" y="2785601"/>
              <a:ext cx="16683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4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3727134" y="2754640"/>
            <a:ext cx="6553200" cy="774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43" name="Equation" r:id="rId25" imgW="157276800" imgH="18592800" progId="Equation.DSMT4">
                    <p:embed/>
                  </p:oleObj>
                </mc:Choice>
                <mc:Fallback>
                  <p:oleObj name="Equation" r:id="rId25" imgW="157276800" imgH="185928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3727134" y="2754640"/>
                          <a:ext cx="6553200" cy="774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4444810" y="6026628"/>
          <a:ext cx="176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4" name="Equation" r:id="rId27" imgW="42367200" imgH="13411200" progId="Equation.DSMT4">
                  <p:embed/>
                </p:oleObj>
              </mc:Choice>
              <mc:Fallback>
                <p:oleObj name="Equation" r:id="rId27" imgW="42367200" imgH="13411200" progId="Equation.DSMT4">
                  <p:embed/>
                  <p:pic>
                    <p:nvPicPr>
                      <p:cNvPr id="0" name="对象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44810" y="6026628"/>
                        <a:ext cx="1765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6340475" y="6036325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5" name="Equation" r:id="rId29" imgW="28651200" imgH="13411200" progId="Equation.DSMT4">
                  <p:embed/>
                </p:oleObj>
              </mc:Choice>
              <mc:Fallback>
                <p:oleObj name="Equation" r:id="rId29" imgW="28651200" imgH="13411200" progId="Equation.DSMT4">
                  <p:embed/>
                  <p:pic>
                    <p:nvPicPr>
                      <p:cNvPr id="0" name="对象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40475" y="6036325"/>
                        <a:ext cx="119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7664640" y="6178480"/>
          <a:ext cx="69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6" name="Equation" r:id="rId31" imgW="16764000" imgH="9144000" progId="Equation.DSMT4">
                  <p:embed/>
                </p:oleObj>
              </mc:Choice>
              <mc:Fallback>
                <p:oleObj name="Equation" r:id="rId31" imgW="16764000" imgH="9144000" progId="Equation.DSMT4">
                  <p:embed/>
                  <p:pic>
                    <p:nvPicPr>
                      <p:cNvPr id="0" name="对象 4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64640" y="6178480"/>
                        <a:ext cx="698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376213" y="661973"/>
            <a:ext cx="5088993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化简二次根式的步骤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57561" y="1617374"/>
            <a:ext cx="0" cy="4357541"/>
          </a:xfrm>
          <a:prstGeom prst="line">
            <a:avLst/>
          </a:prstGeom>
          <a:ln w="25400">
            <a:solidFill>
              <a:srgbClr val="77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766503" y="2049176"/>
            <a:ext cx="1005077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把被开方数分解因式（或因数）</a:t>
            </a:r>
            <a:r>
              <a:rPr lang="zh-CN" altLang="en-US" sz="3600" b="1">
                <a:cs typeface="Times New Roman" panose="02020603050405020304" pitchFamily="18" charset="0"/>
              </a:rPr>
              <a:t>.</a:t>
            </a:r>
            <a:endParaRPr lang="zh-CN" altLang="en-US" sz="3600" b="1"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04746" y="2105980"/>
            <a:ext cx="532722" cy="532722"/>
          </a:xfrm>
          <a:prstGeom prst="ellipse">
            <a:avLst/>
          </a:prstGeom>
          <a:solidFill>
            <a:srgbClr val="F35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6" name="椭圆 5"/>
          <p:cNvSpPr/>
          <p:nvPr/>
        </p:nvSpPr>
        <p:spPr>
          <a:xfrm>
            <a:off x="1104746" y="4450261"/>
            <a:ext cx="532722" cy="53272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8" name="椭圆 7"/>
          <p:cNvSpPr/>
          <p:nvPr/>
        </p:nvSpPr>
        <p:spPr>
          <a:xfrm>
            <a:off x="1104746" y="2966043"/>
            <a:ext cx="532722" cy="532722"/>
          </a:xfrm>
          <a:prstGeom prst="ellipse">
            <a:avLst/>
          </a:prstGeom>
          <a:solidFill>
            <a:srgbClr val="008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1766504" y="2878461"/>
            <a:ext cx="10050778" cy="1455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</a:rPr>
              <a:t>把各因式（或因数）积的算术平方根化为每个因式（或因数）的算术平方根的积</a:t>
            </a:r>
            <a:r>
              <a:rPr lang="zh-CN" altLang="en-US" sz="3600" b="1">
                <a:cs typeface="Times New Roman" panose="02020603050405020304" pitchFamily="18" charset="0"/>
              </a:rPr>
              <a:t>.</a:t>
            </a:r>
            <a:endParaRPr lang="zh-CN" altLang="en-US" sz="3600" b="1"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9657" y="626852"/>
            <a:ext cx="1593428" cy="799489"/>
            <a:chOff x="357739" y="593793"/>
            <a:chExt cx="1195071" cy="59961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39" y="593793"/>
              <a:ext cx="1195071" cy="599617"/>
            </a:xfrm>
            <a:prstGeom prst="rect">
              <a:avLst/>
            </a:prstGeom>
          </p:spPr>
        </p:pic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476411" y="620134"/>
              <a:ext cx="952574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lang="zh-CN" altLang="en-US" sz="3735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zh-CN" altLang="en-US" sz="3735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66503" y="4362679"/>
            <a:ext cx="9594599" cy="1455270"/>
            <a:chOff x="1428300" y="4437835"/>
            <a:chExt cx="9594599" cy="1455270"/>
          </a:xfrm>
        </p:grpSpPr>
        <p:sp>
          <p:nvSpPr>
            <p:cNvPr id="7" name="文本框 6"/>
            <p:cNvSpPr txBox="1"/>
            <p:nvPr/>
          </p:nvSpPr>
          <p:spPr>
            <a:xfrm>
              <a:off x="1428300" y="4437835"/>
              <a:ext cx="9594599" cy="14552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>
                  <a:solidFill>
                    <a:srgbClr val="000000"/>
                  </a:solidFill>
                </a:rPr>
                <a:t>如果因式中有平方式（或平方数），应用关系式                将二次根式化简</a:t>
              </a:r>
              <a:r>
                <a:rPr lang="en-US" altLang="zh-CN" sz="3600" b="1">
                  <a:cs typeface="Times New Roman" panose="02020603050405020304" pitchFamily="18" charset="0"/>
                </a:rPr>
                <a:t>.</a:t>
              </a:r>
              <a:endParaRPr lang="zh-CN" altLang="en-US" sz="3600" b="1"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63062" y="5165470"/>
            <a:ext cx="1657350" cy="714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03" name="Equation" r:id="rId2" imgW="1569085" imgH="681355" progId="Equation.DSMT4">
                    <p:embed/>
                  </p:oleObj>
                </mc:Choice>
                <mc:Fallback>
                  <p:oleObj name="Equation" r:id="rId2" imgW="1569085" imgH="681355" progId="Equation.DSMT4">
                    <p:embed/>
                    <p:pic>
                      <p:nvPicPr>
                        <p:cNvPr id="0" name="图片 3380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63062" y="5165470"/>
                          <a:ext cx="1657350" cy="714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38979" y="732166"/>
            <a:ext cx="9186937" cy="71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73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这位同学的做法对吗？如果不对，请改正</a:t>
            </a:r>
            <a:r>
              <a:rPr lang="en-US" altLang="zh-CN" sz="373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735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14757" r="14657" b="8093"/>
          <a:stretch>
            <a:fillRect/>
          </a:stretch>
        </p:blipFill>
        <p:spPr bwMode="auto">
          <a:xfrm>
            <a:off x="362129" y="1858292"/>
            <a:ext cx="3532340" cy="42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19066" y="5067193"/>
            <a:ext cx="1373005" cy="1021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5" b="1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5865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7224" y="1707900"/>
            <a:ext cx="76026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不对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被开方数</a:t>
            </a:r>
            <a:r>
              <a:rPr lang="zh-CN" altLang="en-US" sz="36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的两个因数是负数，</a:t>
            </a:r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不能直接用性质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3 </a:t>
            </a:r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来计算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6488" y="3800448"/>
            <a:ext cx="935930" cy="666348"/>
          </a:xfrm>
          <a:prstGeom prst="rect">
            <a:avLst/>
          </a:prstGeom>
          <a:noFill/>
          <a:ln w="57150">
            <a:solidFill>
              <a:srgbClr val="E600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4877" y="3850552"/>
            <a:ext cx="935930" cy="666348"/>
          </a:xfrm>
          <a:prstGeom prst="rect">
            <a:avLst/>
          </a:prstGeom>
          <a:noFill/>
          <a:ln w="57150">
            <a:solidFill>
              <a:srgbClr val="E600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72184" y="2710440"/>
            <a:ext cx="4265983" cy="4002664"/>
            <a:chOff x="3062884" y="2486847"/>
            <a:chExt cx="3199487" cy="30019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2884" y="2486847"/>
              <a:ext cx="3199487" cy="3001998"/>
            </a:xfrm>
            <a:prstGeom prst="rect">
              <a:avLst/>
            </a:prstGeom>
          </p:spPr>
        </p:pic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593644" y="3287668"/>
            <a:ext cx="2171610" cy="16000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4" name="Equation" r:id="rId3" imgW="69494400" imgH="51206400" progId="Equation.DSMT4">
                    <p:embed/>
                  </p:oleObj>
                </mc:Choice>
                <mc:Fallback>
                  <p:oleObj name="Equation" r:id="rId3" imgW="69494400" imgH="512064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93644" y="3287668"/>
                          <a:ext cx="2171610" cy="160002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7816903" y="2580080"/>
            <a:ext cx="4345723" cy="4529602"/>
            <a:chOff x="5918299" y="2134431"/>
            <a:chExt cx="3259292" cy="339720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8299" y="2134431"/>
              <a:ext cx="3259292" cy="3397201"/>
            </a:xfrm>
            <a:prstGeom prst="rect">
              <a:avLst/>
            </a:prstGeom>
          </p:spPr>
        </p:pic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463206" y="2951935"/>
            <a:ext cx="2123820" cy="2038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5" name="Equation" r:id="rId5" imgW="67970400" imgH="65227200" progId="Equation.DSMT4">
                    <p:embed/>
                  </p:oleObj>
                </mc:Choice>
                <mc:Fallback>
                  <p:oleObj name="Equation" r:id="rId5" imgW="67970400" imgH="652272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63206" y="2951935"/>
                          <a:ext cx="2123820" cy="203823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矩形: 圆角 15"/>
          <p:cNvSpPr/>
          <p:nvPr/>
        </p:nvSpPr>
        <p:spPr>
          <a:xfrm>
            <a:off x="717171" y="756054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1399" y="3139784"/>
            <a:ext cx="1733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改正：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37973" y="2526225"/>
          <a:ext cx="1549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0" name="Equation" r:id="rId1" imgW="37185600" imgH="13411200" progId="Equation.DSMT4">
                  <p:embed/>
                </p:oleObj>
              </mc:Choice>
              <mc:Fallback>
                <p:oleObj name="Equation" r:id="rId1" imgW="37185600" imgH="13411200" progId="Equation.DSMT4">
                  <p:embed/>
                  <p:pic>
                    <p:nvPicPr>
                      <p:cNvPr id="0" name="图片 125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7973" y="2526225"/>
                        <a:ext cx="1549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4345527" y="2202375"/>
          <a:ext cx="18542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1" name="Equation" r:id="rId3" imgW="44500800" imgH="28956000" progId="Equation.DSMT4">
                  <p:embed/>
                </p:oleObj>
              </mc:Choice>
              <mc:Fallback>
                <p:oleObj name="Equation" r:id="rId3" imgW="44500800" imgH="28956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5527" y="2202375"/>
                        <a:ext cx="18542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7157218" y="2526225"/>
          <a:ext cx="1066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2" name="Equation" r:id="rId5" imgW="25603200" imgH="13411200" progId="Equation.DSMT4">
                  <p:embed/>
                </p:oleObj>
              </mc:Choice>
              <mc:Fallback>
                <p:oleObj name="Equation" r:id="rId5" imgW="25603200" imgH="134112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57218" y="2526225"/>
                        <a:ext cx="1066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9080186" y="2494475"/>
          <a:ext cx="1841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3" name="Equation" r:id="rId7" imgW="44196000" imgH="14935200" progId="Equation.DSMT4">
                  <p:embed/>
                </p:oleObj>
              </mc:Choice>
              <mc:Fallback>
                <p:oleObj name="Equation" r:id="rId7" imgW="44196000" imgH="149352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80186" y="2494475"/>
                        <a:ext cx="18415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83684" y="1236302"/>
            <a:ext cx="6969719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分组答题</a:t>
            </a:r>
            <a:r>
              <a:rPr lang="zh-CN" altLang="en-US" sz="3600" b="1"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（字母均为非负数）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36066" y="345370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94157" y="1392667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495D51"/>
                </a:solidFill>
              </a:rPr>
              <a:t>点击标签</a:t>
            </a:r>
            <a:r>
              <a:rPr lang="en-US" altLang="zh-CN" sz="2400" b="1">
                <a:solidFill>
                  <a:srgbClr val="495D51"/>
                </a:solidFill>
              </a:rPr>
              <a:t>1</a:t>
            </a:r>
            <a:r>
              <a:rPr lang="zh-CN" altLang="en-US" sz="2400" b="1">
                <a:solidFill>
                  <a:srgbClr val="495D51"/>
                </a:solidFill>
              </a:rPr>
              <a:t>、</a:t>
            </a:r>
            <a:r>
              <a:rPr lang="en-US" altLang="zh-CN" sz="2400" b="1">
                <a:solidFill>
                  <a:srgbClr val="495D51"/>
                </a:solidFill>
              </a:rPr>
              <a:t>2</a:t>
            </a:r>
            <a:r>
              <a:rPr lang="zh-CN" altLang="en-US" sz="2400" b="1">
                <a:solidFill>
                  <a:srgbClr val="495D51"/>
                </a:solidFill>
              </a:rPr>
              <a:t>触发动画</a:t>
            </a:r>
            <a:endParaRPr lang="zh-CN" altLang="en-US" sz="2400" b="1">
              <a:solidFill>
                <a:srgbClr val="495D51"/>
              </a:solidFill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1636713" y="4575875"/>
          <a:ext cx="1752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4" name="Equation" r:id="rId9" imgW="42062400" imgH="13411200" progId="Equation.DSMT4">
                  <p:embed/>
                </p:oleObj>
              </mc:Choice>
              <mc:Fallback>
                <p:oleObj name="Equation" r:id="rId9" imgW="42062400" imgH="13411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36713" y="4575875"/>
                        <a:ext cx="1752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4116388" y="4252025"/>
          <a:ext cx="2311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5" name="Equation" r:id="rId11" imgW="55473600" imgH="28956000" progId="Equation.DSMT4">
                  <p:embed/>
                </p:oleObj>
              </mc:Choice>
              <mc:Fallback>
                <p:oleObj name="Equation" r:id="rId11" imgW="55473600" imgH="289560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16388" y="4252025"/>
                        <a:ext cx="2311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7245350" y="4531425"/>
          <a:ext cx="889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" name="Equation" r:id="rId13" imgW="21336000" imgH="15544800" progId="Equation.DSMT4">
                  <p:embed/>
                </p:oleObj>
              </mc:Choice>
              <mc:Fallback>
                <p:oleObj name="Equation" r:id="rId13" imgW="21336000" imgH="155448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45350" y="4531425"/>
                        <a:ext cx="8890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9080500" y="4575875"/>
          <a:ext cx="1841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" name="Equation" r:id="rId15" imgW="44196000" imgH="13411200" progId="Equation.DSMT4">
                  <p:embed/>
                </p:oleObj>
              </mc:Choice>
              <mc:Fallback>
                <p:oleObj name="Equation" r:id="rId15" imgW="44196000" imgH="13411200" progId="Equation.DSMT4">
                  <p:embed/>
                  <p:pic>
                    <p:nvPicPr>
                      <p:cNvPr id="0" name="对象 3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80500" y="4575875"/>
                        <a:ext cx="1841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12623" y="3497470"/>
          <a:ext cx="80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8" name="Equation" r:id="rId17" imgW="19202400" imgH="13411200" progId="Equation.DSMT4">
                  <p:embed/>
                </p:oleObj>
              </mc:Choice>
              <mc:Fallback>
                <p:oleObj name="Equation" r:id="rId17" imgW="19202400" imgH="13411200" progId="Equation.DSMT4">
                  <p:embed/>
                  <p:pic>
                    <p:nvPicPr>
                      <p:cNvPr id="0" name="图片 1255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12623" y="3497470"/>
                        <a:ext cx="80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4835525" y="3497470"/>
          <a:ext cx="838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" name="Equation" r:id="rId19" imgW="20116800" imgH="13411200" progId="Equation.DSMT4">
                  <p:embed/>
                </p:oleObj>
              </mc:Choice>
              <mc:Fallback>
                <p:oleObj name="Equation" r:id="rId19" imgW="20116800" imgH="134112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35525" y="3497470"/>
                        <a:ext cx="838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/>
        </p:nvGraphicFramePr>
        <p:xfrm>
          <a:off x="9428914" y="3497470"/>
          <a:ext cx="149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0" name="Equation" r:id="rId21" imgW="35966400" imgH="13411200" progId="Equation.DSMT4">
                  <p:embed/>
                </p:oleObj>
              </mc:Choice>
              <mc:Fallback>
                <p:oleObj name="Equation" r:id="rId21" imgW="35966400" imgH="134112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28914" y="3497470"/>
                        <a:ext cx="149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文本框 47"/>
          <p:cNvSpPr txBox="1"/>
          <p:nvPr/>
        </p:nvSpPr>
        <p:spPr>
          <a:xfrm>
            <a:off x="2304924" y="548335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46973" y="5483356"/>
            <a:ext cx="415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739515" y="548335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7215188" y="5482671"/>
          <a:ext cx="889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1" name="Equation" r:id="rId23" imgW="21336000" imgH="15544800" progId="Equation.DSMT4">
                  <p:embed/>
                </p:oleObj>
              </mc:Choice>
              <mc:Fallback>
                <p:oleObj name="Equation" r:id="rId23" imgW="21336000" imgH="15544800" progId="Equation.DSMT4">
                  <p:embed/>
                  <p:pic>
                    <p:nvPicPr>
                      <p:cNvPr id="0" name="对象 4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15188" y="5482671"/>
                        <a:ext cx="8890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595642" y="2133601"/>
            <a:ext cx="10326044" cy="1344049"/>
            <a:chOff x="602633" y="1600200"/>
            <a:chExt cx="7744533" cy="1008037"/>
          </a:xfrm>
        </p:grpSpPr>
        <p:sp>
          <p:nvSpPr>
            <p:cNvPr id="32" name="矩形 31"/>
            <p:cNvSpPr/>
            <p:nvPr/>
          </p:nvSpPr>
          <p:spPr>
            <a:xfrm>
              <a:off x="1058091" y="1656263"/>
              <a:ext cx="7289075" cy="895910"/>
            </a:xfrm>
            <a:prstGeom prst="rect">
              <a:avLst/>
            </a:prstGeom>
            <a:solidFill>
              <a:srgbClr val="FD98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02633" y="1600200"/>
              <a:ext cx="1091700" cy="1008037"/>
            </a:xfrm>
            <a:custGeom>
              <a:avLst/>
              <a:gdLst>
                <a:gd name="connsiteX0" fmla="*/ 0 w 977581"/>
                <a:gd name="connsiteY0" fmla="*/ 0 h 944789"/>
                <a:gd name="connsiteX1" fmla="*/ 977581 w 977581"/>
                <a:gd name="connsiteY1" fmla="*/ 0 h 944789"/>
                <a:gd name="connsiteX2" fmla="*/ 977581 w 977581"/>
                <a:gd name="connsiteY2" fmla="*/ 105566 h 944789"/>
                <a:gd name="connsiteX3" fmla="*/ 952232 w 977581"/>
                <a:gd name="connsiteY3" fmla="*/ 108121 h 944789"/>
                <a:gd name="connsiteX4" fmla="*/ 655340 w 977581"/>
                <a:gd name="connsiteY4" fmla="*/ 472395 h 944789"/>
                <a:gd name="connsiteX5" fmla="*/ 952232 w 977581"/>
                <a:gd name="connsiteY5" fmla="*/ 836669 h 944789"/>
                <a:gd name="connsiteX6" fmla="*/ 977581 w 977581"/>
                <a:gd name="connsiteY6" fmla="*/ 839224 h 944789"/>
                <a:gd name="connsiteX7" fmla="*/ 977581 w 977581"/>
                <a:gd name="connsiteY7" fmla="*/ 944789 h 944789"/>
                <a:gd name="connsiteX8" fmla="*/ 0 w 977581"/>
                <a:gd name="connsiteY8" fmla="*/ 944789 h 944789"/>
                <a:gd name="connsiteX9" fmla="*/ 0 w 977581"/>
                <a:gd name="connsiteY9" fmla="*/ 0 h 94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581" h="944789">
                  <a:moveTo>
                    <a:pt x="0" y="0"/>
                  </a:moveTo>
                  <a:lnTo>
                    <a:pt x="977581" y="0"/>
                  </a:lnTo>
                  <a:lnTo>
                    <a:pt x="977581" y="105566"/>
                  </a:lnTo>
                  <a:lnTo>
                    <a:pt x="952232" y="108121"/>
                  </a:lnTo>
                  <a:cubicBezTo>
                    <a:pt x="782796" y="142793"/>
                    <a:pt x="655340" y="292709"/>
                    <a:pt x="655340" y="472395"/>
                  </a:cubicBezTo>
                  <a:cubicBezTo>
                    <a:pt x="655340" y="652081"/>
                    <a:pt x="782796" y="801997"/>
                    <a:pt x="952232" y="836669"/>
                  </a:cubicBezTo>
                  <a:lnTo>
                    <a:pt x="977581" y="839224"/>
                  </a:lnTo>
                  <a:lnTo>
                    <a:pt x="977581" y="944789"/>
                  </a:lnTo>
                  <a:lnTo>
                    <a:pt x="0" y="944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DAC"/>
            </a:solidFill>
            <a:ln>
              <a:solidFill>
                <a:srgbClr val="6D6DA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5865" b="1"/>
                <a:t>1</a:t>
              </a:r>
              <a:endParaRPr lang="zh-CN" altLang="en-US" sz="5865" b="1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5642" y="4156358"/>
            <a:ext cx="10326044" cy="1344049"/>
            <a:chOff x="602633" y="3107873"/>
            <a:chExt cx="7744533" cy="1008037"/>
          </a:xfrm>
        </p:grpSpPr>
        <p:sp>
          <p:nvSpPr>
            <p:cNvPr id="35" name="矩形 34"/>
            <p:cNvSpPr/>
            <p:nvPr/>
          </p:nvSpPr>
          <p:spPr>
            <a:xfrm>
              <a:off x="1058091" y="3163936"/>
              <a:ext cx="7289075" cy="895910"/>
            </a:xfrm>
            <a:prstGeom prst="rect">
              <a:avLst/>
            </a:prstGeom>
            <a:solidFill>
              <a:srgbClr val="96D7FE"/>
            </a:solidFill>
            <a:ln>
              <a:solidFill>
                <a:srgbClr val="96D7FE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602633" y="3107873"/>
              <a:ext cx="1091700" cy="1008037"/>
            </a:xfrm>
            <a:custGeom>
              <a:avLst/>
              <a:gdLst>
                <a:gd name="connsiteX0" fmla="*/ 0 w 977581"/>
                <a:gd name="connsiteY0" fmla="*/ 0 h 944789"/>
                <a:gd name="connsiteX1" fmla="*/ 977581 w 977581"/>
                <a:gd name="connsiteY1" fmla="*/ 0 h 944789"/>
                <a:gd name="connsiteX2" fmla="*/ 977581 w 977581"/>
                <a:gd name="connsiteY2" fmla="*/ 105566 h 944789"/>
                <a:gd name="connsiteX3" fmla="*/ 952232 w 977581"/>
                <a:gd name="connsiteY3" fmla="*/ 108121 h 944789"/>
                <a:gd name="connsiteX4" fmla="*/ 655340 w 977581"/>
                <a:gd name="connsiteY4" fmla="*/ 472395 h 944789"/>
                <a:gd name="connsiteX5" fmla="*/ 952232 w 977581"/>
                <a:gd name="connsiteY5" fmla="*/ 836669 h 944789"/>
                <a:gd name="connsiteX6" fmla="*/ 977581 w 977581"/>
                <a:gd name="connsiteY6" fmla="*/ 839224 h 944789"/>
                <a:gd name="connsiteX7" fmla="*/ 977581 w 977581"/>
                <a:gd name="connsiteY7" fmla="*/ 944789 h 944789"/>
                <a:gd name="connsiteX8" fmla="*/ 0 w 977581"/>
                <a:gd name="connsiteY8" fmla="*/ 944789 h 944789"/>
                <a:gd name="connsiteX9" fmla="*/ 0 w 977581"/>
                <a:gd name="connsiteY9" fmla="*/ 0 h 94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581" h="944789">
                  <a:moveTo>
                    <a:pt x="0" y="0"/>
                  </a:moveTo>
                  <a:lnTo>
                    <a:pt x="977581" y="0"/>
                  </a:lnTo>
                  <a:lnTo>
                    <a:pt x="977581" y="105566"/>
                  </a:lnTo>
                  <a:lnTo>
                    <a:pt x="952232" y="108121"/>
                  </a:lnTo>
                  <a:cubicBezTo>
                    <a:pt x="782796" y="142793"/>
                    <a:pt x="655340" y="292709"/>
                    <a:pt x="655340" y="472395"/>
                  </a:cubicBezTo>
                  <a:cubicBezTo>
                    <a:pt x="655340" y="652081"/>
                    <a:pt x="782796" y="801997"/>
                    <a:pt x="952232" y="836669"/>
                  </a:cubicBezTo>
                  <a:lnTo>
                    <a:pt x="977581" y="839224"/>
                  </a:lnTo>
                  <a:lnTo>
                    <a:pt x="977581" y="944789"/>
                  </a:lnTo>
                  <a:lnTo>
                    <a:pt x="0" y="944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DAC"/>
            </a:solidFill>
            <a:ln>
              <a:solidFill>
                <a:srgbClr val="6D6DA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5865" b="1"/>
                <a:t>2</a:t>
              </a:r>
              <a:endParaRPr lang="zh-CN" altLang="en-US" sz="5865" b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48" grpId="0"/>
      <p:bldP spid="48" grpId="1"/>
      <p:bldP spid="49" grpId="0"/>
      <p:bldP spid="49" grpId="1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18919" y="934243"/>
            <a:ext cx="8898727" cy="1358321"/>
            <a:chOff x="683684" y="1324595"/>
            <a:chExt cx="8898727" cy="1358321"/>
          </a:xfrm>
        </p:grpSpPr>
        <p:sp>
          <p:nvSpPr>
            <p:cNvPr id="2" name="文本框 1"/>
            <p:cNvSpPr txBox="1"/>
            <p:nvPr/>
          </p:nvSpPr>
          <p:spPr>
            <a:xfrm>
              <a:off x="683684" y="1324595"/>
              <a:ext cx="8898727" cy="1358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1219200" eaLnBrk="1" hangingPunct="1">
                <a:lnSpc>
                  <a:spcPct val="120000"/>
                </a:lnSpc>
                <a:spcBef>
                  <a:spcPts val="800"/>
                </a:spcBef>
              </a:pP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2.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一个长方形的长和宽分别是        和        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 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求这个长方形的面积</a:t>
              </a:r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814669" y="1375015"/>
            <a:ext cx="800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15" name="Equation" r:id="rId1" imgW="19202400" imgH="13411200" progId="Equation.DSMT4">
                    <p:embed/>
                  </p:oleObj>
                </mc:Choice>
                <mc:Fallback>
                  <p:oleObj name="Equation" r:id="rId1" imgW="19202400" imgH="13411200" progId="Equation.DSMT4">
                    <p:embed/>
                    <p:pic>
                      <p:nvPicPr>
                        <p:cNvPr id="0" name="图片 3591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814669" y="1375015"/>
                          <a:ext cx="800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175126" y="1381365"/>
            <a:ext cx="838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16" name="Equation" r:id="rId3" imgW="20116800" imgH="13106400" progId="Equation.DSMT4">
                    <p:embed/>
                  </p:oleObj>
                </mc:Choice>
                <mc:Fallback>
                  <p:oleObj name="Equation" r:id="rId3" imgW="20116800" imgH="131064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175126" y="1381365"/>
                          <a:ext cx="838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1610610" y="2604793"/>
            <a:ext cx="6719873" cy="646331"/>
            <a:chOff x="683684" y="3105834"/>
            <a:chExt cx="6719873" cy="646331"/>
          </a:xfrm>
        </p:grpSpPr>
        <p:sp>
          <p:nvSpPr>
            <p:cNvPr id="7" name="文本框 4"/>
            <p:cNvSpPr txBox="1"/>
            <p:nvPr/>
          </p:nvSpPr>
          <p:spPr>
            <a:xfrm>
              <a:off x="683684" y="3105834"/>
              <a:ext cx="50117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1219200" eaLnBrk="1" hangingPunct="1">
                <a:spcBef>
                  <a:spcPts val="8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解：长方形的面积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041357" y="3105834"/>
            <a:ext cx="2362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17" name="Equation" r:id="rId5" imgW="56692800" imgH="13411200" progId="Equation.DSMT4">
                    <p:embed/>
                  </p:oleObj>
                </mc:Choice>
                <mc:Fallback>
                  <p:oleObj name="Equation" r:id="rId5" imgW="56692800" imgH="13411200" progId="Equation.DSMT4">
                    <p:embed/>
                    <p:pic>
                      <p:nvPicPr>
                        <p:cNvPr id="0" name="对象 3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41357" y="3105834"/>
                          <a:ext cx="2362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968283" y="3384936"/>
          <a:ext cx="2374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8" name="Equation" r:id="rId7" imgW="56997600" imgH="13411200" progId="Equation.DSMT4">
                  <p:embed/>
                </p:oleObj>
              </mc:Choice>
              <mc:Fallback>
                <p:oleObj name="Equation" r:id="rId7" imgW="56997600" imgH="13411200" progId="Equation.DSMT4">
                  <p:embed/>
                  <p:pic>
                    <p:nvPicPr>
                      <p:cNvPr id="0" name="图片 359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68283" y="3384936"/>
                        <a:ext cx="2374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68283" y="4077548"/>
          <a:ext cx="2159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9" name="Equation" r:id="rId9" imgW="51816000" imgH="13411200" progId="Equation.DSMT4">
                  <p:embed/>
                </p:oleObj>
              </mc:Choice>
              <mc:Fallback>
                <p:oleObj name="Equation" r:id="rId9" imgW="51816000" imgH="13411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68283" y="4077548"/>
                        <a:ext cx="2159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968283" y="4770160"/>
          <a:ext cx="251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0" name="Equation" r:id="rId11" imgW="60350400" imgH="13411200" progId="Equation.DSMT4">
                  <p:embed/>
                </p:oleObj>
              </mc:Choice>
              <mc:Fallback>
                <p:oleObj name="Equation" r:id="rId11" imgW="60350400" imgH="13411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68283" y="4770160"/>
                        <a:ext cx="2514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968283" y="5462772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1" name="Equation" r:id="rId13" imgW="28651200" imgH="13411200" progId="Equation.DSMT4">
                  <p:embed/>
                </p:oleObj>
              </mc:Choice>
              <mc:Fallback>
                <p:oleObj name="Equation" r:id="rId13" imgW="28651200" imgH="134112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68283" y="5462772"/>
                        <a:ext cx="119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2232" y="712089"/>
            <a:ext cx="5641960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化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简二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次根式：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5163" y="1968519"/>
            <a:ext cx="43308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spcBef>
                <a:spcPts val="8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解：根据题意，知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3315" y="1965429"/>
            <a:ext cx="313526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spcBef>
                <a:spcPts val="8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 0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03191" y="519100"/>
          <a:ext cx="1638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6" name="Equation" r:id="rId1" imgW="39319200" imgH="25908000" progId="Equation.DSMT4">
                  <p:embed/>
                </p:oleObj>
              </mc:Choice>
              <mc:Fallback>
                <p:oleObj name="Equation" r:id="rId1" imgW="39319200" imgH="25908000" progId="Equation.DSMT4">
                  <p:embed/>
                  <p:pic>
                    <p:nvPicPr>
                      <p:cNvPr id="0" name="图片 369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3191" y="519100"/>
                        <a:ext cx="1638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811424" y="1622770"/>
          <a:ext cx="18415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7" name="Equation" r:id="rId3" imgW="44196000" imgH="32004000" progId="Equation.DSMT4">
                  <p:embed/>
                </p:oleObj>
              </mc:Choice>
              <mc:Fallback>
                <p:oleObj name="Equation" r:id="rId3" imgW="44196000" imgH="32004000" progId="Equation.DSMT4">
                  <p:embed/>
                  <p:pic>
                    <p:nvPicPr>
                      <p:cNvPr id="0" name="图片 369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1424" y="1622770"/>
                        <a:ext cx="1841500" cy="133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75751" y="3302019"/>
          <a:ext cx="40386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8" name="Equation" r:id="rId5" imgW="96926400" imgH="25908000" progId="Equation.DSMT4">
                  <p:embed/>
                </p:oleObj>
              </mc:Choice>
              <mc:Fallback>
                <p:oleObj name="Equation" r:id="rId5" imgW="96926400" imgH="259080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5751" y="3302019"/>
                        <a:ext cx="40386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473885" y="4381519"/>
          <a:ext cx="2908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9" name="Equation" r:id="rId7" imgW="69799200" imgH="25908000" progId="Equation.DSMT4">
                  <p:embed/>
                </p:oleObj>
              </mc:Choice>
              <mc:Fallback>
                <p:oleObj name="Equation" r:id="rId7" imgW="69799200" imgH="25908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3885" y="4381519"/>
                        <a:ext cx="2908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422650" y="5721350"/>
          <a:ext cx="168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0" name="Equation" r:id="rId9" imgW="40538400" imgH="13411200" progId="Equation.DSMT4">
                  <p:embed/>
                </p:oleObj>
              </mc:Choice>
              <mc:Fallback>
                <p:oleObj name="Equation" r:id="rId9" imgW="40538400" imgH="13411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2650" y="5721350"/>
                        <a:ext cx="1689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336518" y="3382672"/>
            <a:ext cx="3909488" cy="2897478"/>
            <a:chOff x="-128625" y="3399534"/>
            <a:chExt cx="3909488" cy="289747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8625" y="3399534"/>
              <a:ext cx="3909488" cy="289747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03085" y="3941624"/>
              <a:ext cx="2446067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注意被开方数必须是非负数！</a:t>
              </a:r>
              <a:endPara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69533" y="1954085"/>
            <a:ext cx="1827106" cy="668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r"/>
            <a:r>
              <a:rPr lang="zh-CN" altLang="en-US" sz="3600">
                <a:latin typeface="+mj-ea"/>
                <a:ea typeface="+mj-ea"/>
              </a:rPr>
              <a:t>性质</a:t>
            </a:r>
            <a:r>
              <a:rPr lang="en-US" altLang="zh-CN" sz="3600">
                <a:latin typeface="+mj-ea"/>
                <a:ea typeface="+mj-ea"/>
              </a:rPr>
              <a:t>3</a:t>
            </a:r>
            <a:endParaRPr lang="en-US" altLang="zh-CN" sz="3600"/>
          </a:p>
        </p:txBody>
      </p:sp>
      <p:sp>
        <p:nvSpPr>
          <p:cNvPr id="34" name="文本框 33"/>
          <p:cNvSpPr txBox="1"/>
          <p:nvPr/>
        </p:nvSpPr>
        <p:spPr>
          <a:xfrm>
            <a:off x="930708" y="4235049"/>
            <a:ext cx="2965931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r"/>
            <a:r>
              <a:rPr lang="zh-CN" altLang="en-US" sz="3600">
                <a:latin typeface="+mj-ea"/>
                <a:ea typeface="+mj-ea"/>
              </a:rPr>
              <a:t>还可以写为</a:t>
            </a:r>
            <a:endParaRPr lang="en-US" altLang="zh-CN" sz="360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23592" y="4267080"/>
          <a:ext cx="5257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6" name="Equation" r:id="rId1" imgW="126187200" imgH="16154400" progId="Equation.DSMT4">
                  <p:embed/>
                </p:oleObj>
              </mc:Choice>
              <mc:Fallback>
                <p:oleObj name="Equation" r:id="rId1" imgW="126187200" imgH="161544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23592" y="4267080"/>
                        <a:ext cx="52578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996481" y="1954085"/>
            <a:ext cx="5862742" cy="7294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 sz="3600">
                <a:latin typeface="+mj-lt"/>
                <a:ea typeface="+mj-ea"/>
              </a:rPr>
              <a:t>如果 </a:t>
            </a:r>
            <a:r>
              <a:rPr lang="en-US" altLang="zh-CN" sz="3600" i="1">
                <a:latin typeface="+mj-lt"/>
                <a:ea typeface="+mj-ea"/>
              </a:rPr>
              <a:t>a</a:t>
            </a:r>
            <a:r>
              <a:rPr lang="en-US" altLang="zh-CN" sz="3600">
                <a:latin typeface="+mj-lt"/>
                <a:ea typeface="+mj-ea"/>
              </a:rPr>
              <a:t> </a:t>
            </a:r>
            <a:r>
              <a:rPr lang="en-US" altLang="zh-CN" sz="3600">
                <a:latin typeface="+mj-lt"/>
                <a:ea typeface="+mj-ea"/>
                <a:sym typeface="Euclid Math Two" panose="02050601010101010101" pitchFamily="18" charset="2"/>
              </a:rPr>
              <a:t> 0</a:t>
            </a:r>
            <a:r>
              <a:rPr lang="zh-CN" altLang="en-US" sz="3600">
                <a:latin typeface="+mj-lt"/>
                <a:ea typeface="+mj-ea"/>
                <a:sym typeface="Euclid Math Two" panose="02050601010101010101" pitchFamily="18" charset="2"/>
              </a:rPr>
              <a:t>，</a:t>
            </a:r>
            <a:r>
              <a:rPr lang="en-US" altLang="zh-CN" sz="3600" i="1">
                <a:latin typeface="+mj-lt"/>
                <a:ea typeface="+mj-ea"/>
                <a:sym typeface="Euclid Math Two" panose="02050601010101010101" pitchFamily="18" charset="2"/>
              </a:rPr>
              <a:t>b</a:t>
            </a:r>
            <a:r>
              <a:rPr lang="en-US" altLang="zh-CN" sz="3600">
                <a:latin typeface="+mj-lt"/>
                <a:ea typeface="+mj-ea"/>
                <a:sym typeface="Euclid Math Two" panose="02050601010101010101" pitchFamily="18" charset="2"/>
              </a:rPr>
              <a:t>  0</a:t>
            </a:r>
            <a:r>
              <a:rPr lang="zh-CN" altLang="en-US" sz="3600">
                <a:latin typeface="+mj-lt"/>
                <a:ea typeface="+mj-ea"/>
                <a:sym typeface="Euclid Math Two" panose="02050601010101010101" pitchFamily="18" charset="2"/>
              </a:rPr>
              <a:t>，那么有</a:t>
            </a:r>
            <a:endParaRPr lang="en-US" altLang="zh-CN" sz="3600">
              <a:latin typeface="+mj-lt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23592" y="2772149"/>
          <a:ext cx="2806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7" name="Equation" r:id="rId3" imgW="67360800" imgH="13411200" progId="Equation.DSMT4">
                  <p:embed/>
                </p:oleObj>
              </mc:Choice>
              <mc:Fallback>
                <p:oleObj name="Equation" r:id="rId3" imgW="67360800" imgH="13411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23592" y="2772149"/>
                        <a:ext cx="280670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7316847" y="2695067"/>
            <a:ext cx="2721427" cy="646331"/>
          </a:xfrm>
          <a:prstGeom prst="rect">
            <a:avLst/>
          </a:prstGeom>
          <a:solidFill>
            <a:srgbClr val="5C80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正用：计算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16847" y="5002935"/>
            <a:ext cx="2721427" cy="646331"/>
          </a:xfrm>
          <a:prstGeom prst="rect">
            <a:avLst/>
          </a:prstGeom>
          <a:solidFill>
            <a:srgbClr val="5C80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逆用：化简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282262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 flipH="1">
            <a:off x="6885756" y="4468777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3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4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753913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50" y="1508994"/>
            <a:ext cx="8311192" cy="331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/>
              <a:t>经历二次根式乘法运算法则的探索过程，了解二次根式的乘法运算法则，并能用它们进行有关实数的运算，掌握化简二次根式的方法</a:t>
            </a:r>
            <a:r>
              <a:rPr lang="en-US" altLang="zh-CN" sz="3600" b="1"/>
              <a:t>.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61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情境导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96752" y="1223699"/>
            <a:ext cx="2674686" cy="2614543"/>
            <a:chOff x="1996752" y="1450489"/>
            <a:chExt cx="2674686" cy="2614543"/>
          </a:xfrm>
        </p:grpSpPr>
        <p:sp>
          <p:nvSpPr>
            <p:cNvPr id="22" name="矩形 21"/>
            <p:cNvSpPr/>
            <p:nvPr/>
          </p:nvSpPr>
          <p:spPr>
            <a:xfrm>
              <a:off x="1996752" y="1450489"/>
              <a:ext cx="1980000" cy="19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4049138" y="2146767"/>
            <a:ext cx="62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8" name="Equation" r:id="rId1" imgW="14935200" imgH="13411200" progId="Equation.DSMT4">
                    <p:embed/>
                  </p:oleObj>
                </mc:Choice>
                <mc:Fallback>
                  <p:oleObj name="Equation" r:id="rId1" imgW="14935200" imgH="13411200" progId="Equation.DSMT4">
                    <p:embed/>
                    <p:pic>
                      <p:nvPicPr>
                        <p:cNvPr id="0" name="图片 22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49138" y="2146767"/>
                          <a:ext cx="62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对象 47"/>
            <p:cNvGraphicFramePr>
              <a:graphicFrameLocks noChangeAspect="1"/>
            </p:cNvGraphicFramePr>
            <p:nvPr/>
          </p:nvGraphicFramePr>
          <p:xfrm>
            <a:off x="2667286" y="3506232"/>
            <a:ext cx="62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9" name="Equation" r:id="rId3" imgW="14935200" imgH="13411200" progId="Equation.DSMT4">
                    <p:embed/>
                  </p:oleObj>
                </mc:Choice>
                <mc:Fallback>
                  <p:oleObj name="Equation" r:id="rId3" imgW="14935200" imgH="13411200" progId="Equation.DSMT4">
                    <p:embed/>
                    <p:pic>
                      <p:nvPicPr>
                        <p:cNvPr id="0" name="对象 4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67286" y="3506232"/>
                          <a:ext cx="62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6820677" y="1223699"/>
            <a:ext cx="3769607" cy="2610410"/>
            <a:chOff x="6820677" y="1450489"/>
            <a:chExt cx="3769607" cy="2610410"/>
          </a:xfrm>
        </p:grpSpPr>
        <p:sp>
          <p:nvSpPr>
            <p:cNvPr id="27" name="矩形 26"/>
            <p:cNvSpPr/>
            <p:nvPr/>
          </p:nvSpPr>
          <p:spPr>
            <a:xfrm>
              <a:off x="6820677" y="1450489"/>
              <a:ext cx="3116425" cy="198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7" name="对象 46"/>
            <p:cNvGraphicFramePr>
              <a:graphicFrameLocks noChangeAspect="1"/>
            </p:cNvGraphicFramePr>
            <p:nvPr/>
          </p:nvGraphicFramePr>
          <p:xfrm>
            <a:off x="9967984" y="2146767"/>
            <a:ext cx="62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0" name="Equation" r:id="rId4" imgW="14935200" imgH="13411200" progId="Equation.DSMT4">
                    <p:embed/>
                  </p:oleObj>
                </mc:Choice>
                <mc:Fallback>
                  <p:oleObj name="Equation" r:id="rId4" imgW="14935200" imgH="13411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967984" y="2146767"/>
                          <a:ext cx="62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对象 48"/>
            <p:cNvGraphicFramePr>
              <a:graphicFrameLocks noChangeAspect="1"/>
            </p:cNvGraphicFramePr>
            <p:nvPr/>
          </p:nvGraphicFramePr>
          <p:xfrm>
            <a:off x="8044700" y="3502099"/>
            <a:ext cx="609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1" name="Equation" r:id="rId5" imgW="14630400" imgH="13411200" progId="Equation.DSMT4">
                    <p:embed/>
                  </p:oleObj>
                </mc:Choice>
                <mc:Fallback>
                  <p:oleObj name="Equation" r:id="rId5" imgW="14630400" imgH="13411200" progId="Equation.DSMT4">
                    <p:embed/>
                    <p:pic>
                      <p:nvPicPr>
                        <p:cNvPr id="0" name="对象 4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044700" y="3502099"/>
                          <a:ext cx="609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918343" y="4153257"/>
            <a:ext cx="4038845" cy="612768"/>
            <a:chOff x="918343" y="4153257"/>
            <a:chExt cx="4038845" cy="612768"/>
          </a:xfrm>
        </p:grpSpPr>
        <p:sp>
          <p:nvSpPr>
            <p:cNvPr id="39" name="Rectangle 11"/>
            <p:cNvSpPr/>
            <p:nvPr/>
          </p:nvSpPr>
          <p:spPr>
            <a:xfrm>
              <a:off x="918343" y="4181250"/>
              <a:ext cx="244169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正方形面积</a:t>
              </a:r>
              <a:endParaRPr lang="zh-CN" altLang="en-US" sz="3200" b="1" dirty="0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141088" y="4153257"/>
            <a:ext cx="1816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2" name="Equation" r:id="rId7" imgW="43586400" imgH="13411200" progId="Equation.DSMT4">
                    <p:embed/>
                  </p:oleObj>
                </mc:Choice>
                <mc:Fallback>
                  <p:oleObj name="Equation" r:id="rId7" imgW="43586400" imgH="13411200" progId="Equation.DSMT4">
                    <p:embed/>
                    <p:pic>
                      <p:nvPicPr>
                        <p:cNvPr id="0" name="图片 228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41088" y="4153257"/>
                          <a:ext cx="1816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0" name="对象 49"/>
          <p:cNvGraphicFramePr>
            <a:graphicFrameLocks noChangeAspect="1"/>
          </p:cNvGraphicFramePr>
          <p:nvPr/>
        </p:nvGraphicFramePr>
        <p:xfrm>
          <a:off x="3141088" y="4901585"/>
          <a:ext cx="1524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" name="Equation" r:id="rId9" imgW="36576000" imgH="21945600" progId="Equation.DSMT4">
                  <p:embed/>
                </p:oleObj>
              </mc:Choice>
              <mc:Fallback>
                <p:oleObj name="Equation" r:id="rId9" imgW="36576000" imgH="219456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1088" y="4901585"/>
                        <a:ext cx="15240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3141088" y="6005513"/>
          <a:ext cx="635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" name="Equation" r:id="rId11" imgW="15240000" imgH="6705600" progId="Equation.DSMT4">
                  <p:embed/>
                </p:oleObj>
              </mc:Choice>
              <mc:Fallback>
                <p:oleObj name="Equation" r:id="rId11" imgW="15240000" imgH="67056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41088" y="6005513"/>
                        <a:ext cx="635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6470096" y="4152900"/>
            <a:ext cx="4032804" cy="613125"/>
            <a:chOff x="918343" y="4152900"/>
            <a:chExt cx="4032804" cy="613125"/>
          </a:xfrm>
        </p:grpSpPr>
        <p:sp>
          <p:nvSpPr>
            <p:cNvPr id="53" name="Rectangle 11"/>
            <p:cNvSpPr/>
            <p:nvPr/>
          </p:nvSpPr>
          <p:spPr>
            <a:xfrm>
              <a:off x="918343" y="4181250"/>
              <a:ext cx="244169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ea typeface="+mj-ea"/>
                  <a:cs typeface="仿宋" panose="02010609060101010101" pitchFamily="49" charset="-122"/>
                </a:rPr>
                <a:t>长</a:t>
              </a: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方形面积</a:t>
              </a:r>
              <a:endParaRPr lang="zh-CN" altLang="en-US" sz="3200" b="1" dirty="0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endParaRPr>
            </a:p>
          </p:txBody>
        </p:sp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3147747" y="4152900"/>
            <a:ext cx="1803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5" name="Equation" r:id="rId13" imgW="43281600" imgH="13411200" progId="Equation.DSMT4">
                    <p:embed/>
                  </p:oleObj>
                </mc:Choice>
                <mc:Fallback>
                  <p:oleObj name="Equation" r:id="rId13" imgW="43281600" imgH="134112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147747" y="4152900"/>
                          <a:ext cx="1803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8699500" y="5168900"/>
          <a:ext cx="596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" name="Equation" r:id="rId15" imgW="14325600" imgH="9144000" progId="Equation.DSMT4">
                  <p:embed/>
                </p:oleObj>
              </mc:Choice>
              <mc:Fallback>
                <p:oleObj name="Equation" r:id="rId15" imgW="14325600" imgH="91440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99500" y="5168900"/>
                        <a:ext cx="596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40531" y="1183120"/>
            <a:ext cx="3735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计算下列各题：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944115" y="1183120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03740" y="1179198"/>
            <a:ext cx="4596554" cy="646331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zh-CN" altLang="en-US" sz="3600" b="1">
                <a:solidFill>
                  <a:srgbClr val="00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你能发现什么规律？</a:t>
            </a:r>
            <a:endParaRPr lang="zh-CN" altLang="en-US" sz="3600" b="1" dirty="0">
              <a:solidFill>
                <a:srgbClr val="00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44115" y="2177820"/>
          <a:ext cx="44577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" name="Equation" r:id="rId1" imgW="106984800" imgH="33832800" progId="Equation.DSMT4">
                  <p:embed/>
                </p:oleObj>
              </mc:Choice>
              <mc:Fallback>
                <p:oleObj name="Equation" r:id="rId1" imgW="106984800" imgH="33832800" progId="Equation.DSMT4">
                  <p:embed/>
                  <p:pic>
                    <p:nvPicPr>
                      <p:cNvPr id="0" name="图片 33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4115" y="2177820"/>
                        <a:ext cx="4457700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2976738" y="2156152"/>
            <a:ext cx="2441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2×5 = 10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862719" y="2932825"/>
          <a:ext cx="1917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5" name="Equation" r:id="rId3" imgW="46024800" imgH="13411200" progId="Equation.DSMT4">
                  <p:embed/>
                </p:oleObj>
              </mc:Choice>
              <mc:Fallback>
                <p:oleObj name="Equation" r:id="rId3" imgW="46024800" imgH="13411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2719" y="2932825"/>
                        <a:ext cx="1917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286500" y="2178050"/>
          <a:ext cx="56769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Equation" r:id="rId5" imgW="136245600" imgH="33832800" progId="Equation.DSMT4">
                  <p:embed/>
                </p:oleObj>
              </mc:Choice>
              <mc:Fallback>
                <p:oleObj name="Equation" r:id="rId5" imgW="136245600" imgH="338328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6500" y="2178050"/>
                        <a:ext cx="5676900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9358600" y="2156152"/>
            <a:ext cx="2441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0.5×10 = 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9446823" y="2932113"/>
          <a:ext cx="1511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" name="Equation" r:id="rId7" imgW="36271200" imgH="13411200" progId="Equation.DSMT4">
                  <p:embed/>
                </p:oleObj>
              </mc:Choice>
              <mc:Fallback>
                <p:oleObj name="Equation" r:id="rId7" imgW="36271200" imgH="134112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46823" y="2932113"/>
                        <a:ext cx="1511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15"/>
          <p:cNvSpPr/>
          <p:nvPr/>
        </p:nvSpPr>
        <p:spPr>
          <a:xfrm>
            <a:off x="1121091" y="4143100"/>
            <a:ext cx="9949817" cy="1358321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楷体" panose="02010609060101010101" pitchFamily="49" charset="-122"/>
              </a:rPr>
              <a:t>        两个二次根式相乘，等于把它们的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被开方数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相乘，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根指数</a:t>
            </a:r>
            <a:r>
              <a:rPr lang="zh-CN" altLang="en-US" sz="3600" b="1">
                <a:latin typeface="+mj-lt"/>
                <a:ea typeface="楷体" panose="02010609060101010101" pitchFamily="49" charset="-122"/>
              </a:rPr>
              <a:t>不变</a:t>
            </a:r>
            <a:r>
              <a:rPr lang="en-US" altLang="zh-CN" sz="3600" b="1">
                <a:latin typeface="+mj-lt"/>
                <a:ea typeface="楷体" panose="02010609060101010101" pitchFamily="49" charset="-122"/>
              </a:rPr>
              <a:t>.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  <p:bldP spid="25" grpId="2"/>
      <p:bldP spid="34" grpId="0"/>
      <p:bldP spid="22" grpId="0"/>
      <p:bldP spid="40" grpId="0" bldLvl="0" animBg="1"/>
      <p:bldP spid="4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21056" y="441416"/>
            <a:ext cx="8349887" cy="1296215"/>
            <a:chOff x="1921056" y="441416"/>
            <a:chExt cx="8349887" cy="1296215"/>
          </a:xfrm>
        </p:grpSpPr>
        <p:grpSp>
          <p:nvGrpSpPr>
            <p:cNvPr id="2" name="组合 1"/>
            <p:cNvGrpSpPr/>
            <p:nvPr/>
          </p:nvGrpSpPr>
          <p:grpSpPr>
            <a:xfrm>
              <a:off x="1921056" y="441416"/>
              <a:ext cx="8349887" cy="1296215"/>
              <a:chOff x="1613263" y="4632355"/>
              <a:chExt cx="8349887" cy="1568420"/>
            </a:xfrm>
          </p:grpSpPr>
          <p:sp>
            <p:nvSpPr>
              <p:cNvPr id="3" name="Text Box 4"/>
              <p:cNvSpPr txBox="1">
                <a:spLocks noChangeArrowheads="1"/>
              </p:cNvSpPr>
              <p:nvPr/>
            </p:nvSpPr>
            <p:spPr bwMode="auto">
              <a:xfrm>
                <a:off x="2584813" y="4632355"/>
                <a:ext cx="7378337" cy="156842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ED7D31"/>
                </a:solidFill>
              </a:ln>
            </p:spPr>
            <p:txBody>
              <a:bodyPr wrap="square" anchor="ctr" anchorCtr="0">
                <a:no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defRPr/>
                </a:pPr>
                <a:endParaRPr lang="zh-CN" altLang="en-US" sz="4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Text Box 4"/>
              <p:cNvSpPr txBox="1">
                <a:spLocks noChangeArrowheads="1"/>
              </p:cNvSpPr>
              <p:nvPr/>
            </p:nvSpPr>
            <p:spPr bwMode="auto">
              <a:xfrm>
                <a:off x="1613263" y="4632355"/>
                <a:ext cx="2324580" cy="156842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ED7D31"/>
                </a:solidFill>
              </a:ln>
            </p:spPr>
            <p:txBody>
              <a:bodyPr wrap="square" anchor="ctr" anchorCtr="0">
                <a:no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defRPr/>
                </a:pPr>
                <a:r>
                  <a:rPr lang="zh-CN" altLang="en-US" sz="3600">
                    <a:latin typeface="黑体" panose="02010609060101010101" pitchFamily="49" charset="-122"/>
                    <a:ea typeface="黑体" panose="02010609060101010101" pitchFamily="49" charset="-122"/>
                  </a:rPr>
                  <a:t>性质</a:t>
                </a:r>
                <a:r>
                  <a:rPr lang="en-US" altLang="zh-CN" sz="3600">
                    <a:latin typeface="黑体" panose="02010609060101010101" pitchFamily="49" charset="-122"/>
                    <a:ea typeface="黑体" panose="02010609060101010101" pitchFamily="49" charset="-122"/>
                  </a:rPr>
                  <a:t>3 </a:t>
                </a:r>
                <a:endParaRPr lang="en-US" altLang="zh-CN" sz="3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spcBef>
                    <a:spcPct val="20000"/>
                  </a:spcBef>
                  <a:defRPr/>
                </a:pPr>
                <a:r>
                  <a:rPr lang="en-US" altLang="zh-CN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乘法法则</a:t>
                </a:r>
                <a:r>
                  <a:rPr lang="en-US" altLang="zh-CN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36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22157" y="463070"/>
              <a:ext cx="5862742" cy="729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24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ctr"/>
              <a:r>
                <a:rPr lang="zh-CN" altLang="en-US" sz="3600">
                  <a:latin typeface="+mj-lt"/>
                  <a:ea typeface="+mj-ea"/>
                </a:rPr>
                <a:t>如果 </a:t>
              </a:r>
              <a:r>
                <a:rPr lang="en-US" altLang="zh-CN" sz="3600" i="1">
                  <a:latin typeface="+mj-lt"/>
                  <a:ea typeface="+mj-ea"/>
                </a:rPr>
                <a:t>a</a:t>
              </a:r>
              <a:r>
                <a:rPr lang="en-US" altLang="zh-CN" sz="3600">
                  <a:latin typeface="+mj-lt"/>
                  <a:ea typeface="+mj-ea"/>
                </a:rPr>
                <a:t> </a:t>
              </a:r>
              <a:r>
                <a:rPr lang="en-US" altLang="zh-CN" sz="3600">
                  <a:latin typeface="+mj-lt"/>
                  <a:ea typeface="+mj-ea"/>
                  <a:sym typeface="Euclid Math Two" panose="02050601010101010101" pitchFamily="18" charset="2"/>
                </a:rPr>
                <a:t> 0</a:t>
              </a:r>
              <a:r>
                <a:rPr lang="zh-CN" altLang="en-US" sz="3600">
                  <a:latin typeface="+mj-lt"/>
                  <a:ea typeface="+mj-ea"/>
                  <a:sym typeface="Euclid Math Two" panose="02050601010101010101" pitchFamily="18" charset="2"/>
                </a:rPr>
                <a:t>，</a:t>
              </a:r>
              <a:r>
                <a:rPr lang="en-US" altLang="zh-CN" sz="3600" i="1">
                  <a:latin typeface="+mj-lt"/>
                  <a:ea typeface="+mj-ea"/>
                  <a:sym typeface="Euclid Math Two" panose="02050601010101010101" pitchFamily="18" charset="2"/>
                </a:rPr>
                <a:t>b</a:t>
              </a:r>
              <a:r>
                <a:rPr lang="en-US" altLang="zh-CN" sz="3600">
                  <a:latin typeface="+mj-lt"/>
                  <a:ea typeface="+mj-ea"/>
                  <a:sym typeface="Euclid Math Two" panose="02050601010101010101" pitchFamily="18" charset="2"/>
                </a:rPr>
                <a:t>  0</a:t>
              </a:r>
              <a:r>
                <a:rPr lang="zh-CN" altLang="en-US" sz="3600">
                  <a:latin typeface="+mj-lt"/>
                  <a:ea typeface="+mj-ea"/>
                  <a:sym typeface="Euclid Math Two" panose="02050601010101010101" pitchFamily="18" charset="2"/>
                </a:rPr>
                <a:t>，那么有</a:t>
              </a:r>
              <a:endParaRPr lang="en-US" altLang="zh-CN" sz="3600">
                <a:latin typeface="+mj-lt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850178" y="1130822"/>
            <a:ext cx="2806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717" name="Equation" r:id="rId1" imgW="67360800" imgH="13411200" progId="Equation.DSMT4">
                    <p:embed/>
                  </p:oleObj>
                </mc:Choice>
                <mc:Fallback>
                  <p:oleObj name="Equation" r:id="rId1" imgW="673608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850178" y="1130822"/>
                          <a:ext cx="2806700" cy="5588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矩形 8"/>
          <p:cNvSpPr/>
          <p:nvPr/>
        </p:nvSpPr>
        <p:spPr bwMode="auto">
          <a:xfrm>
            <a:off x="2573578" y="2303981"/>
            <a:ext cx="7159145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因为</a:t>
            </a:r>
            <a:r>
              <a:rPr lang="zh-CN" altLang="en-US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当 </a:t>
            </a:r>
            <a:r>
              <a:rPr lang="en-US" altLang="zh-CN" sz="3600" b="1" i="1">
                <a:solidFill>
                  <a:prstClr val="black"/>
                </a:solidFill>
                <a:ea typeface="黑体" panose="02010609060101010101" pitchFamily="49" charset="-122"/>
              </a:rPr>
              <a:t>a</a:t>
            </a:r>
            <a:r>
              <a:rPr lang="en-US" altLang="zh-CN" sz="3600" b="1">
                <a:solidFill>
                  <a:prstClr val="black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3600" b="1">
                <a:solidFill>
                  <a:prstClr val="black"/>
                </a:solidFill>
                <a:ea typeface="黑体" panose="02010609060101010101" pitchFamily="49" charset="-122"/>
                <a:sym typeface="Euclid Math Two" panose="02050601010101010101" pitchFamily="18" charset="2"/>
              </a:rPr>
              <a:t> 0</a:t>
            </a:r>
            <a:r>
              <a:rPr lang="zh-CN" altLang="en-US" sz="3600" b="1">
                <a:solidFill>
                  <a:prstClr val="black"/>
                </a:solidFill>
                <a:ea typeface="黑体" panose="02010609060101010101" pitchFamily="49" charset="-122"/>
                <a:sym typeface="Euclid Math Two" panose="02050601010101010101" pitchFamily="18" charset="2"/>
              </a:rPr>
              <a:t>，</a:t>
            </a:r>
            <a:r>
              <a:rPr lang="en-US" altLang="zh-CN" sz="3600" b="1" i="1">
                <a:solidFill>
                  <a:prstClr val="black"/>
                </a:solidFill>
                <a:ea typeface="黑体" panose="02010609060101010101" pitchFamily="49" charset="-122"/>
                <a:sym typeface="Euclid Math Two" panose="02050601010101010101" pitchFamily="18" charset="2"/>
              </a:rPr>
              <a:t>b</a:t>
            </a:r>
            <a:r>
              <a:rPr lang="en-US" altLang="zh-CN" sz="3600" b="1">
                <a:solidFill>
                  <a:prstClr val="black"/>
                </a:solidFill>
                <a:ea typeface="黑体" panose="02010609060101010101" pitchFamily="49" charset="-122"/>
                <a:sym typeface="Euclid Math Two" panose="02050601010101010101" pitchFamily="18" charset="2"/>
              </a:rPr>
              <a:t>  0</a:t>
            </a:r>
            <a:r>
              <a:rPr lang="en-US" altLang="zh-CN" sz="36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时，</a:t>
            </a:r>
            <a:endParaRPr lang="zh-CN" altLang="en-US" sz="3600" b="1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573578" y="2991202"/>
          <a:ext cx="60833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8" name="Equation" r:id="rId3" imgW="145999200" imgH="21945600" progId="Equation.DSMT4">
                  <p:embed/>
                </p:oleObj>
              </mc:Choice>
              <mc:Fallback>
                <p:oleObj name="Equation" r:id="rId3" imgW="145999200" imgH="219456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3578" y="2991202"/>
                        <a:ext cx="6083300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1260352" y="4076062"/>
            <a:ext cx="10438175" cy="914400"/>
            <a:chOff x="1260352" y="3698770"/>
            <a:chExt cx="10438175" cy="914400"/>
          </a:xfrm>
        </p:grpSpPr>
        <p:sp>
          <p:nvSpPr>
            <p:cNvPr id="11" name="矩形 10"/>
            <p:cNvSpPr/>
            <p:nvPr/>
          </p:nvSpPr>
          <p:spPr bwMode="auto">
            <a:xfrm>
              <a:off x="1260352" y="3832805"/>
              <a:ext cx="10438175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>
                <a:defRPr/>
              </a:pPr>
              <a:r>
                <a:rPr lang="zh-CN" altLang="en-US" sz="3600" b="1" ker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又因为                      ，</a:t>
              </a:r>
              <a:r>
                <a:rPr lang="en-US" altLang="zh-CN" sz="3600" b="1" i="1" kern="0">
                  <a:solidFill>
                    <a:prstClr val="black"/>
                  </a:solidFill>
                  <a:ea typeface="黑体" panose="02010609060101010101" pitchFamily="49" charset="-122"/>
                </a:rPr>
                <a:t>ab </a:t>
              </a:r>
              <a:r>
                <a:rPr lang="zh-CN" altLang="en-US" sz="3600" b="1" kern="0">
                  <a:solidFill>
                    <a:prstClr val="black"/>
                  </a:solidFill>
                  <a:ea typeface="黑体" panose="02010609060101010101" pitchFamily="49" charset="-122"/>
                </a:rPr>
                <a:t>的算术平方根只有一个，</a:t>
              </a:r>
              <a:endParaRPr lang="zh-CN" altLang="en-US" sz="3600" b="1" kern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865201" y="3698770"/>
            <a:ext cx="23368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719" name="Equation" r:id="rId5" imgW="56083200" imgH="21945600" progId="Equation.DSMT4">
                    <p:embed/>
                  </p:oleObj>
                </mc:Choice>
                <mc:Fallback>
                  <p:oleObj name="Equation" r:id="rId5" imgW="56083200" imgH="219456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65201" y="3698770"/>
                          <a:ext cx="2336800" cy="914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260353" y="5347586"/>
            <a:ext cx="3942237" cy="646331"/>
            <a:chOff x="1260353" y="5080847"/>
            <a:chExt cx="3942237" cy="646331"/>
          </a:xfrm>
        </p:grpSpPr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395890" y="5121057"/>
            <a:ext cx="2806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720" name="Equation" r:id="rId7" imgW="67360800" imgH="13411200" progId="Equation.DSMT4">
                    <p:embed/>
                  </p:oleObj>
                </mc:Choice>
                <mc:Fallback>
                  <p:oleObj name="Equation" r:id="rId7" imgW="67360800" imgH="134112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95890" y="5121057"/>
                          <a:ext cx="2806700" cy="5588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矩形 18"/>
            <p:cNvSpPr/>
            <p:nvPr/>
          </p:nvSpPr>
          <p:spPr bwMode="auto">
            <a:xfrm>
              <a:off x="1260353" y="5080847"/>
              <a:ext cx="1574184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ker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所以</a:t>
              </a:r>
              <a:endPara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: 圆角 21"/>
          <p:cNvSpPr/>
          <p:nvPr/>
        </p:nvSpPr>
        <p:spPr>
          <a:xfrm>
            <a:off x="668542" y="2293147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 明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2949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07606"/>
            <a:ext cx="15392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68350" y="2476142"/>
            <a:ext cx="5661098" cy="646331"/>
            <a:chOff x="1643150" y="2785601"/>
            <a:chExt cx="5661098" cy="646331"/>
          </a:xfrm>
        </p:grpSpPr>
        <p:sp>
          <p:nvSpPr>
            <p:cNvPr id="6" name="Text Box 3"/>
            <p:cNvSpPr txBox="1"/>
            <p:nvPr/>
          </p:nvSpPr>
          <p:spPr>
            <a:xfrm>
              <a:off x="1643150" y="2785601"/>
              <a:ext cx="262008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46648" y="2806168"/>
            <a:ext cx="3657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29" name="Equation" r:id="rId1" imgW="87782400" imgH="13411200" progId="Equation.DSMT4">
                    <p:embed/>
                  </p:oleObj>
                </mc:Choice>
                <mc:Fallback>
                  <p:oleObj name="Equation" r:id="rId1" imgW="877824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646648" y="2806168"/>
                          <a:ext cx="3657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596259" y="1114425"/>
            <a:ext cx="7473107" cy="825500"/>
            <a:chOff x="1085340" y="1334669"/>
            <a:chExt cx="7473107" cy="825500"/>
          </a:xfrm>
        </p:grpSpPr>
        <p:sp>
          <p:nvSpPr>
            <p:cNvPr id="11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11729" y="1468010"/>
            <a:ext cx="1778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30" name="Equation" r:id="rId3" imgW="42672000" imgH="13411200" progId="Equation.DSMT4">
                    <p:embed/>
                  </p:oleObj>
                </mc:Choice>
                <mc:Fallback>
                  <p:oleObj name="Equation" r:id="rId3" imgW="42672000" imgH="13411200" progId="Equation.DSMT4">
                    <p:embed/>
                    <p:pic>
                      <p:nvPicPr>
                        <p:cNvPr id="0" name="图片 1072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729" y="1468010"/>
                          <a:ext cx="1778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86647" y="1334669"/>
            <a:ext cx="2971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31" name="Equation" r:id="rId5" imgW="71323200" imgH="19812000" progId="Equation.DSMT4">
                    <p:embed/>
                  </p:oleObj>
                </mc:Choice>
                <mc:Fallback>
                  <p:oleObj name="Equation" r:id="rId5" imgW="71323200" imgH="19812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586647" y="1334669"/>
                          <a:ext cx="2971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4500648" y="3404748"/>
          <a:ext cx="2362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2" name="Equation" r:id="rId7" imgW="56692800" imgH="14935200" progId="Equation.DSMT4">
                  <p:embed/>
                </p:oleObj>
              </mc:Choice>
              <mc:Fallback>
                <p:oleObj name="Equation" r:id="rId7" imgW="56692800" imgH="149352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0648" y="3404748"/>
                        <a:ext cx="2362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4500648" y="4376287"/>
          <a:ext cx="2108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3" name="Equation" r:id="rId9" imgW="50596800" imgH="14935200" progId="Equation.DSMT4">
                  <p:embed/>
                </p:oleObj>
              </mc:Choice>
              <mc:Fallback>
                <p:oleObj name="Equation" r:id="rId9" imgW="50596800" imgH="14935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0648" y="4376287"/>
                        <a:ext cx="2108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4500648" y="5385959"/>
          <a:ext cx="1295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4" name="Equation" r:id="rId11" imgW="31089600" imgH="13106400" progId="Equation.DSMT4">
                  <p:embed/>
                </p:oleObj>
              </mc:Choice>
              <mc:Fallback>
                <p:oleObj name="Equation" r:id="rId11" imgW="31089600" imgH="131064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00648" y="5385959"/>
                        <a:ext cx="1295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7696413" y="3177632"/>
            <a:ext cx="2750773" cy="2397310"/>
            <a:chOff x="7608732" y="2601277"/>
            <a:chExt cx="2750773" cy="239731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8732" y="2601277"/>
              <a:ext cx="2750773" cy="239731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646310" y="2616557"/>
              <a:ext cx="2620090" cy="2023118"/>
              <a:chOff x="7752257" y="3466331"/>
              <a:chExt cx="2620090" cy="2023118"/>
            </a:xfrm>
          </p:grpSpPr>
          <p:sp>
            <p:nvSpPr>
              <p:cNvPr id="46" name="文本框 53"/>
              <p:cNvSpPr txBox="1"/>
              <p:nvPr/>
            </p:nvSpPr>
            <p:spPr>
              <a:xfrm>
                <a:off x="7752257" y="3466331"/>
                <a:ext cx="2620090" cy="2023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3600" b="1">
                    <a:solidFill>
                      <a:schemeClr val="accent5">
                        <a:lumMod val="50000"/>
                      </a:schemeClr>
                    </a:solidFill>
                    <a:latin typeface="+mj-lt"/>
                    <a:ea typeface="楷体" panose="02010609060101010101" pitchFamily="49" charset="-122"/>
                  </a:rPr>
                  <a:t>         表示 </a:t>
                </a:r>
                <a:r>
                  <a:rPr lang="en-US" altLang="zh-CN" sz="3600" b="1" i="1">
                    <a:solidFill>
                      <a:schemeClr val="accent5">
                        <a:lumMod val="50000"/>
                      </a:schemeClr>
                    </a:solidFill>
                    <a:latin typeface="+mj-lt"/>
                    <a:ea typeface="楷体" panose="02010609060101010101" pitchFamily="49" charset="-122"/>
                  </a:rPr>
                  <a:t>a</a:t>
                </a:r>
                <a:r>
                  <a:rPr lang="en-US" altLang="zh-CN" sz="3600" b="1">
                    <a:solidFill>
                      <a:schemeClr val="accent5">
                        <a:lumMod val="50000"/>
                      </a:schemeClr>
                    </a:solidFill>
                    <a:latin typeface="+mj-lt"/>
                    <a:ea typeface="楷体" panose="02010609060101010101" pitchFamily="49" charset="-122"/>
                  </a:rPr>
                  <a:t> </a:t>
                </a:r>
                <a:r>
                  <a:rPr lang="zh-CN" altLang="en-US" sz="3600" b="1">
                    <a:solidFill>
                      <a:schemeClr val="accent5">
                        <a:lumMod val="50000"/>
                      </a:schemeClr>
                    </a:solidFill>
                    <a:latin typeface="+mj-lt"/>
                    <a:ea typeface="楷体" panose="02010609060101010101" pitchFamily="49" charset="-122"/>
                  </a:rPr>
                  <a:t>与      的乘积，即</a:t>
                </a:r>
                <a:endParaRPr lang="zh-CN" altLang="en-US" sz="3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48" name="对象 47"/>
              <p:cNvGraphicFramePr>
                <a:graphicFrameLocks noChangeAspect="1"/>
              </p:cNvGraphicFramePr>
              <p:nvPr/>
            </p:nvGraphicFramePr>
            <p:xfrm>
              <a:off x="7987693" y="3540301"/>
              <a:ext cx="850900" cy="558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5" name="Equation" r:id="rId14" imgW="20421600" imgH="13411200" progId="Equation.DSMT4">
                      <p:embed/>
                    </p:oleObj>
                  </mc:Choice>
                  <mc:Fallback>
                    <p:oleObj name="Equation" r:id="rId14" imgW="20421600" imgH="13411200" progId="Equation.DSMT4">
                      <p:embed/>
                      <p:pic>
                        <p:nvPicPr>
                          <p:cNvPr id="0" name="对象 42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7987693" y="3540301"/>
                            <a:ext cx="850900" cy="558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9" name="对象 48"/>
              <p:cNvGraphicFramePr>
                <a:graphicFrameLocks noChangeAspect="1"/>
              </p:cNvGraphicFramePr>
              <p:nvPr/>
            </p:nvGraphicFramePr>
            <p:xfrm>
              <a:off x="8327725" y="4184314"/>
              <a:ext cx="609600" cy="558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6" name="Equation" r:id="rId16" imgW="14630400" imgH="13411200" progId="Equation.DSMT4">
                      <p:embed/>
                    </p:oleObj>
                  </mc:Choice>
                  <mc:Fallback>
                    <p:oleObj name="Equation" r:id="rId16" imgW="14630400" imgH="13411200" progId="Equation.DSMT4">
                      <p:embed/>
                      <p:pic>
                        <p:nvPicPr>
                          <p:cNvPr id="0" name="对象 47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8327725" y="4184314"/>
                            <a:ext cx="609600" cy="558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0" name="对象 49"/>
              <p:cNvGraphicFramePr>
                <a:graphicFrameLocks noChangeAspect="1"/>
              </p:cNvGraphicFramePr>
              <p:nvPr/>
            </p:nvGraphicFramePr>
            <p:xfrm>
              <a:off x="9267621" y="4862298"/>
              <a:ext cx="946830" cy="558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7" name="Equation" r:id="rId18" imgW="26212800" imgH="13411200" progId="Equation.DSMT4">
                      <p:embed/>
                    </p:oleObj>
                  </mc:Choice>
                  <mc:Fallback>
                    <p:oleObj name="Equation" r:id="rId18" imgW="26212800" imgH="13411200" progId="Equation.DSMT4">
                      <p:embed/>
                      <p:pic>
                        <p:nvPicPr>
                          <p:cNvPr id="0" name="对象 47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9267621" y="4862298"/>
                            <a:ext cx="946830" cy="558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2949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07606"/>
            <a:ext cx="15392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68350" y="2376314"/>
            <a:ext cx="8869350" cy="825500"/>
            <a:chOff x="1643150" y="2685773"/>
            <a:chExt cx="8869350" cy="825500"/>
          </a:xfrm>
        </p:grpSpPr>
        <p:sp>
          <p:nvSpPr>
            <p:cNvPr id="6" name="Text Box 3"/>
            <p:cNvSpPr txBox="1"/>
            <p:nvPr/>
          </p:nvSpPr>
          <p:spPr>
            <a:xfrm>
              <a:off x="1643150" y="2785601"/>
              <a:ext cx="262008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29100" y="2685773"/>
            <a:ext cx="68834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7" name="Equation" r:id="rId1" imgW="165201600" imgH="19812000" progId="Equation.DSMT4">
                    <p:embed/>
                  </p:oleObj>
                </mc:Choice>
                <mc:Fallback>
                  <p:oleObj name="Equation" r:id="rId1" imgW="165201600" imgH="198120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629100" y="2685773"/>
                          <a:ext cx="68834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596259" y="1114425"/>
            <a:ext cx="7475540" cy="825500"/>
            <a:chOff x="1085340" y="1334669"/>
            <a:chExt cx="7475540" cy="825500"/>
          </a:xfrm>
        </p:grpSpPr>
        <p:sp>
          <p:nvSpPr>
            <p:cNvPr id="11" name="文本框 10241"/>
            <p:cNvSpPr txBox="1"/>
            <p:nvPr/>
          </p:nvSpPr>
          <p:spPr>
            <a:xfrm>
              <a:off x="1085340" y="1424940"/>
              <a:ext cx="4701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11729" y="1468010"/>
            <a:ext cx="1778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8" name="Equation" r:id="rId3" imgW="42672000" imgH="13411200" progId="Equation.DSMT4">
                    <p:embed/>
                  </p:oleObj>
                </mc:Choice>
                <mc:Fallback>
                  <p:oleObj name="Equation" r:id="rId3" imgW="426720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11729" y="1468010"/>
                          <a:ext cx="1778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89080" y="1334669"/>
            <a:ext cx="2971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9" name="Equation" r:id="rId5" imgW="71323200" imgH="19812000" progId="Equation.DSMT4">
                    <p:embed/>
                  </p:oleObj>
                </mc:Choice>
                <mc:Fallback>
                  <p:oleObj name="Equation" r:id="rId5" imgW="71323200" imgH="198120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589080" y="1334669"/>
                          <a:ext cx="2971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584239" y="3251918"/>
          <a:ext cx="30099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0" name="Equation" r:id="rId7" imgW="72237600" imgH="16154400" progId="Equation.DSMT4">
                  <p:embed/>
                </p:oleObj>
              </mc:Choice>
              <mc:Fallback>
                <p:oleObj name="Equation" r:id="rId7" imgW="72237600" imgH="16154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4239" y="3251918"/>
                        <a:ext cx="30099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5584239" y="4084420"/>
          <a:ext cx="2997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1" name="Equation" r:id="rId9" imgW="71932800" imgH="17678400" progId="Equation.DSMT4">
                  <p:embed/>
                </p:oleObj>
              </mc:Choice>
              <mc:Fallback>
                <p:oleObj name="Equation" r:id="rId9" imgW="71932800" imgH="176784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84239" y="4084420"/>
                        <a:ext cx="29972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5584239" y="4980422"/>
          <a:ext cx="3340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2" name="Equation" r:id="rId11" imgW="80162400" imgH="17678400" progId="Equation.DSMT4">
                  <p:embed/>
                </p:oleObj>
              </mc:Choice>
              <mc:Fallback>
                <p:oleObj name="Equation" r:id="rId11" imgW="80162400" imgH="17678400" progId="Equation.DSMT4">
                  <p:embed/>
                  <p:pic>
                    <p:nvPicPr>
                      <p:cNvPr id="0" name="对象 4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84239" y="4980422"/>
                        <a:ext cx="33401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584239" y="5876424"/>
          <a:ext cx="1790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3" name="Equation" r:id="rId13" imgW="42976800" imgH="13106400" progId="Equation.DSMT4">
                  <p:embed/>
                </p:oleObj>
              </mc:Choice>
              <mc:Fallback>
                <p:oleObj name="Equation" r:id="rId13" imgW="42976800" imgH="13106400" progId="Equation.DSMT4">
                  <p:embed/>
                  <p:pic>
                    <p:nvPicPr>
                      <p:cNvPr id="0" name="对象 4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84239" y="5876424"/>
                        <a:ext cx="17907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519085" y="3436297"/>
            <a:ext cx="3981563" cy="2026325"/>
            <a:chOff x="4488055" y="2174273"/>
            <a:chExt cx="3619603" cy="184211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5"/>
            <a:srcRect l="21549"/>
            <a:stretch>
              <a:fillRect/>
            </a:stretch>
          </p:blipFill>
          <p:spPr>
            <a:xfrm>
              <a:off x="4488055" y="2174273"/>
              <a:ext cx="3619603" cy="1842114"/>
            </a:xfrm>
            <a:prstGeom prst="rect">
              <a:avLst/>
            </a:prstGeom>
          </p:spPr>
        </p:pic>
        <p:sp>
          <p:nvSpPr>
            <p:cNvPr id="24" name="文本框 53"/>
            <p:cNvSpPr txBox="1"/>
            <p:nvPr/>
          </p:nvSpPr>
          <p:spPr>
            <a:xfrm>
              <a:off x="4703461" y="2680123"/>
              <a:ext cx="3322425" cy="608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系数与系数相乘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53"/>
            <p:cNvSpPr txBox="1"/>
            <p:nvPr/>
          </p:nvSpPr>
          <p:spPr>
            <a:xfrm>
              <a:off x="4703461" y="3238922"/>
              <a:ext cx="3322425" cy="608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根式与根式相乘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02176" y="20965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2924540" y="209657"/>
            <a:ext cx="21359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147815" y="332768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87682" y="979099"/>
            <a:ext cx="12009013" cy="828029"/>
            <a:chOff x="1085340" y="1421575"/>
            <a:chExt cx="12009013" cy="828029"/>
          </a:xfrm>
        </p:grpSpPr>
        <p:sp>
          <p:nvSpPr>
            <p:cNvPr id="19" name="文本框 10241"/>
            <p:cNvSpPr txBox="1"/>
            <p:nvPr/>
          </p:nvSpPr>
          <p:spPr>
            <a:xfrm>
              <a:off x="1085340" y="1424940"/>
              <a:ext cx="1006895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；（</a:t>
              </a:r>
              <a:r>
                <a:rPr lang="en-US" altLang="zh-CN"/>
                <a:t>2</a:t>
              </a:r>
              <a:r>
                <a:rPr lang="zh-CN" altLang="en-US"/>
                <a:t>）                        ；（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162541" y="1468554"/>
            <a:ext cx="1549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0" name="Equation" r:id="rId1" imgW="37185600" imgH="13411200" progId="Equation.DSMT4">
                    <p:embed/>
                  </p:oleObj>
                </mc:Choice>
                <mc:Fallback>
                  <p:oleObj name="Equation" r:id="rId1" imgW="371856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62541" y="1468554"/>
                          <a:ext cx="1549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9424053" y="1424104"/>
            <a:ext cx="3670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1" name="Equation" r:id="rId3" imgW="88087200" imgH="19812000" progId="Equation.DSMT4">
                    <p:embed/>
                  </p:oleObj>
                </mc:Choice>
                <mc:Fallback>
                  <p:oleObj name="Equation" r:id="rId3" imgW="88087200" imgH="198120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24053" y="1424104"/>
                          <a:ext cx="3670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113847" y="1421575"/>
            <a:ext cx="2908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2" name="Equation" r:id="rId5" imgW="69799200" imgH="19812000" progId="Equation.DSMT4">
                    <p:embed/>
                  </p:oleObj>
                </mc:Choice>
                <mc:Fallback>
                  <p:oleObj name="Equation" r:id="rId5" imgW="69799200" imgH="198120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13847" y="1421575"/>
                          <a:ext cx="2908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286720" y="2100363"/>
            <a:ext cx="5275640" cy="646331"/>
            <a:chOff x="1643150" y="2785601"/>
            <a:chExt cx="5275640" cy="646331"/>
          </a:xfrm>
        </p:grpSpPr>
        <p:sp>
          <p:nvSpPr>
            <p:cNvPr id="24" name="Text Box 3"/>
            <p:cNvSpPr txBox="1"/>
            <p:nvPr/>
          </p:nvSpPr>
          <p:spPr>
            <a:xfrm>
              <a:off x="1643150" y="2785601"/>
              <a:ext cx="262008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3743790" y="2806597"/>
            <a:ext cx="3175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3" name="Equation" r:id="rId7" imgW="76200000" imgH="13411200" progId="Equation.DSMT4">
                    <p:embed/>
                  </p:oleObj>
                </mc:Choice>
                <mc:Fallback>
                  <p:oleObj name="Equation" r:id="rId7" imgW="762000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43790" y="2806597"/>
                          <a:ext cx="3175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028427" y="2859106"/>
          <a:ext cx="1765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4" name="Equation" r:id="rId9" imgW="42367200" imgH="14935200" progId="Equation.DSMT4">
                  <p:embed/>
                </p:oleObj>
              </mc:Choice>
              <mc:Fallback>
                <p:oleObj name="Equation" r:id="rId9" imgW="42367200" imgH="149352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28427" y="2859106"/>
                        <a:ext cx="17653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4028427" y="3593818"/>
          <a:ext cx="1308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5" name="Equation" r:id="rId11" imgW="31394400" imgH="13411200" progId="Equation.DSMT4">
                  <p:embed/>
                </p:oleObj>
              </mc:Choice>
              <mc:Fallback>
                <p:oleObj name="Equation" r:id="rId11" imgW="31394400" imgH="134112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28427" y="3593818"/>
                        <a:ext cx="1308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6430064" y="2074428"/>
            <a:ext cx="4013353" cy="825500"/>
            <a:chOff x="2594915" y="2722091"/>
            <a:chExt cx="4013353" cy="825500"/>
          </a:xfrm>
        </p:grpSpPr>
        <p:sp>
          <p:nvSpPr>
            <p:cNvPr id="41" name="Text Box 3"/>
            <p:cNvSpPr txBox="1"/>
            <p:nvPr/>
          </p:nvSpPr>
          <p:spPr>
            <a:xfrm>
              <a:off x="2594915" y="2785601"/>
              <a:ext cx="16683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3699968" y="2722091"/>
            <a:ext cx="2908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6" name="Equation" r:id="rId13" imgW="69799200" imgH="19812000" progId="Equation.DSMT4">
                    <p:embed/>
                  </p:oleObj>
                </mc:Choice>
                <mc:Fallback>
                  <p:oleObj name="Equation" r:id="rId13" imgW="69799200" imgH="19812000" progId="Equation.DSMT4">
                    <p:embed/>
                    <p:pic>
                      <p:nvPicPr>
                        <p:cNvPr id="0" name="对象 3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699968" y="2722091"/>
                          <a:ext cx="2908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7487127" y="2938980"/>
          <a:ext cx="3987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7" name="Equation" r:id="rId15" imgW="95707200" imgH="16154400" progId="Equation.DSMT4">
                  <p:embed/>
                </p:oleObj>
              </mc:Choice>
              <mc:Fallback>
                <p:oleObj name="Equation" r:id="rId15" imgW="95707200" imgH="161544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7127" y="2938980"/>
                        <a:ext cx="39878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7487127" y="3651132"/>
          <a:ext cx="3276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8" name="Equation" r:id="rId17" imgW="78638400" imgH="16154400" progId="Equation.DSMT4">
                  <p:embed/>
                </p:oleObj>
              </mc:Choice>
              <mc:Fallback>
                <p:oleObj name="Equation" r:id="rId17" imgW="78638400" imgH="161544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87127" y="3651132"/>
                        <a:ext cx="32766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7487127" y="4363284"/>
          <a:ext cx="3225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9" name="Equation" r:id="rId19" imgW="77419200" imgH="17678400" progId="Equation.DSMT4">
                  <p:embed/>
                </p:oleObj>
              </mc:Choice>
              <mc:Fallback>
                <p:oleObj name="Equation" r:id="rId19" imgW="77419200" imgH="176784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87127" y="4363284"/>
                        <a:ext cx="32258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/>
        </p:nvGraphicFramePr>
        <p:xfrm>
          <a:off x="7487127" y="5138936"/>
          <a:ext cx="2628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0" name="Equation" r:id="rId21" imgW="63093600" imgH="17678400" progId="Equation.DSMT4">
                  <p:embed/>
                </p:oleObj>
              </mc:Choice>
              <mc:Fallback>
                <p:oleObj name="Equation" r:id="rId21" imgW="63093600" imgH="17678400" progId="Equation.DSMT4">
                  <p:embed/>
                  <p:pic>
                    <p:nvPicPr>
                      <p:cNvPr id="0" name="对象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87127" y="5138936"/>
                        <a:ext cx="26289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/>
          <p:cNvGraphicFramePr>
            <a:graphicFrameLocks noChangeAspect="1"/>
          </p:cNvGraphicFramePr>
          <p:nvPr/>
        </p:nvGraphicFramePr>
        <p:xfrm>
          <a:off x="7487127" y="5914590"/>
          <a:ext cx="142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1" name="Equation" r:id="rId23" imgW="34137600" imgH="9144000" progId="Equation.DSMT4">
                  <p:embed/>
                </p:oleObj>
              </mc:Choice>
              <mc:Fallback>
                <p:oleObj name="Equation" r:id="rId23" imgW="34137600" imgH="91440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87127" y="5914590"/>
                        <a:ext cx="14224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2837248" y="577235"/>
            <a:ext cx="51380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lt"/>
                <a:ea typeface="+mn-ea"/>
              </a:rPr>
              <a:t>下边的式子如何运算？</a:t>
            </a:r>
            <a:endParaRPr lang="zh-CN" altLang="en-US" sz="3600" b="1" dirty="0"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678" y="407394"/>
            <a:ext cx="2402570" cy="93002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601216" y="1335538"/>
            <a:ext cx="4909854" cy="2226241"/>
            <a:chOff x="6059927" y="2597435"/>
            <a:chExt cx="4909854" cy="222624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74207" y="2597435"/>
              <a:ext cx="1195574" cy="2226241"/>
            </a:xfrm>
            <a:prstGeom prst="rect">
              <a:avLst/>
            </a:prstGeom>
          </p:spPr>
        </p:pic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6059927" y="2817843"/>
              <a:ext cx="3261356" cy="1785426"/>
            </a:xfrm>
            <a:prstGeom prst="wedgeRoundRectCallout">
              <a:avLst>
                <a:gd name="adj1" fmla="val 63150"/>
                <a:gd name="adj2" fmla="val -18538"/>
                <a:gd name="adj3" fmla="val 16667"/>
              </a:avLst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36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defRPr>
              </a:lvl1pPr>
            </a:lstStyle>
            <a:p>
              <a:pPr algn="l" eaLnBrk="1" hangingPunct="1">
                <a:lnSpc>
                  <a:spcPct val="120000"/>
                </a:lnSpc>
              </a:pPr>
              <a:r>
                <a:rPr lang="zh-CN" altLang="en-US" sz="3200" dirty="0"/>
                <a:t>可先用乘法结合律，再运用二次根式的乘法法则</a:t>
              </a:r>
              <a:endParaRPr lang="zh-CN" altLang="en-US" sz="3200" dirty="0"/>
            </a:p>
          </p:txBody>
        </p: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635963" y="1961112"/>
          <a:ext cx="2501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0" name="Equation" r:id="rId3" imgW="60045600" imgH="13411200" progId="Equation.DSMT4">
                  <p:embed/>
                </p:oleObj>
              </mc:Choice>
              <mc:Fallback>
                <p:oleObj name="Equation" r:id="rId3" imgW="60045600" imgH="13411200" progId="Equation.DSMT4">
                  <p:embed/>
                  <p:pic>
                    <p:nvPicPr>
                      <p:cNvPr id="0" name="图片 297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5963" y="1961112"/>
                        <a:ext cx="2501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261313" y="2844708"/>
          <a:ext cx="3251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1" name="Equation" r:id="rId5" imgW="78028800" imgH="19812000" progId="Equation.DSMT4">
                  <p:embed/>
                </p:oleObj>
              </mc:Choice>
              <mc:Fallback>
                <p:oleObj name="Equation" r:id="rId5" imgW="78028800" imgH="198120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61313" y="2844708"/>
                        <a:ext cx="32512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261313" y="3860600"/>
          <a:ext cx="1905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2" name="Equation" r:id="rId7" imgW="45720000" imgH="13411200" progId="Equation.DSMT4">
                  <p:embed/>
                </p:oleObj>
              </mc:Choice>
              <mc:Fallback>
                <p:oleObj name="Equation" r:id="rId7" imgW="45720000" imgH="134112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61313" y="3860600"/>
                        <a:ext cx="1905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261313" y="4726444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3" name="Equation" r:id="rId9" imgW="28651200" imgH="13411200" progId="Equation.DSMT4">
                  <p:embed/>
                </p:oleObj>
              </mc:Choice>
              <mc:Fallback>
                <p:oleObj name="Equation" r:id="rId9" imgW="28651200" imgH="134112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61313" y="4726444"/>
                        <a:ext cx="119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6304739" y="3763465"/>
            <a:ext cx="4348960" cy="2458358"/>
            <a:chOff x="5966536" y="3637399"/>
            <a:chExt cx="4348960" cy="2458358"/>
          </a:xfrm>
        </p:grpSpPr>
        <p:grpSp>
          <p:nvGrpSpPr>
            <p:cNvPr id="11" name="组合 10"/>
            <p:cNvGrpSpPr/>
            <p:nvPr/>
          </p:nvGrpSpPr>
          <p:grpSpPr>
            <a:xfrm>
              <a:off x="5966536" y="3637399"/>
              <a:ext cx="4348960" cy="2458358"/>
              <a:chOff x="5878286" y="3807148"/>
              <a:chExt cx="4348960" cy="24583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878286" y="3807148"/>
                <a:ext cx="4348960" cy="245835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135149" y="3900454"/>
                <a:ext cx="3699004" cy="6636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3200" b="1" dirty="0">
                    <a:solidFill>
                      <a:srgbClr val="002060"/>
                    </a:solidFill>
                    <a:latin typeface="+mn-lt"/>
                    <a:ea typeface="+mj-ea"/>
                  </a:rPr>
                  <a:t>乘法法则的推广：</a:t>
                </a:r>
                <a:endParaRPr lang="zh-CN" altLang="en-US" sz="3200" b="1" dirty="0">
                  <a:solidFill>
                    <a:srgbClr val="002060"/>
                  </a:solidFill>
                  <a:latin typeface="+mn-lt"/>
                  <a:ea typeface="+mj-ea"/>
                </a:endParaRP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6223399" y="4518799"/>
            <a:ext cx="37211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4" name="Equation" r:id="rId11" imgW="89306400" imgH="33832800" progId="Equation.DSMT4">
                    <p:embed/>
                  </p:oleObj>
                </mc:Choice>
                <mc:Fallback>
                  <p:oleObj name="Equation" r:id="rId11" imgW="89306400" imgH="338328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223399" y="4518799"/>
                          <a:ext cx="37211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13"/>
</p:tagLst>
</file>

<file path=ppt/tags/tag3.xml><?xml version="1.0" encoding="utf-8"?>
<p:tagLst xmlns:p="http://schemas.openxmlformats.org/presentationml/2006/main">
  <p:tag name="AS_UNIQUEID" val="714"/>
</p:tagLst>
</file>

<file path=ppt/tags/tag4.xml><?xml version="1.0" encoding="utf-8"?>
<p:tagLst xmlns:p="http://schemas.openxmlformats.org/presentationml/2006/main">
  <p:tag name="AS_UNIQUEID" val="7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WPS 演示</Application>
  <PresentationFormat>宽屏</PresentationFormat>
  <Paragraphs>189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107</vt:i4>
      </vt:variant>
      <vt:variant>
        <vt:lpstr>幻灯片标题</vt:lpstr>
      </vt:variant>
      <vt:variant>
        <vt:i4>19</vt:i4>
      </vt:variant>
    </vt:vector>
  </HeadingPairs>
  <TitlesOfParts>
    <vt:vector size="14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仿宋</vt:lpstr>
      <vt:lpstr>黑体</vt:lpstr>
      <vt:lpstr>Euclid Math Two</vt:lpstr>
      <vt:lpstr>Segoe Print</vt:lpstr>
      <vt:lpstr>Times New Roman</vt:lpstr>
      <vt:lpstr>Calibri</vt:lpstr>
      <vt:lpstr>Times New Roman</vt:lpstr>
      <vt:lpstr>Gulim</vt:lpstr>
      <vt:lpstr>Arial Unicode MS</vt:lpstr>
      <vt:lpstr>等线</vt:lpstr>
      <vt:lpstr>times</vt:lpstr>
      <vt:lpstr>Traditional Arabic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258</cp:revision>
  <dcterms:created xsi:type="dcterms:W3CDTF">2025-11-05T05:12:00Z</dcterms:created>
  <dcterms:modified xsi:type="dcterms:W3CDTF">2026-02-04T08:29:44Z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A3F562026C0B422892591DFC6B24EE2E_12</vt:lpwstr>
  </property>
  <property fmtid="{D5CDD505-2E9C-101B-9397-08002B2CF9AE}" pid="3" name="KSOProductBuildVer">
    <vt:lpwstr>2052-12.1.0.24657</vt:lpwstr>
  </property>
</Properties>
</file>