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77" r:id="rId7"/>
    <p:sldId id="378" r:id="rId8"/>
    <p:sldId id="369" r:id="rId9"/>
    <p:sldId id="392" r:id="rId10"/>
    <p:sldId id="382" r:id="rId11"/>
    <p:sldId id="383" r:id="rId12"/>
    <p:sldId id="394" r:id="rId13"/>
    <p:sldId id="395" r:id="rId14"/>
    <p:sldId id="380" r:id="rId15"/>
    <p:sldId id="379" r:id="rId16"/>
    <p:sldId id="396" r:id="rId17"/>
    <p:sldId id="386" r:id="rId18"/>
    <p:sldId id="387" r:id="rId19"/>
    <p:sldId id="389" r:id="rId20"/>
    <p:sldId id="390" r:id="rId21"/>
    <p:sldId id="391" r:id="rId22"/>
    <p:sldId id="393" r:id="rId23"/>
    <p:sldId id="335" r:id="rId24"/>
    <p:sldId id="33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4B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20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743379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小结 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· </a:t>
            </a: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评价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385364" y="163366"/>
            <a:ext cx="474098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5 = 0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10" name="文本框 10241"/>
          <p:cNvSpPr txBox="1"/>
          <p:nvPr/>
        </p:nvSpPr>
        <p:spPr>
          <a:xfrm>
            <a:off x="5685421" y="166201"/>
            <a:ext cx="5024578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= 5(</a:t>
            </a:r>
            <a:r>
              <a:rPr lang="en-US" altLang="zh-CN" i="1"/>
              <a:t>x</a:t>
            </a:r>
            <a:r>
              <a:rPr lang="en-US" altLang="zh-CN"/>
              <a:t> + 4).</a:t>
            </a:r>
            <a:endParaRPr lang="en-US" altLang="zh-CN" dirty="0"/>
          </a:p>
        </p:txBody>
      </p:sp>
      <p:sp>
        <p:nvSpPr>
          <p:cNvPr id="19" name="Text Box 3"/>
          <p:cNvSpPr txBox="1"/>
          <p:nvPr/>
        </p:nvSpPr>
        <p:spPr>
          <a:xfrm>
            <a:off x="1145533" y="840572"/>
            <a:ext cx="700419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5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2287041" y="1387023"/>
            <a:ext cx="8339142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(– 3)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4×2×(– 5) = 49 &gt;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1359941" y="2302798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266672" y="2033354"/>
          <a:ext cx="46863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1" name="Equation" r:id="rId1" imgW="112471200" imgH="28956000" progId="Equation.DSMT4">
                  <p:embed/>
                </p:oleObj>
              </mc:Choice>
              <mc:Fallback>
                <p:oleObj name="Equation" r:id="rId1" imgW="112471200" imgH="289560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66672" y="2033354"/>
                        <a:ext cx="46863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"/>
          <p:cNvSpPr txBox="1"/>
          <p:nvPr/>
        </p:nvSpPr>
        <p:spPr>
          <a:xfrm>
            <a:off x="1359941" y="3227920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5249147" y="3011688"/>
          <a:ext cx="3162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2" name="Equation" r:id="rId3" imgW="75895200" imgH="25603200" progId="Equation.DSMT4">
                  <p:embed/>
                </p:oleObj>
              </mc:Choice>
              <mc:Fallback>
                <p:oleObj name="Equation" r:id="rId3" imgW="75895200" imgH="256032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49147" y="3011688"/>
                        <a:ext cx="3162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3"/>
          <p:cNvSpPr txBox="1"/>
          <p:nvPr/>
        </p:nvSpPr>
        <p:spPr>
          <a:xfrm>
            <a:off x="1145532" y="3956013"/>
            <a:ext cx="369540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2257305" y="5300673"/>
            <a:ext cx="652133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5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+ 4 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2257305" y="6020195"/>
            <a:ext cx="44888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4344873" y="3956013"/>
            <a:ext cx="453038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5(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+ 4) = 0.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6126345" y="6070310"/>
          <a:ext cx="3086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3" name="Equation" r:id="rId5" imgW="74066400" imgH="13106400" progId="Equation.DSMT4">
                  <p:embed/>
                </p:oleObj>
              </mc:Choice>
              <mc:Fallback>
                <p:oleObj name="Equation" r:id="rId5" imgW="74066400" imgH="13106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26345" y="6070310"/>
                        <a:ext cx="3086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2259525" y="4628343"/>
            <a:ext cx="35110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提取公因式，得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5601741" y="4616285"/>
            <a:ext cx="360949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5)(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+ 4)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5" grpId="0"/>
      <p:bldP spid="26" grpId="0"/>
      <p:bldP spid="27" grpId="0"/>
      <p:bldP spid="28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847" y="841257"/>
            <a:ext cx="10620306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en-US" sz="3600" b="1">
                <a:latin typeface="+mj-lt"/>
                <a:ea typeface="+mj-ea"/>
              </a:rPr>
              <a:t>对于实数 </a:t>
            </a:r>
            <a:r>
              <a:rPr lang="en-US" altLang="zh-CN" sz="3600" b="1" i="1">
                <a:latin typeface="+mj-lt"/>
                <a:ea typeface="+mj-ea"/>
              </a:rPr>
              <a:t>p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q</a:t>
            </a:r>
            <a:r>
              <a:rPr lang="zh-CN" altLang="en-US" sz="3600" b="1">
                <a:latin typeface="+mj-lt"/>
                <a:ea typeface="+mj-ea"/>
              </a:rPr>
              <a:t>，我们用符号 </a:t>
            </a:r>
            <a:r>
              <a:rPr lang="en-US" altLang="zh-CN" sz="3600" b="1">
                <a:latin typeface="+mj-lt"/>
                <a:ea typeface="+mj-ea"/>
              </a:rPr>
              <a:t>min{</a:t>
            </a:r>
            <a:r>
              <a:rPr lang="en-US" altLang="zh-CN" sz="3600" b="1" i="1">
                <a:latin typeface="+mj-lt"/>
                <a:ea typeface="+mj-ea"/>
              </a:rPr>
              <a:t>p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>
                <a:latin typeface="+mj-lt"/>
                <a:ea typeface="+mj-ea"/>
              </a:rPr>
              <a:t>q}</a:t>
            </a:r>
            <a:r>
              <a:rPr lang="zh-CN" altLang="en-US" sz="3600" b="1">
                <a:latin typeface="+mj-lt"/>
                <a:ea typeface="+mj-ea"/>
              </a:rPr>
              <a:t>表示 </a:t>
            </a:r>
            <a:r>
              <a:rPr lang="en-US" altLang="zh-CN" sz="3600" b="1" i="1">
                <a:latin typeface="+mj-lt"/>
                <a:ea typeface="+mj-ea"/>
              </a:rPr>
              <a:t>p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q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两数中较小的数，如 </a:t>
            </a:r>
            <a:r>
              <a:rPr lang="en-US" altLang="zh-CN" sz="3600" b="1">
                <a:latin typeface="+mj-lt"/>
                <a:ea typeface="+mj-ea"/>
              </a:rPr>
              <a:t>min{1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>
                <a:latin typeface="+mj-lt"/>
                <a:ea typeface="+mj-ea"/>
              </a:rPr>
              <a:t>2} = 1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>
                <a:latin typeface="+mj-lt"/>
                <a:ea typeface="+mj-ea"/>
              </a:rPr>
              <a:t>min{– 2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/>
              <a:t>– 3</a:t>
            </a:r>
            <a:r>
              <a:rPr lang="en-US" altLang="zh-CN" sz="3600" b="1">
                <a:latin typeface="+mj-lt"/>
                <a:ea typeface="+mj-ea"/>
              </a:rPr>
              <a:t>} = </a:t>
            </a:r>
            <a:r>
              <a:rPr lang="en-US" altLang="zh-CN" sz="3600" b="1"/>
              <a:t>– </a:t>
            </a: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en-US" sz="3600" b="1">
                <a:latin typeface="+mj-lt"/>
                <a:ea typeface="+mj-ea"/>
              </a:rPr>
              <a:t>若 </a:t>
            </a:r>
            <a:r>
              <a:rPr lang="en-US" altLang="zh-CN" sz="3600" b="1">
                <a:latin typeface="+mj-lt"/>
                <a:ea typeface="+mj-ea"/>
              </a:rPr>
              <a:t>min{(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– 1)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} = 1</a:t>
            </a:r>
            <a:r>
              <a:rPr lang="zh-CN" altLang="en-US" sz="3600" b="1">
                <a:latin typeface="+mj-lt"/>
                <a:ea typeface="+mj-ea"/>
              </a:rPr>
              <a:t>，则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的值为</a:t>
            </a:r>
            <a:r>
              <a:rPr lang="en-US" altLang="zh-CN" sz="3600" b="1">
                <a:latin typeface="+mj-lt"/>
                <a:ea typeface="+mj-ea"/>
              </a:rPr>
              <a:t>________. </a:t>
            </a:r>
            <a:endParaRPr lang="zh-CN" altLang="zh-CN" sz="3600" dirty="0">
              <a:latin typeface="+mj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87137" y="2634751"/>
            <a:ext cx="16866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00"/>
                </a:solidFill>
              </a:rPr>
              <a:t>2 </a:t>
            </a:r>
            <a:r>
              <a:rPr lang="zh-CN" altLang="en-US" sz="3600" b="1">
                <a:solidFill>
                  <a:srgbClr val="FF0000"/>
                </a:solidFill>
              </a:rPr>
              <a:t>或 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1754" y="3697943"/>
            <a:ext cx="6508457" cy="64633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① </a:t>
            </a:r>
            <a:r>
              <a:rPr lang="en-US" altLang="zh-CN" sz="3600" b="1">
                <a:solidFill>
                  <a:srgbClr val="0000FF"/>
                </a:solidFill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</a:rPr>
              <a:t>x</a:t>
            </a:r>
            <a:r>
              <a:rPr lang="en-US" altLang="zh-CN" sz="3600" b="1">
                <a:solidFill>
                  <a:srgbClr val="0000FF"/>
                </a:solidFill>
              </a:rPr>
              <a:t> – 1)</a:t>
            </a:r>
            <a:r>
              <a:rPr lang="en-US" altLang="zh-CN" sz="3600" b="1" baseline="30000">
                <a:solidFill>
                  <a:srgbClr val="0000FF"/>
                </a:solidFill>
              </a:rPr>
              <a:t>2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 1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，且 </a:t>
            </a:r>
            <a:r>
              <a:rPr lang="en-US" altLang="zh-CN" sz="3600" b="1">
                <a:solidFill>
                  <a:srgbClr val="0000FF"/>
                </a:solidFill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</a:rPr>
              <a:t>x</a:t>
            </a:r>
            <a:r>
              <a:rPr lang="en-US" altLang="zh-CN" sz="3600" b="1">
                <a:solidFill>
                  <a:srgbClr val="0000FF"/>
                </a:solidFill>
              </a:rPr>
              <a:t> – 1)</a:t>
            </a:r>
            <a:r>
              <a:rPr lang="en-US" altLang="zh-CN" sz="3600" b="1" baseline="30000">
                <a:solidFill>
                  <a:srgbClr val="0000FF"/>
                </a:solidFill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&lt;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3600" b="1" baseline="30000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1753" y="4549590"/>
            <a:ext cx="6508457" cy="64633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② </a:t>
            </a:r>
            <a:r>
              <a:rPr lang="en-US" altLang="zh-CN" sz="3600" b="1" i="1">
                <a:solidFill>
                  <a:srgbClr val="0000FF"/>
                </a:solidFill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</a:rPr>
              <a:t>2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 1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，且 </a:t>
            </a:r>
            <a:r>
              <a:rPr lang="en-US" altLang="zh-CN" sz="3600" b="1" i="1">
                <a:solidFill>
                  <a:srgbClr val="0000FF"/>
                </a:solidFill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&lt; </a:t>
            </a:r>
            <a:r>
              <a:rPr lang="en-US" altLang="zh-CN" sz="3600" b="1">
                <a:solidFill>
                  <a:srgbClr val="0000FF"/>
                </a:solidFill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</a:rPr>
              <a:t>x</a:t>
            </a:r>
            <a:r>
              <a:rPr lang="en-US" altLang="zh-CN" sz="3600" b="1">
                <a:solidFill>
                  <a:srgbClr val="0000FF"/>
                </a:solidFill>
              </a:rPr>
              <a:t> – 1)</a:t>
            </a:r>
            <a:r>
              <a:rPr lang="en-US" altLang="zh-CN" sz="3600" b="1" baseline="30000">
                <a:solidFill>
                  <a:srgbClr val="0000FF"/>
                </a:solidFill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3600" b="1" baseline="30000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01854" y="375846"/>
            <a:ext cx="10714831" cy="702325"/>
            <a:chOff x="905773" y="1190446"/>
            <a:chExt cx="10714831" cy="702325"/>
          </a:xfrm>
        </p:grpSpPr>
        <p:sp>
          <p:nvSpPr>
            <p:cNvPr id="28" name="矩形: 圆角 27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33848" y="1218443"/>
              <a:ext cx="89867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一元二次方程根的判别式及根与系数的关系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76108" y="1257769"/>
            <a:ext cx="2962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1. </a:t>
            </a:r>
            <a:r>
              <a:rPr lang="zh-CN" altLang="en-US" sz="3600" b="1">
                <a:ea typeface="宋体" panose="02010600030101010101" pitchFamily="2" charset="-122"/>
              </a:rPr>
              <a:t>根的判别式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6108" y="4386347"/>
            <a:ext cx="3889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2. </a:t>
            </a:r>
            <a:r>
              <a:rPr lang="zh-CN" altLang="en-US" sz="3600" b="1">
                <a:ea typeface="宋体" panose="02010600030101010101" pitchFamily="2" charset="-122"/>
              </a:rPr>
              <a:t>根与系数的关系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0707" y="1257769"/>
            <a:ext cx="30126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Δ =</a:t>
            </a:r>
            <a:r>
              <a:rPr lang="en-US" altLang="zh-CN" sz="3600" b="1"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ac</a:t>
            </a:r>
            <a:endParaRPr lang="en-US" altLang="zh-CN" sz="3600" b="1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31325" y="1812311"/>
            <a:ext cx="8661666" cy="24801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Δ &gt; 0 </a:t>
            </a: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</a:rPr>
              <a:t>时，方程有两个不相等的实数根；</a:t>
            </a:r>
            <a:endParaRPr lang="en-US" altLang="zh-CN" sz="3600" b="1">
              <a:latin typeface="Times New Roman" panose="02020603050405020304" charset="0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Δ = 0 </a:t>
            </a: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</a:rPr>
              <a:t>时，方程有两个相等的实数根；</a:t>
            </a:r>
            <a:endParaRPr lang="en-US" altLang="zh-CN" sz="3600" b="1">
              <a:latin typeface="Times New Roman" panose="02020603050405020304" charset="0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Δ &lt; 0 </a:t>
            </a: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</a:rPr>
              <a:t>时，方程没有实数根</a:t>
            </a:r>
            <a:r>
              <a:rPr lang="en-US" altLang="zh-CN" sz="3600" b="1">
                <a:latin typeface="Times New Roman" panose="02020603050405020304" charset="0"/>
                <a:ea typeface="黑体" panose="02010609060101010101" pitchFamily="49" charset="-122"/>
              </a:rPr>
              <a:t>.</a:t>
            </a:r>
            <a:endParaRPr lang="en-US" altLang="zh-CN" sz="3600" b="1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31325" y="4898208"/>
            <a:ext cx="10039419" cy="1811917"/>
            <a:chOff x="1130349" y="2892752"/>
            <a:chExt cx="10039419" cy="1811917"/>
          </a:xfrm>
        </p:grpSpPr>
        <p:sp>
          <p:nvSpPr>
            <p:cNvPr id="13" name="矩形 12"/>
            <p:cNvSpPr/>
            <p:nvPr/>
          </p:nvSpPr>
          <p:spPr>
            <a:xfrm>
              <a:off x="1130349" y="2892752"/>
              <a:ext cx="10039419" cy="1649169"/>
            </a:xfrm>
            <a:prstGeom prst="rect">
              <a:avLst/>
            </a:prstGeom>
            <a:noFill/>
            <a:ln w="38100" cmpd="dbl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如果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ax</a:t>
              </a:r>
              <a:r>
                <a:rPr lang="en-US" altLang="zh-CN" sz="3600" b="1" baseline="30000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2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bx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c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= 0 (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a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≠ 0)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的两个根为 </a:t>
              </a:r>
              <a:r>
                <a:rPr lang="en-US" altLang="zh-CN" sz="3600" b="1" i="1">
                  <a:sym typeface="+mn-ea"/>
                </a:rPr>
                <a:t>x</a:t>
              </a:r>
              <a:r>
                <a:rPr lang="en-US" altLang="zh-CN" sz="3600" b="1" baseline="-25000">
                  <a:sym typeface="+mn-ea"/>
                </a:rPr>
                <a:t>1 </a:t>
              </a:r>
              <a:r>
                <a:rPr lang="zh-CN" altLang="en-US" sz="3600" b="1">
                  <a:latin typeface="+mj-ea"/>
                  <a:ea typeface="+mj-ea"/>
                  <a:sym typeface="+mn-ea"/>
                </a:rPr>
                <a:t>、</a:t>
              </a:r>
              <a:r>
                <a:rPr lang="zh-CN" altLang="en-US" sz="3600" b="1">
                  <a:sym typeface="+mn-ea"/>
                </a:rPr>
                <a:t> </a:t>
              </a:r>
              <a:r>
                <a:rPr lang="en-US" altLang="zh-CN" sz="3600" b="1" i="1">
                  <a:sym typeface="+mn-ea"/>
                </a:rPr>
                <a:t>x</a:t>
              </a:r>
              <a:r>
                <a:rPr lang="en-US" altLang="zh-CN" sz="3600" b="1" baseline="-25000">
                  <a:sym typeface="+mn-ea"/>
                </a:rPr>
                <a:t>2</a:t>
              </a:r>
              <a:r>
                <a:rPr lang="en-US" altLang="zh-CN" sz="3600" b="1">
                  <a:sym typeface="+mn-ea"/>
                </a:rPr>
                <a:t>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，</a:t>
              </a:r>
              <a:endParaRPr lang="en-US" altLang="zh-CN" sz="3600" b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36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那么</a:t>
              </a:r>
              <a:endParaRPr lang="en-US" altLang="zh-CN" sz="36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222860" y="3625169"/>
            <a:ext cx="24384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20" name="Equation" r:id="rId1" imgW="58521600" imgH="25908000" progId="Equation.DSMT4">
                    <p:embed/>
                  </p:oleObj>
                </mc:Choice>
                <mc:Fallback>
                  <p:oleObj name="Equation" r:id="rId1" imgW="58521600" imgH="25908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22860" y="3625169"/>
                          <a:ext cx="24384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515557" y="3625127"/>
            <a:ext cx="16510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21" name="Equation" r:id="rId3" imgW="39624000" imgH="25908000" progId="Equation.DSMT4">
                    <p:embed/>
                  </p:oleObj>
                </mc:Choice>
                <mc:Fallback>
                  <p:oleObj name="Equation" r:id="rId3" imgW="39624000" imgH="259080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515557" y="3625127"/>
                          <a:ext cx="16510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" grpId="0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5290" y="1307888"/>
            <a:ext cx="9590957" cy="331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1.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若关于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的一元二次方程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ax</a:t>
            </a:r>
            <a:r>
              <a:rPr lang="en-US" altLang="zh-CN" sz="3600" b="1" baseline="30000">
                <a:latin typeface="+mj-lt"/>
                <a:ea typeface="+mj-ea"/>
                <a:sym typeface="+mn-ea"/>
              </a:rPr>
              <a:t>2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+ 2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– 1 = 0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有两个不等的实数根，则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a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的取值范围是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（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     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）</a:t>
            </a:r>
            <a:endParaRPr lang="zh-CN" altLang="zh-CN" sz="3600" dirty="0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A.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a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≠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0              		B.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a &gt; 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– 1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且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a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≠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0</a:t>
            </a:r>
            <a:endParaRPr lang="en-US" altLang="zh-CN" sz="3600" b="1" dirty="0">
              <a:latin typeface="+mj-lt"/>
              <a:ea typeface="+mj-ea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C. </a:t>
            </a:r>
            <a:r>
              <a:rPr lang="en-US" altLang="zh-CN" sz="3600" b="1" i="1">
                <a:sym typeface="+mn-ea"/>
              </a:rPr>
              <a:t>a </a:t>
            </a:r>
            <a:r>
              <a:rPr lang="zh-CN" altLang="en-US" sz="3600" b="1" i="1">
                <a:sym typeface="+mn-ea"/>
              </a:rPr>
              <a:t>≥</a:t>
            </a:r>
            <a:r>
              <a:rPr lang="en-US" altLang="zh-CN" sz="3600" b="1" i="1">
                <a:sym typeface="+mn-ea"/>
              </a:rPr>
              <a:t> </a:t>
            </a:r>
            <a:r>
              <a:rPr lang="en-US" altLang="zh-CN" sz="3600" b="1">
                <a:sym typeface="+mn-ea"/>
              </a:rPr>
              <a:t>– 1 </a:t>
            </a:r>
            <a:r>
              <a:rPr lang="zh-CN" altLang="en-US" sz="3600" b="1">
                <a:sym typeface="+mn-ea"/>
              </a:rPr>
              <a:t>且</a:t>
            </a:r>
            <a:r>
              <a:rPr lang="en-US" altLang="zh-CN" sz="3600" b="1">
                <a:sym typeface="+mn-ea"/>
              </a:rPr>
              <a:t> </a:t>
            </a:r>
            <a:r>
              <a:rPr lang="en-US" altLang="zh-CN" sz="3600" b="1" i="1">
                <a:sym typeface="+mn-ea"/>
              </a:rPr>
              <a:t>a </a:t>
            </a:r>
            <a:r>
              <a:rPr lang="zh-CN" altLang="en-US" sz="3600" b="1">
                <a:sym typeface="+mn-ea"/>
              </a:rPr>
              <a:t>≠</a:t>
            </a:r>
            <a:r>
              <a:rPr lang="en-US" altLang="zh-CN" sz="3600" b="1">
                <a:sym typeface="+mn-ea"/>
              </a:rPr>
              <a:t> 0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 	D. </a:t>
            </a:r>
            <a:r>
              <a:rPr lang="en-US" altLang="zh-CN" sz="3600" b="1" i="1">
                <a:sym typeface="+mn-ea"/>
              </a:rPr>
              <a:t>a &gt; </a:t>
            </a:r>
            <a:r>
              <a:rPr lang="en-US" altLang="zh-CN" sz="3600" b="1">
                <a:sym typeface="+mn-ea"/>
              </a:rPr>
              <a:t>– 1</a:t>
            </a:r>
            <a:endParaRPr lang="en-US" altLang="zh-CN" sz="3600" b="1"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07483" y="231713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sym typeface="+mn-ea"/>
              </a:rPr>
              <a:t>B</a:t>
            </a:r>
            <a:endParaRPr lang="zh-CN" altLang="en-US" sz="3600" dirty="0">
              <a:solidFill>
                <a:srgbClr val="FF0000"/>
              </a:solidFill>
              <a:latin typeface="+mj-lt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12567" y="4740075"/>
            <a:ext cx="3315857" cy="1283154"/>
            <a:chOff x="4765602" y="5200488"/>
            <a:chExt cx="3315857" cy="1283154"/>
          </a:xfrm>
        </p:grpSpPr>
        <p:sp>
          <p:nvSpPr>
            <p:cNvPr id="17" name="文本框 16"/>
            <p:cNvSpPr txBox="1"/>
            <p:nvPr/>
          </p:nvSpPr>
          <p:spPr>
            <a:xfrm>
              <a:off x="5068859" y="5200488"/>
              <a:ext cx="30126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Δ = 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2</a:t>
              </a:r>
              <a:r>
                <a:rPr lang="en-US" altLang="zh-CN" sz="3600" b="1" baseline="30000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2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  <a:sym typeface="+mn-ea"/>
                </a:rPr>
                <a:t> + 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4</a:t>
              </a:r>
              <a:r>
                <a:rPr lang="en-US" altLang="zh-CN" sz="3600" b="1" i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a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&gt; 0</a:t>
              </a:r>
              <a:endPara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68859" y="5837311"/>
              <a:ext cx="17756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buFont typeface="Arial" panose="020B0604020202020204" pitchFamily="34" charset="0"/>
                <a:buNone/>
              </a:pPr>
              <a:r>
                <a:rPr lang="en-US" altLang="zh-CN" sz="3600" b="1" i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a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</a:t>
              </a:r>
              <a:r>
                <a:rPr lang="zh-CN" altLang="en-US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≠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0</a:t>
              </a:r>
              <a:endPara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19" name="左大括号 18"/>
            <p:cNvSpPr/>
            <p:nvPr>
              <p:custDataLst>
                <p:tags r:id="rId1"/>
              </p:custDataLst>
            </p:nvPr>
          </p:nvSpPr>
          <p:spPr>
            <a:xfrm>
              <a:off x="4765602" y="5390403"/>
              <a:ext cx="267457" cy="912830"/>
            </a:xfrm>
            <a:prstGeom prst="leftBrace">
              <a:avLst>
                <a:gd name="adj1" fmla="val 48333"/>
                <a:gd name="adj2" fmla="val 5000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2902" y="1428912"/>
            <a:ext cx="10155734" cy="164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2.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关于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的一元二次方程 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3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30000">
                <a:latin typeface="+mj-lt"/>
                <a:ea typeface="+mj-ea"/>
                <a:sym typeface="+mn-ea"/>
              </a:rPr>
              <a:t>2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– 2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+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m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= 0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有两根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ea typeface="+mj-ea"/>
                <a:sym typeface="+mn-ea"/>
              </a:rPr>
              <a:t>1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，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ea typeface="+mj-ea"/>
                <a:sym typeface="+mn-ea"/>
              </a:rPr>
              <a:t>2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，其中一根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ea typeface="+mj-ea"/>
                <a:sym typeface="+mn-ea"/>
              </a:rPr>
              <a:t>1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= 1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，则这两根之积为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（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      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）</a:t>
            </a:r>
            <a:endParaRPr lang="zh-CN" altLang="zh-CN" sz="3600" dirty="0">
              <a:latin typeface="+mj-lt"/>
              <a:ea typeface="+mj-ea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16765" y="24183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sym typeface="+mn-ea"/>
              </a:rPr>
              <a:t>D</a:t>
            </a:r>
            <a:endParaRPr lang="zh-CN" altLang="en-US" sz="3600" dirty="0">
              <a:solidFill>
                <a:srgbClr val="FF0000"/>
              </a:solidFill>
              <a:latin typeface="+mj-lt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475971" y="3235979"/>
          <a:ext cx="825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3" name="Equation" r:id="rId1" imgW="19812000" imgH="25908000" progId="Equation.DSMT4">
                  <p:embed/>
                </p:oleObj>
              </mc:Choice>
              <mc:Fallback>
                <p:oleObj name="Equation" r:id="rId1" imgW="19812000" imgH="25908000" progId="Equation.DSMT4">
                  <p:embed/>
                  <p:pic>
                    <p:nvPicPr>
                      <p:cNvPr id="0" name="图片 584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971" y="3235979"/>
                        <a:ext cx="8255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138592" y="3235979"/>
          <a:ext cx="787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4" name="Equation" r:id="rId3" imgW="18897600" imgH="25908000" progId="Equation.DSMT4">
                  <p:embed/>
                </p:oleObj>
              </mc:Choice>
              <mc:Fallback>
                <p:oleObj name="Equation" r:id="rId3" imgW="18897600" imgH="25908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8592" y="3235979"/>
                        <a:ext cx="787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763113" y="3585229"/>
          <a:ext cx="698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5" name="Equation" r:id="rId5" imgW="16764000" imgH="9144000" progId="Equation.DSMT4">
                  <p:embed/>
                </p:oleObj>
              </mc:Choice>
              <mc:Fallback>
                <p:oleObj name="Equation" r:id="rId5" imgW="16764000" imgH="91440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63113" y="3585229"/>
                        <a:ext cx="698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298734" y="3235979"/>
          <a:ext cx="1181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6" name="Equation" r:id="rId7" imgW="28346400" imgH="25908000" progId="Equation.DSMT4">
                  <p:embed/>
                </p:oleObj>
              </mc:Choice>
              <mc:Fallback>
                <p:oleObj name="Equation" r:id="rId7" imgW="28346400" imgH="259080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98734" y="3235979"/>
                        <a:ext cx="1181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8557466" y="2365345"/>
          <a:ext cx="30099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41" name="Equation" r:id="rId1" imgW="72237600" imgH="28651200" progId="Equation.DSMT4">
                  <p:embed/>
                </p:oleObj>
              </mc:Choice>
              <mc:Fallback>
                <p:oleObj name="Equation" r:id="rId1" imgW="72237600" imgH="286512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57466" y="2365345"/>
                        <a:ext cx="30099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922021" y="938709"/>
            <a:ext cx="10131459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en-US" sz="3600" b="1">
                <a:latin typeface="+mj-lt"/>
                <a:ea typeface="+mj-ea"/>
              </a:rPr>
              <a:t>已知关于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的</a:t>
            </a:r>
            <a:r>
              <a:rPr lang="zh-CN" altLang="zh-CN" sz="3600" b="1">
                <a:latin typeface="+mj-lt"/>
                <a:ea typeface="+mj-ea"/>
              </a:rPr>
              <a:t>方程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/>
              <a:t> –</a:t>
            </a:r>
            <a:r>
              <a:rPr lang="en-US" altLang="zh-CN" sz="3600" b="1">
                <a:latin typeface="+mj-lt"/>
                <a:ea typeface="+mj-ea"/>
              </a:rPr>
              <a:t> 2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en-US" altLang="zh-CN" sz="3600" b="1">
                <a:latin typeface="+mj-lt"/>
                <a:ea typeface="+mj-ea"/>
              </a:rPr>
              <a:t>+ 2</a:t>
            </a:r>
            <a:r>
              <a:rPr lang="en-US" altLang="zh-CN" sz="3600" b="1" i="1">
                <a:latin typeface="+mj-lt"/>
                <a:ea typeface="+mj-ea"/>
              </a:rPr>
              <a:t>k</a:t>
            </a:r>
            <a:r>
              <a:rPr lang="en-US" altLang="zh-CN" sz="3600" b="1">
                <a:latin typeface="+mj-lt"/>
                <a:ea typeface="+mj-ea"/>
              </a:rPr>
              <a:t> – 1 = 0 </a:t>
            </a:r>
            <a:r>
              <a:rPr lang="zh-CN" altLang="en-US" sz="3600" b="1">
                <a:latin typeface="+mj-lt"/>
                <a:ea typeface="+mj-ea"/>
              </a:rPr>
              <a:t>有实数根</a:t>
            </a:r>
            <a:r>
              <a:rPr lang="en-US" altLang="zh-CN" sz="3600" b="1">
                <a:latin typeface="+mj-lt"/>
                <a:ea typeface="+mj-ea"/>
              </a:rPr>
              <a:t>. </a:t>
            </a:r>
            <a:endParaRPr lang="zh-CN" altLang="zh-CN" sz="3600" dirty="0"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2021" y="1685645"/>
            <a:ext cx="10131459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（</a:t>
            </a:r>
            <a:r>
              <a:rPr lang="en-US" altLang="zh-CN" sz="3600" b="1"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</a:rPr>
              <a:t>）求 </a:t>
            </a:r>
            <a:r>
              <a:rPr lang="en-US" altLang="zh-CN" sz="3600" b="1" i="1">
                <a:latin typeface="+mj-lt"/>
                <a:ea typeface="+mj-ea"/>
              </a:rPr>
              <a:t>k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的取值范围；</a:t>
            </a:r>
            <a:endParaRPr lang="zh-CN" altLang="zh-CN" sz="3600" dirty="0">
              <a:latin typeface="+mj-lt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2021" y="2432580"/>
            <a:ext cx="10131459" cy="164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（</a:t>
            </a:r>
            <a:r>
              <a:rPr lang="en-US" altLang="zh-CN" sz="3600" b="1">
                <a:latin typeface="+mj-lt"/>
                <a:ea typeface="+mj-ea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）设方程的两根分别是 </a:t>
            </a:r>
            <a:r>
              <a:rPr lang="en-US" altLang="zh-CN" sz="3600" b="1" i="1">
                <a:sym typeface="+mn-ea"/>
              </a:rPr>
              <a:t>x</a:t>
            </a:r>
            <a:r>
              <a:rPr lang="en-US" altLang="zh-CN" sz="3600" b="1" baseline="-25000">
                <a:sym typeface="+mn-ea"/>
              </a:rPr>
              <a:t>1</a:t>
            </a:r>
            <a:r>
              <a:rPr lang="zh-CN" altLang="en-US" sz="3600" b="1">
                <a:sym typeface="+mn-ea"/>
              </a:rPr>
              <a:t>，</a:t>
            </a:r>
            <a:r>
              <a:rPr lang="en-US" altLang="zh-CN" sz="3600" b="1" i="1">
                <a:sym typeface="+mn-ea"/>
              </a:rPr>
              <a:t>x</a:t>
            </a:r>
            <a:r>
              <a:rPr lang="en-US" altLang="zh-CN" sz="3600" b="1" baseline="-25000">
                <a:sym typeface="+mn-ea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，且</a:t>
            </a:r>
            <a:endParaRPr lang="en-US" altLang="zh-CN" sz="3600" b="1">
              <a:latin typeface="+mj-lt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试求 </a:t>
            </a:r>
            <a:r>
              <a:rPr lang="en-US" altLang="zh-CN" sz="3600" b="1" i="1">
                <a:latin typeface="+mj-lt"/>
                <a:ea typeface="+mj-ea"/>
              </a:rPr>
              <a:t>k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的值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zh-CN" sz="3600" dirty="0">
              <a:latin typeface="+mj-lt"/>
              <a:ea typeface="+mj-ea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1458119" y="4024867"/>
            <a:ext cx="892005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）根据题意，得  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(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4×1×(2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1) = 8 – 8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Text Box 3"/>
          <p:cNvSpPr txBox="1"/>
          <p:nvPr/>
        </p:nvSpPr>
        <p:spPr>
          <a:xfrm>
            <a:off x="1458120" y="5292794"/>
            <a:ext cx="94071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因为方程有实数根，所以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即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8 – 8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≥</a:t>
            </a:r>
            <a:r>
              <a:rPr lang="en-US" altLang="zh-CN" sz="3600" b="1">
                <a:solidFill>
                  <a:srgbClr val="FF0000"/>
                </a:solidFill>
              </a:rPr>
              <a:t>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" name="Text Box 3"/>
          <p:cNvSpPr txBox="1"/>
          <p:nvPr/>
        </p:nvSpPr>
        <p:spPr>
          <a:xfrm>
            <a:off x="1458119" y="5939125"/>
            <a:ext cx="32510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≤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5" name="Text Box 3"/>
          <p:cNvSpPr txBox="1"/>
          <p:nvPr/>
        </p:nvSpPr>
        <p:spPr>
          <a:xfrm>
            <a:off x="3765877" y="5939124"/>
            <a:ext cx="709934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所以当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≤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1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时，方程有实数根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6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1297225" y="1415583"/>
          <a:ext cx="36576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2" name="Equation" r:id="rId1" imgW="87782400" imgH="29870400" progId="Equation.DSMT4">
                  <p:embed/>
                </p:oleObj>
              </mc:Choice>
              <mc:Fallback>
                <p:oleObj name="Equation" r:id="rId1" imgW="87782400" imgH="29870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7225" y="1415583"/>
                        <a:ext cx="36576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矩形 39"/>
          <p:cNvSpPr/>
          <p:nvPr/>
        </p:nvSpPr>
        <p:spPr>
          <a:xfrm>
            <a:off x="1297225" y="10944"/>
            <a:ext cx="7187869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）因为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是方程的两根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zh-CN" altLang="zh-CN" sz="3600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+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2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.</a:t>
            </a:r>
            <a:endParaRPr lang="zh-CN" altLang="zh-CN" sz="3600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1" name="对象 60"/>
          <p:cNvGraphicFramePr>
            <a:graphicFrameLocks noChangeAspect="1"/>
          </p:cNvGraphicFramePr>
          <p:nvPr/>
        </p:nvGraphicFramePr>
        <p:xfrm>
          <a:off x="5051608" y="1288583"/>
          <a:ext cx="3860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3" name="Equation" r:id="rId3" imgW="92659200" imgH="32918400" progId="Equation.DSMT4">
                  <p:embed/>
                </p:oleObj>
              </mc:Choice>
              <mc:Fallback>
                <p:oleObj name="Equation" r:id="rId3" imgW="92659200" imgH="32918400" progId="Equation.DSMT4">
                  <p:embed/>
                  <p:pic>
                    <p:nvPicPr>
                      <p:cNvPr id="0" name="对象 3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51608" y="1288583"/>
                        <a:ext cx="38608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>
            <a:graphicFrameLocks noChangeAspect="1"/>
          </p:cNvGraphicFramePr>
          <p:nvPr/>
        </p:nvGraphicFramePr>
        <p:xfrm>
          <a:off x="5057609" y="2566148"/>
          <a:ext cx="3073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4" name="Equation" r:id="rId5" imgW="73761600" imgH="28041600" progId="Equation.DSMT4">
                  <p:embed/>
                </p:oleObj>
              </mc:Choice>
              <mc:Fallback>
                <p:oleObj name="Equation" r:id="rId5" imgW="73761600" imgH="280416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57609" y="2566148"/>
                        <a:ext cx="3073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>
            <a:graphicFrameLocks noChangeAspect="1"/>
          </p:cNvGraphicFramePr>
          <p:nvPr/>
        </p:nvGraphicFramePr>
        <p:xfrm>
          <a:off x="8252706" y="3010040"/>
          <a:ext cx="151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5" name="Equation" r:id="rId7" imgW="36271200" imgH="9144000" progId="Equation.DSMT4">
                  <p:embed/>
                </p:oleObj>
              </mc:Choice>
              <mc:Fallback>
                <p:oleObj name="Equation" r:id="rId7" imgW="36271200" imgH="9144000" progId="Equation.DSMT4">
                  <p:embed/>
                  <p:pic>
                    <p:nvPicPr>
                      <p:cNvPr id="0" name="对象 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52706" y="3010040"/>
                        <a:ext cx="1511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4" name="组合 63"/>
          <p:cNvGrpSpPr/>
          <p:nvPr/>
        </p:nvGrpSpPr>
        <p:grpSpPr>
          <a:xfrm>
            <a:off x="1297225" y="3629993"/>
            <a:ext cx="4989633" cy="1168400"/>
            <a:chOff x="833325" y="4735023"/>
            <a:chExt cx="4989633" cy="1168400"/>
          </a:xfrm>
        </p:grpSpPr>
        <p:sp>
          <p:nvSpPr>
            <p:cNvPr id="65" name="Text Box 3"/>
            <p:cNvSpPr txBox="1"/>
            <p:nvPr/>
          </p:nvSpPr>
          <p:spPr>
            <a:xfrm>
              <a:off x="833325" y="4996058"/>
              <a:ext cx="129949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6" name="对象 65"/>
            <p:cNvGraphicFramePr>
              <a:graphicFrameLocks noChangeAspect="1"/>
            </p:cNvGraphicFramePr>
            <p:nvPr/>
          </p:nvGraphicFramePr>
          <p:xfrm>
            <a:off x="2012958" y="4735023"/>
            <a:ext cx="38100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596" name="Equation" r:id="rId9" imgW="91440000" imgH="28041600" progId="Equation.DSMT4">
                    <p:embed/>
                  </p:oleObj>
                </mc:Choice>
                <mc:Fallback>
                  <p:oleObj name="Equation" r:id="rId9" imgW="91440000" imgH="28041600" progId="Equation.DSMT4">
                    <p:embed/>
                    <p:pic>
                      <p:nvPicPr>
                        <p:cNvPr id="0" name="对象 5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012958" y="4735023"/>
                          <a:ext cx="38100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7" name="组合 66"/>
          <p:cNvGrpSpPr/>
          <p:nvPr/>
        </p:nvGrpSpPr>
        <p:grpSpPr>
          <a:xfrm>
            <a:off x="1297225" y="4596782"/>
            <a:ext cx="9597550" cy="1168400"/>
            <a:chOff x="833325" y="4681235"/>
            <a:chExt cx="9597550" cy="1168400"/>
          </a:xfrm>
        </p:grpSpPr>
        <p:sp>
          <p:nvSpPr>
            <p:cNvPr id="68" name="Text Box 3"/>
            <p:cNvSpPr txBox="1"/>
            <p:nvPr/>
          </p:nvSpPr>
          <p:spPr>
            <a:xfrm>
              <a:off x="833325" y="4996058"/>
              <a:ext cx="23214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经检验，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9" name="对象 68"/>
            <p:cNvGraphicFramePr>
              <a:graphicFrameLocks noChangeAspect="1"/>
            </p:cNvGraphicFramePr>
            <p:nvPr/>
          </p:nvGraphicFramePr>
          <p:xfrm>
            <a:off x="2662125" y="4681235"/>
            <a:ext cx="36703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597" name="Equation" r:id="rId11" imgW="88087200" imgH="28041600" progId="Equation.DSMT4">
                    <p:embed/>
                  </p:oleObj>
                </mc:Choice>
                <mc:Fallback>
                  <p:oleObj name="Equation" r:id="rId11" imgW="88087200" imgH="28041600" progId="Equation.DSMT4">
                    <p:embed/>
                    <p:pic>
                      <p:nvPicPr>
                        <p:cNvPr id="0" name="对象 5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662125" y="4681235"/>
                          <a:ext cx="36703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" name="Text Box 3"/>
            <p:cNvSpPr txBox="1"/>
            <p:nvPr/>
          </p:nvSpPr>
          <p:spPr>
            <a:xfrm>
              <a:off x="6332425" y="4996058"/>
              <a:ext cx="409845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 kern="0">
                  <a:solidFill>
                    <a:srgbClr val="FF0000"/>
                  </a:solidFill>
                </a:rPr>
                <a:t>都是原方程的根，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297225" y="5578453"/>
            <a:ext cx="6439647" cy="1168400"/>
            <a:chOff x="833325" y="4734349"/>
            <a:chExt cx="6439647" cy="1168400"/>
          </a:xfrm>
        </p:grpSpPr>
        <p:sp>
          <p:nvSpPr>
            <p:cNvPr id="72" name="Text Box 3"/>
            <p:cNvSpPr txBox="1"/>
            <p:nvPr/>
          </p:nvSpPr>
          <p:spPr>
            <a:xfrm>
              <a:off x="833325" y="4996058"/>
              <a:ext cx="5103575" cy="693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solidFill>
                    <a:srgbClr val="FF0000"/>
                  </a:solidFill>
                </a:rPr>
                <a:t>由（</a:t>
              </a:r>
              <a:r>
                <a:rPr lang="en-US" altLang="zh-CN" sz="3600" b="1">
                  <a:solidFill>
                    <a:srgbClr val="FF0000"/>
                  </a:solidFill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</a:rPr>
                <a:t>），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k</a:t>
              </a:r>
              <a:r>
                <a:rPr lang="en-US" altLang="zh-CN" sz="3600" b="1">
                  <a:solidFill>
                    <a:srgbClr val="FF0000"/>
                  </a:solidFill>
                </a:rPr>
                <a:t> </a:t>
              </a:r>
              <a:r>
                <a:rPr lang="zh-CN" altLang="en-US" sz="3600" b="1">
                  <a:solidFill>
                    <a:srgbClr val="FF0000"/>
                  </a:solidFill>
                </a:rPr>
                <a:t>≤ </a:t>
              </a:r>
              <a:r>
                <a:rPr lang="en-US" altLang="zh-CN" sz="3600" b="1">
                  <a:solidFill>
                    <a:srgbClr val="FF0000"/>
                  </a:solidFill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</a:rPr>
                <a:t>，所以</a:t>
              </a:r>
              <a:endParaRPr lang="zh-CN" altLang="zh-CN" sz="3600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3" name="对象 72"/>
            <p:cNvGraphicFramePr>
              <a:graphicFrameLocks noChangeAspect="1"/>
            </p:cNvGraphicFramePr>
            <p:nvPr/>
          </p:nvGraphicFramePr>
          <p:xfrm>
            <a:off x="5418772" y="4734349"/>
            <a:ext cx="18542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598" name="Equation" r:id="rId13" imgW="44500800" imgH="28041600" progId="Equation.DSMT4">
                    <p:embed/>
                  </p:oleObj>
                </mc:Choice>
                <mc:Fallback>
                  <p:oleObj name="Equation" r:id="rId13" imgW="44500800" imgH="28041600" progId="Equation.DSMT4">
                    <p:embed/>
                    <p:pic>
                      <p:nvPicPr>
                        <p:cNvPr id="0" name="对象 59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418772" y="4734349"/>
                          <a:ext cx="18542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90112" y="375846"/>
            <a:ext cx="6122493" cy="702325"/>
            <a:chOff x="905773" y="1190446"/>
            <a:chExt cx="6122493" cy="702325"/>
          </a:xfrm>
        </p:grpSpPr>
        <p:sp>
          <p:nvSpPr>
            <p:cNvPr id="28" name="矩形: 圆角 27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74189" y="1218443"/>
              <a:ext cx="43540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一元二次方程的应用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90112" y="1223122"/>
            <a:ext cx="1768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600" b="1">
                <a:latin typeface="+mj-ea"/>
                <a:ea typeface="+mj-ea"/>
                <a:sym typeface="+mn-ea"/>
              </a:rPr>
              <a:t>步骤</a:t>
            </a:r>
            <a:r>
              <a:rPr lang="zh-CN" altLang="en-US" sz="3600" b="1">
                <a:latin typeface="+mj-ea"/>
                <a:ea typeface="+mj-ea"/>
                <a:sym typeface="+mn-ea"/>
              </a:rPr>
              <a:t>：</a:t>
            </a:r>
            <a:endParaRPr lang="zh-CN" altLang="zh-CN" sz="3600" dirty="0">
              <a:latin typeface="+mj-ea"/>
              <a:ea typeface="+mj-ea"/>
              <a:sym typeface="+mn-ea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995259" y="1223122"/>
            <a:ext cx="52806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审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、找、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列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90658" y="3898862"/>
            <a:ext cx="29642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几种常见类型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81162" y="1665475"/>
            <a:ext cx="7085767" cy="4948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3600" b="1">
                <a:latin typeface="+mj-ea"/>
                <a:ea typeface="+mj-ea"/>
                <a:sym typeface="+mn-ea"/>
              </a:rPr>
              <a:t>面积问题</a:t>
            </a:r>
            <a:endParaRPr lang="zh-CN" altLang="zh-CN" sz="3600">
              <a:latin typeface="+mj-ea"/>
              <a:ea typeface="+mj-ea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3600" b="1">
                <a:latin typeface="+mj-ea"/>
                <a:ea typeface="+mj-ea"/>
                <a:sym typeface="+mn-ea"/>
              </a:rPr>
              <a:t>数字问题</a:t>
            </a:r>
            <a:endParaRPr lang="zh-CN" altLang="zh-CN" sz="3600">
              <a:latin typeface="+mj-ea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>
                <a:latin typeface="+mj-ea"/>
                <a:ea typeface="+mj-ea"/>
                <a:sym typeface="+mn-ea"/>
              </a:rPr>
              <a:t>变化</a:t>
            </a:r>
            <a:r>
              <a:rPr lang="zh-CN" altLang="zh-CN" sz="3600" b="1">
                <a:latin typeface="+mj-ea"/>
                <a:ea typeface="+mj-ea"/>
                <a:sym typeface="+mn-ea"/>
              </a:rPr>
              <a:t>率</a:t>
            </a:r>
            <a:r>
              <a:rPr lang="zh-CN" altLang="zh-CN" sz="3600" b="1" dirty="0">
                <a:latin typeface="+mj-ea"/>
                <a:ea typeface="+mj-ea"/>
                <a:sym typeface="+mn-ea"/>
              </a:rPr>
              <a:t>问题</a:t>
            </a:r>
            <a:endParaRPr lang="zh-CN" altLang="zh-CN" sz="3600" dirty="0">
              <a:latin typeface="+mj-ea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3600" b="1">
                <a:latin typeface="+mj-ea"/>
                <a:ea typeface="+mj-ea"/>
                <a:sym typeface="+mn-ea"/>
              </a:rPr>
              <a:t>循环问题</a:t>
            </a:r>
            <a:endParaRPr lang="en-US" altLang="zh-CN" sz="3600" b="1">
              <a:latin typeface="+mj-ea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>
                <a:latin typeface="+mj-ea"/>
                <a:ea typeface="+mj-ea"/>
                <a:sym typeface="+mn-ea"/>
              </a:rPr>
              <a:t>商品利润问题</a:t>
            </a:r>
            <a:endParaRPr lang="zh-CN" altLang="zh-CN" sz="3600" dirty="0">
              <a:latin typeface="+mj-ea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>
                <a:latin typeface="+mj-ea"/>
                <a:ea typeface="+mj-ea"/>
                <a:sym typeface="+mn-ea"/>
              </a:rPr>
              <a:t>可化为一元二次方程的分式方程</a:t>
            </a:r>
            <a:endParaRPr lang="zh-CN" altLang="zh-CN" sz="3600" dirty="0">
              <a:latin typeface="+mj-ea"/>
              <a:ea typeface="+mj-ea"/>
              <a:sym typeface="+mn-ea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3763675" y="2064497"/>
            <a:ext cx="217487" cy="4389660"/>
          </a:xfrm>
          <a:prstGeom prst="leftBrace">
            <a:avLst>
              <a:gd name="adj1" fmla="val 76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0" grpId="1" bldLvl="0" build="allAtOnce"/>
      <p:bldP spid="20" grpId="2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6350" y="1136537"/>
            <a:ext cx="9496144" cy="4682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1.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某超市一月份的营业额为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200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万元</a:t>
            </a:r>
            <a:r>
              <a:rPr lang="zh-CN" altLang="en-US" sz="3600" b="1" dirty="0">
                <a:latin typeface="+mj-lt"/>
                <a:ea typeface="+mj-ea"/>
                <a:sym typeface="+mn-ea"/>
              </a:rPr>
              <a:t>，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一、二、三月份的总营业额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为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1000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万元</a:t>
            </a:r>
            <a:r>
              <a:rPr lang="zh-CN" altLang="en-US" sz="3600" b="1" dirty="0">
                <a:latin typeface="+mj-lt"/>
                <a:ea typeface="+mj-ea"/>
                <a:sym typeface="+mn-ea"/>
              </a:rPr>
              <a:t>，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设平均每月营业额的增长率为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</a:t>
            </a:r>
            <a:r>
              <a:rPr lang="zh-CN" altLang="en-US" sz="3600" b="1" dirty="0">
                <a:latin typeface="+mj-lt"/>
                <a:ea typeface="+mj-ea"/>
                <a:sym typeface="+mn-ea"/>
              </a:rPr>
              <a:t>，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则由题意列方程为（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    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） </a:t>
            </a:r>
            <a:endParaRPr lang="zh-CN" altLang="zh-CN" sz="3600" dirty="0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A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. 200 + 200×2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 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= 1000     </a:t>
            </a:r>
            <a:endParaRPr lang="en-US" altLang="zh-CN" sz="3600" b="1" dirty="0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B. 200(1 +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)</a:t>
            </a:r>
            <a:r>
              <a:rPr lang="en-US" altLang="zh-CN" sz="3600" b="1" baseline="30000">
                <a:latin typeface="+mj-lt"/>
                <a:ea typeface="+mj-ea"/>
                <a:sym typeface="+mn-ea"/>
              </a:rPr>
              <a:t>2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= 1000 </a:t>
            </a:r>
            <a:endParaRPr lang="zh-CN" altLang="zh-CN" sz="3600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C. 200 + 200×3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 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= 1000    </a:t>
            </a:r>
            <a:endParaRPr lang="en-US" altLang="zh-CN" sz="3600" b="1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D. 200[1 + (1 +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) + (1 +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)</a:t>
            </a:r>
            <a:r>
              <a:rPr lang="en-US" altLang="zh-CN" sz="3600" b="1" baseline="30000">
                <a:latin typeface="+mj-lt"/>
                <a:ea typeface="+mj-ea"/>
                <a:sym typeface="+mn-ea"/>
              </a:rPr>
              <a:t>2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] = 1000</a:t>
            </a:r>
            <a:endParaRPr lang="zh-CN" altLang="zh-CN" sz="3600" dirty="0">
              <a:latin typeface="+mj-lt"/>
              <a:ea typeface="+mj-ea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81937" y="2478534"/>
            <a:ext cx="6260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sym typeface="+mn-ea"/>
              </a:rPr>
              <a:t>D</a:t>
            </a:r>
            <a:endParaRPr lang="zh-CN" altLang="en-US" sz="3600" b="1" dirty="0">
              <a:solidFill>
                <a:srgbClr val="FF0000"/>
              </a:solidFill>
              <a:latin typeface="+mj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2958" y="1073804"/>
            <a:ext cx="10726084" cy="401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2.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某商店经销一种销售成本为每千克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40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元的水产品</a:t>
            </a:r>
            <a:r>
              <a:rPr lang="zh-CN" altLang="en-US" sz="3600" b="1" dirty="0">
                <a:latin typeface="+mj-lt"/>
                <a:ea typeface="+mj-ea"/>
                <a:sym typeface="+mn-ea"/>
              </a:rPr>
              <a:t>，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据市场分析，若以每千克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50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元销售，一个月能售出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500 kg</a:t>
            </a:r>
            <a:r>
              <a:rPr lang="zh-CN" altLang="en-US" sz="3600" b="1" dirty="0">
                <a:latin typeface="+mj-lt"/>
                <a:ea typeface="+mj-ea"/>
                <a:sym typeface="+mn-ea"/>
              </a:rPr>
              <a:t>，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销售单价每涨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1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元，月销售量就减少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10 kg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，针对这种水产品情况，商店想在月销售成本不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超过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10000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元的情况下，使得月销售利润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达到</a:t>
            </a:r>
            <a:r>
              <a:rPr lang="en-US" altLang="zh-CN" sz="3600" b="1">
                <a:latin typeface="+mj-lt"/>
                <a:ea typeface="+mj-ea"/>
                <a:sym typeface="+mn-ea"/>
              </a:rPr>
              <a:t> 8000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元，销售单价应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为多少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？</a:t>
            </a:r>
            <a:endParaRPr lang="en-US" altLang="zh-CN" sz="3600" b="1" dirty="0">
              <a:latin typeface="+mj-lt"/>
              <a:ea typeface="+mj-ea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知识体系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35577" y="2819925"/>
            <a:ext cx="3371527" cy="687898"/>
          </a:xfrm>
          <a:prstGeom prst="roundRect">
            <a:avLst>
              <a:gd name="adj" fmla="val 50000"/>
            </a:avLst>
          </a:prstGeom>
          <a:solidFill>
            <a:srgbClr val="DDF0F2"/>
          </a:solidFill>
          <a:ln>
            <a:noFill/>
          </a:ln>
          <a:effectLst>
            <a:outerShdw dist="50800" dir="2700000" algn="tl" rotWithShape="0">
              <a:srgbClr val="73C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一元二次方程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001734" y="2005028"/>
            <a:ext cx="1386003" cy="669150"/>
          </a:xfrm>
          <a:prstGeom prst="roundRect">
            <a:avLst>
              <a:gd name="adj" fmla="val 50000"/>
            </a:avLst>
          </a:prstGeom>
          <a:solidFill>
            <a:srgbClr val="FDEBE1"/>
          </a:solidFill>
          <a:ln>
            <a:noFill/>
          </a:ln>
          <a:effectLst>
            <a:outerShdw dist="50800" dir="2700000" algn="tl" rotWithShape="0">
              <a:srgbClr val="F7BB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解法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001734" y="3909925"/>
            <a:ext cx="2692289" cy="669150"/>
          </a:xfrm>
          <a:prstGeom prst="roundRect">
            <a:avLst>
              <a:gd name="adj" fmla="val 50000"/>
            </a:avLst>
          </a:prstGeom>
          <a:solidFill>
            <a:srgbClr val="FDEBE1"/>
          </a:solidFill>
          <a:ln>
            <a:noFill/>
          </a:ln>
          <a:effectLst>
            <a:outerShdw dist="50800" dir="2700000" algn="tl" rotWithShape="0">
              <a:srgbClr val="F7BB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根的判别式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791051" y="869994"/>
            <a:ext cx="3210740" cy="669150"/>
          </a:xfrm>
          <a:prstGeom prst="roundRect">
            <a:avLst>
              <a:gd name="adj" fmla="val 50000"/>
            </a:avLst>
          </a:prstGeom>
          <a:solidFill>
            <a:srgbClr val="EBF4E0"/>
          </a:solidFill>
          <a:ln>
            <a:noFill/>
          </a:ln>
          <a:effectLst>
            <a:outerShdw dist="50800" dir="2700000" algn="tl" rotWithShape="0">
              <a:srgbClr val="C2DB9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+mn-ea"/>
              </a:rPr>
              <a:t>直接开平方法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791051" y="1633089"/>
            <a:ext cx="1823212" cy="669150"/>
          </a:xfrm>
          <a:prstGeom prst="roundRect">
            <a:avLst>
              <a:gd name="adj" fmla="val 50000"/>
            </a:avLst>
          </a:prstGeom>
          <a:solidFill>
            <a:srgbClr val="EBF4E0"/>
          </a:solidFill>
          <a:ln>
            <a:noFill/>
          </a:ln>
          <a:effectLst>
            <a:outerShdw dist="50800" dir="2700000" algn="tl" rotWithShape="0">
              <a:srgbClr val="C2DB9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+mn-ea"/>
              </a:rPr>
              <a:t>配方法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7791051" y="2396184"/>
            <a:ext cx="1823212" cy="669150"/>
          </a:xfrm>
          <a:prstGeom prst="roundRect">
            <a:avLst>
              <a:gd name="adj" fmla="val 50000"/>
            </a:avLst>
          </a:prstGeom>
          <a:solidFill>
            <a:srgbClr val="EBF4E0"/>
          </a:solidFill>
          <a:ln>
            <a:noFill/>
          </a:ln>
          <a:effectLst>
            <a:outerShdw dist="50800" dir="2700000" algn="tl" rotWithShape="0">
              <a:srgbClr val="C2DB9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+mn-ea"/>
              </a:rPr>
              <a:t>公式法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7791051" y="3159279"/>
            <a:ext cx="2958190" cy="669150"/>
          </a:xfrm>
          <a:prstGeom prst="roundRect">
            <a:avLst>
              <a:gd name="adj" fmla="val 50000"/>
            </a:avLst>
          </a:prstGeom>
          <a:solidFill>
            <a:srgbClr val="EBF4E0"/>
          </a:solidFill>
          <a:ln>
            <a:noFill/>
          </a:ln>
          <a:effectLst>
            <a:outerShdw dist="50800" dir="2700000" algn="tl" rotWithShape="0">
              <a:srgbClr val="C2DB9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+mn-ea"/>
              </a:rPr>
              <a:t>因式分解法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6" name="直接箭头连接符 5"/>
          <p:cNvCxnSpPr>
            <a:stCxn id="11" idx="3"/>
            <a:endCxn id="14" idx="1"/>
          </p:cNvCxnSpPr>
          <p:nvPr/>
        </p:nvCxnSpPr>
        <p:spPr>
          <a:xfrm flipV="1">
            <a:off x="6387737" y="1204569"/>
            <a:ext cx="1403314" cy="1135034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5"/>
          <p:cNvCxnSpPr>
            <a:stCxn id="11" idx="3"/>
            <a:endCxn id="16" idx="1"/>
          </p:cNvCxnSpPr>
          <p:nvPr/>
        </p:nvCxnSpPr>
        <p:spPr>
          <a:xfrm flipV="1">
            <a:off x="6387737" y="1967664"/>
            <a:ext cx="1403314" cy="371939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5"/>
          <p:cNvCxnSpPr>
            <a:stCxn id="11" idx="3"/>
            <a:endCxn id="15" idx="1"/>
          </p:cNvCxnSpPr>
          <p:nvPr/>
        </p:nvCxnSpPr>
        <p:spPr>
          <a:xfrm>
            <a:off x="6387737" y="2339603"/>
            <a:ext cx="1403314" cy="39115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5"/>
          <p:cNvCxnSpPr>
            <a:stCxn id="11" idx="3"/>
            <a:endCxn id="19" idx="1"/>
          </p:cNvCxnSpPr>
          <p:nvPr/>
        </p:nvCxnSpPr>
        <p:spPr>
          <a:xfrm>
            <a:off x="6387737" y="2339603"/>
            <a:ext cx="1403314" cy="1154251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5"/>
          <p:cNvCxnSpPr>
            <a:stCxn id="10" idx="3"/>
            <a:endCxn id="12" idx="1"/>
          </p:cNvCxnSpPr>
          <p:nvPr/>
        </p:nvCxnSpPr>
        <p:spPr>
          <a:xfrm>
            <a:off x="3907104" y="3163874"/>
            <a:ext cx="1094630" cy="108062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5"/>
          <p:cNvCxnSpPr>
            <a:stCxn id="10" idx="3"/>
            <a:endCxn id="11" idx="1"/>
          </p:cNvCxnSpPr>
          <p:nvPr/>
        </p:nvCxnSpPr>
        <p:spPr>
          <a:xfrm flipV="1">
            <a:off x="3907104" y="2339603"/>
            <a:ext cx="1094630" cy="824271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圆角 35"/>
          <p:cNvSpPr/>
          <p:nvPr/>
        </p:nvSpPr>
        <p:spPr>
          <a:xfrm>
            <a:off x="5001734" y="4825716"/>
            <a:ext cx="3698129" cy="669150"/>
          </a:xfrm>
          <a:prstGeom prst="roundRect">
            <a:avLst>
              <a:gd name="adj" fmla="val 50000"/>
            </a:avLst>
          </a:prstGeom>
          <a:solidFill>
            <a:srgbClr val="FDEBE1"/>
          </a:solidFill>
          <a:ln>
            <a:noFill/>
          </a:ln>
          <a:effectLst>
            <a:outerShdw dist="50800" dir="2700000" algn="tl" rotWithShape="0">
              <a:srgbClr val="F7BB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根与系数的关系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37" name="直接箭头连接符 5"/>
          <p:cNvCxnSpPr>
            <a:stCxn id="10" idx="3"/>
            <a:endCxn id="36" idx="1"/>
          </p:cNvCxnSpPr>
          <p:nvPr/>
        </p:nvCxnSpPr>
        <p:spPr>
          <a:xfrm>
            <a:off x="3907104" y="3163874"/>
            <a:ext cx="1094630" cy="1996417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: 圆角 39"/>
          <p:cNvSpPr/>
          <p:nvPr/>
        </p:nvSpPr>
        <p:spPr>
          <a:xfrm>
            <a:off x="5001734" y="5741507"/>
            <a:ext cx="1386003" cy="669150"/>
          </a:xfrm>
          <a:prstGeom prst="roundRect">
            <a:avLst>
              <a:gd name="adj" fmla="val 50000"/>
            </a:avLst>
          </a:prstGeom>
          <a:solidFill>
            <a:srgbClr val="FDEBE1"/>
          </a:solidFill>
          <a:ln>
            <a:noFill/>
          </a:ln>
          <a:effectLst>
            <a:outerShdw dist="50800" dir="2700000" algn="tl" rotWithShape="0">
              <a:srgbClr val="F7BB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应用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41" name="直接箭头连接符 5"/>
          <p:cNvCxnSpPr>
            <a:stCxn id="10" idx="3"/>
            <a:endCxn id="40" idx="1"/>
          </p:cNvCxnSpPr>
          <p:nvPr/>
        </p:nvCxnSpPr>
        <p:spPr>
          <a:xfrm>
            <a:off x="3907104" y="3163874"/>
            <a:ext cx="1094630" cy="2912208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1243" y="600863"/>
            <a:ext cx="8574427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解：设销售单价应为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元，则月销售量为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[500 – 10(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50)] kg.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161243" y="2069741"/>
            <a:ext cx="9774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– 40)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[500 – 10(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50)]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8000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161243" y="2826629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60</a:t>
            </a:r>
            <a:r>
              <a:rPr lang="zh-CN" altLang="en-US" sz="3600" b="1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80.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161243" y="3583517"/>
            <a:ext cx="81441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因为月销售成本想要不超过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10000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元，即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40×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[500 – 10(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50)]  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≤ 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10000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161243" y="4894403"/>
            <a:ext cx="2913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≥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75.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3828244" y="4894403"/>
            <a:ext cx="7628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60</a:t>
            </a:r>
            <a:r>
              <a:rPr lang="zh-CN" altLang="en-US" sz="3600" b="1" kern="0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latin typeface="+mn-ea"/>
                <a:ea typeface="+mn-ea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80.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161243" y="5651293"/>
            <a:ext cx="62343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答：销售单价应为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80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9929" y="17386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自评与互评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Text Box 4"/>
          <p:cNvSpPr txBox="1"/>
          <p:nvPr/>
        </p:nvSpPr>
        <p:spPr>
          <a:xfrm>
            <a:off x="541749" y="1251402"/>
            <a:ext cx="11202309" cy="50562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latin typeface="+mj-lt"/>
              </a:defRPr>
            </a:lvl1pPr>
          </a:lstStyle>
          <a:p>
            <a:pPr marL="742950" indent="-742950">
              <a:buAutoNum type="arabicPeriod"/>
            </a:pPr>
            <a:r>
              <a:rPr lang="zh-CN" altLang="en-US" sz="3600">
                <a:ea typeface="+mj-ea"/>
              </a:rPr>
              <a:t>请同学们各写一个一元二次方程，大家互相讨论，看看应该选择哪种方法解答，并说明选择的理由</a:t>
            </a:r>
            <a:r>
              <a:rPr lang="en-US" altLang="zh-CN" sz="3600">
                <a:ea typeface="+mj-ea"/>
              </a:rPr>
              <a:t>.</a:t>
            </a:r>
            <a:endParaRPr lang="en-US" altLang="zh-CN" sz="3600">
              <a:ea typeface="+mj-ea"/>
            </a:endParaRPr>
          </a:p>
          <a:p>
            <a:pPr marL="742950" indent="-742950">
              <a:buAutoNum type="arabicPeriod"/>
            </a:pPr>
            <a:r>
              <a:rPr lang="zh-CN" altLang="en-US" sz="3600">
                <a:ea typeface="+mj-ea"/>
              </a:rPr>
              <a:t>“方程是反映现实世界数量关系的一个数学模型”，请编制一道可以利用一元二次方程解决现实问题的题目，并解决它</a:t>
            </a:r>
            <a:r>
              <a:rPr lang="en-US" altLang="zh-CN" sz="3600">
                <a:ea typeface="+mj-ea"/>
              </a:rPr>
              <a:t>. </a:t>
            </a:r>
            <a:r>
              <a:rPr lang="zh-CN" altLang="en-US" sz="3600">
                <a:ea typeface="+mj-ea"/>
              </a:rPr>
              <a:t>列方程解应用题，方程往往有多种列法，你认为产生多种列法的思路是如何形成的？你有几种列法？</a:t>
            </a:r>
            <a:endParaRPr lang="zh-CN" altLang="en-US" sz="3600" dirty="0"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25675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</a:t>
            </a: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的习题</a:t>
            </a:r>
            <a:r>
              <a:rPr lang="en-US" altLang="zh-CN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.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593025" y="17386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回顾与思考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90112" y="1360585"/>
            <a:ext cx="4732689" cy="702325"/>
            <a:chOff x="905773" y="1190446"/>
            <a:chExt cx="4732689" cy="702325"/>
          </a:xfrm>
        </p:grpSpPr>
        <p:sp>
          <p:nvSpPr>
            <p:cNvPr id="25" name="矩形: 圆角 24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674189" y="1218443"/>
              <a:ext cx="296427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一元二次方程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sp>
        <p:nvSpPr>
          <p:cNvPr id="15" name="Rectangle 15"/>
          <p:cNvSpPr/>
          <p:nvPr/>
        </p:nvSpPr>
        <p:spPr>
          <a:xfrm>
            <a:off x="1450065" y="2508183"/>
            <a:ext cx="9291871" cy="1358321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09600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        </a:t>
            </a: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只含有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一个未知数</a:t>
            </a: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，并且未知数的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最高次数是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 2 </a:t>
            </a: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charset="0"/>
              </a:rPr>
              <a:t>整式</a:t>
            </a: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方程，叫</a:t>
            </a:r>
            <a:r>
              <a:rPr lang="zh-CN" altLang="en-US" sz="3600" b="1">
                <a:latin typeface="+mj-lt"/>
                <a:ea typeface="+mj-ea"/>
                <a:cs typeface="Times New Roman" panose="02020603050405020304" charset="0"/>
              </a:rPr>
              <a:t>作</a:t>
            </a:r>
            <a:r>
              <a:rPr lang="zh-CN" altLang="zh-CN" sz="3600" b="1">
                <a:latin typeface="+mj-lt"/>
                <a:ea typeface="+mj-ea"/>
                <a:cs typeface="Times New Roman" panose="02020603050405020304" charset="0"/>
              </a:rPr>
              <a:t>一元二次方程</a:t>
            </a:r>
            <a:r>
              <a:rPr lang="en-US" altLang="zh-CN" sz="3600" b="1">
                <a:latin typeface="+mj-lt"/>
                <a:ea typeface="+mj-ea"/>
                <a:cs typeface="Times New Roman" panose="02020603050405020304" charset="0"/>
              </a:rPr>
              <a:t>.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17049" y="4973957"/>
            <a:ext cx="8957901" cy="715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35" b="1" i="1" dirty="0">
                <a:solidFill>
                  <a:srgbClr val="FF0000"/>
                </a:solidFill>
                <a:latin typeface="+mj-lt"/>
                <a:ea typeface="+mj-ea"/>
              </a:rPr>
              <a:t>ax</a:t>
            </a:r>
            <a:r>
              <a:rPr lang="en-US" altLang="zh-CN" sz="3735" b="1" baseline="30000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735" b="1" dirty="0">
                <a:solidFill>
                  <a:srgbClr val="FF0000"/>
                </a:solidFill>
                <a:latin typeface="+mj-lt"/>
                <a:ea typeface="+mj-ea"/>
              </a:rPr>
              <a:t> + </a:t>
            </a:r>
            <a:r>
              <a:rPr lang="en-US" altLang="zh-CN" sz="3735" b="1" i="1" dirty="0">
                <a:solidFill>
                  <a:srgbClr val="FF0000"/>
                </a:solidFill>
                <a:latin typeface="+mj-lt"/>
                <a:ea typeface="+mj-ea"/>
              </a:rPr>
              <a:t>bx</a:t>
            </a:r>
            <a:r>
              <a:rPr lang="en-US" altLang="zh-CN" sz="3735" b="1" dirty="0">
                <a:solidFill>
                  <a:srgbClr val="FF0000"/>
                </a:solidFill>
                <a:latin typeface="+mj-lt"/>
                <a:ea typeface="+mj-ea"/>
              </a:rPr>
              <a:t> + </a:t>
            </a:r>
            <a:r>
              <a:rPr lang="en-US" altLang="zh-CN" sz="3735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3735" b="1" dirty="0">
                <a:solidFill>
                  <a:srgbClr val="FF0000"/>
                </a:solidFill>
                <a:latin typeface="+mj-lt"/>
                <a:ea typeface="+mj-ea"/>
              </a:rPr>
              <a:t> = </a:t>
            </a:r>
            <a:r>
              <a:rPr lang="en-US" altLang="zh-CN" sz="3735" b="1">
                <a:solidFill>
                  <a:srgbClr val="FF0000"/>
                </a:solidFill>
                <a:latin typeface="+mj-lt"/>
                <a:ea typeface="+mj-ea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（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a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b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c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为常数，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a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+mj-lt"/>
                <a:ea typeface="+mj-ea"/>
              </a:rPr>
              <a:t>≠ </a:t>
            </a:r>
            <a:r>
              <a:rPr lang="en-US" altLang="zh-CN" sz="3600" b="1" dirty="0">
                <a:solidFill>
                  <a:srgbClr val="0000FF"/>
                </a:solidFill>
                <a:latin typeface="+mj-lt"/>
                <a:ea typeface="+mj-ea"/>
              </a:rPr>
              <a:t>0</a:t>
            </a:r>
            <a:r>
              <a:rPr lang="zh-CN" altLang="en-US" sz="3600" b="1" dirty="0">
                <a:solidFill>
                  <a:srgbClr val="0000FF"/>
                </a:solidFill>
                <a:latin typeface="+mj-lt"/>
                <a:ea typeface="+mj-ea"/>
              </a:rPr>
              <a:t>）</a:t>
            </a:r>
            <a:endParaRPr lang="zh-CN" altLang="en-US" sz="3735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4234" y="4242110"/>
            <a:ext cx="3323166" cy="71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>
                <a:latin typeface="+mj-lt"/>
                <a:ea typeface="+mj-ea"/>
              </a:rPr>
              <a:t>一般形式：</a:t>
            </a:r>
            <a:endParaRPr lang="zh-CN" altLang="en-US" sz="3735" b="1" dirty="0">
              <a:latin typeface="+mj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6672" y="1873667"/>
            <a:ext cx="9469951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1. </a:t>
            </a:r>
            <a:r>
              <a:rPr lang="zh-CN" altLang="zh-CN" sz="3600" b="1">
                <a:latin typeface="+mj-lt"/>
                <a:ea typeface="+mj-ea"/>
              </a:rPr>
              <a:t>方程</a:t>
            </a:r>
            <a:r>
              <a:rPr lang="en-US" altLang="zh-CN" sz="3600" b="1">
                <a:latin typeface="+mj-lt"/>
                <a:ea typeface="+mj-ea"/>
              </a:rPr>
              <a:t> (2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en-US" altLang="zh-CN" sz="3600" b="1">
                <a:latin typeface="+mj-lt"/>
                <a:ea typeface="+mj-ea"/>
              </a:rPr>
              <a:t>+ 1)(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– 3) =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+mj-lt"/>
                <a:ea typeface="+mj-ea"/>
              </a:rPr>
              <a:t>+ 1 </a:t>
            </a:r>
            <a:r>
              <a:rPr lang="zh-CN" altLang="zh-CN" sz="3600" b="1">
                <a:latin typeface="+mj-lt"/>
                <a:ea typeface="+mj-ea"/>
              </a:rPr>
              <a:t>化</a:t>
            </a:r>
            <a:r>
              <a:rPr lang="zh-CN" altLang="zh-CN" sz="3600" b="1" dirty="0">
                <a:latin typeface="+mj-lt"/>
                <a:ea typeface="+mj-ea"/>
              </a:rPr>
              <a:t>成一般</a:t>
            </a:r>
            <a:r>
              <a:rPr lang="zh-CN" altLang="zh-CN" sz="3600" b="1">
                <a:latin typeface="+mj-lt"/>
                <a:ea typeface="+mj-ea"/>
              </a:rPr>
              <a:t>形式为</a:t>
            </a:r>
            <a:r>
              <a:rPr lang="en-US" altLang="zh-CN" sz="3600" b="1">
                <a:latin typeface="+mj-lt"/>
                <a:ea typeface="+mj-ea"/>
              </a:rPr>
              <a:t>_______________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zh-CN" altLang="zh-CN" sz="3600" b="1">
                <a:latin typeface="+mj-lt"/>
                <a:ea typeface="+mj-ea"/>
              </a:rPr>
              <a:t>二</a:t>
            </a:r>
            <a:r>
              <a:rPr lang="zh-CN" altLang="zh-CN" sz="3600" b="1" dirty="0">
                <a:latin typeface="+mj-lt"/>
                <a:ea typeface="+mj-ea"/>
              </a:rPr>
              <a:t>次项系数、一次项系数和常数项</a:t>
            </a:r>
            <a:r>
              <a:rPr lang="zh-CN" altLang="zh-CN" sz="3600" b="1">
                <a:latin typeface="+mj-lt"/>
                <a:ea typeface="+mj-ea"/>
              </a:rPr>
              <a:t>分别是</a:t>
            </a:r>
            <a:r>
              <a:rPr lang="en-US" altLang="zh-CN" sz="3600" b="1">
                <a:latin typeface="+mj-lt"/>
                <a:ea typeface="+mj-ea"/>
              </a:rPr>
              <a:t>____________. </a:t>
            </a:r>
            <a:endParaRPr lang="zh-CN" altLang="zh-CN" sz="3600" dirty="0">
              <a:latin typeface="+mj-lt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7140" y="2790584"/>
            <a:ext cx="2909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5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 = 0</a:t>
            </a:r>
            <a:endParaRPr lang="zh-CN" altLang="en-US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9761" y="3633039"/>
            <a:ext cx="2496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5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3000" y="1819879"/>
            <a:ext cx="7425999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2. </a:t>
            </a:r>
            <a:r>
              <a:rPr lang="zh-CN" altLang="en-US" sz="3600" b="1">
                <a:latin typeface="+mj-lt"/>
                <a:ea typeface="+mj-ea"/>
              </a:rPr>
              <a:t>已知 </a:t>
            </a:r>
            <a:r>
              <a:rPr lang="en-US" altLang="zh-CN" sz="3600" b="1">
                <a:latin typeface="+mj-lt"/>
                <a:ea typeface="+mj-ea"/>
              </a:rPr>
              <a:t>2 </a:t>
            </a:r>
            <a:r>
              <a:rPr lang="zh-CN" altLang="en-US" sz="3600" b="1">
                <a:latin typeface="+mj-lt"/>
                <a:ea typeface="+mj-ea"/>
              </a:rPr>
              <a:t>是关于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的一元二次</a:t>
            </a:r>
            <a:r>
              <a:rPr lang="zh-CN" altLang="zh-CN" sz="3600" b="1">
                <a:latin typeface="+mj-lt"/>
                <a:ea typeface="+mj-ea"/>
              </a:rPr>
              <a:t>方程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en-US" altLang="zh-CN" sz="3600" b="1" i="1">
                <a:latin typeface="+mj-lt"/>
                <a:ea typeface="+mj-ea"/>
              </a:rPr>
              <a:t>kx</a:t>
            </a:r>
            <a:r>
              <a:rPr lang="en-US" altLang="zh-CN" sz="3600" b="1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+mj-lt"/>
                <a:ea typeface="+mj-ea"/>
              </a:rPr>
              <a:t>+ (</a:t>
            </a:r>
            <a:r>
              <a:rPr lang="en-US" altLang="zh-CN" sz="3600" b="1" i="1">
                <a:latin typeface="+mj-lt"/>
                <a:ea typeface="+mj-ea"/>
              </a:rPr>
              <a:t>k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 – 2)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en-US" altLang="zh-CN" sz="3600" b="1">
                <a:latin typeface="+mj-lt"/>
                <a:ea typeface="+mj-ea"/>
              </a:rPr>
              <a:t>+ 2</a:t>
            </a:r>
            <a:r>
              <a:rPr lang="en-US" altLang="zh-CN" sz="3600" b="1" i="1">
                <a:latin typeface="+mj-lt"/>
                <a:ea typeface="+mj-ea"/>
              </a:rPr>
              <a:t>k</a:t>
            </a:r>
            <a:r>
              <a:rPr lang="en-US" altLang="zh-CN" sz="3600" b="1">
                <a:latin typeface="+mj-lt"/>
                <a:ea typeface="+mj-ea"/>
              </a:rPr>
              <a:t> + 4 = 0 </a:t>
            </a:r>
            <a:r>
              <a:rPr lang="zh-CN" altLang="en-US" sz="3600" b="1">
                <a:latin typeface="+mj-lt"/>
                <a:ea typeface="+mj-ea"/>
              </a:rPr>
              <a:t>的一个根，则 </a:t>
            </a:r>
            <a:r>
              <a:rPr lang="en-US" altLang="zh-CN" sz="3600" b="1" i="1">
                <a:latin typeface="+mj-lt"/>
                <a:ea typeface="+mj-ea"/>
              </a:rPr>
              <a:t>k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的值为</a:t>
            </a:r>
            <a:r>
              <a:rPr lang="en-US" altLang="zh-CN" sz="3600" b="1">
                <a:latin typeface="+mj-lt"/>
                <a:ea typeface="+mj-ea"/>
              </a:rPr>
              <a:t>_____. </a:t>
            </a:r>
            <a:endParaRPr lang="zh-CN" altLang="zh-CN" sz="3600" dirty="0">
              <a:latin typeface="+mj-lt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5137" y="3653714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90112" y="375846"/>
            <a:ext cx="6122493" cy="702325"/>
            <a:chOff x="905773" y="1190446"/>
            <a:chExt cx="6122493" cy="702325"/>
          </a:xfrm>
        </p:grpSpPr>
        <p:sp>
          <p:nvSpPr>
            <p:cNvPr id="28" name="矩形: 圆角 27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74189" y="1218443"/>
              <a:ext cx="43540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一元二次方程的解法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028184" y="1313233"/>
            <a:ext cx="31269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直接开平方法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28185" y="2306495"/>
            <a:ext cx="18271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>
                <a:latin typeface="+mj-lt"/>
                <a:ea typeface="+mj-ea"/>
              </a:rPr>
              <a:t>配方法</a:t>
            </a:r>
            <a:endParaRPr lang="en-US" altLang="zh-CN" sz="3600">
              <a:latin typeface="+mj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28185" y="3380274"/>
            <a:ext cx="18271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>
                <a:latin typeface="+mj-ea"/>
                <a:ea typeface="+mj-ea"/>
              </a:rPr>
              <a:t>公式法</a:t>
            </a:r>
            <a:endParaRPr lang="en-US" altLang="zh-CN" sz="3600"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28184" y="4732698"/>
            <a:ext cx="25621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3600">
                <a:latin typeface="+mj-lt"/>
                <a:ea typeface="+mj-ea"/>
              </a:rPr>
              <a:t>因式分解法</a:t>
            </a:r>
            <a:endParaRPr lang="en-US" altLang="zh-CN" sz="360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95351" y="2306495"/>
            <a:ext cx="672843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把方程化为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n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的形式</a:t>
            </a:r>
            <a:endParaRPr lang="en-US" altLang="zh-CN" sz="3600" b="1" baseline="30000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85286" y="1313233"/>
            <a:ext cx="624310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mx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n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=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m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≠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≥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0)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3600" b="1" baseline="30000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695351" y="3054351"/>
          <a:ext cx="75184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5" name="Equation" r:id="rId1" imgW="180441600" imgH="29565600" progId="Equation.DSMT4">
                  <p:embed/>
                </p:oleObj>
              </mc:Choice>
              <mc:Fallback>
                <p:oleObj name="Equation" r:id="rId1" imgW="180441600" imgH="29565600" progId="Equation.DSMT4">
                  <p:embed/>
                  <p:pic>
                    <p:nvPicPr>
                      <p:cNvPr id="0" name="图片 381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5351" y="3054351"/>
                        <a:ext cx="75184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442366" y="4732698"/>
            <a:ext cx="5136857" cy="175432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适用于一边为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，另一边易于分解成两个一次因式的积的一元二次方程</a:t>
            </a:r>
            <a:endParaRPr lang="zh-CN" altLang="en-US" sz="3600" b="1">
              <a:solidFill>
                <a:srgbClr val="0000FF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6" name="左大括号 25"/>
          <p:cNvSpPr/>
          <p:nvPr>
            <p:custDataLst>
              <p:tags r:id="rId3"/>
            </p:custDataLst>
          </p:nvPr>
        </p:nvSpPr>
        <p:spPr>
          <a:xfrm>
            <a:off x="8361138" y="4764230"/>
            <a:ext cx="391584" cy="1617133"/>
          </a:xfrm>
          <a:prstGeom prst="leftBrace">
            <a:avLst>
              <a:gd name="adj1" fmla="val 48333"/>
              <a:gd name="adj2" fmla="val 50000"/>
            </a:avLst>
          </a:prstGeom>
          <a:ln w="12700">
            <a:solidFill>
              <a:srgbClr val="9C1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29" name="TextBox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827016" y="4434876"/>
            <a:ext cx="2336800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9C12E4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提公因式法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827439" y="5169783"/>
            <a:ext cx="1591733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9C12E4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公式法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827016" y="5915696"/>
            <a:ext cx="2336800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9C12E4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十字相乘法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1" grpId="0"/>
      <p:bldP spid="44" grpId="0"/>
      <p:bldP spid="22" grpId="0"/>
      <p:bldP spid="23" grpId="0"/>
      <p:bldP spid="25" grpId="1"/>
      <p:bldP spid="25" grpId="2"/>
      <p:bldP spid="26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1286033" y="457866"/>
            <a:ext cx="1399362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8977" y="457866"/>
            <a:ext cx="8201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+mn-ea"/>
              </a:rPr>
              <a:t>解一元二次方程的方法中，哪些体现了化归的思想方法？</a:t>
            </a:r>
            <a:endParaRPr lang="zh-CN" altLang="en-US" sz="3600" b="1" dirty="0"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85423" y="2118707"/>
            <a:ext cx="3552248" cy="3233730"/>
            <a:chOff x="8091293" y="1643956"/>
            <a:chExt cx="3552248" cy="3233730"/>
          </a:xfrm>
        </p:grpSpPr>
        <p:grpSp>
          <p:nvGrpSpPr>
            <p:cNvPr id="28" name="组合 27"/>
            <p:cNvGrpSpPr/>
            <p:nvPr/>
          </p:nvGrpSpPr>
          <p:grpSpPr>
            <a:xfrm>
              <a:off x="8091293" y="1643956"/>
              <a:ext cx="3552248" cy="3233730"/>
              <a:chOff x="8091293" y="4690973"/>
              <a:chExt cx="3552248" cy="3233730"/>
            </a:xfrm>
          </p:grpSpPr>
          <p:sp>
            <p:nvSpPr>
              <p:cNvPr id="10" name="矩形 9"/>
              <p:cNvSpPr/>
              <p:nvPr/>
            </p:nvSpPr>
            <p:spPr bwMode="auto">
              <a:xfrm>
                <a:off x="8091293" y="4690973"/>
                <a:ext cx="3552248" cy="323373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3735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>
                <a:off x="8091293" y="4690973"/>
                <a:ext cx="3552248" cy="323373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3735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8284168" y="1844912"/>
              <a:ext cx="3166498" cy="2831819"/>
            </a:xfrm>
            <a:prstGeom prst="rect">
              <a:avLst/>
            </a:prstGeom>
            <a:solidFill>
              <a:srgbClr val="CCFF99"/>
            </a:solidFill>
            <a:ln w="19050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3735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387230" y="2224426"/>
            <a:ext cx="3121303" cy="296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“化归方法”是将待解的问题转化成先前已经解决的问题的一种数学思想方法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23179" y="1859154"/>
            <a:ext cx="7261821" cy="202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配方法</a:t>
            </a:r>
            <a:r>
              <a:rPr lang="zh-CN" altLang="en-US" sz="3600" b="1">
                <a:latin typeface="+mj-lt"/>
                <a:ea typeface="+mj-ea"/>
              </a:rPr>
              <a:t>：将一元二次方程配成完全平方式，转化成可直接开平方求解的方程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23178" y="3994116"/>
            <a:ext cx="7261821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因式分解法</a:t>
            </a:r>
            <a:r>
              <a:rPr lang="zh-CN" altLang="en-US" sz="3600" b="1">
                <a:latin typeface="+mj-lt"/>
                <a:ea typeface="+mj-ea"/>
              </a:rPr>
              <a:t>：将一元二次方程因式分解，转化成两个一元一次方程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 b="1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3207" y="1738194"/>
            <a:ext cx="9105585" cy="331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1. </a:t>
            </a:r>
            <a:r>
              <a:rPr lang="zh-CN" altLang="zh-CN" sz="3600" b="1">
                <a:latin typeface="+mj-lt"/>
                <a:ea typeface="+mj-ea"/>
                <a:sym typeface="+mn-ea"/>
              </a:rPr>
              <a:t>用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配方法解下列方程，其中应在左右两边同时加上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 4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的是（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      </a:t>
            </a:r>
            <a:r>
              <a:rPr lang="zh-CN" altLang="zh-CN" sz="3600" b="1" dirty="0">
                <a:latin typeface="+mj-lt"/>
                <a:ea typeface="+mj-ea"/>
                <a:sym typeface="+mn-ea"/>
              </a:rPr>
              <a:t>）</a:t>
            </a:r>
            <a:endParaRPr lang="zh-CN" altLang="zh-CN" sz="3600" dirty="0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A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. 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  <a:sym typeface="+mn-ea"/>
              </a:rPr>
              <a:t>2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– 2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= 5              B. 2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  <a:sym typeface="+mn-ea"/>
              </a:rPr>
              <a:t>2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– 4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= 5</a:t>
            </a:r>
            <a:endParaRPr lang="en-US" altLang="zh-CN" sz="3600" b="1" dirty="0">
              <a:latin typeface="+mj-lt"/>
              <a:ea typeface="+mj-ea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  <a:sym typeface="+mn-ea"/>
              </a:rPr>
              <a:t>C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. 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  <a:sym typeface="+mn-ea"/>
              </a:rPr>
              <a:t>2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+ 4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= 5              D. 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  <a:sym typeface="+mn-ea"/>
              </a:rPr>
              <a:t>2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+ 2</a:t>
            </a:r>
            <a:r>
              <a:rPr lang="en-US" altLang="zh-CN" sz="3600" b="1" i="1" dirty="0">
                <a:latin typeface="+mj-lt"/>
                <a:ea typeface="+mj-ea"/>
                <a:sym typeface="+mn-ea"/>
              </a:rPr>
              <a:t>x </a:t>
            </a:r>
            <a:r>
              <a:rPr lang="en-US" altLang="zh-CN" sz="3600" b="1" dirty="0">
                <a:latin typeface="+mj-lt"/>
                <a:ea typeface="+mj-ea"/>
                <a:sym typeface="+mn-ea"/>
              </a:rPr>
              <a:t>= 5</a:t>
            </a:r>
            <a:endParaRPr lang="zh-CN" altLang="zh-CN" sz="3600" dirty="0">
              <a:latin typeface="+mj-lt"/>
              <a:ea typeface="+mj-ea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83400" y="27233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sym typeface="+mn-ea"/>
              </a:rPr>
              <a:t>C</a:t>
            </a:r>
            <a:endParaRPr lang="zh-CN" altLang="en-US" sz="3600" dirty="0">
              <a:solidFill>
                <a:srgbClr val="FF0000"/>
              </a:solidFill>
              <a:latin typeface="+mj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029600" y="1063828"/>
            <a:ext cx="6951186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pitchFamily="49" charset="-122"/>
              </a:rPr>
              <a:t>2. </a:t>
            </a: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</a:rPr>
              <a:t>用适当的方法解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pitchFamily="49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pitchFamily="49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029600" y="1723224"/>
            <a:ext cx="8773306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+ 6</a:t>
            </a:r>
            <a:r>
              <a:rPr lang="en-US" altLang="zh-CN" i="1"/>
              <a:t>x</a:t>
            </a:r>
            <a:r>
              <a:rPr lang="en-US" altLang="zh-CN"/>
              <a:t> + 7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– 5 = 0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10" name="文本框 10241"/>
          <p:cNvSpPr txBox="1"/>
          <p:nvPr/>
        </p:nvSpPr>
        <p:spPr>
          <a:xfrm>
            <a:off x="1029600" y="2465237"/>
            <a:ext cx="56401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= 5(</a:t>
            </a:r>
            <a:r>
              <a:rPr lang="en-US" altLang="zh-CN" i="1"/>
              <a:t>x</a:t>
            </a:r>
            <a:r>
              <a:rPr lang="en-US" altLang="zh-CN"/>
              <a:t> + 4).</a:t>
            </a:r>
            <a:endParaRPr lang="en-US" altLang="zh-CN" dirty="0"/>
          </a:p>
        </p:txBody>
      </p:sp>
      <p:sp>
        <p:nvSpPr>
          <p:cNvPr id="12" name="Text Box 3"/>
          <p:cNvSpPr txBox="1"/>
          <p:nvPr/>
        </p:nvSpPr>
        <p:spPr>
          <a:xfrm>
            <a:off x="609311" y="3140015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+ 6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–7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599910" y="3861502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+ 2×3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+ 9 = –7 + 9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8048070" y="3861502"/>
            <a:ext cx="31143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en-US" altLang="zh-CN" sz="3600" b="1">
                <a:solidFill>
                  <a:srgbClr val="FF0000"/>
                </a:solidFill>
              </a:rPr>
              <a:t>+ 3)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= 2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599911" y="4582989"/>
            <a:ext cx="279887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1599911" y="5304477"/>
            <a:ext cx="45382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151313" y="4592206"/>
          <a:ext cx="2298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1" name="Equation" r:id="rId1" imgW="55168800" imgH="13106400" progId="Equation.DSMT4">
                  <p:embed/>
                </p:oleObj>
              </mc:Choice>
              <mc:Fallback>
                <p:oleObj name="Equation" r:id="rId1" imgW="55168800" imgH="13106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51313" y="4592206"/>
                        <a:ext cx="22987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529637" y="5265508"/>
          <a:ext cx="5118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2" name="Equation" r:id="rId3" imgW="122834400" imgH="15240000" progId="Equation.DSMT4">
                  <p:embed/>
                </p:oleObj>
              </mc:Choice>
              <mc:Fallback>
                <p:oleObj name="Equation" r:id="rId3" imgW="122834400" imgH="15240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9637" y="5265508"/>
                        <a:ext cx="51181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2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3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4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ags/tag5.xml><?xml version="1.0" encoding="utf-8"?>
<p:tagLst xmlns:p="http://schemas.openxmlformats.org/presentationml/2006/main">
  <p:tag name="KSO_WM_DIAGRAM_VIRTUALLY_FRAME" val="{&quot;height&quot;:234.55,&quot;left&quot;:56.15,&quot;top&quot;:78.85,&quot;width&quot;:597.575039370078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2768</Words>
  <Application>WPS 演示</Application>
  <PresentationFormat>宽屏</PresentationFormat>
  <Paragraphs>261</Paragraphs>
  <Slides>22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22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Times New Roman</vt:lpstr>
      <vt:lpstr>黑体</vt:lpstr>
      <vt:lpstr>Calibri</vt:lpstr>
      <vt:lpstr>仿宋</vt:lpstr>
      <vt:lpstr>Arial Unicode MS</vt:lpstr>
      <vt:lpstr>等线</vt:lpstr>
      <vt:lpstr>Times New Roman</vt:lpstr>
      <vt:lpstr>times</vt:lpstr>
      <vt:lpstr>Traditional Arabic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553</cp:revision>
  <dcterms:created xsi:type="dcterms:W3CDTF">2025-11-05T05:12:00Z</dcterms:created>
  <dcterms:modified xsi:type="dcterms:W3CDTF">2026-02-04T08:34:42Z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7902BFC0D76E477A85B151F37288F876_12</vt:lpwstr>
  </property>
  <property fmtid="{D5CDD505-2E9C-101B-9397-08002B2CF9AE}" pid="3" name="KSOProductBuildVer">
    <vt:lpwstr>2052-12.1.0.24657</vt:lpwstr>
  </property>
</Properties>
</file>