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3"/>
    <p:sldId id="353" r:id="rId4"/>
    <p:sldId id="366" r:id="rId5"/>
    <p:sldId id="367" r:id="rId6"/>
    <p:sldId id="368" r:id="rId7"/>
    <p:sldId id="369" r:id="rId8"/>
    <p:sldId id="370" r:id="rId9"/>
    <p:sldId id="371" r:id="rId10"/>
    <p:sldId id="361" r:id="rId11"/>
    <p:sldId id="3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5" autoAdjust="0"/>
    <p:restoredTop sz="87040" autoAdjust="0"/>
  </p:normalViewPr>
  <p:slideViewPr>
    <p:cSldViewPr snapToGrid="0">
      <p:cViewPr varScale="1">
        <p:scale>
          <a:sx n="113" d="100"/>
          <a:sy n="113" d="100"/>
        </p:scale>
        <p:origin x="2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wmf"/><Relationship Id="rId1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1302" y="1807464"/>
            <a:ext cx="7889396" cy="2438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  一元二次方程</a:t>
            </a:r>
            <a:endParaRPr lang="en-US" altLang="zh-CN" sz="5400" b="1" dirty="0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习题</a:t>
            </a:r>
            <a:r>
              <a:rPr lang="en-US" altLang="zh-CN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17.1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1582779" y="183825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P23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17.1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文本框 10241"/>
          <p:cNvSpPr txBox="1"/>
          <p:nvPr/>
        </p:nvSpPr>
        <p:spPr>
          <a:xfrm>
            <a:off x="1205693" y="707045"/>
            <a:ext cx="8869086" cy="1649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/>
              <a:t>3. </a:t>
            </a:r>
            <a:r>
              <a:rPr lang="zh-CN" altLang="en-US"/>
              <a:t>已知</a:t>
            </a:r>
            <a:r>
              <a:rPr lang="en-US" altLang="zh-CN"/>
              <a:t> </a:t>
            </a:r>
            <a:r>
              <a:rPr lang="en-US" altLang="zh-CN" i="1"/>
              <a:t>a</a:t>
            </a:r>
            <a:r>
              <a:rPr lang="en-US" altLang="zh-CN"/>
              <a:t> </a:t>
            </a:r>
            <a:r>
              <a:rPr lang="zh-CN" altLang="en-US"/>
              <a:t>是方程 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3</a:t>
            </a:r>
            <a:r>
              <a:rPr lang="en-US" altLang="zh-CN" i="1"/>
              <a:t>x</a:t>
            </a:r>
            <a:r>
              <a:rPr lang="en-US" altLang="zh-CN"/>
              <a:t> – 2 = 0 </a:t>
            </a:r>
            <a:r>
              <a:rPr lang="zh-CN" altLang="en-US"/>
              <a:t>的根，求：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）代数式 </a:t>
            </a:r>
            <a:r>
              <a:rPr lang="en-US" altLang="zh-CN" i="1"/>
              <a:t>a</a:t>
            </a:r>
            <a:r>
              <a:rPr lang="en-US" altLang="zh-CN" baseline="30000"/>
              <a:t>3</a:t>
            </a:r>
            <a:r>
              <a:rPr lang="en-US" altLang="zh-CN"/>
              <a:t> – 11</a:t>
            </a:r>
            <a:r>
              <a:rPr lang="en-US" altLang="zh-CN" i="1"/>
              <a:t>a</a:t>
            </a:r>
            <a:r>
              <a:rPr lang="en-US" altLang="zh-CN"/>
              <a:t> </a:t>
            </a:r>
            <a:r>
              <a:rPr lang="zh-CN" altLang="en-US"/>
              <a:t>的值</a:t>
            </a:r>
            <a:r>
              <a:rPr lang="en-US" altLang="zh-CN"/>
              <a:t>.</a:t>
            </a:r>
            <a:endParaRPr lang="en-US" altLang="zh-CN"/>
          </a:p>
        </p:txBody>
      </p:sp>
      <p:sp>
        <p:nvSpPr>
          <p:cNvPr id="7" name="Text Box 3"/>
          <p:cNvSpPr txBox="1"/>
          <p:nvPr/>
        </p:nvSpPr>
        <p:spPr>
          <a:xfrm>
            <a:off x="673520" y="2396555"/>
            <a:ext cx="648031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）∵</a:t>
            </a:r>
            <a:r>
              <a:rPr lang="en-US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a</a:t>
            </a:r>
            <a:r>
              <a:rPr lang="pt-BR" altLang="zh-CN" sz="3600" b="1" baseline="30000">
                <a:solidFill>
                  <a:srgbClr val="FF0000"/>
                </a:solidFill>
                <a:cs typeface="仿宋" panose="02010609060101010101" pitchFamily="49" charset="-122"/>
              </a:rPr>
              <a:t>2</a:t>
            </a:r>
            <a:r>
              <a:rPr lang="pt-BR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 – 3</a:t>
            </a:r>
            <a:r>
              <a:rPr lang="pt-BR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a</a:t>
            </a:r>
            <a:r>
              <a:rPr lang="pt-BR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 – 2 = 0</a:t>
            </a:r>
            <a:r>
              <a:rPr lang="zh-CN" altLang="en-US" sz="3600" b="1">
                <a:solidFill>
                  <a:srgbClr val="FF0000"/>
                </a:solidFill>
                <a:cs typeface="仿宋" panose="02010609060101010101" pitchFamily="49" charset="-122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" name="Text Box 3"/>
          <p:cNvSpPr txBox="1"/>
          <p:nvPr/>
        </p:nvSpPr>
        <p:spPr>
          <a:xfrm>
            <a:off x="2753872" y="3073390"/>
            <a:ext cx="485438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∴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a</a:t>
            </a:r>
            <a:r>
              <a:rPr lang="pt-BR" altLang="zh-CN" sz="3600" b="1" baseline="30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pt-BR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3</a:t>
            </a:r>
            <a:r>
              <a:rPr lang="pt-BR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a</a:t>
            </a:r>
            <a:r>
              <a:rPr lang="pt-BR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+ 2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" name="Text Box 3"/>
          <p:cNvSpPr txBox="1"/>
          <p:nvPr/>
        </p:nvSpPr>
        <p:spPr>
          <a:xfrm>
            <a:off x="5841089" y="3042886"/>
            <a:ext cx="485438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a</a:t>
            </a:r>
            <a:r>
              <a:rPr lang="pt-BR" altLang="zh-CN" sz="3600" b="1" baseline="30000">
                <a:solidFill>
                  <a:srgbClr val="FF0000"/>
                </a:solidFill>
                <a:cs typeface="仿宋" panose="02010609060101010101" pitchFamily="49" charset="-122"/>
              </a:rPr>
              <a:t>2</a:t>
            </a:r>
            <a:r>
              <a:rPr lang="pt-BR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 – 3</a:t>
            </a:r>
            <a:r>
              <a:rPr lang="pt-BR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a</a:t>
            </a:r>
            <a:r>
              <a:rPr lang="pt-BR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 = </a:t>
            </a:r>
            <a:r>
              <a:rPr lang="pt-BR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a</a:t>
            </a:r>
            <a:r>
              <a:rPr lang="pt-BR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(</a:t>
            </a:r>
            <a:r>
              <a:rPr lang="pt-BR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a</a:t>
            </a:r>
            <a:r>
              <a:rPr lang="pt-BR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 – 3) = 2</a:t>
            </a:r>
            <a:r>
              <a:rPr lang="en-US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Text Box 3"/>
          <p:cNvSpPr txBox="1"/>
          <p:nvPr/>
        </p:nvSpPr>
        <p:spPr>
          <a:xfrm>
            <a:off x="2753871" y="3769899"/>
            <a:ext cx="528747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∴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a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3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11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a</a:t>
            </a:r>
            <a:r>
              <a:rPr lang="pt-BR" altLang="zh-CN" sz="3600" b="1" baseline="30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pt-BR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11)</a:t>
            </a:r>
            <a:endParaRPr lang="pt-BR" altLang="zh-CN" sz="3600" b="1">
              <a:solidFill>
                <a:srgbClr val="FF0000"/>
              </a:solidFill>
              <a:latin typeface="+mj-lt"/>
              <a:cs typeface="仿宋" panose="02010609060101010101" pitchFamily="49" charset="-122"/>
            </a:endParaRPr>
          </a:p>
        </p:txBody>
      </p:sp>
      <p:sp>
        <p:nvSpPr>
          <p:cNvPr id="14" name="Text Box 3"/>
          <p:cNvSpPr txBox="1"/>
          <p:nvPr/>
        </p:nvSpPr>
        <p:spPr>
          <a:xfrm>
            <a:off x="4937631" y="4370063"/>
            <a:ext cx="5287470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pt-BR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= </a:t>
            </a:r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(3</a:t>
            </a:r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a</a:t>
            </a:r>
            <a:r>
              <a:rPr lang="pt-BR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 + 2 – 11)</a:t>
            </a:r>
            <a:endParaRPr lang="pt-BR" altLang="zh-CN" sz="3600" b="1">
              <a:solidFill>
                <a:srgbClr val="FF0000"/>
              </a:solidFill>
              <a:cs typeface="仿宋" panose="02010609060101010101" pitchFamily="49" charset="-122"/>
            </a:endParaRPr>
          </a:p>
          <a:p>
            <a:pPr eaLnBrk="0" hangingPunct="0"/>
            <a:r>
              <a:rPr lang="pt-BR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= </a:t>
            </a:r>
            <a:r>
              <a:rPr lang="pt-BR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a</a:t>
            </a:r>
            <a:r>
              <a:rPr lang="pt-BR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(3</a:t>
            </a:r>
            <a:r>
              <a:rPr lang="pt-BR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a</a:t>
            </a:r>
            <a:r>
              <a:rPr lang="pt-BR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 – 9)</a:t>
            </a:r>
            <a:endParaRPr lang="pt-BR" altLang="zh-CN" sz="3600" b="1">
              <a:solidFill>
                <a:srgbClr val="FF0000"/>
              </a:solidFill>
              <a:cs typeface="仿宋" panose="02010609060101010101" pitchFamily="49" charset="-122"/>
            </a:endParaRPr>
          </a:p>
          <a:p>
            <a:pPr eaLnBrk="0" hangingPunct="0"/>
            <a:r>
              <a:rPr lang="pt-BR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= 3</a:t>
            </a:r>
            <a:r>
              <a:rPr lang="pt-BR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a</a:t>
            </a:r>
            <a:r>
              <a:rPr lang="pt-BR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(</a:t>
            </a:r>
            <a:r>
              <a:rPr lang="pt-BR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a</a:t>
            </a:r>
            <a:r>
              <a:rPr lang="pt-BR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 – 3) </a:t>
            </a:r>
            <a:endParaRPr lang="pt-BR" altLang="zh-CN" sz="3600" b="1">
              <a:solidFill>
                <a:srgbClr val="FF0000"/>
              </a:solidFill>
              <a:cs typeface="仿宋" panose="02010609060101010101" pitchFamily="49" charset="-122"/>
            </a:endParaRPr>
          </a:p>
          <a:p>
            <a:pPr eaLnBrk="0" hangingPunct="0"/>
            <a:r>
              <a:rPr lang="pt-BR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= 3</a:t>
            </a:r>
            <a:r>
              <a:rPr lang="en-US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×2 = 6.</a:t>
            </a:r>
            <a:endParaRPr lang="pt-BR" altLang="zh-CN" sz="3600" b="1">
              <a:solidFill>
                <a:srgbClr val="FF0000"/>
              </a:solidFill>
              <a:cs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2" grpId="0" build="p"/>
      <p:bldP spid="13" grpId="0" build="p"/>
      <p:bldP spid="1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241"/>
          <p:cNvSpPr txBox="1"/>
          <p:nvPr/>
        </p:nvSpPr>
        <p:spPr>
          <a:xfrm>
            <a:off x="868080" y="999653"/>
            <a:ext cx="1045583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1. </a:t>
            </a:r>
            <a:r>
              <a:rPr lang="zh-CN" altLang="en-US"/>
              <a:t>根据题意，列出关于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的方程，并将其化成一般形式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）一个长方形的长比宽多 </a:t>
            </a:r>
            <a:r>
              <a:rPr lang="en-US" altLang="zh-CN"/>
              <a:t>2</a:t>
            </a:r>
            <a:r>
              <a:rPr lang="zh-CN" altLang="en-US"/>
              <a:t>，且面积是 </a:t>
            </a:r>
            <a:r>
              <a:rPr lang="en-US" altLang="zh-CN"/>
              <a:t>120</a:t>
            </a:r>
            <a:r>
              <a:rPr lang="zh-CN" altLang="en-US"/>
              <a:t>，求这长方形的长 </a:t>
            </a:r>
            <a:r>
              <a:rPr lang="en-US" altLang="zh-CN" i="1"/>
              <a:t>x</a:t>
            </a:r>
            <a:r>
              <a:rPr lang="zh-CN" altLang="en-US"/>
              <a:t>；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1206393" y="366762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P23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17.1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594221" y="3550024"/>
            <a:ext cx="8638991" cy="2023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解：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该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长方形的长为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，则宽为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– 2).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根据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题意，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得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     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– 2) = 120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整理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得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     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– 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– 120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= 0.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241"/>
          <p:cNvSpPr txBox="1"/>
          <p:nvPr/>
        </p:nvSpPr>
        <p:spPr>
          <a:xfrm>
            <a:off x="868080" y="999653"/>
            <a:ext cx="1045583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1. </a:t>
            </a:r>
            <a:r>
              <a:rPr lang="zh-CN" altLang="en-US"/>
              <a:t>根据题意，列出关于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的方程，并将其化成一般形式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）一个直角三角形的两直角边长之和为 </a:t>
            </a:r>
            <a:r>
              <a:rPr lang="en-US" altLang="zh-CN"/>
              <a:t>7</a:t>
            </a:r>
            <a:r>
              <a:rPr lang="zh-CN" altLang="en-US"/>
              <a:t>，且面积为 </a:t>
            </a:r>
            <a:r>
              <a:rPr lang="en-US" altLang="zh-CN"/>
              <a:t>6</a:t>
            </a:r>
            <a:r>
              <a:rPr lang="zh-CN" altLang="en-US"/>
              <a:t>，求这个三角形的一直角边长 </a:t>
            </a:r>
            <a:r>
              <a:rPr lang="en-US" altLang="zh-CN" i="1"/>
              <a:t>x</a:t>
            </a:r>
            <a:r>
              <a:rPr lang="zh-CN" altLang="en-US"/>
              <a:t>；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1206393" y="366762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P23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17.1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206393" y="3417648"/>
            <a:ext cx="9818794" cy="2978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解：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这个三角形的一直角边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长为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，则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另一条直角边长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为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(7 –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).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根据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题意，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得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      </a:t>
            </a:r>
            <a:endParaRPr lang="en-US" altLang="zh-CN" sz="3600" b="1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整理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得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         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– 7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+ 12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= 0.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338171" y="4724312"/>
          <a:ext cx="28321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5" name="Equation" r:id="rId1" imgW="67970400" imgH="25603200" progId="Equation.DSMT4">
                  <p:embed/>
                </p:oleObj>
              </mc:Choice>
              <mc:Fallback>
                <p:oleObj name="Equation" r:id="rId1" imgW="67970400" imgH="256032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38171" y="4724312"/>
                        <a:ext cx="28321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241"/>
          <p:cNvSpPr txBox="1"/>
          <p:nvPr/>
        </p:nvSpPr>
        <p:spPr>
          <a:xfrm>
            <a:off x="868080" y="999653"/>
            <a:ext cx="1045583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1. </a:t>
            </a:r>
            <a:r>
              <a:rPr lang="zh-CN" altLang="en-US"/>
              <a:t>根据题意，列出关于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的方程，并将其化成一般形式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）某小组同学元旦互赠贺年卡一张，全组共赠贺年卡 </a:t>
            </a:r>
            <a:r>
              <a:rPr lang="en-US" altLang="zh-CN"/>
              <a:t>90 </a:t>
            </a:r>
            <a:r>
              <a:rPr lang="zh-CN" altLang="en-US"/>
              <a:t>张，求这个小组的同学数 </a:t>
            </a:r>
            <a:r>
              <a:rPr lang="en-US" altLang="zh-CN" i="1"/>
              <a:t>x</a:t>
            </a:r>
            <a:r>
              <a:rPr lang="zh-CN" altLang="en-US"/>
              <a:t>；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1206393" y="366762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P23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17.1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206393" y="3417648"/>
            <a:ext cx="8381360" cy="1358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解：根据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题意，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得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     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– 1) = 90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整理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得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                 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–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– 90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= 0.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241"/>
          <p:cNvSpPr txBox="1"/>
          <p:nvPr/>
        </p:nvSpPr>
        <p:spPr>
          <a:xfrm>
            <a:off x="868080" y="999653"/>
            <a:ext cx="1045583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1. </a:t>
            </a:r>
            <a:r>
              <a:rPr lang="zh-CN" altLang="en-US"/>
              <a:t>根据题意，列出关于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的方程，并将其化成一般形式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）一个小组的同学元旦见面时，若每两人都握手一次，则所有人共握手 </a:t>
            </a:r>
            <a:r>
              <a:rPr lang="en-US" altLang="zh-CN"/>
              <a:t>10</a:t>
            </a:r>
            <a:r>
              <a:rPr lang="zh-CN" altLang="en-US"/>
              <a:t>次，求这组同学数 </a:t>
            </a:r>
            <a:r>
              <a:rPr lang="en-US" altLang="zh-CN" i="1"/>
              <a:t>x</a:t>
            </a:r>
            <a:r>
              <a:rPr lang="zh-CN" altLang="en-US"/>
              <a:t>；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1206393" y="366762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P23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17.1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206393" y="3417648"/>
            <a:ext cx="8381360" cy="2133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解：根据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题意，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得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      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整理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得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                 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–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– 20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= 0.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263850" y="3603812"/>
          <a:ext cx="2997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4" name="Equation" r:id="rId1" imgW="71932800" imgH="25603200" progId="Equation.DSMT4">
                  <p:embed/>
                </p:oleObj>
              </mc:Choice>
              <mc:Fallback>
                <p:oleObj name="Equation" r:id="rId1" imgW="71932800" imgH="25603200" progId="Equation.DSMT4">
                  <p:embed/>
                  <p:pic>
                    <p:nvPicPr>
                      <p:cNvPr id="0" name="图片 3380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63850" y="3603812"/>
                        <a:ext cx="29972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241"/>
          <p:cNvSpPr txBox="1"/>
          <p:nvPr/>
        </p:nvSpPr>
        <p:spPr>
          <a:xfrm>
            <a:off x="868080" y="999653"/>
            <a:ext cx="1045583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1. </a:t>
            </a:r>
            <a:r>
              <a:rPr lang="zh-CN" altLang="en-US"/>
              <a:t>根据题意，列出关于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的方程，并将其化成一般形式</a:t>
            </a:r>
            <a:r>
              <a:rPr lang="en-US" altLang="zh-CN"/>
              <a:t>.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1206393" y="366762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P23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17.1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8" name="文本框 10241"/>
          <p:cNvSpPr txBox="1"/>
          <p:nvPr/>
        </p:nvSpPr>
        <p:spPr>
          <a:xfrm>
            <a:off x="868080" y="2107650"/>
            <a:ext cx="6114644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）某村计划建造如图所示的长方形蔬菜温室，要求长与宽的比为 </a:t>
            </a:r>
            <a:r>
              <a:rPr lang="en-US" altLang="zh-CN"/>
              <a:t>2</a:t>
            </a:r>
            <a:r>
              <a:rPr lang="zh-CN" altLang="en-US"/>
              <a:t>：</a:t>
            </a:r>
            <a:r>
              <a:rPr lang="en-US" altLang="zh-CN"/>
              <a:t>1. </a:t>
            </a:r>
            <a:r>
              <a:rPr lang="zh-CN" altLang="en-US"/>
              <a:t>在此温室内，左侧内墙保留 </a:t>
            </a:r>
            <a:r>
              <a:rPr lang="en-US" altLang="zh-CN"/>
              <a:t>3 m </a:t>
            </a:r>
            <a:r>
              <a:rPr lang="zh-CN" altLang="en-US"/>
              <a:t>宽的空地，其他三侧内墙各保留 </a:t>
            </a:r>
            <a:r>
              <a:rPr lang="en-US" altLang="zh-CN"/>
              <a:t>1 m </a:t>
            </a:r>
            <a:r>
              <a:rPr lang="zh-CN" altLang="en-US"/>
              <a:t>宽的通道，设长方形温室的长为 </a:t>
            </a:r>
            <a:r>
              <a:rPr lang="en-US" altLang="zh-CN" i="1"/>
              <a:t>x</a:t>
            </a:r>
            <a:r>
              <a:rPr lang="en-US" altLang="zh-CN"/>
              <a:t> m</a:t>
            </a:r>
            <a:r>
              <a:rPr lang="zh-CN" altLang="en-US"/>
              <a:t>，要使蔬菜种植区域的面积为 </a:t>
            </a:r>
            <a:r>
              <a:rPr lang="en-US" altLang="zh-CN"/>
              <a:t>288 m</a:t>
            </a:r>
            <a:r>
              <a:rPr lang="en-US" altLang="zh-CN" baseline="30000"/>
              <a:t>2</a:t>
            </a:r>
            <a:r>
              <a:rPr lang="zh-CN" altLang="en-US"/>
              <a:t>，求 </a:t>
            </a:r>
            <a:r>
              <a:rPr lang="en-US" altLang="zh-CN" i="1"/>
              <a:t>x</a:t>
            </a:r>
            <a:r>
              <a:rPr lang="en-US" altLang="zh-CN"/>
              <a:t>.</a:t>
            </a:r>
            <a:endParaRPr lang="en-US" altLang="zh-CN" dirty="0"/>
          </a:p>
        </p:txBody>
      </p:sp>
      <p:grpSp>
        <p:nvGrpSpPr>
          <p:cNvPr id="44" name="组合 43"/>
          <p:cNvGrpSpPr/>
          <p:nvPr/>
        </p:nvGrpSpPr>
        <p:grpSpPr>
          <a:xfrm>
            <a:off x="7554673" y="2496369"/>
            <a:ext cx="4458430" cy="2997376"/>
            <a:chOff x="7670787" y="2222780"/>
            <a:chExt cx="4458430" cy="2997376"/>
          </a:xfrm>
        </p:grpSpPr>
        <p:grpSp>
          <p:nvGrpSpPr>
            <p:cNvPr id="30" name="组合 29"/>
            <p:cNvGrpSpPr/>
            <p:nvPr/>
          </p:nvGrpSpPr>
          <p:grpSpPr>
            <a:xfrm>
              <a:off x="7670787" y="2312242"/>
              <a:ext cx="4300232" cy="2432636"/>
              <a:chOff x="7670787" y="2312242"/>
              <a:chExt cx="4300232" cy="2432636"/>
            </a:xfrm>
          </p:grpSpPr>
          <p:sp>
            <p:nvSpPr>
              <p:cNvPr id="21" name="矩形 20"/>
              <p:cNvSpPr/>
              <p:nvPr/>
            </p:nvSpPr>
            <p:spPr bwMode="auto">
              <a:xfrm>
                <a:off x="7670787" y="2312242"/>
                <a:ext cx="4300232" cy="243263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wrap="square" anchor="ctr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 bwMode="auto">
              <a:xfrm>
                <a:off x="7818093" y="2931591"/>
                <a:ext cx="486254" cy="156966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zh-CN" altLang="en-US" sz="2400" b="1">
                    <a:latin typeface="宋体" panose="02010600030101010101" pitchFamily="2" charset="-122"/>
                    <a:ea typeface="宋体" panose="02010600030101010101" pitchFamily="2" charset="-122"/>
                  </a:rPr>
                  <a:t>左侧空地</a:t>
                </a:r>
                <a:endPara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 bwMode="auto">
              <a:xfrm>
                <a:off x="8424249" y="2523730"/>
                <a:ext cx="3322314" cy="2009661"/>
              </a:xfrm>
              <a:prstGeom prst="rect">
                <a:avLst/>
              </a:prstGeom>
              <a:solidFill>
                <a:srgbClr val="00B050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wrap="square" anchor="ctr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 bwMode="auto">
              <a:xfrm>
                <a:off x="8977423" y="3297728"/>
                <a:ext cx="2215967" cy="46166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zh-CN" altLang="en-US" sz="2400" b="1">
                    <a:latin typeface="宋体" panose="02010600030101010101" pitchFamily="2" charset="-122"/>
                    <a:ea typeface="宋体" panose="02010600030101010101" pitchFamily="2" charset="-122"/>
                  </a:rPr>
                  <a:t>蔬菜种植区域</a:t>
                </a:r>
                <a:endPara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7674840" y="2222780"/>
              <a:ext cx="4454377" cy="2997376"/>
              <a:chOff x="7674840" y="2222780"/>
              <a:chExt cx="4454377" cy="2997376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7674840" y="2450810"/>
                <a:ext cx="749409" cy="523220"/>
                <a:chOff x="8234620" y="4661381"/>
                <a:chExt cx="1837512" cy="523220"/>
              </a:xfrm>
            </p:grpSpPr>
            <p:cxnSp>
              <p:nvCxnSpPr>
                <p:cNvPr id="14" name="直接箭头连接符 13"/>
                <p:cNvCxnSpPr/>
                <p:nvPr/>
              </p:nvCxnSpPr>
              <p:spPr bwMode="auto">
                <a:xfrm>
                  <a:off x="8234620" y="4938231"/>
                  <a:ext cx="1837512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triangl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文本框 14"/>
                <p:cNvSpPr txBox="1"/>
                <p:nvPr/>
              </p:nvSpPr>
              <p:spPr bwMode="auto">
                <a:xfrm>
                  <a:off x="8767249" y="4661381"/>
                  <a:ext cx="893004" cy="523220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en-US" altLang="zh-CN" sz="2800" b="1">
                      <a:highlight>
                        <a:srgbClr val="FFFFFF"/>
                      </a:highlight>
                      <a:latin typeface="+mj-lt"/>
                      <a:ea typeface="+mj-ea"/>
                    </a:rPr>
                    <a:t>3</a:t>
                  </a:r>
                  <a:endParaRPr lang="zh-CN" altLang="en-US" sz="2800" b="1" dirty="0">
                    <a:highlight>
                      <a:srgbClr val="FFFFFF"/>
                    </a:highlight>
                    <a:latin typeface="+mj-lt"/>
                    <a:ea typeface="+mj-ea"/>
                  </a:endParaRPr>
                </a:p>
              </p:txBody>
            </p:sp>
          </p:grpSp>
          <p:sp>
            <p:nvSpPr>
              <p:cNvPr id="10" name="Rectangle 3"/>
              <p:cNvSpPr/>
              <p:nvPr/>
            </p:nvSpPr>
            <p:spPr>
              <a:xfrm>
                <a:off x="10257562" y="4692576"/>
                <a:ext cx="1871655" cy="5275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10000"/>
                  </a:lnSpc>
                </a:pPr>
                <a:r>
                  <a:rPr lang="en-US" altLang="zh-CN" sz="2800" b="1">
                    <a:latin typeface="times" panose="02020603050405020304" pitchFamily="18" charset="0"/>
                    <a:ea typeface="黑体" panose="02010609060101010101" charset="-122"/>
                    <a:cs typeface="times" panose="02020603050405020304" pitchFamily="18" charset="0"/>
                  </a:rPr>
                  <a:t>(</a:t>
                </a:r>
                <a:r>
                  <a:rPr lang="zh-CN" altLang="en-US" sz="2800" b="1">
                    <a:latin typeface="times" panose="02020603050405020304" pitchFamily="18" charset="0"/>
                    <a:ea typeface="黑体" panose="02010609060101010101" charset="-122"/>
                    <a:cs typeface="times" panose="02020603050405020304" pitchFamily="18" charset="0"/>
                  </a:rPr>
                  <a:t>单位：</a:t>
                </a:r>
                <a:r>
                  <a:rPr lang="en-US" altLang="zh-CN" sz="2800" b="1">
                    <a:latin typeface="times" panose="02020603050405020304" pitchFamily="18" charset="0"/>
                    <a:ea typeface="黑体" panose="02010609060101010101" charset="-122"/>
                    <a:cs typeface="times" panose="02020603050405020304" pitchFamily="18" charset="0"/>
                  </a:rPr>
                  <a:t>m)</a:t>
                </a:r>
                <a:endParaRPr lang="zh-CN" altLang="en-US" sz="2800" b="1" dirty="0">
                  <a:latin typeface="times" panose="02020603050405020304" pitchFamily="18" charset="0"/>
                  <a:ea typeface="黑体" panose="02010609060101010101" charset="-122"/>
                  <a:cs typeface="times" panose="02020603050405020304" pitchFamily="18" charset="0"/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 rot="16200000">
                <a:off x="9709003" y="2143271"/>
                <a:ext cx="364202" cy="523220"/>
                <a:chOff x="9392150" y="4739965"/>
                <a:chExt cx="893006" cy="523220"/>
              </a:xfrm>
            </p:grpSpPr>
            <p:cxnSp>
              <p:nvCxnSpPr>
                <p:cNvPr id="33" name="直接箭头连接符 32"/>
                <p:cNvCxnSpPr/>
                <p:nvPr/>
              </p:nvCxnSpPr>
              <p:spPr bwMode="auto">
                <a:xfrm rot="5400000" flipV="1">
                  <a:off x="9809684" y="4554344"/>
                  <a:ext cx="0" cy="524887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triangl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" name="文本框 33"/>
                <p:cNvSpPr txBox="1"/>
                <p:nvPr/>
              </p:nvSpPr>
              <p:spPr bwMode="auto">
                <a:xfrm>
                  <a:off x="9392150" y="4739965"/>
                  <a:ext cx="893006" cy="523220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en-US" altLang="zh-CN" sz="2800" b="1">
                      <a:latin typeface="+mj-lt"/>
                      <a:ea typeface="+mj-ea"/>
                    </a:rPr>
                    <a:t>1</a:t>
                  </a:r>
                  <a:endParaRPr lang="zh-CN" altLang="en-US" sz="2800" b="1" dirty="0">
                    <a:latin typeface="+mj-lt"/>
                    <a:ea typeface="+mj-ea"/>
                  </a:endParaRPr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 rot="16200000">
                <a:off x="9709003" y="4367999"/>
                <a:ext cx="364202" cy="523220"/>
                <a:chOff x="9392150" y="4739965"/>
                <a:chExt cx="893006" cy="523220"/>
              </a:xfrm>
            </p:grpSpPr>
            <p:cxnSp>
              <p:nvCxnSpPr>
                <p:cNvPr id="39" name="直接箭头连接符 38"/>
                <p:cNvCxnSpPr/>
                <p:nvPr/>
              </p:nvCxnSpPr>
              <p:spPr bwMode="auto">
                <a:xfrm rot="5400000" flipV="1">
                  <a:off x="9809684" y="4554344"/>
                  <a:ext cx="0" cy="524887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triangl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" name="文本框 39"/>
                <p:cNvSpPr txBox="1"/>
                <p:nvPr/>
              </p:nvSpPr>
              <p:spPr bwMode="auto">
                <a:xfrm>
                  <a:off x="9392150" y="4739965"/>
                  <a:ext cx="893006" cy="523220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en-US" altLang="zh-CN" sz="2800" b="1">
                      <a:latin typeface="+mj-lt"/>
                      <a:ea typeface="+mj-ea"/>
                    </a:rPr>
                    <a:t>1</a:t>
                  </a:r>
                  <a:endParaRPr lang="zh-CN" altLang="en-US" sz="2800" b="1" dirty="0">
                    <a:latin typeface="+mj-lt"/>
                    <a:ea typeface="+mj-ea"/>
                  </a:endParaRPr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11684364" y="3297728"/>
                <a:ext cx="364202" cy="523220"/>
                <a:chOff x="9392150" y="4739965"/>
                <a:chExt cx="893006" cy="523220"/>
              </a:xfrm>
            </p:grpSpPr>
            <p:cxnSp>
              <p:nvCxnSpPr>
                <p:cNvPr id="42" name="直接箭头连接符 41"/>
                <p:cNvCxnSpPr/>
                <p:nvPr/>
              </p:nvCxnSpPr>
              <p:spPr bwMode="auto">
                <a:xfrm rot="5400000" flipV="1">
                  <a:off x="9809684" y="4554344"/>
                  <a:ext cx="0" cy="524887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triangl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" name="文本框 42"/>
                <p:cNvSpPr txBox="1"/>
                <p:nvPr/>
              </p:nvSpPr>
              <p:spPr bwMode="auto">
                <a:xfrm>
                  <a:off x="9392150" y="4739965"/>
                  <a:ext cx="893006" cy="523220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en-US" altLang="zh-CN" sz="2800" b="1">
                      <a:latin typeface="+mj-lt"/>
                      <a:ea typeface="+mj-ea"/>
                    </a:rPr>
                    <a:t>1</a:t>
                  </a:r>
                  <a:endParaRPr lang="zh-CN" altLang="en-US" sz="2800" b="1" dirty="0">
                    <a:latin typeface="+mj-lt"/>
                    <a:ea typeface="+mj-ea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554673" y="2496369"/>
            <a:ext cx="4458430" cy="2997376"/>
            <a:chOff x="7670787" y="2222780"/>
            <a:chExt cx="4458430" cy="2997376"/>
          </a:xfrm>
        </p:grpSpPr>
        <p:grpSp>
          <p:nvGrpSpPr>
            <p:cNvPr id="3" name="组合 2"/>
            <p:cNvGrpSpPr/>
            <p:nvPr/>
          </p:nvGrpSpPr>
          <p:grpSpPr>
            <a:xfrm>
              <a:off x="7670787" y="2312242"/>
              <a:ext cx="4300232" cy="2432636"/>
              <a:chOff x="7670787" y="2312242"/>
              <a:chExt cx="4300232" cy="2432636"/>
            </a:xfrm>
          </p:grpSpPr>
          <p:sp>
            <p:nvSpPr>
              <p:cNvPr id="18" name="矩形 17"/>
              <p:cNvSpPr/>
              <p:nvPr/>
            </p:nvSpPr>
            <p:spPr bwMode="auto">
              <a:xfrm>
                <a:off x="7670787" y="2312242"/>
                <a:ext cx="4300232" cy="243263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wrap="square" anchor="ctr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 bwMode="auto">
              <a:xfrm>
                <a:off x="7818093" y="2931591"/>
                <a:ext cx="486254" cy="156966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zh-CN" altLang="en-US" sz="2400" b="1">
                    <a:latin typeface="宋体" panose="02010600030101010101" pitchFamily="2" charset="-122"/>
                    <a:ea typeface="宋体" panose="02010600030101010101" pitchFamily="2" charset="-122"/>
                  </a:rPr>
                  <a:t>左侧空地</a:t>
                </a:r>
                <a:endPara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 bwMode="auto">
              <a:xfrm>
                <a:off x="8424249" y="2523730"/>
                <a:ext cx="3322314" cy="2009661"/>
              </a:xfrm>
              <a:prstGeom prst="rect">
                <a:avLst/>
              </a:prstGeom>
              <a:solidFill>
                <a:srgbClr val="00B050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wrap="square" anchor="ctr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 bwMode="auto">
              <a:xfrm>
                <a:off x="8977423" y="3297728"/>
                <a:ext cx="2215967" cy="46166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zh-CN" altLang="en-US" sz="2400" b="1">
                    <a:latin typeface="宋体" panose="02010600030101010101" pitchFamily="2" charset="-122"/>
                    <a:ea typeface="宋体" panose="02010600030101010101" pitchFamily="2" charset="-122"/>
                  </a:rPr>
                  <a:t>蔬菜种植区域</a:t>
                </a:r>
                <a:endPara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7674840" y="2222780"/>
              <a:ext cx="4454377" cy="2997376"/>
              <a:chOff x="7674840" y="2222780"/>
              <a:chExt cx="4454377" cy="299737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7674840" y="2450810"/>
                <a:ext cx="749409" cy="523220"/>
                <a:chOff x="8234620" y="4661381"/>
                <a:chExt cx="1837512" cy="523220"/>
              </a:xfrm>
            </p:grpSpPr>
            <p:cxnSp>
              <p:nvCxnSpPr>
                <p:cNvPr id="16" name="直接箭头连接符 15"/>
                <p:cNvCxnSpPr/>
                <p:nvPr/>
              </p:nvCxnSpPr>
              <p:spPr bwMode="auto">
                <a:xfrm>
                  <a:off x="8234620" y="4938231"/>
                  <a:ext cx="1837512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triangl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文本框 16"/>
                <p:cNvSpPr txBox="1"/>
                <p:nvPr/>
              </p:nvSpPr>
              <p:spPr bwMode="auto">
                <a:xfrm>
                  <a:off x="8767249" y="4661381"/>
                  <a:ext cx="893004" cy="523220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en-US" altLang="zh-CN" sz="2800" b="1">
                      <a:highlight>
                        <a:srgbClr val="FFFFFF"/>
                      </a:highlight>
                      <a:latin typeface="+mj-lt"/>
                      <a:ea typeface="+mj-ea"/>
                    </a:rPr>
                    <a:t>3</a:t>
                  </a:r>
                  <a:endParaRPr lang="zh-CN" altLang="en-US" sz="2800" b="1" dirty="0">
                    <a:highlight>
                      <a:srgbClr val="FFFFFF"/>
                    </a:highlight>
                    <a:latin typeface="+mj-lt"/>
                    <a:ea typeface="+mj-ea"/>
                  </a:endParaRPr>
                </a:p>
              </p:txBody>
            </p:sp>
          </p:grpSp>
          <p:sp>
            <p:nvSpPr>
              <p:cNvPr id="6" name="Rectangle 3"/>
              <p:cNvSpPr/>
              <p:nvPr/>
            </p:nvSpPr>
            <p:spPr>
              <a:xfrm>
                <a:off x="10257562" y="4692576"/>
                <a:ext cx="1871655" cy="5275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10000"/>
                  </a:lnSpc>
                </a:pPr>
                <a:r>
                  <a:rPr lang="en-US" altLang="zh-CN" sz="2800" b="1">
                    <a:latin typeface="times" panose="02020603050405020304" pitchFamily="18" charset="0"/>
                    <a:ea typeface="黑体" panose="02010609060101010101" charset="-122"/>
                    <a:cs typeface="times" panose="02020603050405020304" pitchFamily="18" charset="0"/>
                  </a:rPr>
                  <a:t>(</a:t>
                </a:r>
                <a:r>
                  <a:rPr lang="zh-CN" altLang="en-US" sz="2800" b="1">
                    <a:latin typeface="times" panose="02020603050405020304" pitchFamily="18" charset="0"/>
                    <a:ea typeface="黑体" panose="02010609060101010101" charset="-122"/>
                    <a:cs typeface="times" panose="02020603050405020304" pitchFamily="18" charset="0"/>
                  </a:rPr>
                  <a:t>单位：</a:t>
                </a:r>
                <a:r>
                  <a:rPr lang="en-US" altLang="zh-CN" sz="2800" b="1">
                    <a:latin typeface="times" panose="02020603050405020304" pitchFamily="18" charset="0"/>
                    <a:ea typeface="黑体" panose="02010609060101010101" charset="-122"/>
                    <a:cs typeface="times" panose="02020603050405020304" pitchFamily="18" charset="0"/>
                  </a:rPr>
                  <a:t>m)</a:t>
                </a:r>
                <a:endParaRPr lang="zh-CN" altLang="en-US" sz="2800" b="1" dirty="0">
                  <a:latin typeface="times" panose="02020603050405020304" pitchFamily="18" charset="0"/>
                  <a:ea typeface="黑体" panose="02010609060101010101" charset="-122"/>
                  <a:cs typeface="times" panose="02020603050405020304" pitchFamily="18" charset="0"/>
                </a:endParaRPr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 rot="16200000">
                <a:off x="9709003" y="2143271"/>
                <a:ext cx="364202" cy="523220"/>
                <a:chOff x="9392150" y="4739965"/>
                <a:chExt cx="893006" cy="523220"/>
              </a:xfrm>
            </p:grpSpPr>
            <p:cxnSp>
              <p:nvCxnSpPr>
                <p:cNvPr id="14" name="直接箭头连接符 13"/>
                <p:cNvCxnSpPr/>
                <p:nvPr/>
              </p:nvCxnSpPr>
              <p:spPr bwMode="auto">
                <a:xfrm rot="5400000" flipV="1">
                  <a:off x="9809684" y="4554344"/>
                  <a:ext cx="0" cy="524887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triangl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文本框 14"/>
                <p:cNvSpPr txBox="1"/>
                <p:nvPr/>
              </p:nvSpPr>
              <p:spPr bwMode="auto">
                <a:xfrm>
                  <a:off x="9392150" y="4739965"/>
                  <a:ext cx="893006" cy="523220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en-US" altLang="zh-CN" sz="2800" b="1">
                      <a:latin typeface="+mj-lt"/>
                      <a:ea typeface="+mj-ea"/>
                    </a:rPr>
                    <a:t>1</a:t>
                  </a:r>
                  <a:endParaRPr lang="zh-CN" altLang="en-US" sz="2800" b="1" dirty="0">
                    <a:latin typeface="+mj-lt"/>
                    <a:ea typeface="+mj-ea"/>
                  </a:endParaRP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 rot="16200000">
                <a:off x="9709003" y="4367999"/>
                <a:ext cx="364202" cy="523220"/>
                <a:chOff x="9392150" y="4739965"/>
                <a:chExt cx="893006" cy="523220"/>
              </a:xfrm>
            </p:grpSpPr>
            <p:cxnSp>
              <p:nvCxnSpPr>
                <p:cNvPr id="12" name="直接箭头连接符 11"/>
                <p:cNvCxnSpPr/>
                <p:nvPr/>
              </p:nvCxnSpPr>
              <p:spPr bwMode="auto">
                <a:xfrm rot="5400000" flipV="1">
                  <a:off x="9809684" y="4554344"/>
                  <a:ext cx="0" cy="524887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triangl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" name="文本框 12"/>
                <p:cNvSpPr txBox="1"/>
                <p:nvPr/>
              </p:nvSpPr>
              <p:spPr bwMode="auto">
                <a:xfrm>
                  <a:off x="9392150" y="4739965"/>
                  <a:ext cx="893006" cy="523220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en-US" altLang="zh-CN" sz="2800" b="1">
                      <a:latin typeface="+mj-lt"/>
                      <a:ea typeface="+mj-ea"/>
                    </a:rPr>
                    <a:t>1</a:t>
                  </a:r>
                  <a:endParaRPr lang="zh-CN" altLang="en-US" sz="2800" b="1" dirty="0">
                    <a:latin typeface="+mj-lt"/>
                    <a:ea typeface="+mj-ea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11684364" y="3297728"/>
                <a:ext cx="364202" cy="523220"/>
                <a:chOff x="9392150" y="4739965"/>
                <a:chExt cx="893006" cy="523220"/>
              </a:xfrm>
            </p:grpSpPr>
            <p:cxnSp>
              <p:nvCxnSpPr>
                <p:cNvPr id="10" name="直接箭头连接符 9"/>
                <p:cNvCxnSpPr/>
                <p:nvPr/>
              </p:nvCxnSpPr>
              <p:spPr bwMode="auto">
                <a:xfrm rot="5400000" flipV="1">
                  <a:off x="9809684" y="4554344"/>
                  <a:ext cx="0" cy="524887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triangl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" name="文本框 10"/>
                <p:cNvSpPr txBox="1"/>
                <p:nvPr/>
              </p:nvSpPr>
              <p:spPr bwMode="auto">
                <a:xfrm>
                  <a:off x="9392150" y="4739965"/>
                  <a:ext cx="893006" cy="523220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en-US" altLang="zh-CN" sz="2800" b="1">
                      <a:latin typeface="+mj-lt"/>
                      <a:ea typeface="+mj-ea"/>
                    </a:rPr>
                    <a:t>1</a:t>
                  </a:r>
                  <a:endParaRPr lang="zh-CN" altLang="en-US" sz="2800" b="1" dirty="0">
                    <a:latin typeface="+mj-lt"/>
                    <a:ea typeface="+mj-ea"/>
                  </a:endParaRPr>
                </a:p>
              </p:txBody>
            </p:sp>
          </p:grpSp>
        </p:grpSp>
      </p:grp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119571" y="1390893"/>
            <a:ext cx="53848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解：根据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题意，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得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      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1183451" y="2226152"/>
          <a:ext cx="56007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1" name="Equation" r:id="rId1" imgW="134416800" imgH="28956000" progId="Equation.DSMT4">
                  <p:embed/>
                </p:oleObj>
              </mc:Choice>
              <mc:Fallback>
                <p:oleObj name="Equation" r:id="rId1" imgW="134416800" imgH="289560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83451" y="2226152"/>
                        <a:ext cx="56007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183451" y="3684850"/>
            <a:ext cx="26513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整理，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得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149674" y="4695301"/>
            <a:ext cx="36682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– 8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– 560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= 0.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  <p:bldP spid="2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241"/>
          <p:cNvSpPr txBox="1"/>
          <p:nvPr/>
        </p:nvSpPr>
        <p:spPr>
          <a:xfrm>
            <a:off x="868080" y="999653"/>
            <a:ext cx="1045583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2. </a:t>
            </a:r>
            <a:r>
              <a:rPr lang="zh-CN" altLang="en-US"/>
              <a:t>已知关于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的方程 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(2</a:t>
            </a:r>
            <a:r>
              <a:rPr lang="en-US" altLang="zh-CN" i="1"/>
              <a:t>m</a:t>
            </a:r>
            <a:r>
              <a:rPr lang="en-US" altLang="zh-CN"/>
              <a:t> + 1)</a:t>
            </a:r>
            <a:r>
              <a:rPr lang="en-US" altLang="zh-CN" i="1"/>
              <a:t>x</a:t>
            </a:r>
            <a:r>
              <a:rPr lang="en-US" altLang="zh-CN"/>
              <a:t> – (2</a:t>
            </a:r>
            <a:r>
              <a:rPr lang="en-US" altLang="zh-CN" i="1"/>
              <a:t>m</a:t>
            </a:r>
            <a:r>
              <a:rPr lang="en-US" altLang="zh-CN"/>
              <a:t> – 1) = 0 </a:t>
            </a:r>
            <a:r>
              <a:rPr lang="zh-CN" altLang="en-US"/>
              <a:t>的一个根为 </a:t>
            </a:r>
            <a:r>
              <a:rPr lang="en-US" altLang="zh-CN"/>
              <a:t>1</a:t>
            </a:r>
            <a:r>
              <a:rPr lang="zh-CN" altLang="en-US"/>
              <a:t>，求 </a:t>
            </a:r>
            <a:r>
              <a:rPr lang="en-US" altLang="zh-CN" i="1"/>
              <a:t>m</a:t>
            </a:r>
            <a:r>
              <a:rPr lang="en-US" altLang="zh-CN"/>
              <a:t> </a:t>
            </a:r>
            <a:r>
              <a:rPr lang="zh-CN" altLang="en-US"/>
              <a:t>的值</a:t>
            </a:r>
            <a:r>
              <a:rPr lang="en-US" altLang="zh-CN"/>
              <a:t>.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1206393" y="366762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P23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17.1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063837" y="2417441"/>
            <a:ext cx="9200666" cy="1358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解：将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= 1 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代入原方程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中，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得</a:t>
            </a:r>
            <a:endParaRPr lang="en-US" altLang="zh-CN" sz="3600" b="1">
              <a:solidFill>
                <a:srgbClr val="FF0000"/>
              </a:solidFill>
              <a:latin typeface="+mj-lt"/>
              <a:ea typeface="+mn-ea"/>
            </a:endParaRPr>
          </a:p>
          <a:p>
            <a:pPr algn="ctr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1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– (2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m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+ 1)×1 – (2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m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– 1)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= 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0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  <a:ea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927021" y="3907158"/>
            <a:ext cx="2616200" cy="1066800"/>
            <a:chOff x="1927021" y="3907158"/>
            <a:chExt cx="2616200" cy="1066800"/>
          </a:xfrm>
        </p:grpSpPr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3235121" y="3907158"/>
            <a:ext cx="13081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874" name="Equation" r:id="rId1" imgW="31394400" imgH="25603200" progId="Equation.DSMT4">
                    <p:embed/>
                  </p:oleObj>
                </mc:Choice>
                <mc:Fallback>
                  <p:oleObj name="Equation" r:id="rId1" imgW="31394400" imgH="25603200" progId="Equation.DSMT4">
                    <p:embed/>
                    <p:pic>
                      <p:nvPicPr>
                        <p:cNvPr id="0" name="图片 3687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235121" y="3907158"/>
                          <a:ext cx="13081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1927021" y="4093797"/>
              <a:ext cx="1308100" cy="693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+mn-ea"/>
                </a:rPr>
                <a:t>解得</a:t>
              </a:r>
              <a:endParaRPr lang="zh-CN" altLang="zh-CN" sz="3600" b="1" dirty="0">
                <a:solidFill>
                  <a:srgbClr val="FF0000"/>
                </a:solidFill>
                <a:latin typeface="+mj-lt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1582779" y="183825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P23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17.1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文本框 10241"/>
          <p:cNvSpPr txBox="1"/>
          <p:nvPr/>
        </p:nvSpPr>
        <p:spPr>
          <a:xfrm>
            <a:off x="1205693" y="707045"/>
            <a:ext cx="8869086" cy="1649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/>
              <a:t>3. </a:t>
            </a:r>
            <a:r>
              <a:rPr lang="zh-CN" altLang="en-US"/>
              <a:t>已知</a:t>
            </a:r>
            <a:r>
              <a:rPr lang="en-US" altLang="zh-CN"/>
              <a:t> </a:t>
            </a:r>
            <a:r>
              <a:rPr lang="en-US" altLang="zh-CN" i="1"/>
              <a:t>a</a:t>
            </a:r>
            <a:r>
              <a:rPr lang="en-US" altLang="zh-CN"/>
              <a:t> </a:t>
            </a:r>
            <a:r>
              <a:rPr lang="zh-CN" altLang="en-US"/>
              <a:t>是方程 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3</a:t>
            </a:r>
            <a:r>
              <a:rPr lang="en-US" altLang="zh-CN" i="1"/>
              <a:t>x</a:t>
            </a:r>
            <a:r>
              <a:rPr lang="en-US" altLang="zh-CN"/>
              <a:t> – 2 = 0 </a:t>
            </a:r>
            <a:r>
              <a:rPr lang="zh-CN" altLang="en-US"/>
              <a:t>的根，求：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）代数式 </a:t>
            </a:r>
            <a:r>
              <a:rPr lang="en-US" altLang="zh-CN"/>
              <a:t>2</a:t>
            </a:r>
            <a:r>
              <a:rPr lang="en-US" altLang="zh-CN" i="1"/>
              <a:t>a</a:t>
            </a:r>
            <a:r>
              <a:rPr lang="en-US" altLang="zh-CN" baseline="30000"/>
              <a:t>2</a:t>
            </a:r>
            <a:r>
              <a:rPr lang="en-US" altLang="zh-CN"/>
              <a:t> – 6</a:t>
            </a:r>
            <a:r>
              <a:rPr lang="en-US" altLang="zh-CN" i="1"/>
              <a:t>a</a:t>
            </a:r>
            <a:r>
              <a:rPr lang="en-US" altLang="zh-CN"/>
              <a:t> + 3 </a:t>
            </a:r>
            <a:r>
              <a:rPr lang="zh-CN" altLang="en-US"/>
              <a:t>的值； </a:t>
            </a:r>
            <a:endParaRPr lang="en-US" altLang="zh-CN"/>
          </a:p>
        </p:txBody>
      </p:sp>
      <p:sp>
        <p:nvSpPr>
          <p:cNvPr id="30" name="Text Box 3"/>
          <p:cNvSpPr txBox="1"/>
          <p:nvPr/>
        </p:nvSpPr>
        <p:spPr>
          <a:xfrm>
            <a:off x="673519" y="2679910"/>
            <a:ext cx="993343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）∵</a:t>
            </a:r>
            <a:r>
              <a:rPr lang="pt-BR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a</a:t>
            </a:r>
            <a:r>
              <a:rPr lang="pt-BR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</a:t>
            </a:r>
            <a:r>
              <a:rPr lang="zh-CN" altLang="pt-BR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是方程 </a:t>
            </a:r>
            <a:r>
              <a:rPr lang="pt-BR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pt-BR" altLang="zh-CN" sz="3600" b="1" baseline="30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pt-BR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3</a:t>
            </a:r>
            <a:r>
              <a:rPr lang="pt-BR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pt-BR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2 = 0 </a:t>
            </a:r>
            <a:r>
              <a:rPr lang="zh-CN" altLang="pt-BR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的根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3" name="Text Box 3"/>
          <p:cNvSpPr txBox="1"/>
          <p:nvPr/>
        </p:nvSpPr>
        <p:spPr>
          <a:xfrm>
            <a:off x="2753872" y="3356745"/>
            <a:ext cx="485438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∴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a</a:t>
            </a:r>
            <a:r>
              <a:rPr lang="pt-BR" altLang="zh-CN" sz="3600" b="1" baseline="30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pt-BR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3</a:t>
            </a:r>
            <a:r>
              <a:rPr lang="pt-BR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a</a:t>
            </a:r>
            <a:r>
              <a:rPr lang="pt-BR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2 = 0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0" name="Text Box 3"/>
          <p:cNvSpPr txBox="1"/>
          <p:nvPr/>
        </p:nvSpPr>
        <p:spPr>
          <a:xfrm>
            <a:off x="2753871" y="4003076"/>
            <a:ext cx="4410635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∴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a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6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+ 3 </a:t>
            </a:r>
            <a:endParaRPr lang="en-US" altLang="zh-CN" sz="3600" b="1">
              <a:solidFill>
                <a:srgbClr val="FF0000"/>
              </a:solidFill>
              <a:latin typeface="+mj-lt"/>
              <a:cs typeface="仿宋" panose="02010609060101010101" pitchFamily="49" charset="-122"/>
            </a:endParaRPr>
          </a:p>
          <a:p>
            <a:pPr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 = 2(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a</a:t>
            </a:r>
            <a:r>
              <a:rPr lang="pt-BR" altLang="zh-CN" sz="3600" b="1" baseline="30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pt-BR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3</a:t>
            </a:r>
            <a:r>
              <a:rPr lang="pt-BR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a</a:t>
            </a:r>
            <a:r>
              <a:rPr lang="pt-BR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2) + 7 </a:t>
            </a:r>
            <a:endParaRPr lang="pt-BR" altLang="zh-CN" sz="3600" b="1">
              <a:solidFill>
                <a:srgbClr val="FF0000"/>
              </a:solidFill>
              <a:latin typeface="+mj-lt"/>
              <a:cs typeface="仿宋" panose="02010609060101010101" pitchFamily="49" charset="-122"/>
            </a:endParaRPr>
          </a:p>
          <a:p>
            <a:pPr eaLnBrk="0" hangingPunct="0"/>
            <a:r>
              <a:rPr lang="pt-BR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 = 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×</a:t>
            </a:r>
            <a:r>
              <a:rPr lang="pt-BR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0 + 7 = 7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p"/>
      <p:bldP spid="33" grpId="0" build="p"/>
      <p:bldP spid="40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1399</Words>
  <Application>WPS 演示</Application>
  <PresentationFormat>宽屏</PresentationFormat>
  <Paragraphs>119</Paragraphs>
  <Slides>10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10</vt:i4>
      </vt:variant>
    </vt:vector>
  </HeadingPairs>
  <TitlesOfParts>
    <vt:vector size="30" baseType="lpstr">
      <vt:lpstr>Arial</vt:lpstr>
      <vt:lpstr>宋体</vt:lpstr>
      <vt:lpstr>Wingdings</vt:lpstr>
      <vt:lpstr>楷体</vt:lpstr>
      <vt:lpstr>微软雅黑</vt:lpstr>
      <vt:lpstr>Aa楷体</vt:lpstr>
      <vt:lpstr>楷体_GB2312</vt:lpstr>
      <vt:lpstr>黑体</vt:lpstr>
      <vt:lpstr>Calibri</vt:lpstr>
      <vt:lpstr>times</vt:lpstr>
      <vt:lpstr>Traditional Arabic</vt:lpstr>
      <vt:lpstr>仿宋</vt:lpstr>
      <vt:lpstr>Times New Roman</vt:lpstr>
      <vt:lpstr>Arial Unicode MS</vt:lpstr>
      <vt:lpstr>等线</vt:lpstr>
      <vt:lpstr>Office 主题​​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261</cp:revision>
  <dcterms:created xsi:type="dcterms:W3CDTF">2025-11-05T05:12:00Z</dcterms:created>
  <dcterms:modified xsi:type="dcterms:W3CDTF">2026-02-04T08:31:49Z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403BD794D6A24496ACD1BC6DAB3D79C9_12</vt:lpwstr>
  </property>
  <property fmtid="{D5CDD505-2E9C-101B-9397-08002B2CF9AE}" pid="3" name="KSOProductBuildVer">
    <vt:lpwstr>2052-12.1.0.24657</vt:lpwstr>
  </property>
</Properties>
</file>