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40" r:id="rId7"/>
    <p:sldId id="320" r:id="rId8"/>
    <p:sldId id="341" r:id="rId9"/>
    <p:sldId id="342" r:id="rId10"/>
    <p:sldId id="343" r:id="rId11"/>
    <p:sldId id="345" r:id="rId12"/>
    <p:sldId id="323" r:id="rId13"/>
    <p:sldId id="346" r:id="rId14"/>
    <p:sldId id="344" r:id="rId15"/>
    <p:sldId id="347" r:id="rId16"/>
    <p:sldId id="335" r:id="rId17"/>
    <p:sldId id="348" r:id="rId18"/>
    <p:sldId id="336" r:id="rId19"/>
    <p:sldId id="349" r:id="rId20"/>
    <p:sldId id="337" r:id="rId21"/>
    <p:sldId id="338" r:id="rId22"/>
    <p:sldId id="33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33.wmf"/><Relationship Id="rId4" Type="http://schemas.openxmlformats.org/officeDocument/2006/relationships/image" Target="../media/image32.e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4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e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 userDrawn="1"/>
        </p:nvSpPr>
        <p:spPr>
          <a:xfrm>
            <a:off x="-545177" y="616920"/>
            <a:ext cx="1010653" cy="94978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 rot="10800000">
            <a:off x="9112592" y="-14515"/>
            <a:ext cx="1585887" cy="147777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8926577" y="3587959"/>
            <a:ext cx="3509263" cy="3270041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0348615" y="4455562"/>
            <a:ext cx="2609342" cy="2431466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>
            <a:off x="9244386" y="4206239"/>
            <a:ext cx="953258" cy="88827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10197644" y="5824260"/>
            <a:ext cx="969180" cy="903112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 rot="10800000">
            <a:off x="10044933" y="528943"/>
            <a:ext cx="932340" cy="86878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10800000">
            <a:off x="8227547" y="5367158"/>
            <a:ext cx="1964386" cy="1830475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8796482" y="-49558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9807262" y="3429000"/>
            <a:ext cx="921127" cy="1714066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10750256" y="2315812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>
            <a:off x="11945209" y="4014055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8311054" y="602779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754222" y="6038837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 userDrawn="1"/>
        </p:nvSpPr>
        <p:spPr>
          <a:xfrm>
            <a:off x="10352120" y="932425"/>
            <a:ext cx="550817" cy="55499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 userDrawn="1"/>
        </p:nvSpPr>
        <p:spPr>
          <a:xfrm rot="10800000">
            <a:off x="11029026" y="1399251"/>
            <a:ext cx="312742" cy="315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-10495" y="-480552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5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2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2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oleObject" Target="../embeddings/oleObject30.bin"/><Relationship Id="rId7" Type="http://schemas.openxmlformats.org/officeDocument/2006/relationships/image" Target="../media/image28.wmf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6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.bin"/><Relationship Id="rId8" Type="http://schemas.openxmlformats.org/officeDocument/2006/relationships/image" Target="../media/image32.emf"/><Relationship Id="rId7" Type="http://schemas.openxmlformats.org/officeDocument/2006/relationships/oleObject" Target="../embeddings/oleObject34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29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31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wmf"/><Relationship Id="rId8" Type="http://schemas.openxmlformats.org/officeDocument/2006/relationships/oleObject" Target="../embeddings/oleObject39.bin"/><Relationship Id="rId7" Type="http://schemas.openxmlformats.org/officeDocument/2006/relationships/image" Target="../media/image37.wmf"/><Relationship Id="rId6" Type="http://schemas.openxmlformats.org/officeDocument/2006/relationships/oleObject" Target="../embeddings/oleObject38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37.bin"/><Relationship Id="rId3" Type="http://schemas.openxmlformats.org/officeDocument/2006/relationships/image" Target="../media/image35.wmf"/><Relationship Id="rId2" Type="http://schemas.openxmlformats.org/officeDocument/2006/relationships/oleObject" Target="../embeddings/oleObject36.bin"/><Relationship Id="rId15" Type="http://schemas.openxmlformats.org/officeDocument/2006/relationships/vmlDrawing" Target="../drawings/vmlDrawing11.v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40.wmf"/><Relationship Id="rId12" Type="http://schemas.openxmlformats.org/officeDocument/2006/relationships/oleObject" Target="../embeddings/oleObject41.bin"/><Relationship Id="rId11" Type="http://schemas.openxmlformats.org/officeDocument/2006/relationships/image" Target="../media/image39.wmf"/><Relationship Id="rId10" Type="http://schemas.openxmlformats.org/officeDocument/2006/relationships/oleObject" Target="../embeddings/oleObject40.bin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41.wmf"/><Relationship Id="rId12" Type="http://schemas.openxmlformats.org/officeDocument/2006/relationships/vmlDrawing" Target="../drawings/vmlDrawing12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42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7.wmf"/><Relationship Id="rId3" Type="http://schemas.openxmlformats.org/officeDocument/2006/relationships/oleObject" Target="../embeddings/oleObject48.bin"/><Relationship Id="rId2" Type="http://schemas.openxmlformats.org/officeDocument/2006/relationships/image" Target="../media/image46.wmf"/><Relationship Id="rId1" Type="http://schemas.openxmlformats.org/officeDocument/2006/relationships/oleObject" Target="../embeddings/oleObject47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wmf"/><Relationship Id="rId8" Type="http://schemas.openxmlformats.org/officeDocument/2006/relationships/oleObject" Target="../embeddings/oleObject50.bin"/><Relationship Id="rId7" Type="http://schemas.openxmlformats.org/officeDocument/2006/relationships/tags" Target="../tags/tag8.xml"/><Relationship Id="rId6" Type="http://schemas.microsoft.com/office/2007/relationships/hdphoto" Target="../media/image50.wdp"/><Relationship Id="rId5" Type="http://schemas.openxmlformats.org/officeDocument/2006/relationships/image" Target="../media/image49.png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48.wmf"/><Relationship Id="rId11" Type="http://schemas.openxmlformats.org/officeDocument/2006/relationships/vmlDrawing" Target="../drawings/vmlDrawing14.vml"/><Relationship Id="rId10" Type="http://schemas.openxmlformats.org/officeDocument/2006/relationships/slideLayout" Target="../slideLayouts/slideLayout3.xml"/><Relationship Id="rId1" Type="http://schemas.openxmlformats.org/officeDocument/2006/relationships/oleObject" Target="../embeddings/oleObject49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2.wmf"/><Relationship Id="rId1" Type="http://schemas.openxmlformats.org/officeDocument/2006/relationships/oleObject" Target="../embeddings/oleObject5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6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52.bin"/><Relationship Id="rId2" Type="http://schemas.microsoft.com/office/2007/relationships/hdphoto" Target="../media/image54.wdp"/><Relationship Id="rId1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7.wmf"/><Relationship Id="rId1" Type="http://schemas.openxmlformats.org/officeDocument/2006/relationships/oleObject" Target="../embeddings/oleObject54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.wmf"/><Relationship Id="rId6" Type="http://schemas.openxmlformats.org/officeDocument/2006/relationships/oleObject" Target="../embeddings/oleObject1.bin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7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1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18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1302" y="1321348"/>
            <a:ext cx="7889396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二次根式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16.1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二次根式及其性质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二次根式的概念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27202" y="422599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241"/>
          <p:cNvSpPr txBox="1"/>
          <p:nvPr/>
        </p:nvSpPr>
        <p:spPr>
          <a:xfrm>
            <a:off x="920374" y="1157248"/>
            <a:ext cx="9455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 dirty="0"/>
              <a:t>下列各式中，哪些是二次根式？哪些不是？</a:t>
            </a:r>
            <a:endParaRPr lang="en-US" altLang="zh-CN" dirty="0"/>
          </a:p>
        </p:txBody>
      </p:sp>
      <p:sp>
        <p:nvSpPr>
          <p:cNvPr id="13" name="文本框 10241"/>
          <p:cNvSpPr txBox="1"/>
          <p:nvPr/>
        </p:nvSpPr>
        <p:spPr>
          <a:xfrm>
            <a:off x="724432" y="1897012"/>
            <a:ext cx="87461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      ；   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81</a:t>
            </a:r>
            <a:r>
              <a:rPr lang="zh-CN" altLang="en-US" dirty="0"/>
              <a:t>；   （</a:t>
            </a:r>
            <a:r>
              <a:rPr lang="en-US" altLang="zh-CN" dirty="0"/>
              <a:t>3</a:t>
            </a:r>
            <a:r>
              <a:rPr lang="zh-CN" altLang="en-US" dirty="0"/>
              <a:t>）           ；</a:t>
            </a:r>
            <a:endParaRPr lang="en-US" altLang="zh-CN" dirty="0"/>
          </a:p>
        </p:txBody>
      </p:sp>
      <p:sp>
        <p:nvSpPr>
          <p:cNvPr id="20" name="文本框 10241"/>
          <p:cNvSpPr txBox="1"/>
          <p:nvPr/>
        </p:nvSpPr>
        <p:spPr>
          <a:xfrm>
            <a:off x="724430" y="3010263"/>
            <a:ext cx="71506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                   ；   （</a:t>
            </a:r>
            <a:r>
              <a:rPr lang="en-US" altLang="zh-CN" dirty="0"/>
              <a:t>5</a:t>
            </a:r>
            <a:r>
              <a:rPr lang="zh-CN" altLang="en-US" dirty="0"/>
              <a:t>）      </a:t>
            </a:r>
            <a:r>
              <a:rPr lang="en-US" altLang="zh-CN" dirty="0"/>
              <a:t>.</a:t>
            </a:r>
            <a:endParaRPr lang="en-US" altLang="zh-CN" dirty="0"/>
          </a:p>
        </p:txBody>
      </p:sp>
      <p:sp>
        <p:nvSpPr>
          <p:cNvPr id="28" name="文本框 10241"/>
          <p:cNvSpPr txBox="1"/>
          <p:nvPr/>
        </p:nvSpPr>
        <p:spPr>
          <a:xfrm>
            <a:off x="1948278" y="2282951"/>
            <a:ext cx="6533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0241"/>
          <p:cNvSpPr txBox="1"/>
          <p:nvPr/>
        </p:nvSpPr>
        <p:spPr>
          <a:xfrm>
            <a:off x="4534044" y="2282951"/>
            <a:ext cx="579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</a:rPr>
              <a:t>×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" name="文本框 10241"/>
          <p:cNvSpPr txBox="1"/>
          <p:nvPr/>
        </p:nvSpPr>
        <p:spPr>
          <a:xfrm>
            <a:off x="7267913" y="2282951"/>
            <a:ext cx="579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</a:rPr>
              <a:t>×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1" name="文本框 10241"/>
          <p:cNvSpPr txBox="1"/>
          <p:nvPr/>
        </p:nvSpPr>
        <p:spPr>
          <a:xfrm>
            <a:off x="1948278" y="3444755"/>
            <a:ext cx="6533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0241"/>
          <p:cNvSpPr txBox="1"/>
          <p:nvPr/>
        </p:nvSpPr>
        <p:spPr>
          <a:xfrm>
            <a:off x="6017611" y="3411022"/>
            <a:ext cx="579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</a:rPr>
              <a:t>×</a:t>
            </a:r>
            <a:endParaRPr lang="en-US" altLang="zh-CN" dirty="0">
              <a:solidFill>
                <a:srgbClr val="FF0000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771078" y="1972371"/>
          <a:ext cx="800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6" name="Equation" r:id="rId1" imgW="19202400" imgH="13106400" progId="Equation.DSMT4">
                  <p:embed/>
                </p:oleObj>
              </mc:Choice>
              <mc:Fallback>
                <p:oleObj name="Equation" r:id="rId1" imgW="19202400" imgH="131064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71078" y="1972371"/>
                        <a:ext cx="800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6813819" y="1945168"/>
          <a:ext cx="1206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7" name="Equation" r:id="rId3" imgW="28956000" imgH="13411200" progId="Equation.DSMT4">
                  <p:embed/>
                </p:oleObj>
              </mc:Choice>
              <mc:Fallback>
                <p:oleObj name="Equation" r:id="rId3" imgW="28956000" imgH="134112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13819" y="1945168"/>
                        <a:ext cx="1206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1771078" y="3044058"/>
          <a:ext cx="23241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8" name="Equation" r:id="rId5" imgW="55778400" imgH="16154400" progId="Equation.DSMT4">
                  <p:embed/>
                </p:oleObj>
              </mc:Choice>
              <mc:Fallback>
                <p:oleObj name="Equation" r:id="rId5" imgW="55778400" imgH="16154400" progId="Equation.DSMT4">
                  <p:embed/>
                  <p:pic>
                    <p:nvPicPr>
                      <p:cNvPr id="0" name="对象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71078" y="3044058"/>
                        <a:ext cx="23241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5913672" y="3035135"/>
          <a:ext cx="596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9" name="Equation" r:id="rId7" imgW="14325600" imgH="13411200" progId="Equation.DSMT4">
                  <p:embed/>
                </p:oleObj>
              </mc:Choice>
              <mc:Fallback>
                <p:oleObj name="Equation" r:id="rId7" imgW="14325600" imgH="134112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13672" y="3035135"/>
                        <a:ext cx="596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719753" y="4545871"/>
            <a:ext cx="161702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分析：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7" name="圆角矩形 23"/>
          <p:cNvSpPr/>
          <p:nvPr/>
        </p:nvSpPr>
        <p:spPr>
          <a:xfrm>
            <a:off x="2132398" y="4242350"/>
            <a:ext cx="2129866" cy="1191816"/>
          </a:xfrm>
          <a:prstGeom prst="roundRect">
            <a:avLst/>
          </a:prstGeom>
          <a:solidFill>
            <a:srgbClr val="1D4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buClrTx/>
              <a:buSzTx/>
              <a:buFontTx/>
            </a:pPr>
            <a:r>
              <a:rPr lang="zh-CN" altLang="en-US" sz="3200" b="1" dirty="0">
                <a:latin typeface="+mn-ea"/>
                <a:sym typeface="+mn-ea"/>
              </a:rPr>
              <a:t>是否含二次根号</a:t>
            </a:r>
            <a:endParaRPr lang="zh-CN" altLang="en-US" sz="3200" b="1" dirty="0">
              <a:latin typeface="+mn-ea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62264" y="4253483"/>
            <a:ext cx="991527" cy="584775"/>
            <a:chOff x="3551651" y="1970000"/>
            <a:chExt cx="992361" cy="584399"/>
          </a:xfrm>
        </p:grpSpPr>
        <p:cxnSp>
          <p:nvCxnSpPr>
            <p:cNvPr id="39" name="直接箭头连接符 38"/>
            <p:cNvCxnSpPr>
              <a:stCxn id="37" idx="3"/>
              <a:endCxn id="41" idx="1"/>
            </p:cNvCxnSpPr>
            <p:nvPr/>
          </p:nvCxnSpPr>
          <p:spPr>
            <a:xfrm>
              <a:off x="3551651" y="2554399"/>
              <a:ext cx="992361" cy="0"/>
            </a:xfrm>
            <a:prstGeom prst="straightConnector1">
              <a:avLst/>
            </a:prstGeom>
            <a:ln w="28575">
              <a:solidFill>
                <a:srgbClr val="1D41D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0"/>
            <p:cNvSpPr txBox="1"/>
            <p:nvPr/>
          </p:nvSpPr>
          <p:spPr>
            <a:xfrm>
              <a:off x="3747999" y="1970000"/>
              <a:ext cx="565944" cy="5843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3200" b="1" dirty="0">
                  <a:solidFill>
                    <a:srgbClr val="1D41D5"/>
                  </a:solidFill>
                  <a:latin typeface="+mn-ea"/>
                  <a:ea typeface="+mn-ea"/>
                </a:rPr>
                <a:t>是</a:t>
              </a:r>
              <a:endParaRPr lang="zh-CN" altLang="en-US" sz="3200" b="1" dirty="0">
                <a:solidFill>
                  <a:srgbClr val="1D41D5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1" name="圆角矩形 27"/>
          <p:cNvSpPr/>
          <p:nvPr/>
        </p:nvSpPr>
        <p:spPr>
          <a:xfrm>
            <a:off x="5253791" y="4242350"/>
            <a:ext cx="2542317" cy="1191816"/>
          </a:xfrm>
          <a:prstGeom prst="roundRect">
            <a:avLst/>
          </a:prstGeom>
          <a:solidFill>
            <a:srgbClr val="1D4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buClrTx/>
              <a:buSzTx/>
              <a:buFontTx/>
            </a:pPr>
            <a:r>
              <a:rPr lang="zh-CN" altLang="en-US" sz="3200" b="1">
                <a:latin typeface="+mn-ea"/>
                <a:sym typeface="+mn-ea"/>
              </a:rPr>
              <a:t>被开方数是否为非负数</a:t>
            </a:r>
            <a:endParaRPr lang="zh-CN" altLang="en-US" sz="3200" b="1">
              <a:latin typeface="+mn-ea"/>
              <a:sym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96108" y="4270023"/>
            <a:ext cx="952350" cy="595496"/>
            <a:chOff x="3340609" y="1986528"/>
            <a:chExt cx="953153" cy="595113"/>
          </a:xfrm>
        </p:grpSpPr>
        <p:cxnSp>
          <p:nvCxnSpPr>
            <p:cNvPr id="43" name="直接箭头连接符 42"/>
            <p:cNvCxnSpPr>
              <a:stCxn id="41" idx="3"/>
              <a:endCxn id="45" idx="1"/>
            </p:cNvCxnSpPr>
            <p:nvPr/>
          </p:nvCxnSpPr>
          <p:spPr>
            <a:xfrm>
              <a:off x="3340609" y="2554398"/>
              <a:ext cx="953153" cy="0"/>
            </a:xfrm>
            <a:prstGeom prst="straightConnector1">
              <a:avLst/>
            </a:prstGeom>
            <a:ln w="28575">
              <a:solidFill>
                <a:srgbClr val="1D41D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10"/>
            <p:cNvSpPr txBox="1"/>
            <p:nvPr/>
          </p:nvSpPr>
          <p:spPr>
            <a:xfrm>
              <a:off x="3558154" y="1986528"/>
              <a:ext cx="518062" cy="595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rgbClr val="1D41D5"/>
                  </a:solidFill>
                  <a:latin typeface="+mn-ea"/>
                  <a:ea typeface="+mn-ea"/>
                </a:rPr>
                <a:t>是</a:t>
              </a:r>
              <a:endParaRPr lang="zh-CN" altLang="en-US" sz="3200" b="1" dirty="0">
                <a:solidFill>
                  <a:srgbClr val="1D41D5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5" name="圆角矩形 31"/>
          <p:cNvSpPr/>
          <p:nvPr/>
        </p:nvSpPr>
        <p:spPr>
          <a:xfrm>
            <a:off x="8748458" y="4514765"/>
            <a:ext cx="2328101" cy="646986"/>
          </a:xfrm>
          <a:prstGeom prst="roundRect">
            <a:avLst/>
          </a:prstGeom>
          <a:solidFill>
            <a:srgbClr val="1D4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buClrTx/>
              <a:buSzTx/>
              <a:buFontTx/>
            </a:pPr>
            <a:r>
              <a:rPr lang="zh-CN" altLang="en-US" sz="3200" b="1" dirty="0">
                <a:latin typeface="+mn-ea"/>
                <a:sym typeface="+mn-ea"/>
              </a:rPr>
              <a:t>是二次根式</a:t>
            </a:r>
            <a:endParaRPr lang="zh-CN" altLang="en-US" sz="3200" b="1" dirty="0">
              <a:latin typeface="+mn-ea"/>
              <a:sym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731513" y="5434166"/>
            <a:ext cx="727330" cy="584775"/>
            <a:chOff x="2498738" y="3326493"/>
            <a:chExt cx="728204" cy="584996"/>
          </a:xfrm>
        </p:grpSpPr>
        <p:cxnSp>
          <p:nvCxnSpPr>
            <p:cNvPr id="47" name="直接箭头连接符 46"/>
            <p:cNvCxnSpPr/>
            <p:nvPr/>
          </p:nvCxnSpPr>
          <p:spPr>
            <a:xfrm>
              <a:off x="2498738" y="3326493"/>
              <a:ext cx="0" cy="52597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19"/>
            <p:cNvSpPr txBox="1"/>
            <p:nvPr/>
          </p:nvSpPr>
          <p:spPr>
            <a:xfrm>
              <a:off x="2500901" y="3326493"/>
              <a:ext cx="726041" cy="584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3200" b="1" dirty="0">
                  <a:solidFill>
                    <a:srgbClr val="FF0000"/>
                  </a:solidFill>
                  <a:latin typeface="+mn-ea"/>
                  <a:ea typeface="+mn-ea"/>
                </a:rPr>
                <a:t>否</a:t>
              </a:r>
              <a:endParaRPr lang="zh-CN" altLang="en-US" sz="3200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圆角矩形 42"/>
          <p:cNvSpPr/>
          <p:nvPr/>
        </p:nvSpPr>
        <p:spPr>
          <a:xfrm>
            <a:off x="3197331" y="5978996"/>
            <a:ext cx="3489465" cy="646986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buClrTx/>
              <a:buSzTx/>
              <a:buFontTx/>
            </a:pPr>
            <a:r>
              <a:rPr lang="zh-CN" altLang="en-US" sz="3200" b="1">
                <a:latin typeface="+mn-ea"/>
                <a:sym typeface="+mn-ea"/>
              </a:rPr>
              <a:t>不是二次根式</a:t>
            </a:r>
            <a:endParaRPr lang="zh-CN" altLang="en-US" sz="3200" b="1">
              <a:latin typeface="+mn-ea"/>
              <a:sym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069599" y="5369377"/>
            <a:ext cx="600408" cy="590570"/>
            <a:chOff x="2498738" y="3261679"/>
            <a:chExt cx="601129" cy="590793"/>
          </a:xfrm>
        </p:grpSpPr>
        <p:cxnSp>
          <p:nvCxnSpPr>
            <p:cNvPr id="51" name="直接箭头连接符 50"/>
            <p:cNvCxnSpPr/>
            <p:nvPr/>
          </p:nvCxnSpPr>
          <p:spPr>
            <a:xfrm>
              <a:off x="2498738" y="3326493"/>
              <a:ext cx="0" cy="52597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9"/>
            <p:cNvSpPr txBox="1"/>
            <p:nvPr/>
          </p:nvSpPr>
          <p:spPr>
            <a:xfrm>
              <a:off x="2498738" y="3261679"/>
              <a:ext cx="601129" cy="584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3200" b="1" dirty="0">
                  <a:solidFill>
                    <a:srgbClr val="FF0000"/>
                  </a:solidFill>
                  <a:latin typeface="+mn-ea"/>
                  <a:ea typeface="+mn-ea"/>
                </a:rPr>
                <a:t>否</a:t>
              </a:r>
              <a:endParaRPr lang="zh-CN" altLang="en-US" sz="3200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6" grpId="0"/>
      <p:bldP spid="36" grpId="1"/>
      <p:bldP spid="37" grpId="0" bldLvl="0" animBg="1"/>
      <p:bldP spid="37" grpId="1" animBg="1"/>
      <p:bldP spid="41" grpId="0" bldLvl="0" animBg="1"/>
      <p:bldP spid="41" grpId="1" animBg="1"/>
      <p:bldP spid="45" grpId="0" bldLvl="0" animBg="1"/>
      <p:bldP spid="45" grpId="1" animBg="1"/>
      <p:bldP spid="49" grpId="0" bldLvl="0" animBg="1"/>
      <p:bldP spid="4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4335" y="1310218"/>
            <a:ext cx="10416660" cy="4007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        当</a:t>
            </a:r>
            <a:r>
              <a:rPr lang="en-US" altLang="zh-CN" sz="4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＞</a:t>
            </a:r>
            <a:r>
              <a:rPr lang="en-US" altLang="zh-CN" sz="4000" b="1">
                <a:latin typeface="+mn-lt"/>
                <a:ea typeface="楷体" panose="02010609060101010101" pitchFamily="49" charset="-122"/>
              </a:rPr>
              <a:t>0 </a:t>
            </a:r>
            <a:r>
              <a:rPr lang="zh-CN" altLang="en-US" sz="4000" b="1">
                <a:latin typeface="+mn-lt"/>
                <a:ea typeface="楷体" panose="02010609060101010101" pitchFamily="49" charset="-122"/>
              </a:rPr>
              <a:t>时，</a:t>
            </a:r>
            <a:r>
              <a:rPr lang="en-US" altLang="zh-CN" sz="4000" b="1">
                <a:latin typeface="+mn-lt"/>
                <a:ea typeface="楷体" panose="02010609060101010101" pitchFamily="49" charset="-122"/>
              </a:rPr>
              <a:t>        </a:t>
            </a:r>
            <a:r>
              <a:rPr lang="zh-CN" altLang="en-US" sz="4000" b="1">
                <a:latin typeface="+mn-lt"/>
                <a:ea typeface="楷体" panose="02010609060101010101" pitchFamily="49" charset="-122"/>
              </a:rPr>
              <a:t>表示 </a:t>
            </a:r>
            <a:r>
              <a:rPr lang="en-US" altLang="zh-CN" sz="4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40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的算术平方根，因此</a:t>
            </a:r>
            <a:r>
              <a:rPr lang="en-US" altLang="zh-CN" sz="4000" b="1" dirty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＞</a:t>
            </a:r>
            <a:r>
              <a:rPr lang="en-US" altLang="zh-CN" sz="4000" b="1" dirty="0"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；当</a:t>
            </a:r>
            <a:r>
              <a:rPr lang="en-US" altLang="zh-CN" sz="4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4000" b="1" dirty="0">
                <a:latin typeface="+mn-lt"/>
                <a:ea typeface="楷体" panose="02010609060101010101" pitchFamily="49" charset="-122"/>
              </a:rPr>
              <a:t> = 0 </a:t>
            </a: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时，      表示 </a:t>
            </a:r>
            <a:r>
              <a:rPr lang="en-US" altLang="zh-CN" sz="4000" b="1" dirty="0">
                <a:latin typeface="+mn-lt"/>
                <a:ea typeface="楷体" panose="02010609060101010101" pitchFamily="49" charset="-122"/>
              </a:rPr>
              <a:t>0 </a:t>
            </a: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的算术平方根，因此       </a:t>
            </a:r>
            <a:r>
              <a:rPr lang="en-US" altLang="zh-CN" sz="4000" b="1" dirty="0">
                <a:latin typeface="+mn-lt"/>
                <a:ea typeface="楷体" panose="02010609060101010101" pitchFamily="49" charset="-122"/>
              </a:rPr>
              <a:t>= 0</a:t>
            </a: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4000" b="1" dirty="0">
              <a:latin typeface="+mn-lt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        这就是说</a:t>
            </a:r>
            <a:r>
              <a:rPr lang="zh-CN" altLang="en-US" sz="4000" b="1">
                <a:latin typeface="+mn-lt"/>
                <a:ea typeface="楷体" panose="02010609060101010101" pitchFamily="49" charset="-122"/>
              </a:rPr>
              <a:t>，  </a:t>
            </a:r>
            <a:r>
              <a:rPr lang="zh-CN" altLang="en-US" sz="4000" b="1">
                <a:ea typeface="楷体" panose="02010609060101010101" pitchFamily="49" charset="-122"/>
              </a:rPr>
              <a:t>              </a:t>
            </a:r>
            <a:r>
              <a:rPr lang="zh-CN" altLang="en-US" sz="4000" b="1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4000" b="1" dirty="0">
                <a:latin typeface="+mn-lt"/>
                <a:ea typeface="楷体" panose="02010609060101010101" pitchFamily="49" charset="-122"/>
              </a:rPr>
              <a:t>一个</a:t>
            </a:r>
            <a:r>
              <a:rPr lang="zh-CN" altLang="en-US" sz="4000" b="1">
                <a:latin typeface="+mn-lt"/>
                <a:ea typeface="楷体" panose="02010609060101010101" pitchFamily="49" charset="-122"/>
              </a:rPr>
              <a:t>非负数，具有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双重非负性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40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496227" y="1409097"/>
          <a:ext cx="752983" cy="676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3" name="Equation" r:id="rId1" imgW="14935200" imgH="13411200" progId="Equation.DSMT4">
                  <p:embed/>
                </p:oleObj>
              </mc:Choice>
              <mc:Fallback>
                <p:oleObj name="Equation" r:id="rId1" imgW="14935200" imgH="134112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6227" y="1409097"/>
                        <a:ext cx="752983" cy="676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955036" y="2184124"/>
          <a:ext cx="752983" cy="676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4" name="Equation" r:id="rId3" imgW="14935200" imgH="13411200" progId="Equation.DSMT4">
                  <p:embed/>
                </p:oleObj>
              </mc:Choice>
              <mc:Fallback>
                <p:oleObj name="Equation" r:id="rId3" imgW="14935200" imgH="134112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5036" y="2184124"/>
                        <a:ext cx="752983" cy="676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472662" y="2959151"/>
          <a:ext cx="752983" cy="676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" name="Equation" r:id="rId5" imgW="14935200" imgH="13411200" progId="Equation.DSMT4">
                  <p:embed/>
                </p:oleObj>
              </mc:Choice>
              <mc:Fallback>
                <p:oleObj name="Equation" r:id="rId5" imgW="14935200" imgH="134112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72662" y="2959151"/>
                        <a:ext cx="752983" cy="676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072441" y="3734178"/>
          <a:ext cx="2379662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6" name="Equation" r:id="rId6" imgW="47244000" imgH="16154400" progId="Equation.DSMT4">
                  <p:embed/>
                </p:oleObj>
              </mc:Choice>
              <mc:Fallback>
                <p:oleObj name="Equation" r:id="rId6" imgW="47244000" imgH="161544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2441" y="3734178"/>
                        <a:ext cx="2379662" cy="814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734038" y="2184124"/>
          <a:ext cx="752983" cy="676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7" name="Equation" r:id="rId8" imgW="14935200" imgH="13411200" progId="Equation.DSMT4">
                  <p:embed/>
                </p:oleObj>
              </mc:Choice>
              <mc:Fallback>
                <p:oleObj name="Equation" r:id="rId8" imgW="14935200" imgH="134112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34038" y="2184124"/>
                        <a:ext cx="752983" cy="676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07205" y="662473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964875" y="662473"/>
            <a:ext cx="79355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实数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为何值时，下列式子有</a:t>
            </a:r>
            <a:r>
              <a:rPr lang="zh-CN" altLang="en-US" dirty="0"/>
              <a:t>意义？</a:t>
            </a:r>
            <a:endParaRPr lang="en-US" altLang="zh-CN" dirty="0"/>
          </a:p>
        </p:txBody>
      </p:sp>
      <p:sp>
        <p:nvSpPr>
          <p:cNvPr id="11" name="文本框 10241"/>
          <p:cNvSpPr txBox="1"/>
          <p:nvPr/>
        </p:nvSpPr>
        <p:spPr>
          <a:xfrm>
            <a:off x="1085340" y="1628140"/>
            <a:ext cx="87461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          </a:t>
            </a:r>
            <a:r>
              <a:rPr lang="zh-CN" altLang="en-US" dirty="0"/>
              <a:t>；   </a:t>
            </a: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       </a:t>
            </a:r>
            <a:r>
              <a:rPr lang="en-US" altLang="zh-CN"/>
              <a:t>.</a:t>
            </a:r>
            <a:endParaRPr lang="en-US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086103" y="1637107"/>
          <a:ext cx="1320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7" name="Equation" r:id="rId1" imgW="31699200" imgH="13411200" progId="Equation.DSMT4">
                  <p:embed/>
                </p:oleObj>
              </mc:Choice>
              <mc:Fallback>
                <p:oleObj name="Equation" r:id="rId1" imgW="31699200" imgH="134112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86103" y="1637107"/>
                        <a:ext cx="1320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303247" y="1604873"/>
          <a:ext cx="850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8" name="Equation" r:id="rId3" imgW="20421600" imgH="14935200" progId="Equation.DSMT4">
                  <p:embed/>
                </p:oleObj>
              </mc:Choice>
              <mc:Fallback>
                <p:oleObj name="Equation" r:id="rId3" imgW="20421600" imgH="149352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03247" y="1604873"/>
                        <a:ext cx="850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674614" y="2505102"/>
            <a:ext cx="9257265" cy="646331"/>
            <a:chOff x="1643149" y="2785601"/>
            <a:chExt cx="9257265" cy="646331"/>
          </a:xfrm>
        </p:grpSpPr>
        <p:sp>
          <p:nvSpPr>
            <p:cNvPr id="6" name="Text Box 3"/>
            <p:cNvSpPr txBox="1"/>
            <p:nvPr/>
          </p:nvSpPr>
          <p:spPr>
            <a:xfrm>
              <a:off x="1643149" y="2785601"/>
              <a:ext cx="925726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00FF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解：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）要使             有意义，则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+ 3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≥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798010" y="2820813"/>
            <a:ext cx="13208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9" name="Equation" r:id="rId5" imgW="31699200" imgH="13411200" progId="Equation.DSMT4">
                    <p:embed/>
                  </p:oleObj>
                </mc:Choice>
                <mc:Fallback>
                  <p:oleObj name="Equation" r:id="rId5" imgW="31699200" imgH="13411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98010" y="2820813"/>
                          <a:ext cx="13208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Text Box 3"/>
          <p:cNvSpPr txBox="1"/>
          <p:nvPr/>
        </p:nvSpPr>
        <p:spPr>
          <a:xfrm>
            <a:off x="2750012" y="3265168"/>
            <a:ext cx="630254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解这个不等式，得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≥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– 3.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750011" y="3981108"/>
            <a:ext cx="7181867" cy="646331"/>
            <a:chOff x="2750011" y="4256051"/>
            <a:chExt cx="7181867" cy="646331"/>
          </a:xfrm>
        </p:grpSpPr>
        <p:sp>
          <p:nvSpPr>
            <p:cNvPr id="17" name="Text Box 3"/>
            <p:cNvSpPr txBox="1"/>
            <p:nvPr/>
          </p:nvSpPr>
          <p:spPr>
            <a:xfrm>
              <a:off x="2750011" y="4256051"/>
              <a:ext cx="718186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所以当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– 3 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时，           有意义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536055" y="4302991"/>
            <a:ext cx="1314450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0" name="Equation" r:id="rId7" imgW="1245870" imgH="528955" progId="Equation.DSMT4">
                    <p:embed/>
                  </p:oleObj>
                </mc:Choice>
                <mc:Fallback>
                  <p:oleObj name="Equation" r:id="rId7" imgW="1245870" imgH="528955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536055" y="4302991"/>
                          <a:ext cx="1314450" cy="5524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Text Box 3"/>
          <p:cNvSpPr txBox="1"/>
          <p:nvPr/>
        </p:nvSpPr>
        <p:spPr>
          <a:xfrm>
            <a:off x="1541417" y="4742176"/>
            <a:ext cx="839046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）因为 </a:t>
            </a:r>
            <a:r>
              <a:rPr lang="en-US" altLang="zh-CN" sz="3600" b="1" i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为任何实数都有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≥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59791" y="5524910"/>
            <a:ext cx="7674149" cy="680209"/>
            <a:chOff x="2750011" y="4222173"/>
            <a:chExt cx="7674149" cy="680209"/>
          </a:xfrm>
        </p:grpSpPr>
        <p:sp>
          <p:nvSpPr>
            <p:cNvPr id="25" name="Text Box 3"/>
            <p:cNvSpPr txBox="1"/>
            <p:nvPr/>
          </p:nvSpPr>
          <p:spPr>
            <a:xfrm>
              <a:off x="2750011" y="4256051"/>
              <a:ext cx="767414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所以当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x </a:t>
              </a:r>
              <a:r>
                <a:rPr lang="zh-CN" altLang="en-US" sz="36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为一切实数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时，      有意义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7707992" y="4222173"/>
            <a:ext cx="8509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1" name="Equation" r:id="rId9" imgW="20421600" imgH="14935200" progId="Equation.DSMT4">
                    <p:embed/>
                  </p:oleObj>
                </mc:Choice>
                <mc:Fallback>
                  <p:oleObj name="Equation" r:id="rId9" imgW="20421600" imgH="14935200" progId="Equation.DSMT4">
                    <p:embed/>
                    <p:pic>
                      <p:nvPicPr>
                        <p:cNvPr id="0" name="对象 2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707992" y="4222173"/>
                          <a:ext cx="8509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2891" y="354329"/>
            <a:ext cx="8879403" cy="11594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lvl="2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lvl="3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lvl="4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lvl="5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lvl="6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lvl="7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lvl="8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defTabSz="609600">
              <a:defRPr/>
            </a:pPr>
            <a:r>
              <a:rPr lang="zh-CN" altLang="en-US" sz="3465" b="1">
                <a:ea typeface="+mj-ea"/>
                <a:cs typeface="Times New Roman" panose="02020603050405020304" pitchFamily="18" charset="0"/>
              </a:rPr>
              <a:t>当 </a:t>
            </a:r>
            <a:r>
              <a:rPr lang="zh-CN" altLang="en-US" sz="3465" b="1" i="1">
                <a:ea typeface="+mj-ea"/>
                <a:cs typeface="Times New Roman" panose="02020603050405020304" pitchFamily="18" charset="0"/>
              </a:rPr>
              <a:t>x </a:t>
            </a:r>
            <a:r>
              <a:rPr lang="zh-CN" altLang="en-US" sz="3465" b="1">
                <a:ea typeface="+mj-ea"/>
                <a:cs typeface="Times New Roman" panose="02020603050405020304" pitchFamily="18" charset="0"/>
              </a:rPr>
              <a:t>是</a:t>
            </a:r>
            <a:r>
              <a:rPr lang="zh-CN" altLang="en-US" sz="3465" b="1" dirty="0">
                <a:ea typeface="+mj-ea"/>
                <a:cs typeface="Times New Roman" panose="02020603050405020304" pitchFamily="18" charset="0"/>
              </a:rPr>
              <a:t>怎样的实数时，下列各式在实数范围内有意义？</a:t>
            </a:r>
            <a:endParaRPr lang="zh-CN" altLang="en-US" sz="3465" b="1" dirty="0"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2228" y="1546800"/>
            <a:ext cx="8974183" cy="30619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49102" y="1787436"/>
            <a:ext cx="1213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8109" y="1787436"/>
            <a:ext cx="1213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79722" y="1787436"/>
            <a:ext cx="1213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49102" y="3195442"/>
            <a:ext cx="1213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08109" y="3195442"/>
            <a:ext cx="1213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79722" y="3195442"/>
            <a:ext cx="1213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72716" y="2375869"/>
            <a:ext cx="3114955" cy="543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935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 </a:t>
            </a:r>
            <a:r>
              <a:rPr lang="zh-CN" altLang="en-US" sz="2935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可以</a:t>
            </a:r>
            <a:r>
              <a:rPr lang="zh-CN" altLang="en-US" sz="2935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为任意实数</a:t>
            </a:r>
            <a:endParaRPr lang="en-US" altLang="zh-CN" sz="2935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22811" y="2375869"/>
            <a:ext cx="1127232" cy="543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935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 </a:t>
            </a:r>
            <a:r>
              <a:rPr lang="en-US" sz="2935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≥</a:t>
            </a:r>
            <a:r>
              <a:rPr lang="en-US" sz="2935" b="1">
                <a:solidFill>
                  <a:srgbClr val="FFFF00"/>
                </a:solidFill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  <a:sym typeface="+mn-ea"/>
              </a:rPr>
              <a:t> </a:t>
            </a:r>
            <a:r>
              <a:rPr lang="en-US" sz="2935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sz="2935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24969" y="2375869"/>
            <a:ext cx="3114955" cy="543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935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 </a:t>
            </a:r>
            <a:r>
              <a:rPr lang="zh-CN" altLang="en-US" sz="2935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可以</a:t>
            </a:r>
            <a:r>
              <a:rPr lang="zh-CN" altLang="en-US" sz="2935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为任意实数</a:t>
            </a:r>
            <a:endParaRPr lang="en-US" altLang="zh-CN" sz="2935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85912" y="4015862"/>
            <a:ext cx="1127232" cy="543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935" b="1" i="1">
                <a:solidFill>
                  <a:srgbClr val="FFFF00"/>
                </a:solidFill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 </a:t>
            </a:r>
            <a:r>
              <a:rPr lang="zh-CN" altLang="en-US" sz="2935" b="1">
                <a:solidFill>
                  <a:srgbClr val="FFFF00"/>
                </a:solidFill>
                <a:latin typeface="+mj-lt"/>
                <a:ea typeface="宋体" panose="02010600030101010101" pitchFamily="2" charset="-122"/>
                <a:cs typeface="+mn-ea"/>
                <a:sym typeface="+mn-ea"/>
              </a:rPr>
              <a:t>＞ </a:t>
            </a:r>
            <a:r>
              <a:rPr lang="en-US" sz="2935" b="1">
                <a:solidFill>
                  <a:srgbClr val="FFFF00"/>
                </a:solidFill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sz="2935" b="1" dirty="0">
              <a:solidFill>
                <a:srgbClr val="FFFF00"/>
              </a:solidFill>
              <a:latin typeface="+mj-lt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38689" y="4015862"/>
            <a:ext cx="1220206" cy="543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935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935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＞</a:t>
            </a:r>
            <a:r>
              <a:rPr lang="en-US" altLang="zh-CN" sz="2935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–1</a:t>
            </a:r>
            <a:endParaRPr lang="en-US" altLang="zh-CN" sz="2935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27773" y="4015862"/>
            <a:ext cx="2731838" cy="543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935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 </a:t>
            </a:r>
            <a:r>
              <a:rPr lang="en-US" altLang="zh-CN" sz="2935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≤</a:t>
            </a:r>
            <a:r>
              <a:rPr lang="en-US" altLang="zh-CN" sz="2935" b="1">
                <a:solidFill>
                  <a:srgbClr val="FFFF00"/>
                </a:solidFill>
                <a:latin typeface="+mj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935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935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且 </a:t>
            </a:r>
            <a:r>
              <a:rPr lang="en-US" altLang="zh-CN" sz="2935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 </a:t>
            </a:r>
            <a:r>
              <a:rPr lang="zh-CN" altLang="en-US" sz="2935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≠ </a:t>
            </a:r>
            <a:r>
              <a:rPr lang="en-US" altLang="zh-CN" sz="2935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935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2762" y="4792346"/>
            <a:ext cx="10810240" cy="1870769"/>
          </a:xfrm>
          <a:prstGeom prst="rect">
            <a:avLst/>
          </a:prstGeom>
          <a:solidFill>
            <a:srgbClr val="EDF7E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        要使二次根式在实数范围内有意义，即需满足</a:t>
            </a:r>
            <a:r>
              <a:rPr lang="zh-CN" altLang="en-US" sz="3600" b="1">
                <a:solidFill>
                  <a:srgbClr val="E60013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被开方数 ≥ 0</a:t>
            </a:r>
            <a:r>
              <a:rPr lang="zh-CN" altLang="en-US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，列不等式求解即可. 若二次根式为分式的分母时，应同时考虑</a:t>
            </a:r>
            <a:r>
              <a:rPr lang="zh-CN" altLang="en-US" sz="3600" b="1">
                <a:solidFill>
                  <a:srgbClr val="E60013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分母不为 </a:t>
            </a:r>
            <a:r>
              <a:rPr lang="en-US" altLang="zh-CN" sz="3600" b="1">
                <a:solidFill>
                  <a:srgbClr val="E60013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3600" b="1"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3600" b="1">
              <a:latin typeface="+mj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768292" y="574781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2355798" y="1714467"/>
          <a:ext cx="850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2" name="Equation" r:id="rId2" imgW="20421600" imgH="14935200" progId="Equation.DSMT4">
                  <p:embed/>
                </p:oleObj>
              </mc:Choice>
              <mc:Fallback>
                <p:oleObj name="Equation" r:id="rId2" imgW="20421600" imgH="14935200" progId="Equation.DSMT4">
                  <p:embed/>
                  <p:pic>
                    <p:nvPicPr>
                      <p:cNvPr id="0" name="图片 1136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55798" y="1714467"/>
                        <a:ext cx="850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5415308" y="1714467"/>
          <a:ext cx="850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3" name="Equation" r:id="rId4" imgW="20421600" imgH="14935200" progId="Equation.DSMT4">
                  <p:embed/>
                </p:oleObj>
              </mc:Choice>
              <mc:Fallback>
                <p:oleObj name="Equation" r:id="rId4" imgW="20421600" imgH="149352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5308" y="1714467"/>
                        <a:ext cx="850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8711790" y="1714467"/>
          <a:ext cx="14732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4" name="Equation" r:id="rId6" imgW="35356800" imgH="14935200" progId="Equation.DSMT4">
                  <p:embed/>
                </p:oleObj>
              </mc:Choice>
              <mc:Fallback>
                <p:oleObj name="Equation" r:id="rId6" imgW="35356800" imgH="149352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11790" y="1714467"/>
                        <a:ext cx="14732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2355798" y="2885118"/>
          <a:ext cx="7366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5" name="Equation" r:id="rId8" imgW="17678400" imgH="28956000" progId="Equation.DSMT4">
                  <p:embed/>
                </p:oleObj>
              </mc:Choice>
              <mc:Fallback>
                <p:oleObj name="Equation" r:id="rId8" imgW="17678400" imgH="289560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55798" y="2885118"/>
                        <a:ext cx="7366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5380761" y="2885118"/>
          <a:ext cx="1346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" name="Equation" r:id="rId10" imgW="32308800" imgH="27432000" progId="Equation.DSMT4">
                  <p:embed/>
                </p:oleObj>
              </mc:Choice>
              <mc:Fallback>
                <p:oleObj name="Equation" r:id="rId10" imgW="32308800" imgH="274320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80761" y="2885118"/>
                        <a:ext cx="1346200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8722033" y="2885118"/>
          <a:ext cx="13462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7" name="Equation" r:id="rId12" imgW="32308800" imgH="28346400" progId="Equation.DSMT4">
                  <p:embed/>
                </p:oleObj>
              </mc:Choice>
              <mc:Fallback>
                <p:oleObj name="Equation" r:id="rId12" imgW="32308800" imgH="283464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22033" y="2885118"/>
                        <a:ext cx="13462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 bldLvl="0" animBg="1"/>
      <p:bldP spid="2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77900" y="1289221"/>
            <a:ext cx="9602832" cy="1915784"/>
            <a:chOff x="977900" y="1289221"/>
            <a:chExt cx="9602832" cy="1915784"/>
          </a:xfrm>
        </p:grpSpPr>
        <p:sp>
          <p:nvSpPr>
            <p:cNvPr id="9" name="Rectangle 13"/>
            <p:cNvSpPr/>
            <p:nvPr/>
          </p:nvSpPr>
          <p:spPr>
            <a:xfrm>
              <a:off x="977900" y="1289221"/>
              <a:ext cx="9602832" cy="17573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lstStyle>
              <a:defPPr>
                <a:defRPr lang="en-US"/>
              </a:defPPr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1pPr>
              <a:lvl2pPr marL="457200" lvl="1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2pPr>
              <a:lvl3pPr marL="914400" lvl="2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3pPr>
              <a:lvl4pPr marL="1371600" lvl="3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4pPr>
              <a:lvl5pPr marL="1828800" lvl="4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5pPr>
              <a:lvl6pPr marL="2286000" lvl="5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6pPr>
              <a:lvl7pPr marL="2743200" lvl="6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7pPr>
              <a:lvl8pPr marL="3200400" lvl="7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8pPr>
              <a:lvl9pPr marL="3657600" lvl="8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9pPr>
            </a:lstStyle>
            <a:p>
              <a:pPr defTabSz="1219200">
                <a:lnSpc>
                  <a:spcPct val="150000"/>
                </a:lnSpc>
                <a:spcBef>
                  <a:spcPts val="800"/>
                </a:spcBef>
              </a:pPr>
              <a:r>
                <a:rPr lang="en-US" altLang="zh-CN"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1. </a:t>
              </a:r>
              <a:r>
                <a:rPr lang="zh-CN" altLang="en-US"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下列</a:t>
              </a:r>
              <a:r>
                <a:rPr lang="zh-CN" altLang="en-US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各式中一定是二次根式的是（</a:t>
              </a:r>
              <a:r>
                <a:rPr lang="en-US" altLang="zh-CN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        </a:t>
              </a:r>
              <a:r>
                <a:rPr lang="zh-CN" altLang="en-US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）</a:t>
              </a:r>
              <a:r>
                <a:rPr lang="en-US" altLang="zh-CN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.</a:t>
              </a:r>
              <a:endParaRPr lang="en-US" altLang="zh-CN" sz="3600" b="1" dirty="0">
                <a:solidFill>
                  <a:srgbClr val="000000"/>
                </a:solidFill>
                <a:ea typeface="黑体" panose="02010609060101010101" pitchFamily="49" charset="-122"/>
              </a:endParaRPr>
            </a:p>
            <a:p>
              <a:pPr defTabSz="1219200">
                <a:lnSpc>
                  <a:spcPct val="150000"/>
                </a:lnSpc>
                <a:spcBef>
                  <a:spcPts val="800"/>
                </a:spcBef>
              </a:pPr>
              <a:r>
                <a:rPr lang="en-US" altLang="zh-CN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A.		B.	</a:t>
              </a:r>
              <a:r>
                <a:rPr lang="en-US" altLang="zh-CN"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	  C</a:t>
              </a:r>
              <a:r>
                <a:rPr lang="en-US" altLang="zh-CN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.	</a:t>
              </a:r>
              <a:r>
                <a:rPr lang="en-US" altLang="zh-CN"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	  D</a:t>
              </a:r>
              <a:r>
                <a:rPr lang="en-US" altLang="zh-CN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.</a:t>
              </a:r>
              <a:endParaRPr lang="en-US" altLang="zh-CN" sz="3600" b="1" dirty="0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698203" y="2322355"/>
            <a:ext cx="12827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70" name="Equation" r:id="rId1" imgW="30784800" imgH="13411200" progId="Equation.DSMT4">
                    <p:embed/>
                  </p:oleObj>
                </mc:Choice>
                <mc:Fallback>
                  <p:oleObj name="Equation" r:id="rId1" imgW="30784800" imgH="13411200" progId="Equation.DSMT4">
                    <p:embed/>
                    <p:pic>
                      <p:nvPicPr>
                        <p:cNvPr id="0" name="图片 1236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98203" y="2322355"/>
                          <a:ext cx="12827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007574" y="2176305"/>
            <a:ext cx="18415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71" name="Equation" r:id="rId3" imgW="44196000" imgH="20421600" progId="Equation.DSMT4">
                    <p:embed/>
                  </p:oleObj>
                </mc:Choice>
                <mc:Fallback>
                  <p:oleObj name="Equation" r:id="rId3" imgW="44196000" imgH="20421600" progId="Equation.DSMT4">
                    <p:embed/>
                    <p:pic>
                      <p:nvPicPr>
                        <p:cNvPr id="0" name="图片 1237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007574" y="2176305"/>
                          <a:ext cx="18415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650716" y="2290605"/>
            <a:ext cx="14224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72" name="Equation" r:id="rId5" imgW="34137600" imgH="14935200" progId="Equation.DSMT4">
                    <p:embed/>
                  </p:oleObj>
                </mc:Choice>
                <mc:Fallback>
                  <p:oleObj name="Equation" r:id="rId5" imgW="34137600" imgH="14935200" progId="Equation.DSMT4">
                    <p:embed/>
                    <p:pic>
                      <p:nvPicPr>
                        <p:cNvPr id="0" name="图片 1237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650716" y="2290605"/>
                          <a:ext cx="14224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9125735" y="1998505"/>
            <a:ext cx="7366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73" name="Equation" r:id="rId7" imgW="17678400" imgH="28956000" progId="Equation.DSMT4">
                    <p:embed/>
                  </p:oleObj>
                </mc:Choice>
                <mc:Fallback>
                  <p:oleObj name="Equation" r:id="rId7" imgW="17678400" imgH="28956000" progId="Equation.DSMT4">
                    <p:embed/>
                    <p:pic>
                      <p:nvPicPr>
                        <p:cNvPr id="0" name="图片 1237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125735" y="1998505"/>
                          <a:ext cx="7366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8510086" y="1435451"/>
            <a:ext cx="70273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ts val="800"/>
              </a:spcBef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B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77900" y="3362146"/>
            <a:ext cx="10706100" cy="1839963"/>
            <a:chOff x="977900" y="3362146"/>
            <a:chExt cx="10706100" cy="1839963"/>
          </a:xfrm>
        </p:grpSpPr>
        <p:sp>
          <p:nvSpPr>
            <p:cNvPr id="17" name="Rectangle 13"/>
            <p:cNvSpPr/>
            <p:nvPr/>
          </p:nvSpPr>
          <p:spPr>
            <a:xfrm>
              <a:off x="977900" y="3450347"/>
              <a:ext cx="10706100" cy="17517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lstStyle>
              <a:defPPr>
                <a:defRPr lang="en-US"/>
              </a:defPPr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1pPr>
              <a:lvl2pPr marL="457200" lvl="1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2pPr>
              <a:lvl3pPr marL="914400" lvl="2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3pPr>
              <a:lvl4pPr marL="1371600" lvl="3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4pPr>
              <a:lvl5pPr marL="1828800" lvl="4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5pPr>
              <a:lvl6pPr marL="2286000" lvl="5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6pPr>
              <a:lvl7pPr marL="2743200" lvl="6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7pPr>
              <a:lvl8pPr marL="3200400" lvl="7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8pPr>
              <a:lvl9pPr marL="3657600" lvl="8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lvl9pPr>
            </a:lstStyle>
            <a:p>
              <a:pPr defTabSz="1219200">
                <a:lnSpc>
                  <a:spcPct val="150000"/>
                </a:lnSpc>
                <a:spcBef>
                  <a:spcPts val="800"/>
                </a:spcBef>
              </a:pPr>
              <a:r>
                <a:rPr lang="en-US"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2</a:t>
              </a:r>
              <a:r>
                <a:rPr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.</a:t>
              </a:r>
              <a:r>
                <a:rPr lang="en-US" altLang="zh-CN"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 </a:t>
              </a:r>
              <a:r>
                <a:rPr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二次根式       </a:t>
              </a:r>
              <a:r>
                <a:rPr lang="en-US"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        </a:t>
              </a:r>
              <a:r>
                <a:rPr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中，</a:t>
              </a:r>
              <a:r>
                <a:rPr lang="en-US" sz="3600" b="1" i="1">
                  <a:solidFill>
                    <a:srgbClr val="000000"/>
                  </a:solidFill>
                  <a:ea typeface="黑体" panose="02010609060101010101" pitchFamily="49" charset="-122"/>
                </a:rPr>
                <a:t>x </a:t>
              </a:r>
              <a:r>
                <a:rPr sz="3600" b="1">
                  <a:solidFill>
                    <a:srgbClr val="000000"/>
                  </a:solidFill>
                  <a:ea typeface="黑体" panose="02010609060101010101" pitchFamily="49" charset="-122"/>
                </a:rPr>
                <a:t>的取值范围是</a:t>
              </a:r>
              <a:r>
                <a:rPr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（        ）</a:t>
              </a:r>
              <a:r>
                <a:rPr lang="en-US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.</a:t>
              </a:r>
              <a:endParaRPr sz="3600" b="1" dirty="0">
                <a:solidFill>
                  <a:srgbClr val="000000"/>
                </a:solidFill>
                <a:ea typeface="黑体" panose="02010609060101010101" pitchFamily="49" charset="-122"/>
              </a:endParaRPr>
            </a:p>
            <a:p>
              <a:pPr defTabSz="1219200">
                <a:lnSpc>
                  <a:spcPct val="150000"/>
                </a:lnSpc>
                <a:spcBef>
                  <a:spcPts val="800"/>
                </a:spcBef>
              </a:pPr>
              <a:r>
                <a:rPr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A.</a:t>
              </a:r>
              <a:r>
                <a:rPr lang="en-US" altLang="zh-CN" sz="3600" b="1" i="1" dirty="0">
                  <a:solidFill>
                    <a:srgbClr val="000000"/>
                  </a:solidFill>
                  <a:ea typeface="黑体" panose="02010609060101010101" pitchFamily="49" charset="-122"/>
                </a:rPr>
                <a:t> x</a:t>
              </a:r>
              <a:r>
                <a:rPr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＜</a:t>
              </a:r>
              <a:r>
                <a:rPr lang="en-US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2</a:t>
              </a:r>
              <a:r>
                <a:rPr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            B.</a:t>
              </a:r>
              <a:r>
                <a:rPr lang="en-US" altLang="zh-CN" sz="3600" b="1" i="1" dirty="0">
                  <a:solidFill>
                    <a:srgbClr val="000000"/>
                  </a:solidFill>
                  <a:ea typeface="黑体" panose="02010609060101010101" pitchFamily="49" charset="-122"/>
                </a:rPr>
                <a:t> x</a:t>
              </a:r>
              <a:r>
                <a:rPr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≤</a:t>
              </a:r>
              <a:r>
                <a:rPr lang="en-US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2</a:t>
              </a:r>
              <a:r>
                <a:rPr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            C.</a:t>
              </a:r>
              <a:r>
                <a:rPr lang="en-US" altLang="zh-CN" sz="3600" b="1" i="1" dirty="0">
                  <a:solidFill>
                    <a:srgbClr val="000000"/>
                  </a:solidFill>
                  <a:ea typeface="黑体" panose="02010609060101010101" pitchFamily="49" charset="-122"/>
                </a:rPr>
                <a:t> x</a:t>
              </a:r>
              <a:r>
                <a:rPr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≥</a:t>
              </a:r>
              <a:r>
                <a:rPr lang="en-US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2</a:t>
              </a:r>
              <a:r>
                <a:rPr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            D.</a:t>
              </a:r>
              <a:r>
                <a:rPr lang="en-US" altLang="zh-CN" sz="3600" b="1" i="1" dirty="0">
                  <a:solidFill>
                    <a:srgbClr val="000000"/>
                  </a:solidFill>
                  <a:ea typeface="黑体" panose="02010609060101010101" pitchFamily="49" charset="-122"/>
                </a:rPr>
                <a:t> x</a:t>
              </a:r>
              <a:r>
                <a:rPr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＞</a:t>
              </a:r>
              <a:r>
                <a:rPr lang="en-US" sz="36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2</a:t>
              </a:r>
              <a:endParaRPr lang="en-US" sz="3600" b="1" dirty="0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3418115" y="3362146"/>
            <a:ext cx="16129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74" name="Equation" r:id="rId9" imgW="38709600" imgH="27432000" progId="Equation.DSMT4">
                    <p:embed/>
                  </p:oleObj>
                </mc:Choice>
                <mc:Fallback>
                  <p:oleObj name="Equation" r:id="rId9" imgW="38709600" imgH="274320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418115" y="3362146"/>
                          <a:ext cx="16129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文本框 1"/>
          <p:cNvSpPr txBox="1"/>
          <p:nvPr/>
        </p:nvSpPr>
        <p:spPr>
          <a:xfrm>
            <a:off x="9603495" y="3666354"/>
            <a:ext cx="70273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ts val="800"/>
              </a:spcBef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D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/>
          <p:nvPr/>
        </p:nvSpPr>
        <p:spPr>
          <a:xfrm>
            <a:off x="1341991" y="344538"/>
            <a:ext cx="950801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en-US"/>
            </a:defPPr>
            <a:lvl1pPr marL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lvl="2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lvl="3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lvl="4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lvl="5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lvl="6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lvl="7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lvl="8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defTabSz="1219200"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ea typeface="黑体" panose="02010609060101010101" pitchFamily="49" charset="-122"/>
              </a:rPr>
              <a:t>3. </a:t>
            </a:r>
            <a:r>
              <a:rPr sz="3600" b="1">
                <a:solidFill>
                  <a:srgbClr val="000000"/>
                </a:solidFill>
                <a:ea typeface="黑体" panose="02010609060101010101" pitchFamily="49" charset="-122"/>
              </a:rPr>
              <a:t>当</a:t>
            </a:r>
            <a:r>
              <a:rPr lang="en-US" sz="3600" b="1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sz="3600" b="1" i="1">
                <a:solidFill>
                  <a:srgbClr val="000000"/>
                </a:solidFill>
                <a:ea typeface="黑体" panose="02010609060101010101" pitchFamily="49" charset="-122"/>
              </a:rPr>
              <a:t>x</a:t>
            </a:r>
            <a:r>
              <a:rPr lang="en-US" sz="3600" b="1" i="1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sz="3600" b="1">
                <a:solidFill>
                  <a:srgbClr val="000000"/>
                </a:solidFill>
                <a:ea typeface="黑体" panose="02010609060101010101" pitchFamily="49" charset="-122"/>
              </a:rPr>
              <a:t>是怎样的实数时</a:t>
            </a:r>
            <a:r>
              <a:rPr sz="3600" b="1" dirty="0">
                <a:solidFill>
                  <a:srgbClr val="000000"/>
                </a:solidFill>
                <a:ea typeface="黑体" panose="02010609060101010101" pitchFamily="49" charset="-122"/>
              </a:rPr>
              <a:t>，下列各式在实数范围内有意义？</a:t>
            </a:r>
            <a:endParaRPr sz="36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Text Box 29"/>
          <p:cNvSpPr txBox="1"/>
          <p:nvPr/>
        </p:nvSpPr>
        <p:spPr>
          <a:xfrm>
            <a:off x="1341990" y="2481942"/>
            <a:ext cx="875995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解：根据题意</a:t>
            </a:r>
            <a:r>
              <a:rPr lang="zh-CN" altLang="en-US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可得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+ 2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 – 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≥</a:t>
            </a:r>
            <a:r>
              <a:rPr lang="zh-CN" altLang="en-US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0.</a:t>
            </a:r>
            <a:endParaRPr lang="zh-CN" altLang="en-US" sz="3600" b="1" dirty="0">
              <a:solidFill>
                <a:srgbClr val="FF0000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</a:endParaRPr>
          </a:p>
        </p:txBody>
      </p:sp>
      <p:sp>
        <p:nvSpPr>
          <p:cNvPr id="7" name="Text Box 29"/>
          <p:cNvSpPr txBox="1"/>
          <p:nvPr/>
        </p:nvSpPr>
        <p:spPr>
          <a:xfrm>
            <a:off x="1341990" y="3143189"/>
            <a:ext cx="507332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 –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+ 1)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≥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29"/>
          <p:cNvSpPr txBox="1"/>
          <p:nvPr/>
        </p:nvSpPr>
        <p:spPr>
          <a:xfrm>
            <a:off x="1341990" y="3804436"/>
            <a:ext cx="43154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 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+ 1 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≤</a:t>
            </a:r>
            <a:r>
              <a:rPr 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29"/>
          <p:cNvSpPr txBox="1"/>
          <p:nvPr/>
        </p:nvSpPr>
        <p:spPr>
          <a:xfrm>
            <a:off x="5304390" y="3804436"/>
            <a:ext cx="43154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∴ (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1)</a:t>
            </a:r>
            <a:r>
              <a:rPr lang="en-US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≤</a:t>
            </a:r>
            <a:r>
              <a:rPr 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9"/>
          <p:cNvSpPr txBox="1"/>
          <p:nvPr/>
        </p:nvSpPr>
        <p:spPr>
          <a:xfrm>
            <a:off x="1341990" y="4691500"/>
            <a:ext cx="43154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∵ (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1)</a:t>
            </a:r>
            <a:r>
              <a:rPr lang="en-US" sz="36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sz="3600" b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≥</a:t>
            </a:r>
            <a:r>
              <a:rPr 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71736" y="1589222"/>
            <a:ext cx="6270413" cy="695541"/>
            <a:chOff x="1622104" y="1738165"/>
            <a:chExt cx="6270413" cy="695541"/>
          </a:xfrm>
        </p:grpSpPr>
        <p:sp>
          <p:nvSpPr>
            <p:cNvPr id="4" name="文本框 3"/>
            <p:cNvSpPr txBox="1"/>
            <p:nvPr/>
          </p:nvSpPr>
          <p:spPr>
            <a:xfrm>
              <a:off x="1622104" y="1787375"/>
              <a:ext cx="62704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r>
                <a:rPr lang="en-US" altLang="zh-CN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</a:t>
              </a:r>
              <a:r>
                <a:rPr lang="zh-CN" altLang="en-US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endPara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2789113" y="1738165"/>
            <a:ext cx="26924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52" name="Equation" r:id="rId1" imgW="64617600" imgH="14935200" progId="Equation.DSMT4">
                    <p:embed/>
                  </p:oleObj>
                </mc:Choice>
                <mc:Fallback>
                  <p:oleObj name="Equation" r:id="rId1" imgW="64617600" imgH="14935200" progId="Equation.DSMT4">
                    <p:embed/>
                    <p:pic>
                      <p:nvPicPr>
                        <p:cNvPr id="0" name="图片 1335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89113" y="1738165"/>
                          <a:ext cx="26924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1341991" y="5422175"/>
            <a:ext cx="10661323" cy="646331"/>
            <a:chOff x="1341991" y="5422175"/>
            <a:chExt cx="10661323" cy="646331"/>
          </a:xfrm>
        </p:grpSpPr>
        <p:sp>
          <p:nvSpPr>
            <p:cNvPr id="12" name="Text Box 29"/>
            <p:cNvSpPr txBox="1"/>
            <p:nvPr/>
          </p:nvSpPr>
          <p:spPr>
            <a:xfrm>
              <a:off x="1341991" y="5422175"/>
              <a:ext cx="10661323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∴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当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= 1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时，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 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在</a:t>
              </a:r>
              <a:r>
                <a:rPr lang="zh-CN" altLang="en-US" sz="36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实数范围内有意义</a:t>
              </a:r>
              <a:r>
                <a:rPr lang="en-US" altLang="zh-CN" sz="36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4206942" y="5422988"/>
            <a:ext cx="26924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53" name="Equation" r:id="rId3" imgW="64617600" imgH="14935200" progId="Equation.DSMT4">
                    <p:embed/>
                  </p:oleObj>
                </mc:Choice>
                <mc:Fallback>
                  <p:oleObj name="Equation" r:id="rId3" imgW="64617600" imgH="14935200" progId="Equation.DSMT4">
                    <p:embed/>
                    <p:pic>
                      <p:nvPicPr>
                        <p:cNvPr id="0" name="图片 1335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06942" y="5422988"/>
                          <a:ext cx="26924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29"/>
          <p:cNvSpPr txBox="1"/>
          <p:nvPr/>
        </p:nvSpPr>
        <p:spPr>
          <a:xfrm>
            <a:off x="445347" y="1453994"/>
            <a:ext cx="534585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解：根据题意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≥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29"/>
          <p:cNvSpPr txBox="1"/>
          <p:nvPr/>
        </p:nvSpPr>
        <p:spPr>
          <a:xfrm>
            <a:off x="445347" y="2720946"/>
            <a:ext cx="48204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∴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+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+ 3) </a:t>
            </a:r>
            <a:r>
              <a:rPr 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≥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29"/>
          <p:cNvSpPr txBox="1"/>
          <p:nvPr/>
        </p:nvSpPr>
        <p:spPr>
          <a:xfrm>
            <a:off x="445347" y="3389609"/>
            <a:ext cx="43154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∴ 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+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+ 3 </a:t>
            </a:r>
            <a:r>
              <a:rPr 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≤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29"/>
          <p:cNvSpPr txBox="1"/>
          <p:nvPr/>
        </p:nvSpPr>
        <p:spPr>
          <a:xfrm>
            <a:off x="4555738" y="3389609"/>
            <a:ext cx="43154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∴ (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+ 1)</a:t>
            </a:r>
            <a:r>
              <a:rPr lang="en-US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+ 2 </a:t>
            </a:r>
            <a:r>
              <a:rPr 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≤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29"/>
          <p:cNvSpPr txBox="1"/>
          <p:nvPr/>
        </p:nvSpPr>
        <p:spPr>
          <a:xfrm>
            <a:off x="445346" y="4204421"/>
            <a:ext cx="859705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∵ (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+ 1)</a:t>
            </a:r>
            <a:r>
              <a:rPr lang="en-US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≥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∴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+ 1)</a:t>
            </a:r>
            <a:r>
              <a:rPr lang="en-US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+ 2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＞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02490" y="479425"/>
            <a:ext cx="6270413" cy="695934"/>
            <a:chOff x="1622104" y="1737772"/>
            <a:chExt cx="6270413" cy="695934"/>
          </a:xfrm>
        </p:grpSpPr>
        <p:sp>
          <p:nvSpPr>
            <p:cNvPr id="21" name="文本框 20"/>
            <p:cNvSpPr txBox="1"/>
            <p:nvPr/>
          </p:nvSpPr>
          <p:spPr>
            <a:xfrm>
              <a:off x="1622104" y="1787375"/>
              <a:ext cx="62704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r>
                <a:rPr lang="en-US" altLang="zh-CN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.</a:t>
              </a:r>
              <a:endPara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2770714" y="1737772"/>
            <a:ext cx="27305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79" name="Equation" r:id="rId1" imgW="65532000" imgH="14935200" progId="Equation.DSMT4">
                    <p:embed/>
                  </p:oleObj>
                </mc:Choice>
                <mc:Fallback>
                  <p:oleObj name="Equation" r:id="rId1" imgW="65532000" imgH="14935200" progId="Equation.DSMT4">
                    <p:embed/>
                    <p:pic>
                      <p:nvPicPr>
                        <p:cNvPr id="0" name="对象 1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70714" y="1737772"/>
                          <a:ext cx="27305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/>
          <p:cNvGrpSpPr/>
          <p:nvPr>
            <p:custDataLst>
              <p:tags r:id="rId3"/>
            </p:custDataLst>
          </p:nvPr>
        </p:nvGrpSpPr>
        <p:grpSpPr>
          <a:xfrm>
            <a:off x="5374867" y="111032"/>
            <a:ext cx="6063175" cy="2935319"/>
            <a:chOff x="6778022" y="-439942"/>
            <a:chExt cx="6272723" cy="2935319"/>
          </a:xfrm>
        </p:grpSpPr>
        <p:pic>
          <p:nvPicPr>
            <p:cNvPr id="24" name="图片 2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8022" y="-439942"/>
              <a:ext cx="6272723" cy="2935319"/>
            </a:xfrm>
            <a:prstGeom prst="rect">
              <a:avLst/>
            </a:prstGeom>
          </p:spPr>
        </p:pic>
        <p:sp>
          <p:nvSpPr>
            <p:cNvPr id="25" name="矩形 24"/>
            <p:cNvSpPr/>
            <p:nvPr>
              <p:custDataLst>
                <p:tags r:id="rId7"/>
              </p:custDataLst>
            </p:nvPr>
          </p:nvSpPr>
          <p:spPr>
            <a:xfrm>
              <a:off x="7149553" y="-96684"/>
              <a:ext cx="5732138" cy="2455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10000"/>
                </a:lnSpc>
              </a:pPr>
              <a:r>
                <a:rPr lang="zh-CN" altLang="en-US" sz="36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被开方数是多项式时，需要对组成多项式的项进行恰当分组凑成含</a:t>
              </a:r>
              <a:r>
                <a:rPr lang="zh-CN" altLang="en-US" sz="3600" b="1">
                  <a:solidFill>
                    <a:srgbClr val="E6001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完全平方的形式</a:t>
              </a:r>
              <a:r>
                <a:rPr lang="zh-CN" altLang="en-US" sz="36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，再进行分析讨论</a:t>
              </a:r>
              <a:r>
                <a:rPr lang="en-US" altLang="zh-CN" sz="36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.</a:t>
              </a:r>
              <a:endParaRPr lang="en-US" altLang="zh-CN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5347" y="4956465"/>
            <a:ext cx="11866009" cy="673864"/>
            <a:chOff x="1341991" y="5394642"/>
            <a:chExt cx="11866009" cy="673864"/>
          </a:xfrm>
        </p:grpSpPr>
        <p:sp>
          <p:nvSpPr>
            <p:cNvPr id="27" name="Text Box 29"/>
            <p:cNvSpPr txBox="1"/>
            <p:nvPr/>
          </p:nvSpPr>
          <p:spPr>
            <a:xfrm>
              <a:off x="1341991" y="5422175"/>
              <a:ext cx="1186600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∴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无论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x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为何实数，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 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在</a:t>
              </a:r>
              <a:r>
                <a:rPr lang="zh-CN" altLang="en-US" sz="36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实数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范围内都有</a:t>
              </a:r>
              <a:r>
                <a:rPr lang="zh-CN" altLang="en-US" sz="36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意义</a:t>
              </a:r>
              <a:r>
                <a:rPr lang="en-US" altLang="zh-CN" sz="36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5452382" y="5394642"/>
            <a:ext cx="27305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80" name="Equation" r:id="rId8" imgW="65532000" imgH="14935200" progId="Equation.DSMT4">
                    <p:embed/>
                  </p:oleObj>
                </mc:Choice>
                <mc:Fallback>
                  <p:oleObj name="Equation" r:id="rId8" imgW="65532000" imgH="14935200" progId="Equation.DSMT4">
                    <p:embed/>
                    <p:pic>
                      <p:nvPicPr>
                        <p:cNvPr id="0" name="对象 18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452382" y="5394642"/>
                          <a:ext cx="27305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04128" y="1931409"/>
            <a:ext cx="11037993" cy="1261371"/>
          </a:xfrm>
          <a:prstGeom prst="rect">
            <a:avLst/>
          </a:prstGeom>
          <a:solidFill>
            <a:srgbClr val="EDF7E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提示：多个非负数的和为</a:t>
            </a:r>
            <a:r>
              <a:rPr 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 0</a:t>
            </a:r>
            <a:r>
              <a:rPr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，可得每个非负数均为</a:t>
            </a:r>
            <a:r>
              <a:rPr 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 0</a:t>
            </a:r>
            <a:r>
              <a:rPr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学过的非负数主要有绝对值、偶次幂及二次根式.</a:t>
            </a:r>
            <a:endParaRPr sz="36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 Box 29"/>
          <p:cNvSpPr txBox="1"/>
          <p:nvPr/>
        </p:nvSpPr>
        <p:spPr>
          <a:xfrm>
            <a:off x="1021926" y="3368099"/>
            <a:ext cx="10148147" cy="21754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解：由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题意可知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 +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3 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2 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1 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 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 1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所以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+ 3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= (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3)×2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2 + 3×1 =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4128" y="1062670"/>
            <a:ext cx="11037993" cy="723024"/>
            <a:chOff x="882228" y="897570"/>
            <a:chExt cx="11037993" cy="723024"/>
          </a:xfrm>
        </p:grpSpPr>
        <p:sp>
          <p:nvSpPr>
            <p:cNvPr id="3" name="文本框 4"/>
            <p:cNvSpPr txBox="1"/>
            <p:nvPr/>
          </p:nvSpPr>
          <p:spPr>
            <a:xfrm>
              <a:off x="882228" y="897570"/>
              <a:ext cx="11037993" cy="6934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1219200">
                <a:lnSpc>
                  <a:spcPct val="120000"/>
                </a:lnSpc>
                <a:spcBef>
                  <a:spcPts val="800"/>
                </a:spcBef>
              </a:pPr>
              <a:r>
                <a:rPr lang="en-US" altLang="zh-CN" sz="3600" b="1">
                  <a:latin typeface="+mj-lt"/>
                  <a:ea typeface="黑体" panose="02010609060101010101" pitchFamily="49" charset="-122"/>
                </a:rPr>
                <a:t>4. </a:t>
              </a:r>
              <a:r>
                <a:rPr lang="zh-CN" altLang="en-US" sz="3600" b="1">
                  <a:latin typeface="+mj-lt"/>
                  <a:ea typeface="黑体" panose="02010609060101010101" pitchFamily="49" charset="-122"/>
                </a:rPr>
                <a:t>若                         </a:t>
              </a:r>
              <a:r>
                <a:rPr lang="en-US" altLang="zh-CN" sz="3600" b="1">
                  <a:latin typeface="+mj-lt"/>
                  <a:ea typeface="黑体" panose="02010609060101010101" pitchFamily="49" charset="-122"/>
                </a:rPr>
                <a:t>                     </a:t>
              </a:r>
              <a:r>
                <a:rPr lang="zh-CN" altLang="en-US" sz="3600" b="1">
                  <a:latin typeface="+mj-lt"/>
                  <a:ea typeface="黑体" panose="02010609060101010101" pitchFamily="49" charset="-122"/>
                </a:rPr>
                <a:t>，求 </a:t>
              </a:r>
              <a:r>
                <a:rPr lang="en-US" altLang="zh-CN" sz="3600" b="1">
                  <a:latin typeface="+mj-lt"/>
                  <a:ea typeface="黑体" panose="02010609060101010101" pitchFamily="49" charset="-122"/>
                </a:rPr>
                <a:t>2</a:t>
              </a:r>
              <a:r>
                <a:rPr lang="en-US" altLang="zh-CN" sz="3600" b="1" i="1">
                  <a:latin typeface="+mj-lt"/>
                  <a:ea typeface="黑体" panose="02010609060101010101" pitchFamily="49" charset="-122"/>
                </a:rPr>
                <a:t>a</a:t>
              </a:r>
              <a:r>
                <a:rPr lang="en-US" altLang="zh-CN" sz="3600" b="1"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 – </a:t>
              </a:r>
              <a:r>
                <a:rPr lang="en-US" altLang="zh-CN" sz="3600" b="1" i="1">
                  <a:latin typeface="+mj-lt"/>
                  <a:ea typeface="黑体" panose="02010609060101010101" pitchFamily="49" charset="-122"/>
                </a:rPr>
                <a:t>b </a:t>
              </a:r>
              <a:r>
                <a:rPr lang="en-US" altLang="zh-CN" sz="3600" b="1">
                  <a:latin typeface="+mj-lt"/>
                  <a:ea typeface="黑体" panose="02010609060101010101" pitchFamily="49" charset="-122"/>
                </a:rPr>
                <a:t>+ 3</a:t>
              </a:r>
              <a:r>
                <a:rPr lang="en-US" altLang="zh-CN" sz="3600" b="1" i="1">
                  <a:latin typeface="+mj-lt"/>
                  <a:ea typeface="黑体" panose="02010609060101010101" pitchFamily="49" charset="-122"/>
                </a:rPr>
                <a:t>c </a:t>
              </a:r>
              <a:r>
                <a:rPr lang="zh-CN" altLang="en-US" sz="3600" b="1">
                  <a:latin typeface="+mj-lt"/>
                  <a:ea typeface="黑体" panose="02010609060101010101" pitchFamily="49" charset="-122"/>
                </a:rPr>
                <a:t>的</a:t>
              </a:r>
              <a:r>
                <a:rPr lang="zh-CN" altLang="en-US" sz="3600" b="1" dirty="0">
                  <a:latin typeface="+mj-lt"/>
                  <a:ea typeface="黑体" panose="02010609060101010101" pitchFamily="49" charset="-122"/>
                </a:rPr>
                <a:t>值</a:t>
              </a:r>
              <a:r>
                <a:rPr lang="en-US" altLang="zh-CN" sz="3600" b="1" dirty="0">
                  <a:latin typeface="+mj-lt"/>
                  <a:ea typeface="黑体" panose="02010609060101010101" pitchFamily="49" charset="-122"/>
                </a:rPr>
                <a:t>.</a:t>
              </a:r>
              <a:endParaRPr lang="en-US" altLang="zh-CN" sz="3600" b="1" dirty="0"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906135" y="909394"/>
            <a:ext cx="5245100" cy="71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9" name="Equation" r:id="rId1" imgW="125882400" imgH="17068800" progId="Equation.DSMT4">
                    <p:embed/>
                  </p:oleObj>
                </mc:Choice>
                <mc:Fallback>
                  <p:oleObj name="Equation" r:id="rId1" imgW="125882400" imgH="17068800" progId="Equation.DSMT4">
                    <p:embed/>
                    <p:pic>
                      <p:nvPicPr>
                        <p:cNvPr id="0" name="图片 153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06135" y="909394"/>
                          <a:ext cx="5245100" cy="711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uild="p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4"/>
          <p:cNvSpPr txBox="1"/>
          <p:nvPr/>
        </p:nvSpPr>
        <p:spPr>
          <a:xfrm>
            <a:off x="577428" y="1590887"/>
            <a:ext cx="11037993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eaLnBrk="1" hangingPunct="1">
              <a:lnSpc>
                <a:spcPct val="12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若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，则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取值范围是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_______.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4"/>
          <p:cNvSpPr txBox="1"/>
          <p:nvPr/>
        </p:nvSpPr>
        <p:spPr>
          <a:xfrm>
            <a:off x="577428" y="2632288"/>
            <a:ext cx="11037993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eaLnBrk="1" hangingPunct="1">
              <a:lnSpc>
                <a:spcPct val="12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实数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数轴上的对应点如图所示，试化简：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78748" y="4699789"/>
            <a:ext cx="5139267" cy="671407"/>
            <a:chOff x="4070" y="6077"/>
            <a:chExt cx="6070" cy="793"/>
          </a:xfrm>
        </p:grpSpPr>
        <p:cxnSp>
          <p:nvCxnSpPr>
            <p:cNvPr id="17" name="直接箭头连接符 16"/>
            <p:cNvCxnSpPr/>
            <p:nvPr/>
          </p:nvCxnSpPr>
          <p:spPr>
            <a:xfrm>
              <a:off x="4070" y="6206"/>
              <a:ext cx="607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913" y="6077"/>
              <a:ext cx="0" cy="11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838" y="6077"/>
              <a:ext cx="0" cy="11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593" y="6077"/>
              <a:ext cx="0" cy="11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7536" y="6107"/>
              <a:ext cx="497" cy="76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3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a</a:t>
              </a:r>
              <a:endParaRPr lang="zh-CN" altLang="en-US" sz="20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306" y="6107"/>
              <a:ext cx="497" cy="76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3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b</a:t>
              </a:r>
              <a:endParaRPr lang="zh-CN" altLang="en-US" sz="200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656" y="6107"/>
              <a:ext cx="498" cy="76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0</a:t>
              </a:r>
              <a:endPara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24" name="文本框 1"/>
          <p:cNvSpPr txBox="1"/>
          <p:nvPr/>
        </p:nvSpPr>
        <p:spPr>
          <a:xfrm>
            <a:off x="9036349" y="1619673"/>
            <a:ext cx="1499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ts val="800"/>
              </a:spcBef>
            </a:pP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x </a:t>
            </a:r>
            <a:r>
              <a:rPr 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≤</a:t>
            </a:r>
            <a:r>
              <a:rPr lang="en-US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32891" y="193542"/>
            <a:ext cx="4356387" cy="1112017"/>
            <a:chOff x="474668" y="145156"/>
            <a:chExt cx="3267290" cy="83401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474668" y="145156"/>
              <a:ext cx="3267290" cy="834013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211481" y="271592"/>
              <a:ext cx="2094426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265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拓展提升</a:t>
              </a:r>
              <a:endParaRPr lang="zh-CN" altLang="en-US" sz="4265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578548" y="1502531"/>
          <a:ext cx="32004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0" name="Equation" r:id="rId3" imgW="76809600" imgH="20421600" progId="Equation.DSMT4">
                  <p:embed/>
                </p:oleObj>
              </mc:Choice>
              <mc:Fallback>
                <p:oleObj name="Equation" r:id="rId3" imgW="76809600" imgH="20421600" progId="Equation.DSMT4">
                  <p:embed/>
                  <p:pic>
                    <p:nvPicPr>
                      <p:cNvPr id="0" name="图片 164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8548" y="1502531"/>
                        <a:ext cx="32004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1813575" y="3545494"/>
          <a:ext cx="7188201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Equation" r:id="rId5" imgW="172516800" imgH="17373600" progId="Equation.DSMT4">
                  <p:embed/>
                </p:oleObj>
              </mc:Choice>
              <mc:Fallback>
                <p:oleObj name="Equation" r:id="rId5" imgW="172516800" imgH="173736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3575" y="3545494"/>
                        <a:ext cx="7188201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1"/>
          <p:cNvSpPr txBox="1"/>
          <p:nvPr/>
        </p:nvSpPr>
        <p:spPr>
          <a:xfrm>
            <a:off x="7144173" y="3551886"/>
            <a:ext cx="123952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ts val="800"/>
              </a:spcBef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sym typeface="+mn-ea"/>
              </a:rPr>
              <a:t>– </a:t>
            </a:r>
            <a:r>
              <a:rPr lang="en-US" sz="3600" b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3</a:t>
            </a:r>
            <a:r>
              <a:rPr lang="en-US" sz="36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  <a:sym typeface="+mn-ea"/>
              </a:rPr>
              <a:t>b</a:t>
            </a:r>
            <a:endParaRPr lang="en-US" sz="3600" b="1" i="1" dirty="0">
              <a:solidFill>
                <a:srgbClr val="FF0000"/>
              </a:solidFill>
              <a:latin typeface="+mj-lt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圆角矩形 3"/>
          <p:cNvSpPr/>
          <p:nvPr/>
        </p:nvSpPr>
        <p:spPr>
          <a:xfrm>
            <a:off x="839296" y="3289350"/>
            <a:ext cx="2475653" cy="677333"/>
          </a:xfrm>
          <a:prstGeom prst="roundRect">
            <a:avLst>
              <a:gd name="adj" fmla="val 22500"/>
            </a:avLst>
          </a:prstGeom>
          <a:solidFill>
            <a:srgbClr val="1D4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二次根式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12"/>
          <p:cNvSpPr/>
          <p:nvPr/>
        </p:nvSpPr>
        <p:spPr>
          <a:xfrm>
            <a:off x="3814481" y="1535056"/>
            <a:ext cx="1423153" cy="68918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定义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圆角矩形 14"/>
          <p:cNvSpPr/>
          <p:nvPr/>
        </p:nvSpPr>
        <p:spPr>
          <a:xfrm>
            <a:off x="3814481" y="3050589"/>
            <a:ext cx="3987801" cy="115485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在有意义条件下求字母的取值范围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圆角矩形 16"/>
          <p:cNvSpPr/>
          <p:nvPr/>
        </p:nvSpPr>
        <p:spPr>
          <a:xfrm>
            <a:off x="3814481" y="5031789"/>
            <a:ext cx="2696646" cy="68918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双重非负性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圆角矩形 19"/>
          <p:cNvSpPr/>
          <p:nvPr/>
        </p:nvSpPr>
        <p:spPr>
          <a:xfrm>
            <a:off x="5490883" y="1109183"/>
            <a:ext cx="3639670" cy="62653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带有二次根号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圆角矩形 20"/>
          <p:cNvSpPr/>
          <p:nvPr/>
        </p:nvSpPr>
        <p:spPr>
          <a:xfrm>
            <a:off x="5490882" y="1913516"/>
            <a:ext cx="4337005" cy="62653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被开方数为非负数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圆角矩形 21"/>
          <p:cNvSpPr/>
          <p:nvPr/>
        </p:nvSpPr>
        <p:spPr>
          <a:xfrm>
            <a:off x="7977543" y="2918510"/>
            <a:ext cx="3140087" cy="62653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被开方数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≥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圆角矩形 22"/>
          <p:cNvSpPr/>
          <p:nvPr/>
        </p:nvSpPr>
        <p:spPr>
          <a:xfrm>
            <a:off x="7977543" y="3722843"/>
            <a:ext cx="2255410" cy="62653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分母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≠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圆角矩形 23"/>
          <p:cNvSpPr/>
          <p:nvPr/>
        </p:nvSpPr>
        <p:spPr>
          <a:xfrm>
            <a:off x="6855075" y="4660317"/>
            <a:ext cx="1360593" cy="62653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600" b="1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≥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1" name="直接连接符 20"/>
          <p:cNvCxnSpPr>
            <a:stCxn id="9" idx="3"/>
            <a:endCxn id="11" idx="1"/>
          </p:cNvCxnSpPr>
          <p:nvPr/>
        </p:nvCxnSpPr>
        <p:spPr>
          <a:xfrm flipV="1">
            <a:off x="3314949" y="3628016"/>
            <a:ext cx="499532" cy="1"/>
          </a:xfrm>
          <a:prstGeom prst="line">
            <a:avLst/>
          </a:prstGeom>
          <a:ln w="19050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曲线连接符 29"/>
          <p:cNvCxnSpPr>
            <a:stCxn id="9" idx="3"/>
            <a:endCxn id="10" idx="1"/>
          </p:cNvCxnSpPr>
          <p:nvPr/>
        </p:nvCxnSpPr>
        <p:spPr>
          <a:xfrm flipV="1">
            <a:off x="3314949" y="1879649"/>
            <a:ext cx="499532" cy="1748368"/>
          </a:xfrm>
          <a:prstGeom prst="curvedConnector3">
            <a:avLst>
              <a:gd name="adj1" fmla="val 50000"/>
            </a:avLst>
          </a:prstGeom>
          <a:ln w="19050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曲线连接符 30"/>
          <p:cNvCxnSpPr>
            <a:stCxn id="9" idx="3"/>
            <a:endCxn id="12" idx="1"/>
          </p:cNvCxnSpPr>
          <p:nvPr/>
        </p:nvCxnSpPr>
        <p:spPr>
          <a:xfrm>
            <a:off x="3314949" y="3628017"/>
            <a:ext cx="499532" cy="1748365"/>
          </a:xfrm>
          <a:prstGeom prst="curvedConnector3">
            <a:avLst>
              <a:gd name="adj1" fmla="val 50000"/>
            </a:avLst>
          </a:prstGeom>
          <a:ln w="19050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曲线连接符 31"/>
          <p:cNvCxnSpPr>
            <a:stCxn id="10" idx="3"/>
            <a:endCxn id="13" idx="1"/>
          </p:cNvCxnSpPr>
          <p:nvPr/>
        </p:nvCxnSpPr>
        <p:spPr>
          <a:xfrm flipV="1">
            <a:off x="5237634" y="1422450"/>
            <a:ext cx="253249" cy="457199"/>
          </a:xfrm>
          <a:prstGeom prst="curvedConnector3">
            <a:avLst>
              <a:gd name="adj1" fmla="val 50000"/>
            </a:avLst>
          </a:prstGeom>
          <a:ln w="127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曲线连接符 32"/>
          <p:cNvCxnSpPr>
            <a:stCxn id="10" idx="3"/>
            <a:endCxn id="14" idx="1"/>
          </p:cNvCxnSpPr>
          <p:nvPr/>
        </p:nvCxnSpPr>
        <p:spPr>
          <a:xfrm>
            <a:off x="5237634" y="1879649"/>
            <a:ext cx="253248" cy="347134"/>
          </a:xfrm>
          <a:prstGeom prst="curvedConnector3">
            <a:avLst>
              <a:gd name="adj1" fmla="val 50000"/>
            </a:avLst>
          </a:prstGeom>
          <a:ln w="127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曲线连接符 33"/>
          <p:cNvCxnSpPr>
            <a:stCxn id="11" idx="3"/>
            <a:endCxn id="15" idx="1"/>
          </p:cNvCxnSpPr>
          <p:nvPr/>
        </p:nvCxnSpPr>
        <p:spPr>
          <a:xfrm flipV="1">
            <a:off x="7802282" y="3231777"/>
            <a:ext cx="175261" cy="396239"/>
          </a:xfrm>
          <a:prstGeom prst="curvedConnector3">
            <a:avLst>
              <a:gd name="adj1" fmla="val 50000"/>
            </a:avLst>
          </a:prstGeom>
          <a:ln w="127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曲线连接符 34"/>
          <p:cNvCxnSpPr>
            <a:stCxn id="11" idx="3"/>
            <a:endCxn id="16" idx="1"/>
          </p:cNvCxnSpPr>
          <p:nvPr/>
        </p:nvCxnSpPr>
        <p:spPr>
          <a:xfrm>
            <a:off x="7802282" y="3628016"/>
            <a:ext cx="175261" cy="408094"/>
          </a:xfrm>
          <a:prstGeom prst="curvedConnector3">
            <a:avLst>
              <a:gd name="adj1" fmla="val 50000"/>
            </a:avLst>
          </a:prstGeom>
          <a:ln w="127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曲线连接符 35"/>
          <p:cNvCxnSpPr>
            <a:stCxn id="12" idx="3"/>
            <a:endCxn id="17" idx="1"/>
          </p:cNvCxnSpPr>
          <p:nvPr/>
        </p:nvCxnSpPr>
        <p:spPr>
          <a:xfrm flipV="1">
            <a:off x="6511127" y="4973584"/>
            <a:ext cx="343948" cy="402798"/>
          </a:xfrm>
          <a:prstGeom prst="curvedConnector3">
            <a:avLst>
              <a:gd name="adj1" fmla="val 50000"/>
            </a:avLst>
          </a:prstGeom>
          <a:ln w="127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曲线连接符 36"/>
          <p:cNvCxnSpPr>
            <a:stCxn id="12" idx="3"/>
            <a:endCxn id="19" idx="1"/>
          </p:cNvCxnSpPr>
          <p:nvPr/>
        </p:nvCxnSpPr>
        <p:spPr>
          <a:xfrm>
            <a:off x="6511127" y="5376382"/>
            <a:ext cx="343947" cy="445771"/>
          </a:xfrm>
          <a:prstGeom prst="curvedConnector3">
            <a:avLst>
              <a:gd name="adj1" fmla="val 50000"/>
            </a:avLst>
          </a:prstGeom>
          <a:ln w="127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6855074" y="5508886"/>
            <a:ext cx="1885970" cy="626533"/>
            <a:chOff x="6993467" y="5494867"/>
            <a:chExt cx="1885970" cy="626533"/>
          </a:xfrm>
        </p:grpSpPr>
        <p:sp>
          <p:nvSpPr>
            <p:cNvPr id="19" name="圆角矩形 24"/>
            <p:cNvSpPr/>
            <p:nvPr/>
          </p:nvSpPr>
          <p:spPr>
            <a:xfrm>
              <a:off x="6993467" y="5494867"/>
              <a:ext cx="1885970" cy="62653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36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   ≥</a:t>
              </a:r>
              <a:r>
                <a:rPr lang="en-US" altLang="zh-CN" sz="36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0</a:t>
              </a:r>
              <a:endPara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7041996" y="5499521"/>
            <a:ext cx="622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24" name="Equation" r:id="rId1" imgW="14935200" imgH="13411200" progId="Equation.DSMT4">
                    <p:embed/>
                  </p:oleObj>
                </mc:Choice>
                <mc:Fallback>
                  <p:oleObj name="Equation" r:id="rId1" imgW="14935200" imgH="13411200" progId="Equation.DSMT4">
                    <p:embed/>
                    <p:pic>
                      <p:nvPicPr>
                        <p:cNvPr id="0" name="图片 1742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041996" y="5499521"/>
                          <a:ext cx="622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994272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451295" y="6121739"/>
            <a:ext cx="9383215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 flipH="1">
            <a:off x="6885756" y="5318875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4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5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1333848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706" y="3611399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49" y="1364502"/>
            <a:ext cx="869938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经历二次根式概念的形成过程，了解二次根式是开平方运算引出的结果，理解二次根式中被开方数 </a:t>
            </a:r>
            <a:r>
              <a:rPr lang="en-US" altLang="zh-CN" sz="3200" b="1" i="1"/>
              <a:t>a</a:t>
            </a:r>
            <a:r>
              <a:rPr lang="en-US" altLang="zh-CN" sz="3200" b="1"/>
              <a:t> </a:t>
            </a:r>
            <a:r>
              <a:rPr lang="zh-CN" altLang="en-US" sz="3200" b="1"/>
              <a:t>的实际意义，即 </a:t>
            </a:r>
            <a:r>
              <a:rPr lang="en-US" altLang="zh-CN" sz="3200" b="1" i="1"/>
              <a:t>a</a:t>
            </a:r>
            <a:r>
              <a:rPr lang="en-US" altLang="zh-CN" sz="3200" b="1"/>
              <a:t> </a:t>
            </a:r>
            <a:r>
              <a:rPr lang="zh-CN" altLang="en-US" sz="3200" b="1"/>
              <a:t>是非负数，以及 </a:t>
            </a:r>
            <a:r>
              <a:rPr lang="en-US" altLang="zh-CN" sz="3200" b="1"/>
              <a:t>     </a:t>
            </a:r>
            <a:r>
              <a:rPr lang="zh-CN" altLang="en-US" sz="3200" b="1"/>
              <a:t>的非负性；</a:t>
            </a:r>
            <a:endParaRPr lang="zh-CN" altLang="en-US" sz="32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248247" y="3611399"/>
            <a:ext cx="869938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/>
              <a:t>在理解二次根式概念的过程中，鼓励学生积极探究，乐于合作与交流，发展学数学用数学意识、分类讨论意识，了解由特殊到一般再到具体的处理数学问题的思想</a:t>
            </a:r>
            <a:r>
              <a:rPr lang="en-US" altLang="zh-CN" sz="3200" b="1"/>
              <a:t>.</a:t>
            </a:r>
            <a:endParaRPr lang="zh-CN" altLang="en-US" sz="3200" b="1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0038529" y="2410546"/>
          <a:ext cx="514297" cy="461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6" imgW="14935200" imgH="13411200" progId="Equation.DSMT4">
                  <p:embed/>
                </p:oleObj>
              </mc:Choice>
              <mc:Fallback>
                <p:oleObj name="Equation" r:id="rId6" imgW="14935200" imgH="134112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038529" y="2410546"/>
                        <a:ext cx="514297" cy="4618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898011" y="173868"/>
            <a:ext cx="2489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复习导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66327" y="2705085"/>
            <a:ext cx="7236883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3600" b="1" kern="0" dirty="0"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3600" b="1" kern="0" dirty="0"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3600" b="1" kern="0" dirty="0">
                <a:latin typeface="Times New Roman" panose="02020603050405020304"/>
                <a:ea typeface="黑体" panose="02010609060101010101" pitchFamily="49" charset="-122"/>
              </a:rPr>
              <a:t>3 </a:t>
            </a:r>
            <a:r>
              <a:rPr lang="zh-CN" altLang="en-US" sz="3600" b="1" kern="0" dirty="0">
                <a:latin typeface="Times New Roman" panose="02020603050405020304"/>
                <a:ea typeface="黑体" panose="02010609060101010101" pitchFamily="49" charset="-122"/>
              </a:rPr>
              <a:t>的算术平方根是</a:t>
            </a:r>
            <a:r>
              <a:rPr lang="en-US" altLang="zh-CN" sz="3600" b="1" kern="0" dirty="0">
                <a:latin typeface="Times New Roman" panose="02020603050405020304"/>
                <a:ea typeface="黑体" panose="02010609060101010101" pitchFamily="49" charset="-122"/>
              </a:rPr>
              <a:t>_____.       </a:t>
            </a:r>
            <a:endParaRPr lang="en-US" altLang="zh-CN" sz="3600" b="1" kern="0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12" name="组合 18"/>
          <p:cNvGrpSpPr/>
          <p:nvPr/>
        </p:nvGrpSpPr>
        <p:grpSpPr bwMode="auto">
          <a:xfrm>
            <a:off x="366327" y="3685570"/>
            <a:ext cx="6374105" cy="646331"/>
            <a:chOff x="642910" y="2929409"/>
            <a:chExt cx="4569982" cy="390527"/>
          </a:xfrm>
        </p:grpSpPr>
        <p:sp>
          <p:nvSpPr>
            <p:cNvPr id="15" name="TextBox 16"/>
            <p:cNvSpPr txBox="1">
              <a:spLocks noChangeArrowheads="1"/>
            </p:cNvSpPr>
            <p:nvPr/>
          </p:nvSpPr>
          <p:spPr bwMode="auto">
            <a:xfrm>
              <a:off x="642910" y="2929409"/>
              <a:ext cx="4569982" cy="390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kern="0" dirty="0">
                  <a:latin typeface="Times New Roman" panose="02020603050405020304"/>
                  <a:ea typeface="黑体" panose="02010609060101010101" pitchFamily="49" charset="-122"/>
                </a:rPr>
                <a:t>（</a:t>
              </a:r>
              <a:r>
                <a:rPr lang="en-US" altLang="zh-CN" sz="3600" b="1" kern="0" dirty="0">
                  <a:latin typeface="Times New Roman" panose="02020603050405020304"/>
                  <a:ea typeface="黑体" panose="02010609060101010101" pitchFamily="49" charset="-122"/>
                </a:rPr>
                <a:t>3</a:t>
              </a:r>
              <a:r>
                <a:rPr lang="zh-CN" altLang="en-US" sz="3600" b="1" kern="0">
                  <a:latin typeface="Times New Roman" panose="02020603050405020304"/>
                  <a:ea typeface="黑体" panose="02010609060101010101" pitchFamily="49" charset="-122"/>
                </a:rPr>
                <a:t>）      有</a:t>
              </a:r>
              <a:r>
                <a:rPr lang="zh-CN" altLang="en-US" sz="3600" b="1" kern="0" dirty="0">
                  <a:latin typeface="Times New Roman" panose="02020603050405020304"/>
                  <a:ea typeface="黑体" panose="02010609060101010101" pitchFamily="49" charset="-122"/>
                </a:rPr>
                <a:t>意义吗？为什么？                  </a:t>
              </a:r>
              <a:endParaRPr lang="zh-CN" altLang="en-US" sz="3600" b="1" kern="0" dirty="0"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graphicFrame>
          <p:nvGraphicFramePr>
            <p:cNvPr id="16" name="Object 3"/>
            <p:cNvGraphicFramePr/>
            <p:nvPr/>
          </p:nvGraphicFramePr>
          <p:xfrm>
            <a:off x="1400917" y="2945195"/>
            <a:ext cx="609904" cy="3375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4" name="Equation" r:id="rId1" imgW="20421600" imgH="13411200" progId="Equation.DSMT4">
                    <p:embed/>
                  </p:oleObj>
                </mc:Choice>
                <mc:Fallback>
                  <p:oleObj name="Equation" r:id="rId1" imgW="20421600" imgH="13411200" progId="Equation.DSMT4">
                    <p:embed/>
                    <p:pic>
                      <p:nvPicPr>
                        <p:cNvPr id="0" name="Object 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00917" y="2945195"/>
                          <a:ext cx="609904" cy="3375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366327" y="4645600"/>
            <a:ext cx="11825673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200"/>
            <a:r>
              <a:rPr lang="zh-CN" altLang="en-US" sz="3600" b="1"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ea typeface="黑体" panose="02010609060101010101" pitchFamily="49" charset="-122"/>
              </a:rPr>
              <a:t>4</a:t>
            </a:r>
            <a:r>
              <a:rPr lang="zh-CN" altLang="en-US" sz="3600" b="1">
                <a:ea typeface="黑体" panose="02010609060101010101" pitchFamily="49" charset="-122"/>
              </a:rPr>
              <a:t>）一个非负数 </a:t>
            </a:r>
            <a:r>
              <a:rPr lang="en-US" altLang="zh-CN" sz="3600" b="1" i="1">
                <a:ea typeface="黑体" panose="02010609060101010101" pitchFamily="49" charset="-122"/>
              </a:rPr>
              <a:t>a </a:t>
            </a:r>
            <a:r>
              <a:rPr lang="zh-CN" altLang="en-US" sz="3600" b="1">
                <a:ea typeface="黑体" panose="02010609060101010101" pitchFamily="49" charset="-122"/>
              </a:rPr>
              <a:t>的算术平方根应表示为</a:t>
            </a:r>
            <a:r>
              <a:rPr lang="en-US" altLang="zh-CN" sz="3600" b="1">
                <a:ea typeface="黑体" panose="02010609060101010101" pitchFamily="49" charset="-122"/>
              </a:rPr>
              <a:t>___________.</a:t>
            </a:r>
            <a:endParaRPr lang="en-US" altLang="zh-CN" sz="3600" b="1">
              <a:ea typeface="黑体" panose="02010609060101010101" pitchFamily="49" charset="-122"/>
            </a:endParaRPr>
          </a:p>
        </p:txBody>
      </p:sp>
      <p:sp>
        <p:nvSpPr>
          <p:cNvPr id="18" name="矩形 71692"/>
          <p:cNvSpPr>
            <a:spLocks noChangeArrowheads="1"/>
          </p:cNvSpPr>
          <p:nvPr/>
        </p:nvSpPr>
        <p:spPr bwMode="auto">
          <a:xfrm>
            <a:off x="366327" y="1724600"/>
            <a:ext cx="5702202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200"/>
            <a:r>
              <a:rPr lang="zh-CN" altLang="en-US" sz="3600" b="1" dirty="0"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ea typeface="黑体" panose="02010609060101010101" pitchFamily="49" charset="-122"/>
              </a:rPr>
              <a:t>）</a:t>
            </a:r>
            <a:r>
              <a:rPr lang="en-US" altLang="zh-CN" sz="3600" b="1" dirty="0">
                <a:ea typeface="黑体" panose="02010609060101010101" pitchFamily="49" charset="-122"/>
              </a:rPr>
              <a:t>3 </a:t>
            </a:r>
            <a:r>
              <a:rPr lang="zh-CN" altLang="en-US" sz="3600" b="1" dirty="0">
                <a:ea typeface="黑体" panose="02010609060101010101" pitchFamily="49" charset="-122"/>
              </a:rPr>
              <a:t>的平方根是</a:t>
            </a:r>
            <a:r>
              <a:rPr lang="en-US" altLang="zh-CN" sz="3600" b="1" dirty="0">
                <a:ea typeface="黑体" panose="02010609060101010101" pitchFamily="49" charset="-122"/>
              </a:rPr>
              <a:t>______.</a:t>
            </a:r>
            <a:endParaRPr lang="en-US" altLang="zh-CN" sz="3600" b="1" dirty="0">
              <a:ea typeface="黑体" panose="02010609060101010101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584140" y="1698922"/>
          <a:ext cx="889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Equation" r:id="rId3" imgW="21336000" imgH="13411200" progId="Equation.DSMT4">
                  <p:embed/>
                </p:oleObj>
              </mc:Choice>
              <mc:Fallback>
                <p:oleObj name="Equation" r:id="rId3" imgW="21336000" imgH="134112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4140" y="1698922"/>
                        <a:ext cx="889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458929" y="2690186"/>
          <a:ext cx="609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6" name="Equation" r:id="rId5" imgW="14630400" imgH="13411200" progId="Equation.DSMT4">
                  <p:embed/>
                </p:oleObj>
              </mc:Choice>
              <mc:Fallback>
                <p:oleObj name="Equation" r:id="rId5" imgW="14630400" imgH="134112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58929" y="2690186"/>
                        <a:ext cx="609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9187316" y="4524012"/>
          <a:ext cx="19685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Equation" r:id="rId7" imgW="47244000" imgH="16154400" progId="Equation.DSMT4">
                  <p:embed/>
                </p:oleObj>
              </mc:Choice>
              <mc:Fallback>
                <p:oleObj name="Equation" r:id="rId7" imgW="47244000" imgH="16154400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87316" y="4524012"/>
                        <a:ext cx="19685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96529" y="1181101"/>
            <a:ext cx="10750549" cy="2389716"/>
            <a:chOff x="111" y="466"/>
            <a:chExt cx="5079" cy="1129"/>
          </a:xfrm>
        </p:grpSpPr>
        <p:sp>
          <p:nvSpPr>
            <p:cNvPr id="3" name="文本框 71697"/>
            <p:cNvSpPr txBox="1">
              <a:spLocks noChangeArrowheads="1"/>
            </p:cNvSpPr>
            <p:nvPr/>
          </p:nvSpPr>
          <p:spPr bwMode="auto">
            <a:xfrm>
              <a:off x="1867" y="466"/>
              <a:ext cx="3323" cy="1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>
                <a:spcBef>
                  <a:spcPct val="50000"/>
                </a:spcBef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正数有两个平方根且互为相反数；</a:t>
              </a:r>
              <a:endPara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  <a:p>
              <a:pPr defTabSz="1219200">
                <a:spcBef>
                  <a:spcPct val="50000"/>
                </a:spcBef>
                <a:defRPr/>
              </a:pPr>
              <a:r>
                <a:rPr lang="en-US" altLang="zh-CN" sz="3600" b="1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0 </a:t>
              </a:r>
              <a:r>
                <a:rPr lang="zh-CN" altLang="en-US" sz="3600" b="1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的平方根是 </a:t>
              </a:r>
              <a:r>
                <a:rPr lang="en-US" altLang="zh-CN" sz="36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0</a:t>
              </a:r>
              <a:r>
                <a:rPr lang="zh-CN" altLang="en-US" sz="36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；</a:t>
              </a:r>
              <a:endPara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  <a:p>
              <a:pPr defTabSz="1219200">
                <a:spcBef>
                  <a:spcPct val="50000"/>
                </a:spcBef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负数没有平方根</a:t>
              </a:r>
              <a:r>
                <a:rPr lang="en-US" altLang="zh-CN" sz="36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4" name="文本框 71698"/>
            <p:cNvSpPr txBox="1">
              <a:spLocks noChangeArrowheads="1"/>
            </p:cNvSpPr>
            <p:nvPr/>
          </p:nvSpPr>
          <p:spPr bwMode="auto">
            <a:xfrm>
              <a:off x="111" y="864"/>
              <a:ext cx="1975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1219200">
                <a:spcBef>
                  <a:spcPct val="50000"/>
                </a:spcBef>
              </a:pPr>
              <a:r>
                <a:rPr lang="zh-CN" altLang="en-US" sz="40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平方根的性质：</a:t>
              </a:r>
              <a:endPara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96530" y="3829111"/>
            <a:ext cx="1039894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200"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算术平方根的性质：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正数和 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 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都有算术平方根；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defTabSz="1219200">
              <a:spcBef>
                <a:spcPct val="50000"/>
              </a:spcBef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		</a:t>
            </a:r>
            <a:r>
              <a:rPr lang="en-US" altLang="zh-CN" sz="36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	        </a:t>
            </a:r>
            <a:r>
              <a:rPr lang="zh-CN" altLang="en-US" sz="36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负数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没有算术平方根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Text Box 2"/>
          <p:cNvSpPr txBox="1"/>
          <p:nvPr/>
        </p:nvSpPr>
        <p:spPr>
          <a:xfrm>
            <a:off x="504107" y="3981842"/>
            <a:ext cx="11474533" cy="217546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spcBef>
                <a:spcPts val="0"/>
              </a:spcBef>
              <a:def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sz="3600">
                <a:latin typeface="+mn-lt"/>
              </a:rPr>
              <a:t>（</a:t>
            </a:r>
            <a:r>
              <a:rPr lang="en-US" altLang="zh-CN" sz="3600" dirty="0">
                <a:latin typeface="+mn-lt"/>
              </a:rPr>
              <a:t>2</a:t>
            </a:r>
            <a:r>
              <a:rPr lang="zh-CN" altLang="en-US" sz="3600" dirty="0">
                <a:latin typeface="+mn-lt"/>
              </a:rPr>
              <a:t>）一个大正方形的面积是一个边长为 </a:t>
            </a:r>
            <a:r>
              <a:rPr lang="en-US" altLang="zh-CN" sz="3600" i="1" dirty="0">
                <a:latin typeface="+mn-lt"/>
              </a:rPr>
              <a:t>a</a:t>
            </a:r>
            <a:r>
              <a:rPr lang="en-US" altLang="zh-CN" sz="3600" dirty="0">
                <a:latin typeface="+mn-lt"/>
              </a:rPr>
              <a:t> </a:t>
            </a:r>
            <a:r>
              <a:rPr lang="zh-CN" altLang="en-US" sz="3600" dirty="0">
                <a:latin typeface="+mn-lt"/>
              </a:rPr>
              <a:t>的正方形与另一个边长为 </a:t>
            </a:r>
            <a:r>
              <a:rPr lang="en-US" altLang="zh-CN" sz="3600" dirty="0">
                <a:latin typeface="+mn-lt"/>
              </a:rPr>
              <a:t>1 </a:t>
            </a:r>
            <a:r>
              <a:rPr lang="zh-CN" altLang="en-US" sz="3600" dirty="0">
                <a:latin typeface="+mn-lt"/>
              </a:rPr>
              <a:t>的正方形的面积之和，则大正方形的边长为</a:t>
            </a:r>
            <a:r>
              <a:rPr lang="en-US" altLang="zh-CN" sz="3600" dirty="0">
                <a:latin typeface="+mn-lt"/>
              </a:rPr>
              <a:t>_______.</a:t>
            </a:r>
            <a:endParaRPr lang="zh-CN" altLang="en-US" sz="3600" dirty="0">
              <a:latin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00521" y="1183120"/>
            <a:ext cx="9878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用带根号的式子填空，看一看写出的结果有什么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共同特征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504107" y="1183120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2"/>
          <p:cNvSpPr txBox="1"/>
          <p:nvPr/>
        </p:nvSpPr>
        <p:spPr>
          <a:xfrm>
            <a:off x="504107" y="2383449"/>
            <a:ext cx="11291653" cy="145527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一个长方形围栏，长是宽的 </a:t>
            </a:r>
            <a:r>
              <a:rPr lang="en-US" altLang="zh-CN" sz="36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倍，面积为 </a:t>
            </a:r>
            <a:r>
              <a:rPr lang="en-US" altLang="zh-CN" sz="36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130 m</a:t>
            </a:r>
            <a:r>
              <a:rPr lang="en-US" altLang="zh-CN" sz="3600" b="1" baseline="30000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，则它的宽为</a:t>
            </a:r>
            <a:r>
              <a:rPr lang="en-US" altLang="zh-CN" sz="36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______m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36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49056" y="3214604"/>
          <a:ext cx="825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1" imgW="19812000" imgH="13411200" progId="Equation.DSMT4">
                  <p:embed/>
                </p:oleObj>
              </mc:Choice>
              <mc:Fallback>
                <p:oleObj name="Equation" r:id="rId1" imgW="19812000" imgH="134112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49056" y="3214604"/>
                        <a:ext cx="825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1135562" y="5437112"/>
          <a:ext cx="1422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3" imgW="34137600" imgH="14935200" progId="Equation.DSMT4">
                  <p:embed/>
                </p:oleObj>
              </mc:Choice>
              <mc:Fallback>
                <p:oleObj name="Equation" r:id="rId3" imgW="34137600" imgH="149352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5562" y="5437112"/>
                        <a:ext cx="14224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689290" y="738599"/>
            <a:ext cx="10813420" cy="369588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 dirty="0"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600" b="1" dirty="0">
                <a:ea typeface="楷体" panose="02010609060101010101" pitchFamily="49" charset="-122"/>
                <a:cs typeface="楷体" panose="02010609060101010101" pitchFamily="49" charset="-122"/>
              </a:rPr>
              <a:t>一个物体从高处自由落下，落到地面所用的时间 </a:t>
            </a:r>
            <a:r>
              <a:rPr lang="en-US" altLang="zh-CN" sz="3600" b="1" i="1" dirty="0">
                <a:ea typeface="楷体" panose="02010609060101010101" pitchFamily="49" charset="-122"/>
                <a:cs typeface="楷体" panose="02010609060101010101" pitchFamily="49" charset="-122"/>
              </a:rPr>
              <a:t>t</a:t>
            </a:r>
            <a:r>
              <a:rPr lang="zh-CN" altLang="en-US" sz="3600" b="1" dirty="0">
                <a:ea typeface="楷体" panose="02010609060101010101" pitchFamily="49" charset="-122"/>
                <a:cs typeface="楷体" panose="02010609060101010101" pitchFamily="49" charset="-122"/>
              </a:rPr>
              <a:t>（单位：</a:t>
            </a:r>
            <a:r>
              <a:rPr lang="en-US" altLang="zh-CN" sz="3600" b="1" dirty="0">
                <a:ea typeface="楷体" panose="02010609060101010101" pitchFamily="49" charset="-122"/>
                <a:cs typeface="楷体" panose="02010609060101010101" pitchFamily="49" charset="-122"/>
              </a:rPr>
              <a:t>s</a:t>
            </a:r>
            <a:r>
              <a:rPr lang="zh-CN" altLang="en-US" sz="3600" b="1" dirty="0">
                <a:ea typeface="楷体" panose="02010609060101010101" pitchFamily="49" charset="-122"/>
                <a:cs typeface="楷体" panose="02010609060101010101" pitchFamily="49" charset="-122"/>
              </a:rPr>
              <a:t>）与开始落下时离地面的高度 </a:t>
            </a:r>
            <a:r>
              <a:rPr lang="en-US" altLang="zh-CN" sz="3600" b="1" i="1" dirty="0">
                <a:ea typeface="楷体" panose="02010609060101010101" pitchFamily="49" charset="-122"/>
                <a:cs typeface="楷体" panose="02010609060101010101" pitchFamily="49" charset="-122"/>
              </a:rPr>
              <a:t>h</a:t>
            </a:r>
            <a:r>
              <a:rPr lang="zh-CN" altLang="en-US" sz="3600" b="1" dirty="0">
                <a:ea typeface="楷体" panose="02010609060101010101" pitchFamily="49" charset="-122"/>
                <a:cs typeface="楷体" panose="02010609060101010101" pitchFamily="49" charset="-122"/>
              </a:rPr>
              <a:t>（单位：</a:t>
            </a:r>
            <a:r>
              <a:rPr lang="en-US" altLang="zh-CN" sz="3600" b="1" dirty="0">
                <a:ea typeface="楷体" panose="02010609060101010101" pitchFamily="49" charset="-122"/>
                <a:cs typeface="楷体" panose="02010609060101010101" pitchFamily="49" charset="-122"/>
              </a:rPr>
              <a:t>m</a:t>
            </a:r>
            <a:r>
              <a:rPr lang="zh-CN" altLang="en-US" sz="3600" b="1" dirty="0">
                <a:ea typeface="楷体" panose="02010609060101010101" pitchFamily="49" charset="-122"/>
                <a:cs typeface="楷体" panose="02010609060101010101" pitchFamily="49" charset="-122"/>
              </a:rPr>
              <a:t>）满足关系 </a:t>
            </a:r>
            <a:r>
              <a:rPr lang="en-US" altLang="zh-CN" sz="3600" b="1" i="1" dirty="0">
                <a:ea typeface="楷体" panose="02010609060101010101" pitchFamily="49" charset="-122"/>
                <a:cs typeface="楷体" panose="02010609060101010101" pitchFamily="49" charset="-122"/>
              </a:rPr>
              <a:t>h </a:t>
            </a:r>
            <a:r>
              <a:rPr lang="en-US" altLang="zh-CN" sz="3600" b="1">
                <a:ea typeface="楷体" panose="02010609060101010101" pitchFamily="49" charset="-122"/>
                <a:cs typeface="楷体" panose="02010609060101010101" pitchFamily="49" charset="-122"/>
              </a:rPr>
              <a:t>= 5</a:t>
            </a:r>
            <a:r>
              <a:rPr lang="en-US" altLang="zh-CN" sz="3600" b="1" i="1">
                <a:ea typeface="楷体" panose="02010609060101010101" pitchFamily="49" charset="-122"/>
                <a:cs typeface="楷体" panose="02010609060101010101" pitchFamily="49" charset="-122"/>
              </a:rPr>
              <a:t>t</a:t>
            </a:r>
            <a:r>
              <a:rPr lang="en-US" altLang="zh-CN" sz="3600" b="1" baseline="30000" dirty="0"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600" b="1">
                <a:ea typeface="楷体" panose="02010609060101010101" pitchFamily="49" charset="-122"/>
                <a:cs typeface="楷体" panose="02010609060101010101" pitchFamily="49" charset="-122"/>
              </a:rPr>
              <a:t>. </a:t>
            </a:r>
            <a:r>
              <a:rPr lang="zh-CN" altLang="en-US" sz="3600" b="1" dirty="0">
                <a:ea typeface="楷体" panose="02010609060101010101" pitchFamily="49" charset="-122"/>
                <a:cs typeface="楷体" panose="02010609060101010101" pitchFamily="49" charset="-122"/>
              </a:rPr>
              <a:t>如果用含有 </a:t>
            </a:r>
            <a:r>
              <a:rPr lang="en-US" altLang="zh-CN" sz="3600" b="1" i="1" dirty="0">
                <a:ea typeface="楷体" panose="02010609060101010101" pitchFamily="49" charset="-122"/>
                <a:cs typeface="楷体" panose="02010609060101010101" pitchFamily="49" charset="-122"/>
              </a:rPr>
              <a:t>h </a:t>
            </a:r>
            <a:r>
              <a:rPr lang="zh-CN" altLang="en-US" sz="3600" b="1" dirty="0">
                <a:ea typeface="楷体" panose="02010609060101010101" pitchFamily="49" charset="-122"/>
                <a:cs typeface="楷体" panose="02010609060101010101" pitchFamily="49" charset="-122"/>
              </a:rPr>
              <a:t>的式子表示 </a:t>
            </a:r>
            <a:r>
              <a:rPr lang="en-US" altLang="zh-CN" sz="3600" b="1" i="1">
                <a:ea typeface="楷体" panose="02010609060101010101" pitchFamily="49" charset="-122"/>
                <a:cs typeface="楷体" panose="02010609060101010101" pitchFamily="49" charset="-122"/>
              </a:rPr>
              <a:t>t </a:t>
            </a:r>
            <a:r>
              <a:rPr lang="zh-CN" altLang="en-US" sz="3600" b="1"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zh-CN" sz="3600" b="1"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ts val="3000"/>
              </a:spcBef>
            </a:pPr>
            <a:r>
              <a:rPr lang="zh-CN" altLang="en-US" sz="3600" b="1">
                <a:ea typeface="楷体" panose="02010609060101010101" pitchFamily="49" charset="-122"/>
                <a:cs typeface="楷体" panose="02010609060101010101" pitchFamily="49" charset="-122"/>
              </a:rPr>
              <a:t>则 </a:t>
            </a:r>
            <a:r>
              <a:rPr lang="en-US" altLang="zh-CN" sz="3600" b="1" i="1" dirty="0">
                <a:ea typeface="楷体" panose="02010609060101010101" pitchFamily="49" charset="-122"/>
                <a:cs typeface="楷体" panose="02010609060101010101" pitchFamily="49" charset="-122"/>
              </a:rPr>
              <a:t>t </a:t>
            </a:r>
            <a:r>
              <a:rPr lang="zh-CN" altLang="en-US" sz="3600" b="1" dirty="0"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en-US" altLang="zh-CN" sz="3600" b="1" dirty="0"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483820" y="4811377"/>
            <a:ext cx="18611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h </a:t>
            </a:r>
            <a:r>
              <a:rPr lang="en-US" altLang="zh-CN" sz="3600" b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5</a:t>
            </a: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t</a:t>
            </a:r>
            <a:r>
              <a:rPr lang="en-US" altLang="zh-CN" sz="3600" b="1" spc="3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413065" y="5183222"/>
            <a:ext cx="1080000" cy="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7602510" y="5183222"/>
            <a:ext cx="1080000" cy="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668260" y="4579972"/>
          <a:ext cx="26797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1" imgW="64312800" imgH="28956000" progId="Equation.DSMT4">
                  <p:embed/>
                </p:oleObj>
              </mc:Choice>
              <mc:Fallback>
                <p:oleObj name="Equation" r:id="rId1" imgW="64312800" imgH="289560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68260" y="4579972"/>
                        <a:ext cx="26797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937060" y="4579972"/>
          <a:ext cx="13208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3" imgW="31699200" imgH="28956000" progId="Equation.DSMT4">
                  <p:embed/>
                </p:oleObj>
              </mc:Choice>
              <mc:Fallback>
                <p:oleObj name="Equation" r:id="rId3" imgW="31699200" imgH="289560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37060" y="4579972"/>
                        <a:ext cx="13208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329525" y="3150503"/>
          <a:ext cx="6985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5" imgW="16764000" imgH="28956000" progId="Equation.DSMT4">
                  <p:embed/>
                </p:oleObj>
              </mc:Choice>
              <mc:Fallback>
                <p:oleObj name="Equation" r:id="rId5" imgW="16764000" imgH="289560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29525" y="3150503"/>
                        <a:ext cx="6985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1328052" y="1709933"/>
            <a:ext cx="86180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+mn-lt"/>
                <a:ea typeface="+mn-ea"/>
              </a:rPr>
              <a:t>（</a:t>
            </a:r>
            <a:r>
              <a:rPr lang="en-US" altLang="zh-CN" sz="3600" b="1" dirty="0">
                <a:latin typeface="+mn-lt"/>
                <a:ea typeface="+mn-ea"/>
              </a:rPr>
              <a:t>1</a:t>
            </a:r>
            <a:r>
              <a:rPr lang="zh-CN" altLang="en-US" sz="3600" b="1" dirty="0">
                <a:latin typeface="+mn-lt"/>
                <a:ea typeface="+mn-ea"/>
              </a:rPr>
              <a:t>）这些式子分别表示什么意义？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373152" y="3705211"/>
            <a:ext cx="714752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+mn-lt"/>
                <a:ea typeface="+mn-ea"/>
              </a:rPr>
              <a:t>（</a:t>
            </a:r>
            <a:r>
              <a:rPr lang="en-US" altLang="zh-CN" sz="3600" b="1" dirty="0">
                <a:latin typeface="+mn-lt"/>
                <a:ea typeface="+mn-ea"/>
              </a:rPr>
              <a:t>2</a:t>
            </a:r>
            <a:r>
              <a:rPr lang="zh-CN" altLang="en-US" sz="3600" b="1" dirty="0">
                <a:latin typeface="+mn-lt"/>
                <a:ea typeface="+mn-ea"/>
              </a:rPr>
              <a:t>）</a:t>
            </a:r>
            <a:r>
              <a:rPr lang="zh-CN" altLang="en-US" sz="3600" b="1" dirty="0">
                <a:latin typeface="+mn-lt"/>
                <a:ea typeface="+mn-ea"/>
                <a:sym typeface="宋体" panose="02010600030101010101" pitchFamily="2" charset="-122"/>
              </a:rPr>
              <a:t>这些式子有什么共同特征？</a:t>
            </a:r>
            <a:endParaRPr lang="zh-CN" altLang="en-US" sz="3600" b="1" dirty="0">
              <a:latin typeface="+mn-lt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560234" y="614470"/>
            <a:ext cx="93659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+mn-lt"/>
                <a:ea typeface="+mn-ea"/>
                <a:cs typeface="宋体" panose="02010600030101010101" pitchFamily="2" charset="-122"/>
              </a:rPr>
              <a:t>上面的问题结果分别是：       ，           ，     ．</a:t>
            </a:r>
            <a:r>
              <a:rPr lang="en-US" altLang="zh-CN" sz="3600" b="1" dirty="0">
                <a:latin typeface="+mn-lt"/>
                <a:ea typeface="+mn-ea"/>
                <a:cs typeface="宋体" panose="02010600030101010101" pitchFamily="2" charset="-122"/>
              </a:rPr>
              <a:t>       </a:t>
            </a:r>
            <a:endParaRPr lang="en-US" altLang="zh-CN" sz="3600" b="1" dirty="0">
              <a:latin typeface="+mn-lt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1" name="Text Box 29"/>
          <p:cNvSpPr txBox="1"/>
          <p:nvPr/>
        </p:nvSpPr>
        <p:spPr>
          <a:xfrm>
            <a:off x="2528725" y="4674495"/>
            <a:ext cx="423053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①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根指数都为 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；</a:t>
            </a:r>
            <a:endParaRPr lang="en-US" altLang="zh-CN" sz="3600" b="1" dirty="0">
              <a:solidFill>
                <a:schemeClr val="tx1"/>
              </a:solidFill>
              <a:latin typeface="+mn-lt"/>
              <a:ea typeface="+mj-ea"/>
              <a:cs typeface="仿宋" panose="02010609060101010101" pitchFamily="49" charset="-122"/>
            </a:endParaRPr>
          </a:p>
        </p:txBody>
      </p:sp>
      <p:sp>
        <p:nvSpPr>
          <p:cNvPr id="12" name="Text Box 33"/>
          <p:cNvSpPr txBox="1"/>
          <p:nvPr/>
        </p:nvSpPr>
        <p:spPr>
          <a:xfrm>
            <a:off x="2528726" y="5531881"/>
            <a:ext cx="539296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②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被开方数为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j-ea"/>
                <a:cs typeface="仿宋" panose="02010609060101010101" pitchFamily="49" charset="-122"/>
              </a:rPr>
              <a:t>非负数</a:t>
            </a:r>
            <a:r>
              <a:rPr lang="en-US" altLang="zh-CN" sz="3600" b="1" dirty="0">
                <a:solidFill>
                  <a:schemeClr val="tx1"/>
                </a:solidFill>
                <a:latin typeface="+mn-lt"/>
                <a:ea typeface="+mj-ea"/>
                <a:cs typeface="仿宋" panose="02010609060101010101" pitchFamily="49" charset="-122"/>
              </a:rPr>
              <a:t>.</a:t>
            </a:r>
            <a:endParaRPr lang="en-US" altLang="zh-CN" sz="3600" b="1" dirty="0">
              <a:solidFill>
                <a:schemeClr val="tx1"/>
              </a:solidFill>
              <a:latin typeface="+mn-lt"/>
              <a:ea typeface="+mj-ea"/>
              <a:cs typeface="仿宋" panose="02010609060101010101" pitchFamily="49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545399" y="647167"/>
          <a:ext cx="825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1" imgW="19812000" imgH="13411200" progId="Equation.DSMT4">
                  <p:embed/>
                </p:oleObj>
              </mc:Choice>
              <mc:Fallback>
                <p:oleObj name="Equation" r:id="rId1" imgW="19812000" imgH="134112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45399" y="647167"/>
                        <a:ext cx="825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7726123" y="614470"/>
          <a:ext cx="1422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3" imgW="34137600" imgH="14935200" progId="Equation.DSMT4">
                  <p:embed/>
                </p:oleObj>
              </mc:Choice>
              <mc:Fallback>
                <p:oleObj name="Equation" r:id="rId3" imgW="34137600" imgH="149352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26123" y="614470"/>
                        <a:ext cx="14224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9503747" y="357518"/>
          <a:ext cx="68580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Equation" r:id="rId5" imgW="654685" imgH="1129665" progId="Equation.DSMT4">
                  <p:embed/>
                </p:oleObj>
              </mc:Choice>
              <mc:Fallback>
                <p:oleObj name="Equation" r:id="rId5" imgW="654685" imgH="1129665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03747" y="357518"/>
                        <a:ext cx="685800" cy="119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2506955" y="2441140"/>
            <a:ext cx="9347590" cy="1079500"/>
            <a:chOff x="1919126" y="2375826"/>
            <a:chExt cx="9347590" cy="1079500"/>
          </a:xfrm>
        </p:grpSpPr>
        <p:sp>
          <p:nvSpPr>
            <p:cNvPr id="9" name="Rectangle 11"/>
            <p:cNvSpPr/>
            <p:nvPr/>
          </p:nvSpPr>
          <p:spPr>
            <a:xfrm>
              <a:off x="1919126" y="2608426"/>
              <a:ext cx="934759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3600" b="1" dirty="0">
                  <a:latin typeface="+mn-lt"/>
                  <a:ea typeface="+mj-ea"/>
                  <a:cs typeface="仿宋" panose="02010609060101010101" pitchFamily="49" charset="-122"/>
                </a:rPr>
                <a:t>分别表示</a:t>
              </a:r>
              <a:r>
                <a:rPr lang="en-US" altLang="zh-CN" sz="3600" b="1" dirty="0">
                  <a:latin typeface="+mn-lt"/>
                  <a:ea typeface="+mj-ea"/>
                  <a:cs typeface="仿宋" panose="02010609060101010101" pitchFamily="49" charset="-122"/>
                </a:rPr>
                <a:t> 65</a:t>
              </a:r>
              <a:r>
                <a:rPr lang="zh-CN" altLang="en-US" sz="3600" b="1" dirty="0">
                  <a:latin typeface="+mn-lt"/>
                  <a:ea typeface="+mj-ea"/>
                  <a:cs typeface="仿宋" panose="02010609060101010101" pitchFamily="49" charset="-122"/>
                </a:rPr>
                <a:t>，</a:t>
              </a:r>
              <a:r>
                <a:rPr lang="en-US" altLang="zh-CN" sz="3600" b="1" i="1" dirty="0">
                  <a:latin typeface="+mn-lt"/>
                  <a:ea typeface="+mj-ea"/>
                  <a:cs typeface="仿宋" panose="02010609060101010101" pitchFamily="49" charset="-122"/>
                </a:rPr>
                <a:t>a</a:t>
              </a:r>
              <a:r>
                <a:rPr lang="en-US" altLang="zh-CN" sz="3600" b="1" baseline="30000" dirty="0">
                  <a:latin typeface="+mn-lt"/>
                  <a:ea typeface="+mj-ea"/>
                  <a:cs typeface="仿宋" panose="02010609060101010101" pitchFamily="49" charset="-122"/>
                </a:rPr>
                <a:t>2</a:t>
              </a:r>
              <a:r>
                <a:rPr lang="en-US" altLang="zh-CN" sz="3600" b="1" dirty="0">
                  <a:latin typeface="+mn-lt"/>
                  <a:ea typeface="+mj-ea"/>
                  <a:cs typeface="仿宋" panose="02010609060101010101" pitchFamily="49" charset="-122"/>
                </a:rPr>
                <a:t> + 1</a:t>
              </a:r>
              <a:r>
                <a:rPr lang="zh-CN" altLang="en-US" sz="3600" b="1" dirty="0">
                  <a:latin typeface="+mn-lt"/>
                  <a:ea typeface="+mj-ea"/>
                  <a:cs typeface="仿宋" panose="02010609060101010101" pitchFamily="49" charset="-122"/>
                </a:rPr>
                <a:t>，    的</a:t>
              </a:r>
              <a:r>
                <a:rPr lang="zh-CN" altLang="en-US" sz="3600" b="1" dirty="0">
                  <a:solidFill>
                    <a:srgbClr val="FF0000"/>
                  </a:solidFill>
                  <a:latin typeface="+mn-lt"/>
                  <a:ea typeface="+mj-ea"/>
                  <a:cs typeface="仿宋" panose="02010609060101010101" pitchFamily="49" charset="-122"/>
                </a:rPr>
                <a:t>算术平方根</a:t>
              </a:r>
              <a:r>
                <a:rPr lang="zh-CN" altLang="en-US" sz="3600" b="1" dirty="0">
                  <a:latin typeface="+mn-lt"/>
                  <a:ea typeface="+mj-ea"/>
                  <a:cs typeface="仿宋" panose="02010609060101010101" pitchFamily="49" charset="-122"/>
                </a:rPr>
                <a:t>．   </a:t>
              </a:r>
              <a:endParaRPr lang="zh-CN" altLang="en-US" sz="3600" b="1" dirty="0">
                <a:latin typeface="+mn-lt"/>
                <a:ea typeface="+mj-ea"/>
                <a:cs typeface="仿宋" panose="02010609060101010101" pitchFamily="49" charset="-122"/>
              </a:endParaRPr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6415121" y="2375826"/>
            <a:ext cx="3556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9" name="Equation" r:id="rId7" imgW="8534400" imgH="25908000" progId="Equation.DSMT4">
                    <p:embed/>
                  </p:oleObj>
                </mc:Choice>
                <mc:Fallback>
                  <p:oleObj name="Equation" r:id="rId7" imgW="8534400" imgH="259080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415121" y="2375826"/>
                          <a:ext cx="3556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66220" y="1040436"/>
            <a:ext cx="9459560" cy="16491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我们</a:t>
            </a:r>
            <a:r>
              <a:rPr lang="zh-CN" altLang="en-US" sz="3600" b="1" dirty="0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把形</a:t>
            </a:r>
            <a:r>
              <a:rPr lang="zh-CN" altLang="en-US" sz="3600" b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如  </a:t>
            </a:r>
            <a:r>
              <a:rPr lang="zh-CN" altLang="en-US" sz="3600" b="1" i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                 </a:t>
            </a:r>
            <a:r>
              <a:rPr lang="zh-CN" altLang="en-US" sz="3600" b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的</a:t>
            </a:r>
            <a:r>
              <a:rPr lang="zh-CN" altLang="en-US" sz="3600" b="1" dirty="0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式子叫作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二</a:t>
            </a:r>
            <a:r>
              <a:rPr lang="zh-CN" altLang="en-US" sz="3600" b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次根式</a:t>
            </a:r>
            <a:r>
              <a:rPr lang="zh-CN" altLang="en-US" sz="3600" b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3600" b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en-US" altLang="zh-CN" sz="3600" b="1">
              <a:latin typeface="+mn-lt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符号“           ”叫作二</a:t>
            </a:r>
            <a:r>
              <a:rPr lang="zh-CN" altLang="en-US" sz="3600" b="1" dirty="0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次根号</a:t>
            </a:r>
            <a:r>
              <a:rPr lang="en-US" altLang="zh-CN" sz="3600" b="1" dirty="0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36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8187" y="3078490"/>
            <a:ext cx="6668813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注意：</a:t>
            </a:r>
            <a:r>
              <a:rPr lang="en-US" altLang="zh-CN" sz="36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 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可以是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数，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也可以是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式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827714" y="1225988"/>
          <a:ext cx="19685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Equation" r:id="rId1" imgW="47244000" imgH="16154400" progId="Equation.DSMT4">
                  <p:embed/>
                </p:oleObj>
              </mc:Choice>
              <mc:Fallback>
                <p:oleObj name="Equation" r:id="rId1" imgW="47244000" imgH="161544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27714" y="1225988"/>
                        <a:ext cx="19685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902722" y="2096410"/>
          <a:ext cx="1092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Equation" r:id="rId3" imgW="26212800" imgH="13106400" progId="Equation.DSMT4">
                  <p:embed/>
                </p:oleObj>
              </mc:Choice>
              <mc:Fallback>
                <p:oleObj name="Equation" r:id="rId3" imgW="26212800" imgH="131064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02722" y="2096410"/>
                        <a:ext cx="1092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1608187" y="4193737"/>
            <a:ext cx="9440459" cy="1438275"/>
            <a:chOff x="1558976" y="4175739"/>
            <a:chExt cx="9440459" cy="1438275"/>
          </a:xfrm>
        </p:grpSpPr>
        <p:grpSp>
          <p:nvGrpSpPr>
            <p:cNvPr id="7" name="Group 34"/>
            <p:cNvGrpSpPr/>
            <p:nvPr/>
          </p:nvGrpSpPr>
          <p:grpSpPr>
            <a:xfrm>
              <a:off x="1558976" y="4175739"/>
              <a:ext cx="9440459" cy="1438275"/>
              <a:chOff x="622" y="1687"/>
              <a:chExt cx="7929" cy="1208"/>
            </a:xfrm>
          </p:grpSpPr>
          <p:sp>
            <p:nvSpPr>
              <p:cNvPr id="9" name="Text Box 27"/>
              <p:cNvSpPr txBox="1"/>
              <p:nvPr/>
            </p:nvSpPr>
            <p:spPr>
              <a:xfrm>
                <a:off x="622" y="2031"/>
                <a:ext cx="2490" cy="5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3600" b="1" dirty="0">
                    <a:latin typeface="+mn-lt"/>
                    <a:ea typeface="楷体" panose="02010609060101010101" pitchFamily="49" charset="-122"/>
                  </a:rPr>
                  <a:t>两个必备特征</a:t>
                </a:r>
                <a:endParaRPr lang="zh-CN" altLang="en-US" sz="3600" b="1" dirty="0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AutoShape 28"/>
              <p:cNvSpPr/>
              <p:nvPr/>
            </p:nvSpPr>
            <p:spPr>
              <a:xfrm>
                <a:off x="3132" y="1849"/>
                <a:ext cx="181" cy="907"/>
              </a:xfrm>
              <a:prstGeom prst="leftBrace">
                <a:avLst>
                  <a:gd name="adj1" fmla="val 26963"/>
                  <a:gd name="adj2" fmla="val 50000"/>
                </a:avLst>
              </a:prstGeom>
              <a:noFill/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3600" b="1" dirty="0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 Box 29"/>
              <p:cNvSpPr txBox="1"/>
              <p:nvPr/>
            </p:nvSpPr>
            <p:spPr>
              <a:xfrm>
                <a:off x="3354" y="1687"/>
                <a:ext cx="5112" cy="5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36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36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外貌特征：含有</a:t>
                </a:r>
                <a:r>
                  <a:rPr lang="zh-CN" altLang="en-US" sz="3600" b="1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“           ”</a:t>
                </a:r>
                <a:endParaRPr lang="zh-CN" altLang="en-US" sz="36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12" name="Text Box 33"/>
              <p:cNvSpPr txBox="1"/>
              <p:nvPr/>
            </p:nvSpPr>
            <p:spPr>
              <a:xfrm>
                <a:off x="3354" y="2352"/>
                <a:ext cx="5197" cy="5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36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36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内在特征：被开方数 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 ≥ 0</a:t>
                </a:r>
                <a:endParaRPr lang="en-US" altLang="zh-CN" sz="36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</p:grp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9110937" y="4288252"/>
            <a:ext cx="107632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81" name="Equation" r:id="rId5" imgW="1021715" imgH="511175" progId="Equation.DSMT4">
                    <p:embed/>
                  </p:oleObj>
                </mc:Choice>
                <mc:Fallback>
                  <p:oleObj name="Equation" r:id="rId5" imgW="1021715" imgH="511175" progId="Equation.DSMT4">
                    <p:embed/>
                    <p:pic>
                      <p:nvPicPr>
                        <p:cNvPr id="0" name="对象 1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110937" y="4288252"/>
                          <a:ext cx="1076325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9171" y="1070482"/>
            <a:ext cx="7882467" cy="71577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3735" b="1" dirty="0"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3735" b="1" dirty="0">
                <a:latin typeface="+mn-lt"/>
                <a:ea typeface="楷体" panose="02010609060101010101" pitchFamily="49" charset="-122"/>
              </a:rPr>
              <a:t>代数式      是二次根式吗？</a:t>
            </a:r>
            <a:endParaRPr lang="zh-CN" altLang="en-US" sz="3735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" name="Group 6"/>
          <p:cNvGrpSpPr/>
          <p:nvPr/>
        </p:nvGrpSpPr>
        <p:grpSpPr bwMode="auto">
          <a:xfrm>
            <a:off x="1210031" y="1883915"/>
            <a:ext cx="10320844" cy="645583"/>
            <a:chOff x="0" y="34"/>
            <a:chExt cx="3713" cy="305"/>
          </a:xfrm>
        </p:grpSpPr>
        <p:sp>
          <p:nvSpPr>
            <p:cNvPr id="8" name="Text Box 17"/>
            <p:cNvSpPr txBox="1">
              <a:spLocks noChangeArrowheads="1"/>
            </p:cNvSpPr>
            <p:nvPr/>
          </p:nvSpPr>
          <p:spPr bwMode="auto">
            <a:xfrm>
              <a:off x="0" y="34"/>
              <a:ext cx="3713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kern="0">
                  <a:solidFill>
                    <a:srgbClr val="0000FF"/>
                  </a:solidFill>
                  <a:latin typeface="+mj-lt"/>
                  <a:ea typeface="+mj-ea"/>
                </a:rPr>
                <a:t>代数式       只有在 </a:t>
              </a:r>
              <a:r>
                <a:rPr lang="en-US" altLang="zh-CN" sz="3600" b="1" i="1" kern="0">
                  <a:solidFill>
                    <a:srgbClr val="0000FF"/>
                  </a:solidFill>
                  <a:highlight>
                    <a:srgbClr val="FFFF00"/>
                  </a:highlight>
                  <a:latin typeface="+mj-lt"/>
                  <a:ea typeface="+mj-ea"/>
                </a:rPr>
                <a:t>a </a:t>
              </a:r>
              <a:r>
                <a:rPr lang="en-US" altLang="zh-CN" sz="3600" b="1" kern="0">
                  <a:solidFill>
                    <a:srgbClr val="0000FF"/>
                  </a:solidFill>
                  <a:highlight>
                    <a:srgbClr val="FFFF00"/>
                  </a:highlight>
                  <a:latin typeface="+mj-lt"/>
                  <a:ea typeface="+mj-ea"/>
                </a:rPr>
                <a:t>≥ 0 </a:t>
              </a:r>
              <a:r>
                <a:rPr lang="zh-CN" altLang="en-US" sz="3600" b="1" kern="0">
                  <a:solidFill>
                    <a:srgbClr val="0000FF"/>
                  </a:solidFill>
                  <a:latin typeface="+mj-lt"/>
                  <a:ea typeface="+mj-ea"/>
                </a:rPr>
                <a:t>的</a:t>
              </a:r>
              <a:r>
                <a:rPr lang="zh-CN" altLang="en-US" sz="3600" b="1" kern="0" dirty="0">
                  <a:solidFill>
                    <a:srgbClr val="0000FF"/>
                  </a:solidFill>
                  <a:latin typeface="+mj-lt"/>
                  <a:ea typeface="+mj-ea"/>
                </a:rPr>
                <a:t>情况下</a:t>
              </a:r>
              <a:r>
                <a:rPr lang="zh-CN" altLang="en-US" sz="3600" b="1" kern="0">
                  <a:solidFill>
                    <a:srgbClr val="0000FF"/>
                  </a:solidFill>
                  <a:latin typeface="+mj-lt"/>
                  <a:ea typeface="+mj-ea"/>
                </a:rPr>
                <a:t>，才是二次根式</a:t>
              </a:r>
              <a:r>
                <a:rPr lang="en-US" altLang="zh-CN" sz="3600" b="1" kern="0">
                  <a:solidFill>
                    <a:srgbClr val="0000FF"/>
                  </a:solidFill>
                  <a:latin typeface="+mj-lt"/>
                  <a:ea typeface="+mj-ea"/>
                </a:rPr>
                <a:t>.</a:t>
              </a:r>
              <a:endParaRPr lang="en-US" altLang="zh-CN" sz="3600" b="1" kern="0" dirty="0">
                <a:solidFill>
                  <a:srgbClr val="0000FF"/>
                </a:solidFill>
                <a:latin typeface="+mj-lt"/>
                <a:ea typeface="+mj-ea"/>
              </a:endParaRPr>
            </a:p>
          </p:txBody>
        </p:sp>
        <p:graphicFrame>
          <p:nvGraphicFramePr>
            <p:cNvPr id="9" name="Object 8"/>
            <p:cNvGraphicFramePr>
              <a:graphicFrameLocks noChangeAspect="1"/>
            </p:cNvGraphicFramePr>
            <p:nvPr/>
          </p:nvGraphicFramePr>
          <p:xfrm>
            <a:off x="561" y="40"/>
            <a:ext cx="224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14" name="Equation" r:id="rId1" imgW="14935200" imgH="13411200" progId="Equation.DSMT4">
                    <p:embed/>
                  </p:oleObj>
                </mc:Choice>
                <mc:Fallback>
                  <p:oleObj name="Equation" r:id="rId1" imgW="14935200" imgH="13411200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1" y="40"/>
                          <a:ext cx="224" cy="2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99">
                                  <a:alpha val="59999"/>
                                </a:srgbClr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1210031" y="3459651"/>
            <a:ext cx="10136716" cy="1240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defTabSz="1219200" fontAlgn="auto">
              <a:spcBef>
                <a:spcPts val="0"/>
              </a:spcBef>
              <a:spcAft>
                <a:spcPts val="0"/>
              </a:spcAft>
              <a:defRPr sz="3600" b="1" kern="0">
                <a:solidFill>
                  <a:srgbClr val="0000FF"/>
                </a:solidFill>
                <a:latin typeface="+mj-lt"/>
                <a:ea typeface="+mj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符合条件①含有二次根号；②被开方数 </a:t>
            </a:r>
            <a:r>
              <a:rPr lang="en-US" altLang="zh-CN"/>
              <a:t>2</a:t>
            </a:r>
            <a:r>
              <a:rPr lang="en-US" altLang="zh-CN" baseline="30000" dirty="0"/>
              <a:t>2</a:t>
            </a:r>
            <a:r>
              <a:rPr lang="en-US" altLang="zh-CN" dirty="0"/>
              <a:t> </a:t>
            </a:r>
            <a:r>
              <a:rPr lang="zh-CN" altLang="en-US" dirty="0"/>
              <a:t>为</a:t>
            </a:r>
            <a:r>
              <a:rPr lang="zh-CN" altLang="en-US"/>
              <a:t>非负数，所以是</a:t>
            </a:r>
            <a:r>
              <a:rPr lang="zh-CN" altLang="en-US" dirty="0"/>
              <a:t>二</a:t>
            </a:r>
            <a:r>
              <a:rPr lang="zh-CN" altLang="en-US"/>
              <a:t>次根式</a:t>
            </a:r>
            <a:r>
              <a:rPr lang="en-US" altLang="zh-CN"/>
              <a:t>.</a:t>
            </a:r>
            <a:endParaRPr lang="zh-CN" altLang="en-US" dirty="0"/>
          </a:p>
        </p:txBody>
      </p:sp>
      <p:sp>
        <p:nvSpPr>
          <p:cNvPr id="17" name="矩形: 圆角 16"/>
          <p:cNvSpPr/>
          <p:nvPr/>
        </p:nvSpPr>
        <p:spPr>
          <a:xfrm>
            <a:off x="778427" y="402483"/>
            <a:ext cx="1539298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936649" y="1158327"/>
          <a:ext cx="622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Equation" r:id="rId3" imgW="14935200" imgH="13411200" progId="Equation.DSMT4">
                  <p:embed/>
                </p:oleObj>
              </mc:Choice>
              <mc:Fallback>
                <p:oleObj name="Equation" r:id="rId3" imgW="14935200" imgH="134112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6649" y="1158327"/>
                        <a:ext cx="622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979171" y="2651093"/>
            <a:ext cx="7393516" cy="715434"/>
            <a:chOff x="704851" y="4383618"/>
            <a:chExt cx="7393516" cy="715434"/>
          </a:xfrm>
        </p:grpSpPr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704851" y="4383618"/>
              <a:ext cx="7393516" cy="715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3735" b="1">
                  <a:ea typeface="楷体" panose="02010609060101010101" pitchFamily="49" charset="-122"/>
                </a:rPr>
                <a:t>2.       </a:t>
              </a:r>
              <a:r>
                <a:rPr lang="zh-CN" altLang="en-US" sz="3735" b="1">
                  <a:ea typeface="楷体" panose="02010609060101010101" pitchFamily="49" charset="-122"/>
                </a:rPr>
                <a:t>是二次根式吗？</a:t>
              </a:r>
              <a:endParaRPr lang="zh-CN" altLang="en-US" sz="3735" b="1">
                <a:ea typeface="楷体" panose="02010609060101010101" pitchFamily="49" charset="-122"/>
              </a:endParaRPr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1230242" y="4416182"/>
            <a:ext cx="8001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16" name="Equation" r:id="rId5" imgW="19202400" imgH="14630400" progId="Equation.DSMT4">
                    <p:embed/>
                  </p:oleObj>
                </mc:Choice>
                <mc:Fallback>
                  <p:oleObj name="Equation" r:id="rId5" imgW="19202400" imgH="14630400" progId="Equation.DSMT4">
                    <p:embed/>
                    <p:pic>
                      <p:nvPicPr>
                        <p:cNvPr id="0" name="对象 1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30242" y="4416182"/>
                          <a:ext cx="8001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Text Box 31"/>
          <p:cNvSpPr txBox="1">
            <a:spLocks noChangeArrowheads="1"/>
          </p:cNvSpPr>
          <p:nvPr/>
        </p:nvSpPr>
        <p:spPr bwMode="auto">
          <a:xfrm>
            <a:off x="1210031" y="5889886"/>
            <a:ext cx="10771716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defTabSz="1219200" fontAlgn="auto">
              <a:spcBef>
                <a:spcPts val="0"/>
              </a:spcBef>
              <a:spcAft>
                <a:spcPts val="0"/>
              </a:spcAft>
              <a:defRPr sz="3600" b="1" kern="0">
                <a:solidFill>
                  <a:srgbClr val="0000FF"/>
                </a:solidFill>
                <a:latin typeface="+mj-lt"/>
                <a:ea typeface="+mj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是的，二次根式的被开方数可以是整式或分式</a:t>
            </a:r>
            <a:r>
              <a:rPr lang="en-US" altLang="zh-CN"/>
              <a:t>.</a:t>
            </a:r>
            <a:endParaRPr lang="en-US" altLang="zh-CN"/>
          </a:p>
        </p:txBody>
      </p:sp>
      <p:grpSp>
        <p:nvGrpSpPr>
          <p:cNvPr id="29" name="组合 28"/>
          <p:cNvGrpSpPr/>
          <p:nvPr/>
        </p:nvGrpSpPr>
        <p:grpSpPr>
          <a:xfrm>
            <a:off x="979172" y="4644254"/>
            <a:ext cx="9183732" cy="1206500"/>
            <a:chOff x="704852" y="4709569"/>
            <a:chExt cx="9183732" cy="1206500"/>
          </a:xfrm>
        </p:grpSpPr>
        <p:sp>
          <p:nvSpPr>
            <p:cNvPr id="22" name="Text Box 28"/>
            <p:cNvSpPr txBox="1">
              <a:spLocks noChangeArrowheads="1"/>
            </p:cNvSpPr>
            <p:nvPr/>
          </p:nvSpPr>
          <p:spPr bwMode="auto">
            <a:xfrm>
              <a:off x="704852" y="4955103"/>
              <a:ext cx="9183732" cy="715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3600" b="1">
                  <a:ea typeface="楷体" panose="02010609060101010101" pitchFamily="49" charset="-122"/>
                </a:rPr>
                <a:t>3.</a:t>
              </a:r>
              <a:r>
                <a:rPr lang="zh-CN" altLang="en-US" sz="3600" b="1">
                  <a:ea typeface="楷体" panose="02010609060101010101" pitchFamily="49" charset="-122"/>
                </a:rPr>
                <a:t>                                            是</a:t>
              </a:r>
              <a:r>
                <a:rPr lang="zh-CN" altLang="en-US" sz="3600" b="1" dirty="0">
                  <a:ea typeface="楷体" panose="02010609060101010101" pitchFamily="49" charset="-122"/>
                </a:rPr>
                <a:t>二次根式吗？</a:t>
              </a:r>
              <a:endParaRPr lang="en-US" altLang="zh-CN" sz="36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1219200" y="4709569"/>
            <a:ext cx="48768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17" name="Equation" r:id="rId7" imgW="117043200" imgH="28956000" progId="Equation.DSMT4">
                    <p:embed/>
                  </p:oleObj>
                </mc:Choice>
                <mc:Fallback>
                  <p:oleObj name="Equation" r:id="rId7" imgW="117043200" imgH="28956000" progId="Equation.DSMT4">
                    <p:embed/>
                    <p:pic>
                      <p:nvPicPr>
                        <p:cNvPr id="0" name="对象 2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19200" y="4709569"/>
                          <a:ext cx="48768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 autoUpdateAnimBg="0"/>
    </p:bldLst>
  </p:timing>
</p:sld>
</file>

<file path=ppt/tags/tag1.xml><?xml version="1.0" encoding="utf-8"?>
<p:tagLst xmlns:p="http://schemas.openxmlformats.org/presentationml/2006/main">
  <p:tag name="AS_UNIQUEID" val="705"/>
</p:tagLst>
</file>

<file path=ppt/tags/tag2.xml><?xml version="1.0" encoding="utf-8"?>
<p:tagLst xmlns:p="http://schemas.openxmlformats.org/presentationml/2006/main">
  <p:tag name="AS_UNIQUEID" val="706"/>
</p:tagLst>
</file>

<file path=ppt/tags/tag3.xml><?xml version="1.0" encoding="utf-8"?>
<p:tagLst xmlns:p="http://schemas.openxmlformats.org/presentationml/2006/main">
  <p:tag name="AS_UNIQUEID" val="713"/>
</p:tagLst>
</file>

<file path=ppt/tags/tag4.xml><?xml version="1.0" encoding="utf-8"?>
<p:tagLst xmlns:p="http://schemas.openxmlformats.org/presentationml/2006/main">
  <p:tag name="AS_UNIQUEID" val="714"/>
</p:tagLst>
</file>

<file path=ppt/tags/tag5.xml><?xml version="1.0" encoding="utf-8"?>
<p:tagLst xmlns:p="http://schemas.openxmlformats.org/presentationml/2006/main">
  <p:tag name="AS_UNIQUEID" val="715"/>
</p:tagLst>
</file>

<file path=ppt/tags/tag6.xml><?xml version="1.0" encoding="utf-8"?>
<p:tagLst xmlns:p="http://schemas.openxmlformats.org/presentationml/2006/main">
  <p:tag name="AS_UNIQUEID" val="229"/>
</p:tagLst>
</file>

<file path=ppt/tags/tag7.xml><?xml version="1.0" encoding="utf-8"?>
<p:tagLst xmlns:p="http://schemas.openxmlformats.org/presentationml/2006/main">
  <p:tag name="AS_UNIQUEID" val="230"/>
</p:tagLst>
</file>

<file path=ppt/tags/tag8.xml><?xml version="1.0" encoding="utf-8"?>
<p:tagLst xmlns:p="http://schemas.openxmlformats.org/presentationml/2006/main">
  <p:tag name="AS_UNIQUEID" val="23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2635</Words>
  <Application>WPS 演示</Application>
  <PresentationFormat>宽屏</PresentationFormat>
  <Paragraphs>267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54</vt:i4>
      </vt:variant>
      <vt:variant>
        <vt:lpstr>幻灯片标题</vt:lpstr>
      </vt:variant>
      <vt:variant>
        <vt:i4>20</vt:i4>
      </vt:variant>
    </vt:vector>
  </HeadingPairs>
  <TitlesOfParts>
    <vt:vector size="92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Times New Roman</vt:lpstr>
      <vt:lpstr>黑体</vt:lpstr>
      <vt:lpstr>Times New Roman</vt:lpstr>
      <vt:lpstr>仿宋</vt:lpstr>
      <vt:lpstr>Calibri</vt:lpstr>
      <vt:lpstr>Arial Unicode MS</vt:lpstr>
      <vt:lpstr>等线</vt:lpstr>
      <vt:lpstr>times</vt:lpstr>
      <vt:lpstr>Traditional Arabic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44</cp:revision>
  <dcterms:created xsi:type="dcterms:W3CDTF">2025-11-05T05:12:00Z</dcterms:created>
  <dcterms:modified xsi:type="dcterms:W3CDTF">2026-02-04T08:29:03Z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744E0540199A4FEA9E58496909A13090_12</vt:lpwstr>
  </property>
  <property fmtid="{D5CDD505-2E9C-101B-9397-08002B2CF9AE}" pid="3" name="KSOProductBuildVer">
    <vt:lpwstr>2052-12.1.0.24657</vt:lpwstr>
  </property>
</Properties>
</file>