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3"/>
    <p:sldId id="374" r:id="rId4"/>
    <p:sldId id="319" r:id="rId5"/>
    <p:sldId id="375" r:id="rId6"/>
    <p:sldId id="323" r:id="rId7"/>
    <p:sldId id="388" r:id="rId8"/>
    <p:sldId id="276" r:id="rId9"/>
    <p:sldId id="391" r:id="rId10"/>
    <p:sldId id="393" r:id="rId11"/>
    <p:sldId id="389" r:id="rId12"/>
    <p:sldId id="396" r:id="rId13"/>
    <p:sldId id="395" r:id="rId14"/>
    <p:sldId id="390" r:id="rId15"/>
    <p:sldId id="338" r:id="rId16"/>
    <p:sldId id="334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ABC3"/>
    <a:srgbClr val="D1E7C1"/>
    <a:srgbClr val="FF00FF"/>
    <a:srgbClr val="FF7DA2"/>
    <a:srgbClr val="FF7DFF"/>
    <a:srgbClr val="FFFF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3" autoAdjust="0"/>
    <p:restoredTop sz="94660"/>
  </p:normalViewPr>
  <p:slideViewPr>
    <p:cSldViewPr snapToGrid="0">
      <p:cViewPr varScale="1">
        <p:scale>
          <a:sx n="59" d="100"/>
          <a:sy n="59" d="100"/>
        </p:scale>
        <p:origin x="84" y="1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7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wmf"/><Relationship Id="rId1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22915" y="1477055"/>
            <a:ext cx="9546170" cy="368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  一元二次方程</a:t>
            </a:r>
            <a:endParaRPr lang="en-US" altLang="zh-CN" sz="5400" b="1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17.5  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一元二次方程的应用</a:t>
            </a:r>
            <a:endParaRPr lang="en-US" altLang="zh-CN" sz="5400" b="1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商品利润问题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3062" y="228925"/>
            <a:ext cx="7866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F7502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题型</a:t>
            </a:r>
            <a:r>
              <a:rPr lang="zh-CN" altLang="en-US" sz="3600" b="1">
                <a:solidFill>
                  <a:srgbClr val="D2640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商品利润问题与一次函数的</a:t>
            </a:r>
            <a:r>
              <a:rPr lang="zh-CN" altLang="en-US" sz="3600" b="1" dirty="0">
                <a:solidFill>
                  <a:srgbClr val="D2640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综合</a:t>
            </a:r>
            <a:endParaRPr lang="zh-CN" altLang="en-US" sz="3600" b="1" dirty="0">
              <a:solidFill>
                <a:srgbClr val="D2640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0548" y="886210"/>
            <a:ext cx="11271338" cy="3352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+mj-lt"/>
                <a:ea typeface="+mj-ea"/>
              </a:rPr>
              <a:t>3. </a:t>
            </a:r>
            <a:r>
              <a:rPr lang="zh-CN" altLang="en-US" sz="3600" b="1">
                <a:latin typeface="+mj-lt"/>
                <a:ea typeface="+mj-ea"/>
              </a:rPr>
              <a:t>某超市以每千克 </a:t>
            </a:r>
            <a:r>
              <a:rPr lang="en-US" altLang="zh-CN" sz="3600" b="1">
                <a:latin typeface="+mj-lt"/>
                <a:ea typeface="+mj-ea"/>
              </a:rPr>
              <a:t>40 </a:t>
            </a:r>
            <a:r>
              <a:rPr lang="zh-CN" altLang="en-US" sz="3600" b="1">
                <a:latin typeface="+mj-lt"/>
                <a:ea typeface="+mj-ea"/>
              </a:rPr>
              <a:t>元的价格购进一种干果，计划以每千克 </a:t>
            </a:r>
            <a:r>
              <a:rPr lang="en-US" altLang="zh-CN" sz="3600" b="1">
                <a:latin typeface="+mj-lt"/>
                <a:ea typeface="+mj-ea"/>
              </a:rPr>
              <a:t>60 </a:t>
            </a:r>
            <a:r>
              <a:rPr lang="zh-CN" altLang="en-US" sz="3600" b="1">
                <a:latin typeface="+mj-lt"/>
                <a:ea typeface="+mj-ea"/>
              </a:rPr>
              <a:t>元的价格销售</a:t>
            </a:r>
            <a:r>
              <a:rPr lang="en-US" altLang="zh-CN" sz="3600" b="1">
                <a:latin typeface="+mj-lt"/>
                <a:ea typeface="+mj-ea"/>
              </a:rPr>
              <a:t>. </a:t>
            </a:r>
            <a:r>
              <a:rPr lang="zh-CN" altLang="en-US" sz="3600" b="1">
                <a:latin typeface="+mj-lt"/>
                <a:ea typeface="+mj-ea"/>
              </a:rPr>
              <a:t>现在为了尽快售完，决定降价销售，已知这种干果销售量 </a:t>
            </a:r>
            <a:r>
              <a:rPr lang="en-US" altLang="zh-CN" sz="3600" b="1" i="1">
                <a:latin typeface="+mj-lt"/>
                <a:ea typeface="+mj-ea"/>
              </a:rPr>
              <a:t>y</a:t>
            </a:r>
            <a:r>
              <a:rPr lang="zh-CN" altLang="en-US" sz="3600" b="1">
                <a:latin typeface="+mj-lt"/>
                <a:ea typeface="+mj-ea"/>
              </a:rPr>
              <a:t>（单位：</a:t>
            </a:r>
            <a:r>
              <a:rPr lang="en-US" altLang="zh-CN" sz="3600" b="1">
                <a:latin typeface="+mj-lt"/>
                <a:ea typeface="+mj-ea"/>
              </a:rPr>
              <a:t>kg</a:t>
            </a:r>
            <a:r>
              <a:rPr lang="zh-CN" altLang="en-US" sz="3600" b="1">
                <a:latin typeface="+mj-lt"/>
                <a:ea typeface="+mj-ea"/>
              </a:rPr>
              <a:t>）与每千克降价 </a:t>
            </a:r>
            <a:r>
              <a:rPr lang="en-US" altLang="zh-CN" sz="3600" b="1" i="1">
                <a:latin typeface="+mj-lt"/>
                <a:ea typeface="+mj-ea"/>
              </a:rPr>
              <a:t>x</a:t>
            </a:r>
            <a:r>
              <a:rPr lang="zh-CN" altLang="en-US" sz="3600" b="1">
                <a:latin typeface="+mj-lt"/>
                <a:ea typeface="+mj-ea"/>
              </a:rPr>
              <a:t>（单位：元）（</a:t>
            </a:r>
            <a:r>
              <a:rPr lang="en-US" altLang="zh-CN" sz="3600" b="1">
                <a:latin typeface="+mj-lt"/>
                <a:ea typeface="+mj-ea"/>
              </a:rPr>
              <a:t>0 &lt; </a:t>
            </a:r>
            <a:r>
              <a:rPr lang="en-US" altLang="zh-CN" sz="3600" b="1" i="1">
                <a:latin typeface="+mj-lt"/>
                <a:ea typeface="+mj-ea"/>
              </a:rPr>
              <a:t>x </a:t>
            </a:r>
            <a:r>
              <a:rPr lang="en-US" altLang="zh-CN" sz="3600" b="1">
                <a:latin typeface="+mj-lt"/>
                <a:ea typeface="+mj-ea"/>
              </a:rPr>
              <a:t>&lt; 20</a:t>
            </a:r>
            <a:r>
              <a:rPr lang="zh-CN" altLang="en-US" sz="3600" b="1">
                <a:latin typeface="+mj-lt"/>
                <a:ea typeface="+mj-ea"/>
              </a:rPr>
              <a:t>）之间满足一次函数关系，其图象如图所示</a:t>
            </a:r>
            <a:r>
              <a:rPr lang="en-US" altLang="zh-CN" sz="3600" b="1">
                <a:latin typeface="+mj-lt"/>
                <a:ea typeface="+mj-ea"/>
              </a:rPr>
              <a:t>.</a:t>
            </a:r>
            <a:endParaRPr lang="zh-CN" altLang="en-US" sz="3600" b="1" dirty="0">
              <a:latin typeface="+mj-lt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0548" y="4238923"/>
            <a:ext cx="7208789" cy="69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+mj-lt"/>
                <a:ea typeface="+mj-ea"/>
              </a:rPr>
              <a:t>（</a:t>
            </a:r>
            <a:r>
              <a:rPr lang="en-US" altLang="zh-CN" sz="3600" b="1">
                <a:latin typeface="+mj-lt"/>
                <a:ea typeface="+mj-ea"/>
              </a:rPr>
              <a:t>1</a:t>
            </a:r>
            <a:r>
              <a:rPr lang="zh-CN" altLang="en-US" sz="3600" b="1">
                <a:latin typeface="+mj-lt"/>
                <a:ea typeface="+mj-ea"/>
              </a:rPr>
              <a:t>）求 </a:t>
            </a:r>
            <a:r>
              <a:rPr lang="en-US" altLang="zh-CN" sz="3600" b="1" i="1">
                <a:latin typeface="+mj-lt"/>
                <a:ea typeface="+mj-ea"/>
              </a:rPr>
              <a:t>y </a:t>
            </a:r>
            <a:r>
              <a:rPr lang="zh-CN" altLang="en-US" sz="3600" b="1">
                <a:latin typeface="+mj-lt"/>
                <a:ea typeface="+mj-ea"/>
              </a:rPr>
              <a:t>关于 </a:t>
            </a:r>
            <a:r>
              <a:rPr lang="en-US" altLang="zh-CN" sz="3600" b="1" i="1">
                <a:latin typeface="+mj-lt"/>
                <a:ea typeface="+mj-ea"/>
              </a:rPr>
              <a:t>x </a:t>
            </a:r>
            <a:r>
              <a:rPr lang="zh-CN" altLang="en-US" sz="3600" b="1">
                <a:latin typeface="+mj-lt"/>
                <a:ea typeface="+mj-ea"/>
              </a:rPr>
              <a:t>的函数解析式；</a:t>
            </a:r>
            <a:endParaRPr lang="zh-CN" altLang="en-US" sz="3600" b="1">
              <a:latin typeface="+mj-lt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5044" y="3469714"/>
            <a:ext cx="3151135" cy="252736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29992" y="5063730"/>
            <a:ext cx="62499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分析：利用</a:t>
            </a:r>
            <a:r>
              <a:rPr lang="zh-CN" altLang="en-US" sz="3600" b="1" dirty="0">
                <a:solidFill>
                  <a:srgbClr val="0000FF"/>
                </a:solidFill>
              </a:rPr>
              <a:t>待定系数法</a:t>
            </a:r>
            <a:r>
              <a:rPr lang="zh-CN" altLang="en-US" sz="3600" b="1">
                <a:solidFill>
                  <a:srgbClr val="0000FF"/>
                </a:solidFill>
              </a:rPr>
              <a:t>求出 </a:t>
            </a:r>
            <a:r>
              <a:rPr lang="zh-CN" altLang="en-US" sz="3600" b="1" i="1">
                <a:solidFill>
                  <a:srgbClr val="0000FF"/>
                </a:solidFill>
              </a:rPr>
              <a:t>y</a:t>
            </a:r>
            <a:r>
              <a:rPr lang="zh-CN" altLang="en-US" sz="3600" b="1">
                <a:solidFill>
                  <a:srgbClr val="0000FF"/>
                </a:solidFill>
              </a:rPr>
              <a:t> 关于 </a:t>
            </a:r>
            <a:r>
              <a:rPr lang="zh-CN" altLang="en-US" sz="3600" b="1" i="1">
                <a:solidFill>
                  <a:srgbClr val="0000FF"/>
                </a:solidFill>
              </a:rPr>
              <a:t>x </a:t>
            </a:r>
            <a:r>
              <a:rPr lang="zh-CN" altLang="en-US" sz="3600" b="1">
                <a:solidFill>
                  <a:srgbClr val="0000FF"/>
                </a:solidFill>
              </a:rPr>
              <a:t>的</a:t>
            </a:r>
            <a:r>
              <a:rPr lang="zh-CN" altLang="en-US" sz="3600" b="1" dirty="0">
                <a:solidFill>
                  <a:srgbClr val="0000FF"/>
                </a:solidFill>
              </a:rPr>
              <a:t>函数</a:t>
            </a:r>
            <a:r>
              <a:rPr lang="zh-CN" altLang="en-US" sz="3600" b="1">
                <a:solidFill>
                  <a:srgbClr val="0000FF"/>
                </a:solidFill>
              </a:rPr>
              <a:t>解析式</a:t>
            </a:r>
            <a:endParaRPr lang="en-US" altLang="zh-CN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56047" y="1031233"/>
            <a:ext cx="9682800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解：</a:t>
            </a:r>
            <a:r>
              <a:rPr lang="zh-CN" altLang="en-US" sz="3600" b="1">
                <a:solidFill>
                  <a:srgbClr val="FF0000"/>
                </a:solidFill>
              </a:rPr>
              <a:t>设 </a:t>
            </a:r>
            <a:r>
              <a:rPr lang="zh-CN" altLang="en-US" sz="3600" b="1" i="1">
                <a:solidFill>
                  <a:srgbClr val="FF0000"/>
                </a:solidFill>
              </a:rPr>
              <a:t>y </a:t>
            </a:r>
            <a:r>
              <a:rPr lang="zh-CN" altLang="en-US" sz="3600" b="1">
                <a:solidFill>
                  <a:srgbClr val="FF0000"/>
                </a:solidFill>
              </a:rPr>
              <a:t>关于 </a:t>
            </a:r>
            <a:r>
              <a:rPr lang="zh-CN" altLang="en-US" sz="3600" b="1" i="1">
                <a:solidFill>
                  <a:srgbClr val="FF0000"/>
                </a:solidFill>
              </a:rPr>
              <a:t>x </a:t>
            </a:r>
            <a:r>
              <a:rPr lang="zh-CN" altLang="en-US" sz="3600" b="1">
                <a:solidFill>
                  <a:srgbClr val="FF0000"/>
                </a:solidFill>
              </a:rPr>
              <a:t>的函数解析式为 </a:t>
            </a:r>
            <a:r>
              <a:rPr lang="zh-CN" altLang="en-US" sz="3600" b="1" i="1">
                <a:solidFill>
                  <a:srgbClr val="FF0000"/>
                </a:solidFill>
              </a:rPr>
              <a:t>y </a:t>
            </a:r>
            <a:r>
              <a:rPr lang="zh-CN" altLang="en-US" sz="3600" b="1">
                <a:solidFill>
                  <a:srgbClr val="FF0000"/>
                </a:solidFill>
              </a:rPr>
              <a:t>= </a:t>
            </a:r>
            <a:r>
              <a:rPr lang="en-US" altLang="zh-CN" sz="3600" b="1" i="1">
                <a:solidFill>
                  <a:srgbClr val="FF0000"/>
                </a:solidFill>
              </a:rPr>
              <a:t>k</a:t>
            </a:r>
            <a:r>
              <a:rPr lang="zh-CN" altLang="en-US" sz="3600" b="1" i="1">
                <a:solidFill>
                  <a:srgbClr val="FF0000"/>
                </a:solidFill>
              </a:rPr>
              <a:t>x </a:t>
            </a:r>
            <a:r>
              <a:rPr lang="zh-CN" altLang="en-US" sz="3600" b="1">
                <a:solidFill>
                  <a:srgbClr val="FF0000"/>
                </a:solidFill>
              </a:rPr>
              <a:t>+ </a:t>
            </a:r>
            <a:r>
              <a:rPr lang="zh-CN" altLang="en-US" sz="3600" b="1" i="1">
                <a:solidFill>
                  <a:srgbClr val="FF0000"/>
                </a:solidFill>
              </a:rPr>
              <a:t>b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1457384" y="2204550"/>
            <a:ext cx="30426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根据题意，得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1414451" y="3748372"/>
            <a:ext cx="11458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解得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370579" y="1938484"/>
          <a:ext cx="2679700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7" name="Equation" r:id="rId1" imgW="64312800" imgH="30784800" progId="Equation.DSMT4">
                  <p:embed/>
                </p:oleObj>
              </mc:Choice>
              <mc:Fallback>
                <p:oleObj name="Equation" r:id="rId1" imgW="64312800" imgH="307848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70579" y="1938484"/>
                        <a:ext cx="2679700" cy="1282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513114" y="4898038"/>
            <a:ext cx="11387147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所以 </a:t>
            </a:r>
            <a:r>
              <a:rPr lang="zh-CN" altLang="en-US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y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关于 </a:t>
            </a:r>
            <a:r>
              <a:rPr lang="zh-CN" altLang="en-US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的函数解析式为</a:t>
            </a:r>
            <a:r>
              <a:rPr lang="zh-CN" altLang="en-US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y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= 10</a:t>
            </a:r>
            <a:r>
              <a:rPr lang="zh-CN" altLang="en-US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+ 100 (0 &lt; </a:t>
            </a:r>
            <a:r>
              <a:rPr lang="zh-CN" altLang="en-US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&lt; 20)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en-US" altLang="zh-CN" sz="48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560318" y="3455940"/>
          <a:ext cx="1701800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8" name="Equation" r:id="rId3" imgW="40843200" imgH="30784800" progId="Equation.DSMT4">
                  <p:embed/>
                </p:oleObj>
              </mc:Choice>
              <mc:Fallback>
                <p:oleObj name="Equation" r:id="rId3" imgW="40843200" imgH="3078480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60318" y="3455940"/>
                        <a:ext cx="1701800" cy="1282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7487" y="1812116"/>
            <a:ext cx="3466249" cy="27800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3062" y="228925"/>
            <a:ext cx="7866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F7502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题型</a:t>
            </a:r>
            <a:r>
              <a:rPr lang="zh-CN" altLang="en-US" sz="3600" b="1">
                <a:solidFill>
                  <a:srgbClr val="D2640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商品利润问题与一次函数的</a:t>
            </a:r>
            <a:r>
              <a:rPr lang="zh-CN" altLang="en-US" sz="3600" b="1" dirty="0">
                <a:solidFill>
                  <a:srgbClr val="D2640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综合</a:t>
            </a:r>
            <a:endParaRPr lang="zh-CN" altLang="en-US" sz="3600" b="1" dirty="0">
              <a:solidFill>
                <a:srgbClr val="D2640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0548" y="886210"/>
            <a:ext cx="11271338" cy="3352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+mj-lt"/>
                <a:ea typeface="+mj-ea"/>
              </a:rPr>
              <a:t>3. </a:t>
            </a:r>
            <a:r>
              <a:rPr lang="zh-CN" altLang="en-US" sz="3600" b="1">
                <a:latin typeface="+mj-lt"/>
                <a:ea typeface="+mj-ea"/>
              </a:rPr>
              <a:t>某超市以每千克 </a:t>
            </a:r>
            <a:r>
              <a:rPr lang="en-US" altLang="zh-CN" sz="3600" b="1">
                <a:latin typeface="+mj-lt"/>
                <a:ea typeface="+mj-ea"/>
              </a:rPr>
              <a:t>40 </a:t>
            </a:r>
            <a:r>
              <a:rPr lang="zh-CN" altLang="en-US" sz="3600" b="1">
                <a:latin typeface="+mj-lt"/>
                <a:ea typeface="+mj-ea"/>
              </a:rPr>
              <a:t>元的价格购进一种干果，计划以每千克 </a:t>
            </a:r>
            <a:r>
              <a:rPr lang="en-US" altLang="zh-CN" sz="3600" b="1">
                <a:latin typeface="+mj-lt"/>
                <a:ea typeface="+mj-ea"/>
              </a:rPr>
              <a:t>60 </a:t>
            </a:r>
            <a:r>
              <a:rPr lang="zh-CN" altLang="en-US" sz="3600" b="1">
                <a:latin typeface="+mj-lt"/>
                <a:ea typeface="+mj-ea"/>
              </a:rPr>
              <a:t>元的价格销售</a:t>
            </a:r>
            <a:r>
              <a:rPr lang="en-US" altLang="zh-CN" sz="3600" b="1">
                <a:latin typeface="+mj-lt"/>
                <a:ea typeface="+mj-ea"/>
              </a:rPr>
              <a:t>. </a:t>
            </a:r>
            <a:r>
              <a:rPr lang="zh-CN" altLang="en-US" sz="3600" b="1">
                <a:latin typeface="+mj-lt"/>
                <a:ea typeface="+mj-ea"/>
              </a:rPr>
              <a:t>现在为了尽快售完，决定降价销售，已知这种干果销售量 </a:t>
            </a:r>
            <a:r>
              <a:rPr lang="en-US" altLang="zh-CN" sz="3600" b="1" i="1">
                <a:latin typeface="+mj-lt"/>
                <a:ea typeface="+mj-ea"/>
              </a:rPr>
              <a:t>y</a:t>
            </a:r>
            <a:r>
              <a:rPr lang="zh-CN" altLang="en-US" sz="3600" b="1">
                <a:latin typeface="+mj-lt"/>
                <a:ea typeface="+mj-ea"/>
              </a:rPr>
              <a:t>（单位：</a:t>
            </a:r>
            <a:r>
              <a:rPr lang="en-US" altLang="zh-CN" sz="3600" b="1">
                <a:latin typeface="+mj-lt"/>
                <a:ea typeface="+mj-ea"/>
              </a:rPr>
              <a:t>kg</a:t>
            </a:r>
            <a:r>
              <a:rPr lang="zh-CN" altLang="en-US" sz="3600" b="1">
                <a:latin typeface="+mj-lt"/>
                <a:ea typeface="+mj-ea"/>
              </a:rPr>
              <a:t>）与每千克降价 </a:t>
            </a:r>
            <a:r>
              <a:rPr lang="en-US" altLang="zh-CN" sz="3600" b="1" i="1">
                <a:latin typeface="+mj-lt"/>
                <a:ea typeface="+mj-ea"/>
              </a:rPr>
              <a:t>x</a:t>
            </a:r>
            <a:r>
              <a:rPr lang="zh-CN" altLang="en-US" sz="3600" b="1">
                <a:latin typeface="+mj-lt"/>
                <a:ea typeface="+mj-ea"/>
              </a:rPr>
              <a:t>（单位：元）（</a:t>
            </a:r>
            <a:r>
              <a:rPr lang="en-US" altLang="zh-CN" sz="3600" b="1">
                <a:latin typeface="+mj-lt"/>
                <a:ea typeface="+mj-ea"/>
              </a:rPr>
              <a:t>0 &lt; </a:t>
            </a:r>
            <a:r>
              <a:rPr lang="en-US" altLang="zh-CN" sz="3600" b="1" i="1">
                <a:latin typeface="+mj-lt"/>
                <a:ea typeface="+mj-ea"/>
              </a:rPr>
              <a:t>x </a:t>
            </a:r>
            <a:r>
              <a:rPr lang="en-US" altLang="zh-CN" sz="3600" b="1">
                <a:latin typeface="+mj-lt"/>
                <a:ea typeface="+mj-ea"/>
              </a:rPr>
              <a:t>&lt; 20</a:t>
            </a:r>
            <a:r>
              <a:rPr lang="zh-CN" altLang="en-US" sz="3600" b="1">
                <a:latin typeface="+mj-lt"/>
                <a:ea typeface="+mj-ea"/>
              </a:rPr>
              <a:t>）之间满足一次函数关系，其图象如图所示</a:t>
            </a:r>
            <a:r>
              <a:rPr lang="en-US" altLang="zh-CN" sz="3600" b="1">
                <a:latin typeface="+mj-lt"/>
                <a:ea typeface="+mj-ea"/>
              </a:rPr>
              <a:t>.</a:t>
            </a:r>
            <a:endParaRPr lang="zh-CN" altLang="en-US" sz="3600" b="1" dirty="0">
              <a:latin typeface="+mj-lt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0548" y="4238923"/>
            <a:ext cx="7208789" cy="1358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+mj-lt"/>
                <a:ea typeface="+mj-ea"/>
              </a:rPr>
              <a:t>（</a:t>
            </a:r>
            <a:r>
              <a:rPr lang="en-US" altLang="zh-CN" sz="3600" b="1">
                <a:latin typeface="+mj-lt"/>
                <a:ea typeface="+mj-ea"/>
              </a:rPr>
              <a:t>2</a:t>
            </a:r>
            <a:r>
              <a:rPr lang="zh-CN" altLang="en-US" sz="3600" b="1">
                <a:latin typeface="+mj-lt"/>
                <a:ea typeface="+mj-ea"/>
              </a:rPr>
              <a:t>）超市要想获利 </a:t>
            </a:r>
            <a:r>
              <a:rPr lang="en-US" altLang="zh-CN" sz="3600" b="1">
                <a:latin typeface="+mj-lt"/>
                <a:ea typeface="+mj-ea"/>
              </a:rPr>
              <a:t>2090 </a:t>
            </a:r>
            <a:r>
              <a:rPr lang="zh-CN" altLang="en-US" sz="3600" b="1">
                <a:latin typeface="+mj-lt"/>
                <a:ea typeface="+mj-ea"/>
              </a:rPr>
              <a:t>元，则这种干果每千克应降价多少元？</a:t>
            </a:r>
            <a:endParaRPr lang="zh-CN" altLang="en-US" sz="3600" b="1" dirty="0">
              <a:latin typeface="+mj-lt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5044" y="3469714"/>
            <a:ext cx="3151135" cy="252736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41655" y="5525805"/>
            <a:ext cx="720878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分析：利用</a:t>
            </a:r>
            <a:r>
              <a:rPr lang="zh-CN" altLang="en-US" sz="3600" b="1" dirty="0">
                <a:solidFill>
                  <a:srgbClr val="0000FF"/>
                </a:solidFill>
              </a:rPr>
              <a:t>“干果销售量</a:t>
            </a:r>
            <a:r>
              <a:rPr lang="en-US" altLang="zh-CN" sz="3600" b="1" dirty="0">
                <a:solidFill>
                  <a:srgbClr val="0000FF"/>
                </a:solidFill>
              </a:rPr>
              <a:t>×</a:t>
            </a:r>
            <a:r>
              <a:rPr lang="zh-CN" altLang="en-US" sz="3600" b="1" dirty="0">
                <a:solidFill>
                  <a:srgbClr val="0000FF"/>
                </a:solidFill>
              </a:rPr>
              <a:t>每千克的利润=总利润”建立方程并</a:t>
            </a:r>
            <a:r>
              <a:rPr lang="zh-CN" altLang="en-US" sz="3600" b="1">
                <a:solidFill>
                  <a:srgbClr val="0000FF"/>
                </a:solidFill>
              </a:rPr>
              <a:t>求解</a:t>
            </a:r>
            <a:r>
              <a:rPr lang="en-US" altLang="zh-CN" sz="3600" b="1">
                <a:solidFill>
                  <a:srgbClr val="0000FF"/>
                </a:solidFill>
              </a:rPr>
              <a:t>. </a:t>
            </a:r>
            <a:endParaRPr lang="en-US" altLang="zh-CN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712411" y="1236564"/>
            <a:ext cx="107671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解：根据题意，得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(60 – 40 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)(10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+ 100) = 2090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1574766" y="2019627"/>
            <a:ext cx="6382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解方程，得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1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9.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1574766" y="2802690"/>
            <a:ext cx="96597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因为超市需尽快将售完这批干果，所以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9.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1574766" y="3585754"/>
            <a:ext cx="623436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答：超市要想获利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2090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元，则这种干果每千克应降价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9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元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5044" y="3469714"/>
            <a:ext cx="3151135" cy="25273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952360" y="1172771"/>
            <a:ext cx="3417934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商品利润问题：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91107" y="1977486"/>
            <a:ext cx="9809786" cy="25633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0045" indent="-360045">
              <a:lnSpc>
                <a:spcPct val="114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用表格将题目中的每件盈利、销售数量、获得利润等各个量表示出来，进行对比，可以直观地理顺它们之间的关系，便于从中找出等量关系，列出方程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3600" b="1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课后作业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774950" y="2787015"/>
            <a:ext cx="7740650" cy="89883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4000" b="1">
                <a:solidFill>
                  <a:srgbClr val="000000"/>
                </a:solidFill>
                <a:latin typeface="+mj-lt"/>
                <a:ea typeface="黑体" panose="02010609060101010101" pitchFamily="49" charset="-122"/>
              </a:rPr>
              <a:t>完成</a:t>
            </a:r>
            <a:r>
              <a:rPr lang="zh-CN" altLang="en-US" sz="4000" b="1" dirty="0">
                <a:solidFill>
                  <a:srgbClr val="000000"/>
                </a:solidFill>
                <a:latin typeface="+mj-lt"/>
                <a:ea typeface="黑体" panose="02010609060101010101" pitchFamily="49" charset="-122"/>
              </a:rPr>
              <a:t>练习册本课时的习题。</a:t>
            </a:r>
            <a:endParaRPr lang="zh-CN" altLang="en-US" sz="4000" b="1" dirty="0">
              <a:solidFill>
                <a:srgbClr val="00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922057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回顾导</a:t>
            </a:r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入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51166" y="951011"/>
            <a:ext cx="46397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销售中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的等量关系：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336056" y="1734037"/>
            <a:ext cx="13287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售价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336056" y="3582417"/>
            <a:ext cx="13287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利润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336056" y="4577406"/>
            <a:ext cx="1762154" cy="646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利润率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2395314" y="1724315"/>
            <a:ext cx="74308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进价 </a:t>
            </a:r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 </a:t>
            </a: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利润 </a:t>
            </a:r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进价</a:t>
            </a:r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×(1 + </a:t>
            </a: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利润率</a:t>
            </a:r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2395314" y="3572695"/>
            <a:ext cx="74308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售价</a:t>
            </a:r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– </a:t>
            </a: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进价 </a:t>
            </a:r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</a:t>
            </a: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价</a:t>
            </a:r>
            <a:r>
              <a:rPr lang="en-US" altLang="zh-CN" sz="36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利润率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2888585" y="4267169"/>
            <a:ext cx="8293220" cy="1319893"/>
            <a:chOff x="2265123" y="2115530"/>
            <a:chExt cx="5654469" cy="989924"/>
          </a:xfrm>
        </p:grpSpPr>
        <p:sp>
          <p:nvSpPr>
            <p:cNvPr id="84" name="文本框 83"/>
            <p:cNvSpPr txBox="1"/>
            <p:nvPr/>
          </p:nvSpPr>
          <p:spPr>
            <a:xfrm>
              <a:off x="2265123" y="2340917"/>
              <a:ext cx="5654469" cy="4847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>
                  <a:solidFill>
                    <a:srgbClr val="0000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            </a:t>
              </a:r>
              <a:r>
                <a:rPr lang="en-US" altLang="zh-CN" sz="36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×</a:t>
              </a:r>
              <a:r>
                <a:rPr lang="en-US" altLang="zh-CN" sz="3600" b="1">
                  <a:solidFill>
                    <a:srgbClr val="0000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100% =                       </a:t>
              </a:r>
              <a:r>
                <a:rPr lang="en-US" altLang="zh-CN" sz="36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×100%</a:t>
              </a:r>
              <a:endPara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2552160" y="2115531"/>
              <a:ext cx="928048" cy="989923"/>
              <a:chOff x="2552160" y="2048482"/>
              <a:chExt cx="928048" cy="989923"/>
            </a:xfrm>
          </p:grpSpPr>
          <p:sp>
            <p:nvSpPr>
              <p:cNvPr id="116" name="文本框 115"/>
              <p:cNvSpPr txBox="1"/>
              <p:nvPr/>
            </p:nvSpPr>
            <p:spPr>
              <a:xfrm>
                <a:off x="2552160" y="2048482"/>
                <a:ext cx="928048" cy="4847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3600" b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利润</a:t>
                </a:r>
                <a:endParaRPr lang="zh-CN" altLang="en-US" sz="36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29" name="直接连接符 128"/>
              <p:cNvCxnSpPr/>
              <p:nvPr/>
            </p:nvCxnSpPr>
            <p:spPr>
              <a:xfrm>
                <a:off x="2614654" y="2536631"/>
                <a:ext cx="803057" cy="0"/>
              </a:xfrm>
              <a:prstGeom prst="line">
                <a:avLst/>
              </a:prstGeom>
              <a:ln w="28575">
                <a:solidFill>
                  <a:srgbClr val="0000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文本框 129"/>
              <p:cNvSpPr txBox="1"/>
              <p:nvPr/>
            </p:nvSpPr>
            <p:spPr>
              <a:xfrm>
                <a:off x="2552160" y="2553656"/>
                <a:ext cx="928048" cy="4847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3600" b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进价</a:t>
                </a:r>
                <a:endParaRPr lang="zh-CN" altLang="en-US" sz="36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4848857" y="2115530"/>
              <a:ext cx="1738043" cy="989921"/>
              <a:chOff x="4848857" y="2048481"/>
              <a:chExt cx="1738043" cy="989921"/>
            </a:xfrm>
          </p:grpSpPr>
          <p:sp>
            <p:nvSpPr>
              <p:cNvPr id="92" name="文本框 91"/>
              <p:cNvSpPr txBox="1"/>
              <p:nvPr/>
            </p:nvSpPr>
            <p:spPr>
              <a:xfrm>
                <a:off x="4848857" y="2048481"/>
                <a:ext cx="1738043" cy="4847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3600" b="1">
                    <a:solidFill>
                      <a:srgbClr val="0000C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售价</a:t>
                </a:r>
                <a:r>
                  <a:rPr lang="en-US" altLang="zh-CN" sz="3600" b="1">
                    <a:solidFill>
                      <a:srgbClr val="0000C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– </a:t>
                </a:r>
                <a:r>
                  <a:rPr lang="zh-CN" altLang="en-US" sz="3600" b="1">
                    <a:solidFill>
                      <a:srgbClr val="0000C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进</a:t>
                </a:r>
                <a:r>
                  <a:rPr lang="zh-CN" altLang="en-US" sz="3600" b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价</a:t>
                </a:r>
                <a:endParaRPr lang="zh-CN" altLang="en-US" sz="36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0" name="文本框 99"/>
              <p:cNvSpPr txBox="1"/>
              <p:nvPr/>
            </p:nvSpPr>
            <p:spPr>
              <a:xfrm>
                <a:off x="5253851" y="2553653"/>
                <a:ext cx="928048" cy="4847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3600" b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进价</a:t>
                </a:r>
                <a:endParaRPr lang="zh-CN" altLang="en-US" sz="36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8" name="直接连接符 107"/>
              <p:cNvCxnSpPr/>
              <p:nvPr/>
            </p:nvCxnSpPr>
            <p:spPr>
              <a:xfrm>
                <a:off x="4896189" y="2536631"/>
                <a:ext cx="1643380" cy="0"/>
              </a:xfrm>
              <a:prstGeom prst="line">
                <a:avLst/>
              </a:prstGeom>
              <a:ln w="28575">
                <a:solidFill>
                  <a:srgbClr val="0000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1" name="组合 130"/>
          <p:cNvGrpSpPr/>
          <p:nvPr/>
        </p:nvGrpSpPr>
        <p:grpSpPr>
          <a:xfrm>
            <a:off x="2395314" y="2300189"/>
            <a:ext cx="4845734" cy="1284157"/>
            <a:chOff x="1834675" y="3126471"/>
            <a:chExt cx="3303909" cy="963118"/>
          </a:xfrm>
        </p:grpSpPr>
        <p:sp>
          <p:nvSpPr>
            <p:cNvPr id="132" name="文本框 131"/>
            <p:cNvSpPr txBox="1"/>
            <p:nvPr/>
          </p:nvSpPr>
          <p:spPr>
            <a:xfrm>
              <a:off x="1834675" y="3341186"/>
              <a:ext cx="2407490" cy="4847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>
                  <a:solidFill>
                    <a:srgbClr val="0000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 </a:t>
              </a:r>
              <a:r>
                <a:rPr lang="zh-CN" altLang="en-US" sz="3600" b="1">
                  <a:solidFill>
                    <a:srgbClr val="0000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商品</a:t>
              </a:r>
              <a:r>
                <a:rPr lang="zh-CN" altLang="en-US" sz="36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的标价</a:t>
              </a:r>
              <a:r>
                <a:rPr lang="en-US" altLang="zh-CN" sz="36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×</a:t>
              </a:r>
              <a:endPara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33" name="组合 132"/>
            <p:cNvGrpSpPr/>
            <p:nvPr/>
          </p:nvGrpSpPr>
          <p:grpSpPr>
            <a:xfrm>
              <a:off x="4058857" y="3126471"/>
              <a:ext cx="1079727" cy="963118"/>
              <a:chOff x="4058857" y="3126471"/>
              <a:chExt cx="1079727" cy="963118"/>
            </a:xfrm>
          </p:grpSpPr>
          <p:sp>
            <p:nvSpPr>
              <p:cNvPr id="134" name="文本框 133"/>
              <p:cNvSpPr txBox="1"/>
              <p:nvPr/>
            </p:nvSpPr>
            <p:spPr>
              <a:xfrm>
                <a:off x="4310596" y="3604841"/>
                <a:ext cx="576245" cy="4847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endParaRPr lang="zh-CN" altLang="en-US" sz="36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35" name="直接连接符 134"/>
              <p:cNvCxnSpPr/>
              <p:nvPr/>
            </p:nvCxnSpPr>
            <p:spPr>
              <a:xfrm>
                <a:off x="4089299" y="3600739"/>
                <a:ext cx="1018842" cy="0"/>
              </a:xfrm>
              <a:prstGeom prst="line">
                <a:avLst/>
              </a:prstGeom>
              <a:ln w="28575">
                <a:solidFill>
                  <a:srgbClr val="0000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6" name="文本框 135"/>
              <p:cNvSpPr txBox="1"/>
              <p:nvPr/>
            </p:nvSpPr>
            <p:spPr>
              <a:xfrm>
                <a:off x="4058857" y="3126471"/>
                <a:ext cx="1079727" cy="4847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3600" b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折扣数</a:t>
                </a:r>
                <a:endParaRPr lang="zh-CN" altLang="en-US" sz="36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43" name="文本框 142"/>
          <p:cNvSpPr txBox="1"/>
          <p:nvPr/>
        </p:nvSpPr>
        <p:spPr>
          <a:xfrm>
            <a:off x="1333450" y="5637095"/>
            <a:ext cx="19761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总利润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2888584" y="5637095"/>
            <a:ext cx="84499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总售价 </a:t>
            </a:r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– </a:t>
            </a: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总成本 </a:t>
            </a:r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单间利润</a:t>
            </a:r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销售总量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1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 81"/>
          <p:cNvSpPr/>
          <p:nvPr/>
        </p:nvSpPr>
        <p:spPr>
          <a:xfrm>
            <a:off x="9122232" y="4210566"/>
            <a:ext cx="1576248" cy="50053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2654662" y="2396894"/>
            <a:ext cx="1133567" cy="500531"/>
          </a:xfrm>
          <a:prstGeom prst="rect">
            <a:avLst/>
          </a:prstGeom>
          <a:solidFill>
            <a:srgbClr val="FFA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10075089" y="1795715"/>
            <a:ext cx="1133567" cy="500531"/>
          </a:xfrm>
          <a:prstGeom prst="rect">
            <a:avLst/>
          </a:prstGeom>
          <a:solidFill>
            <a:srgbClr val="FFA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1720635" y="3606135"/>
            <a:ext cx="7279674" cy="500531"/>
          </a:xfrm>
          <a:prstGeom prst="rect">
            <a:avLst/>
          </a:prstGeom>
          <a:solidFill>
            <a:srgbClr val="FFA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704515" y="4190794"/>
            <a:ext cx="2365255" cy="55058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3"/>
          <p:cNvSpPr/>
          <p:nvPr/>
        </p:nvSpPr>
        <p:spPr>
          <a:xfrm>
            <a:off x="679195" y="1712750"/>
            <a:ext cx="11145205" cy="308956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            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一商店销售某种商品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平均每天可售出 20 件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每件盈利 40 元. 为了增加盈利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该店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进行降价促销，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一段时间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后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发现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在每件盈利不少于 25 元的前提下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单价每降低 1 元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平均每天可多售出 2 件. 当每件商品降价多少元时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该商店每天的销售利润为 1200 元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？</a:t>
            </a:r>
            <a:endParaRPr lang="zh-CN" altLang="en-US" sz="3600" b="1" dirty="0">
              <a:latin typeface="+mj-lt"/>
              <a:ea typeface="黑体" panose="02010609060101010101" pitchFamily="49" charset="-122"/>
              <a:cs typeface="times" panose="02020603050405020304" pitchFamily="18" charset="0"/>
            </a:endParaRPr>
          </a:p>
        </p:txBody>
      </p:sp>
      <p:sp>
        <p:nvSpPr>
          <p:cNvPr id="48" name="矩形: 圆角 47"/>
          <p:cNvSpPr/>
          <p:nvPr/>
        </p:nvSpPr>
        <p:spPr>
          <a:xfrm>
            <a:off x="756768" y="1685856"/>
            <a:ext cx="1240521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49077" y="943309"/>
            <a:ext cx="51911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 商品利润问题</a:t>
            </a:r>
            <a:endParaRPr lang="zh-CN" altLang="en-US" sz="4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922059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推进新课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7" name="Text Box 3"/>
          <p:cNvSpPr txBox="1"/>
          <p:nvPr/>
        </p:nvSpPr>
        <p:spPr>
          <a:xfrm>
            <a:off x="182095" y="4108110"/>
            <a:ext cx="717558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i="1" spc="3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x</a:t>
            </a:r>
            <a:endParaRPr lang="en-US" altLang="zh-CN" sz="3600" b="1" spc="3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58" name="表格 57"/>
          <p:cNvGraphicFramePr/>
          <p:nvPr/>
        </p:nvGraphicFramePr>
        <p:xfrm>
          <a:off x="1306212" y="4866243"/>
          <a:ext cx="9862458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286"/>
                <a:gridCol w="2436260"/>
                <a:gridCol w="2436260"/>
                <a:gridCol w="3683652"/>
              </a:tblGrid>
              <a:tr h="21062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每件盈利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/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元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销售数量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/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件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获得利润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/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元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9278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原来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1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1" baseline="30000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0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278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现在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1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1" baseline="30000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0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9" name="文本框 58"/>
          <p:cNvSpPr txBox="1"/>
          <p:nvPr/>
        </p:nvSpPr>
        <p:spPr>
          <a:xfrm>
            <a:off x="3389778" y="5421143"/>
            <a:ext cx="876371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40</a:t>
            </a:r>
            <a:endParaRPr lang="zh-CN" altLang="en-US" sz="3600" b="1" i="1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903729" y="5995558"/>
            <a:ext cx="184846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40 – </a:t>
            </a:r>
            <a:r>
              <a:rPr lang="en-US" altLang="zh-CN" sz="3600" b="1" i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endParaRPr lang="zh-CN" altLang="en-US" sz="3600" b="1" i="1" baseline="30000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833261" y="5427826"/>
            <a:ext cx="876371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20</a:t>
            </a:r>
            <a:endParaRPr lang="zh-CN" altLang="en-US" sz="3600" b="1" i="1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347212" y="6002241"/>
            <a:ext cx="184846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20 + 2</a:t>
            </a:r>
            <a:r>
              <a:rPr lang="en-US" altLang="zh-CN" sz="3600" b="1" i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endParaRPr lang="zh-CN" altLang="en-US" sz="3600" b="1" i="1" baseline="30000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250900" y="5427825"/>
            <a:ext cx="2095934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40×20</a:t>
            </a:r>
            <a:endParaRPr lang="zh-CN" altLang="en-US" sz="3600" b="1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7537270" y="5976415"/>
            <a:ext cx="35231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(40 – </a:t>
            </a:r>
            <a:r>
              <a:rPr lang="en-US" altLang="zh-CN" sz="3600" b="1" i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)(20 + 2</a:t>
            </a:r>
            <a:r>
              <a:rPr lang="en-US" altLang="zh-CN" sz="3600" b="1" i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)</a:t>
            </a:r>
            <a:endParaRPr lang="zh-CN" altLang="en-US" sz="3600" b="1" baseline="30000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2" grpId="0" animBg="1"/>
          <p:bldP spid="62" grpId="0" animBg="1"/>
          <p:bldP spid="78" grpId="0" animBg="1"/>
          <p:bldP spid="79" grpId="0" animBg="1"/>
          <p:bldP spid="56" grpId="0" animBg="1"/>
          <p:bldP spid="57" grpId="0"/>
          <p:bldP spid="59" grpId="0"/>
          <p:bldP spid="59" grpId="1"/>
          <p:bldP spid="60" grpId="0"/>
          <p:bldP spid="60" grpId="1"/>
          <p:bldP spid="64" grpId="0"/>
          <p:bldP spid="64" grpId="1"/>
          <p:bldP spid="77" grpId="0"/>
          <p:bldP spid="77" grpId="1"/>
          <p:bldP spid="80" grpId="0"/>
          <p:bldP spid="80" grpId="1"/>
          <p:bldP spid="81" grpId="0"/>
          <p:bldP spid="81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2" grpId="0" animBg="1"/>
          <p:bldP spid="62" grpId="0" animBg="1"/>
          <p:bldP spid="78" grpId="0" animBg="1"/>
          <p:bldP spid="79" grpId="0" animBg="1"/>
          <p:bldP spid="56" grpId="0" animBg="1"/>
          <p:bldP spid="57" grpId="0"/>
          <p:bldP spid="59" grpId="0"/>
          <p:bldP spid="59" grpId="1"/>
          <p:bldP spid="60" grpId="0"/>
          <p:bldP spid="60" grpId="1"/>
          <p:bldP spid="64" grpId="0"/>
          <p:bldP spid="64" grpId="1"/>
          <p:bldP spid="77" grpId="0"/>
          <p:bldP spid="77" grpId="1"/>
          <p:bldP spid="80" grpId="0"/>
          <p:bldP spid="80" grpId="1"/>
          <p:bldP spid="81" grpId="0"/>
          <p:bldP spid="81" grpId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1261572" y="177992"/>
            <a:ext cx="9915131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</a:rPr>
              <a:t>解</a:t>
            </a:r>
            <a:r>
              <a:rPr lang="zh-CN" altLang="en-US" sz="3600" b="1">
                <a:solidFill>
                  <a:srgbClr val="FF0066"/>
                </a:solidFill>
                <a:latin typeface="+mj-lt"/>
                <a:ea typeface="+mj-ea"/>
              </a:rPr>
              <a:t>   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当每件商品降价 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元时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该商店每天的销售利润为 1200 元</a:t>
            </a:r>
            <a:r>
              <a:rPr lang="zh-CN" altLang="en-US" sz="3600" b="1">
                <a:latin typeface="+mj-lt"/>
                <a:ea typeface="+mj-ea"/>
              </a:rPr>
              <a:t>，根据题意，得</a:t>
            </a:r>
            <a:endParaRPr lang="en-US" altLang="zh-CN" sz="3600" b="1">
              <a:latin typeface="+mj-lt"/>
              <a:ea typeface="+mj-ea"/>
            </a:endParaRPr>
          </a:p>
        </p:txBody>
      </p:sp>
      <p:sp>
        <p:nvSpPr>
          <p:cNvPr id="37" name="Text Box 17"/>
          <p:cNvSpPr txBox="1">
            <a:spLocks noChangeArrowheads="1"/>
          </p:cNvSpPr>
          <p:nvPr/>
        </p:nvSpPr>
        <p:spPr bwMode="auto">
          <a:xfrm>
            <a:off x="2976721" y="1548582"/>
            <a:ext cx="57058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>
              <a:defRPr/>
            </a:pP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(40 – </a:t>
            </a:r>
            <a:r>
              <a:rPr lang="en-US" altLang="zh-CN" sz="3600" b="1" i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)(20 + 2</a:t>
            </a:r>
            <a:r>
              <a:rPr lang="en-US" altLang="zh-CN" sz="3600" b="1" i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)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1200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39" name="Text Box 17"/>
          <p:cNvSpPr txBox="1">
            <a:spLocks noChangeArrowheads="1"/>
          </p:cNvSpPr>
          <p:nvPr/>
        </p:nvSpPr>
        <p:spPr bwMode="auto">
          <a:xfrm>
            <a:off x="2119112" y="2207182"/>
            <a:ext cx="56655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整理，得 </a:t>
            </a:r>
            <a:r>
              <a:rPr lang="en-US" altLang="zh-CN" sz="3600" b="1" i="1" kern="0">
                <a:latin typeface="+mj-lt"/>
                <a:ea typeface="+mj-ea"/>
              </a:rPr>
              <a:t>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30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– 30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+ 200 = 0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1" name="Text Box 17"/>
          <p:cNvSpPr txBox="1">
            <a:spLocks noChangeArrowheads="1"/>
          </p:cNvSpPr>
          <p:nvPr/>
        </p:nvSpPr>
        <p:spPr bwMode="auto">
          <a:xfrm>
            <a:off x="2119113" y="2865782"/>
            <a:ext cx="6382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解方程，得 </a:t>
            </a:r>
            <a:r>
              <a:rPr lang="en-US" altLang="zh-CN" sz="3600" b="1" kern="0">
                <a:latin typeface="+mj-lt"/>
                <a:ea typeface="+mj-ea"/>
              </a:rPr>
              <a:t>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10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20.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68" name="Text Box 17"/>
          <p:cNvSpPr txBox="1">
            <a:spLocks noChangeArrowheads="1"/>
          </p:cNvSpPr>
          <p:nvPr/>
        </p:nvSpPr>
        <p:spPr bwMode="auto">
          <a:xfrm>
            <a:off x="2119112" y="3524382"/>
            <a:ext cx="74490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因为要求每件盈利不少于 </a:t>
            </a:r>
            <a:r>
              <a:rPr lang="en-US" altLang="zh-CN" sz="3600" b="1" kern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25 </a:t>
            </a:r>
            <a:r>
              <a:rPr lang="zh-CN" altLang="en-US" sz="3600" b="1" kern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元，</a:t>
            </a:r>
            <a:endParaRPr lang="en-US" altLang="zh-CN" sz="3600" b="1" kern="0" dirty="0">
              <a:solidFill>
                <a:srgbClr val="0000FF"/>
              </a:solidFill>
              <a:latin typeface="+mj-lt"/>
              <a:ea typeface="+mj-ea"/>
            </a:endParaRPr>
          </a:p>
        </p:txBody>
      </p:sp>
      <p:sp>
        <p:nvSpPr>
          <p:cNvPr id="72" name="Text Box 17"/>
          <p:cNvSpPr txBox="1">
            <a:spLocks noChangeArrowheads="1"/>
          </p:cNvSpPr>
          <p:nvPr/>
        </p:nvSpPr>
        <p:spPr bwMode="auto">
          <a:xfrm>
            <a:off x="2119112" y="4182982"/>
            <a:ext cx="88113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所以 </a:t>
            </a:r>
            <a:r>
              <a:rPr lang="en-US" altLang="zh-CN" sz="3600" b="1" kern="0">
                <a:latin typeface="Times New Roman" panose="02020603050405020304"/>
                <a:ea typeface="黑体" panose="02010609060101010101" pitchFamily="49" charset="-122"/>
              </a:rPr>
              <a:t>40 – </a:t>
            </a:r>
            <a:r>
              <a:rPr lang="en-US" altLang="zh-CN" sz="3600" b="1" i="1" kern="0"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3600" b="1" kern="0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≥ </a:t>
            </a:r>
            <a:r>
              <a:rPr lang="en-US" altLang="zh-CN" sz="3600" b="1" kern="0">
                <a:latin typeface="Times New Roman" panose="02020603050405020304"/>
                <a:ea typeface="黑体" panose="02010609060101010101" pitchFamily="49" charset="-122"/>
              </a:rPr>
              <a:t>25</a:t>
            </a: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，解得 </a:t>
            </a:r>
            <a:r>
              <a:rPr lang="en-US" altLang="zh-CN" sz="3600" b="1" i="1" kern="0"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3600" b="1" kern="0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≤ </a:t>
            </a:r>
            <a:r>
              <a:rPr lang="en-US" altLang="zh-CN" sz="3600" b="1" kern="0">
                <a:latin typeface="Times New Roman" panose="02020603050405020304"/>
                <a:ea typeface="黑体" panose="02010609060101010101" pitchFamily="49" charset="-122"/>
              </a:rPr>
              <a:t>15.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73" name="Text Box 17"/>
          <p:cNvSpPr txBox="1">
            <a:spLocks noChangeArrowheads="1"/>
          </p:cNvSpPr>
          <p:nvPr/>
        </p:nvSpPr>
        <p:spPr bwMode="auto">
          <a:xfrm>
            <a:off x="2119114" y="4841582"/>
            <a:ext cx="6382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en-US" altLang="zh-CN" sz="3600" b="1" i="1" kern="0">
                <a:solidFill>
                  <a:srgbClr val="0000FF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0000FF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0000FF"/>
                </a:solidFill>
                <a:latin typeface="+mj-lt"/>
                <a:ea typeface="+mj-ea"/>
              </a:rPr>
              <a:t> = 20 </a:t>
            </a:r>
            <a:r>
              <a:rPr lang="zh-CN" altLang="en-US" sz="3600" b="1" kern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不合题意</a:t>
            </a: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，所以 </a:t>
            </a:r>
            <a:r>
              <a:rPr lang="en-US" altLang="zh-CN" sz="3600" b="1" i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= 10.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74" name="Text Box 17"/>
          <p:cNvSpPr txBox="1">
            <a:spLocks noChangeArrowheads="1"/>
          </p:cNvSpPr>
          <p:nvPr/>
        </p:nvSpPr>
        <p:spPr bwMode="auto">
          <a:xfrm>
            <a:off x="1261572" y="5500184"/>
            <a:ext cx="966885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答：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当每件商品降价 10 元时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该商店每天的销售利润为 1200 元</a:t>
            </a:r>
            <a:r>
              <a:rPr lang="en-US" altLang="zh-CN" sz="3600" b="1" kern="0">
                <a:latin typeface="Times New Roman" panose="02020603050405020304"/>
                <a:ea typeface="黑体" panose="02010609060101010101" pitchFamily="49" charset="-122"/>
              </a:rPr>
              <a:t>.</a:t>
            </a: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 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41" grpId="0"/>
      <p:bldP spid="68" grpId="0"/>
      <p:bldP spid="72" grpId="0"/>
      <p:bldP spid="73" grpId="0"/>
      <p:bldP spid="7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22185" y="2777940"/>
            <a:ext cx="4142223" cy="50053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966685" y="1562806"/>
            <a:ext cx="3084972" cy="500531"/>
          </a:xfrm>
          <a:prstGeom prst="rect">
            <a:avLst/>
          </a:prstGeom>
          <a:solidFill>
            <a:srgbClr val="FFA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341256" y="984633"/>
            <a:ext cx="2979784" cy="500531"/>
          </a:xfrm>
          <a:prstGeom prst="rect">
            <a:avLst/>
          </a:prstGeom>
          <a:solidFill>
            <a:srgbClr val="FFA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698098" y="2796868"/>
            <a:ext cx="2014557" cy="500531"/>
          </a:xfrm>
          <a:prstGeom prst="rect">
            <a:avLst/>
          </a:prstGeom>
          <a:solidFill>
            <a:srgbClr val="FFA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422186" y="3369941"/>
            <a:ext cx="4592364" cy="55058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8" name="表格 27"/>
          <p:cNvGraphicFramePr/>
          <p:nvPr/>
        </p:nvGraphicFramePr>
        <p:xfrm>
          <a:off x="670739" y="4230200"/>
          <a:ext cx="10799912" cy="223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000"/>
                <a:gridCol w="2436260"/>
                <a:gridCol w="3168000"/>
                <a:gridCol w="3683652"/>
              </a:tblGrid>
              <a:tr h="21062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每件利润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/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元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日售数量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/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件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日销售利润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/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元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9278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降价前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1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1" baseline="30000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0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80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降价后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1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1" baseline="30000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0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9" name="文本框 28"/>
          <p:cNvSpPr txBox="1"/>
          <p:nvPr/>
        </p:nvSpPr>
        <p:spPr>
          <a:xfrm>
            <a:off x="2092309" y="4785100"/>
            <a:ext cx="264467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60 – 40 = 20</a:t>
            </a:r>
            <a:endParaRPr lang="zh-CN" altLang="en-US" sz="3600" b="1" i="1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490412" y="5620774"/>
            <a:ext cx="184846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600" b="1" i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 </a:t>
            </a: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– 40</a:t>
            </a:r>
            <a:endParaRPr lang="zh-CN" altLang="en-US" sz="3600" b="1" i="1" baseline="30000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771998" y="4791783"/>
            <a:ext cx="876371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20</a:t>
            </a:r>
            <a:endParaRPr lang="zh-CN" altLang="en-US" sz="3600" b="1" i="1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595020" y="4791782"/>
            <a:ext cx="2095934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20×20</a:t>
            </a:r>
            <a:endParaRPr lang="zh-CN" altLang="en-US" sz="3600" b="1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881390" y="5601631"/>
            <a:ext cx="35231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 </a:t>
            </a: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– 40)(140 – 2</a:t>
            </a:r>
            <a:r>
              <a:rPr lang="en-US" altLang="zh-CN" sz="3600" b="1" i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)</a:t>
            </a:r>
            <a:endParaRPr lang="zh-CN" altLang="en-US" sz="3600" b="1" baseline="30000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341812" y="1571867"/>
            <a:ext cx="2514475" cy="500531"/>
          </a:xfrm>
          <a:prstGeom prst="rect">
            <a:avLst/>
          </a:prstGeom>
          <a:solidFill>
            <a:srgbClr val="FFA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630456" y="2181436"/>
            <a:ext cx="2324094" cy="500531"/>
          </a:xfrm>
          <a:prstGeom prst="rect">
            <a:avLst/>
          </a:prstGeom>
          <a:solidFill>
            <a:srgbClr val="FFA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Rectangle 3"/>
          <p:cNvSpPr/>
          <p:nvPr/>
        </p:nvSpPr>
        <p:spPr>
          <a:xfrm>
            <a:off x="670739" y="890440"/>
            <a:ext cx="11125021" cy="308956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某电商在平台上对一款成本价为 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40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元的小商品进行直播销售，如果按每件 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60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元销售，每天可卖出 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20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件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.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通过市场调查发现，每件小商品售价每降低 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5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元，日销售量增加 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10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件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.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若日销售利润保持不变，商家想尽快销售完该款商品，每件售价应定为多少元？</a:t>
            </a:r>
            <a:endParaRPr lang="zh-CN" altLang="en-US" sz="3600" b="1" dirty="0">
              <a:latin typeface="+mj-lt"/>
              <a:ea typeface="黑体" panose="02010609060101010101" pitchFamily="49" charset="-122"/>
              <a:cs typeface="times" panose="02020603050405020304" pitchFamily="18" charset="0"/>
            </a:endParaRPr>
          </a:p>
        </p:txBody>
      </p:sp>
      <p:sp>
        <p:nvSpPr>
          <p:cNvPr id="27" name="Text Box 3"/>
          <p:cNvSpPr txBox="1"/>
          <p:nvPr/>
        </p:nvSpPr>
        <p:spPr>
          <a:xfrm>
            <a:off x="9236992" y="3263826"/>
            <a:ext cx="717558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i="1" spc="3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x</a:t>
            </a:r>
            <a:endParaRPr lang="en-US" altLang="zh-CN" sz="3600" b="1" spc="3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736983" y="5385046"/>
          <a:ext cx="29464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5" name="Equation" r:id="rId1" imgW="70713600" imgH="25908000" progId="Equation.DSMT4">
                  <p:embed/>
                </p:oleObj>
              </mc:Choice>
              <mc:Fallback>
                <p:oleObj name="Equation" r:id="rId1" imgW="70713600" imgH="25908000" progId="Equation.DSMT4">
                  <p:embed/>
                  <p:pic>
                    <p:nvPicPr>
                      <p:cNvPr id="0" name="图片 3995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36983" y="5385046"/>
                        <a:ext cx="29464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文本框 38"/>
          <p:cNvSpPr txBox="1"/>
          <p:nvPr/>
        </p:nvSpPr>
        <p:spPr>
          <a:xfrm>
            <a:off x="5285949" y="5620773"/>
            <a:ext cx="1848468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140 – 2</a:t>
            </a:r>
            <a:r>
              <a:rPr lang="en-US" altLang="zh-CN" sz="3600" b="1" i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endParaRPr lang="zh-CN" altLang="en-US" sz="3600" b="1" i="1" baseline="30000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3" grpId="0" animBg="1"/>
          <p:bldP spid="24" grpId="0" animBg="1"/>
          <p:bldP spid="25" grpId="0" animBg="1"/>
          <p:bldP spid="26" grpId="0" animBg="1"/>
          <p:bldP spid="29" grpId="0"/>
          <p:bldP spid="29" grpId="1"/>
          <p:bldP spid="30" grpId="0"/>
          <p:bldP spid="30" grpId="1"/>
          <p:bldP spid="31" grpId="0"/>
          <p:bldP spid="31" grpId="1"/>
          <p:bldP spid="34" grpId="0"/>
          <p:bldP spid="34" grpId="1"/>
          <p:bldP spid="35" grpId="0"/>
          <p:bldP spid="35" grpId="1"/>
          <p:bldP spid="36" grpId="0" animBg="1"/>
          <p:bldP spid="38" grpId="0" animBg="1"/>
          <p:bldP spid="27" grpId="0"/>
          <p:bldP spid="39" grpId="0" animBg="1"/>
          <p:bldP spid="39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3" grpId="0" animBg="1"/>
          <p:bldP spid="24" grpId="0" animBg="1"/>
          <p:bldP spid="25" grpId="0" animBg="1"/>
          <p:bldP spid="26" grpId="0" animBg="1"/>
          <p:bldP spid="29" grpId="0"/>
          <p:bldP spid="29" grpId="1"/>
          <p:bldP spid="30" grpId="0"/>
          <p:bldP spid="30" grpId="1"/>
          <p:bldP spid="31" grpId="0"/>
          <p:bldP spid="31" grpId="1"/>
          <p:bldP spid="34" grpId="0"/>
          <p:bldP spid="34" grpId="1"/>
          <p:bldP spid="35" grpId="0"/>
          <p:bldP spid="35" grpId="1"/>
          <p:bldP spid="36" grpId="0" animBg="1"/>
          <p:bldP spid="38" grpId="0" animBg="1"/>
          <p:bldP spid="27" grpId="0"/>
          <p:bldP spid="39" grpId="0" animBg="1"/>
          <p:bldP spid="39" grpId="1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6432" y="899807"/>
            <a:ext cx="9682800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解：设每件售价应定为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元，则每件的利润为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40)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元，日销售量为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1884027" y="2515195"/>
            <a:ext cx="93235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根据题意，得  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– 40)(140 – 2</a:t>
            </a:r>
            <a:r>
              <a:rPr lang="en-US" altLang="zh-CN" sz="3600" b="1" i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)</a:t>
            </a:r>
            <a:r>
              <a:rPr lang="zh-CN" altLang="en-US" sz="3600" b="1" baseline="30000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 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= 60 – 40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1884027" y="3319713"/>
            <a:ext cx="6382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解方程，得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50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60.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1884027" y="4192865"/>
            <a:ext cx="66040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60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不合题意，所以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50.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1884027" y="5066017"/>
            <a:ext cx="6382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答：每件售价应定为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50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元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889521" y="1425076"/>
          <a:ext cx="59817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5" name="Equation" r:id="rId1" imgW="143560800" imgH="25908000" progId="Equation.DSMT4">
                  <p:embed/>
                </p:oleObj>
              </mc:Choice>
              <mc:Fallback>
                <p:oleObj name="Equation" r:id="rId1" imgW="143560800" imgH="25908000" progId="Equation.DSMT4">
                  <p:embed/>
                  <p:pic>
                    <p:nvPicPr>
                      <p:cNvPr id="0" name="图片 4097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889521" y="1425076"/>
                        <a:ext cx="59817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3317" y="996352"/>
            <a:ext cx="10405366" cy="3352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某花圃用花盆培育某种花苗，经过试验发现，每盆植入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株时，平均单株盈利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5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元；若每盆每增加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株，平均单株盈利就减少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0.5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元，要使每盆的盈利为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20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元，需要每盆增加几株花苗？设每盆增加 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株花苗，则可列方程为</a:t>
            </a: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______________________</a:t>
            </a:r>
            <a:r>
              <a:rPr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.</a:t>
            </a:r>
            <a:endParaRPr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38280" y="3576915"/>
            <a:ext cx="4651194" cy="6991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0" algn="ctr" fontAlgn="auto">
              <a:lnSpc>
                <a:spcPct val="120000"/>
              </a:lnSpc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+ 3)(5 – 0.5</a:t>
            </a:r>
            <a:r>
              <a:rPr lang="en-US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) = 20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9" name="表格 18"/>
          <p:cNvGraphicFramePr/>
          <p:nvPr/>
        </p:nvGraphicFramePr>
        <p:xfrm>
          <a:off x="670739" y="4571136"/>
          <a:ext cx="10799912" cy="17410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000"/>
                <a:gridCol w="2436260"/>
                <a:gridCol w="3168000"/>
                <a:gridCol w="3683652"/>
              </a:tblGrid>
              <a:tr h="31253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单株盈利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/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元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每盆花苗数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/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株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每盆盈利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/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元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1253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增加前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1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1" baseline="30000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0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2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增加后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1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1" baseline="30000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0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2736078" y="5126036"/>
            <a:ext cx="1357136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5</a:t>
            </a:r>
            <a:endParaRPr lang="zh-CN" altLang="en-US" sz="3600" b="1" i="1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490412" y="5694372"/>
            <a:ext cx="184846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5 – 0.5</a:t>
            </a:r>
            <a:r>
              <a:rPr lang="en-US" altLang="zh-CN" sz="3600" b="1" i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endParaRPr lang="zh-CN" altLang="en-US" sz="3600" b="1" i="1" baseline="30000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771998" y="5132719"/>
            <a:ext cx="876371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3</a:t>
            </a:r>
            <a:endParaRPr lang="zh-CN" altLang="en-US" sz="3600" b="1" i="1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55634" y="5132718"/>
            <a:ext cx="1574706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5×3</a:t>
            </a:r>
            <a:endParaRPr lang="zh-CN" altLang="en-US" sz="3600" b="1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881390" y="5694372"/>
            <a:ext cx="35231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 </a:t>
            </a: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+ 3)(5 – 0.5</a:t>
            </a:r>
            <a:r>
              <a:rPr lang="en-US" altLang="zh-CN" sz="3600" b="1" i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)</a:t>
            </a:r>
            <a:endParaRPr lang="zh-CN" altLang="en-US" sz="3600" b="1" baseline="30000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285949" y="5694372"/>
            <a:ext cx="184846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3 + </a:t>
            </a:r>
            <a:r>
              <a:rPr lang="en-US" altLang="zh-CN" sz="3600" b="1" i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endParaRPr lang="zh-CN" altLang="en-US" sz="3600" b="1" i="1" baseline="30000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3062" y="228925"/>
            <a:ext cx="84753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F7502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题型</a:t>
            </a:r>
            <a:r>
              <a:rPr lang="zh-CN" altLang="en-US" sz="3600" b="1">
                <a:solidFill>
                  <a:srgbClr val="D2640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变化率问题与商品利润问题</a:t>
            </a:r>
            <a:r>
              <a:rPr lang="zh-CN" altLang="en-US" sz="3600" b="1" dirty="0">
                <a:solidFill>
                  <a:srgbClr val="D2640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的综合</a:t>
            </a:r>
            <a:endParaRPr lang="zh-CN" altLang="en-US" sz="3600" b="1" dirty="0">
              <a:solidFill>
                <a:srgbClr val="D2640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0548" y="902508"/>
            <a:ext cx="11379870" cy="2687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ea typeface="+mj-ea"/>
              </a:rPr>
              <a:t>2. </a:t>
            </a:r>
            <a:r>
              <a:rPr lang="zh-CN" altLang="en-US" sz="3600" b="1">
                <a:ea typeface="+mj-ea"/>
              </a:rPr>
              <a:t>某</a:t>
            </a:r>
            <a:r>
              <a:rPr lang="zh-CN" altLang="en-US" sz="3600" b="1" dirty="0">
                <a:ea typeface="+mj-ea"/>
              </a:rPr>
              <a:t>商店以</a:t>
            </a:r>
            <a:r>
              <a:rPr lang="zh-CN" altLang="en-US" sz="3600" b="1">
                <a:ea typeface="+mj-ea"/>
              </a:rPr>
              <a:t>每件 </a:t>
            </a:r>
            <a:r>
              <a:rPr lang="en-US" altLang="zh-CN" sz="3600" b="1">
                <a:ea typeface="+mj-ea"/>
              </a:rPr>
              <a:t>40 </a:t>
            </a:r>
            <a:r>
              <a:rPr lang="zh-CN" altLang="en-US" sz="3600" b="1">
                <a:ea typeface="+mj-ea"/>
              </a:rPr>
              <a:t>元</a:t>
            </a:r>
            <a:r>
              <a:rPr lang="zh-CN" altLang="en-US" sz="3600" b="1" dirty="0">
                <a:ea typeface="+mj-ea"/>
              </a:rPr>
              <a:t>的价格进了</a:t>
            </a:r>
            <a:r>
              <a:rPr lang="zh-CN" altLang="en-US" sz="3600" b="1">
                <a:ea typeface="+mj-ea"/>
              </a:rPr>
              <a:t>一批商品</a:t>
            </a:r>
            <a:r>
              <a:rPr lang="zh-CN" altLang="en-US" sz="3600" b="1" dirty="0">
                <a:ea typeface="+mj-ea"/>
              </a:rPr>
              <a:t>，出售价格经过两个月的调整，从</a:t>
            </a:r>
            <a:r>
              <a:rPr lang="zh-CN" altLang="en-US" sz="3600" b="1">
                <a:ea typeface="+mj-ea"/>
              </a:rPr>
              <a:t>每件 </a:t>
            </a:r>
            <a:r>
              <a:rPr lang="en-US" altLang="zh-CN" sz="3600" b="1">
                <a:ea typeface="+mj-ea"/>
              </a:rPr>
              <a:t>50 </a:t>
            </a:r>
            <a:r>
              <a:rPr lang="zh-CN" altLang="en-US" sz="3600" b="1">
                <a:ea typeface="+mj-ea"/>
              </a:rPr>
              <a:t>元</a:t>
            </a:r>
            <a:r>
              <a:rPr lang="zh-CN" altLang="en-US" sz="3600" b="1" dirty="0">
                <a:ea typeface="+mj-ea"/>
              </a:rPr>
              <a:t>上涨到</a:t>
            </a:r>
            <a:r>
              <a:rPr lang="zh-CN" altLang="en-US" sz="3600" b="1">
                <a:ea typeface="+mj-ea"/>
              </a:rPr>
              <a:t>每件 </a:t>
            </a:r>
            <a:r>
              <a:rPr lang="en-US" altLang="zh-CN" sz="3600" b="1">
                <a:ea typeface="+mj-ea"/>
              </a:rPr>
              <a:t>72 </a:t>
            </a:r>
            <a:r>
              <a:rPr lang="zh-CN" altLang="en-US" sz="3600" b="1">
                <a:ea typeface="+mj-ea"/>
              </a:rPr>
              <a:t>元</a:t>
            </a:r>
            <a:r>
              <a:rPr lang="zh-CN" altLang="en-US" sz="3600" b="1" dirty="0">
                <a:ea typeface="+mj-ea"/>
              </a:rPr>
              <a:t>，此时每月</a:t>
            </a:r>
            <a:r>
              <a:rPr lang="zh-CN" altLang="en-US" sz="3600" b="1">
                <a:ea typeface="+mj-ea"/>
              </a:rPr>
              <a:t>可售出 </a:t>
            </a:r>
            <a:r>
              <a:rPr lang="en-US" altLang="zh-CN" sz="3600" b="1">
                <a:ea typeface="+mj-ea"/>
              </a:rPr>
              <a:t>180 </a:t>
            </a:r>
            <a:r>
              <a:rPr lang="zh-CN" altLang="en-US" sz="3600" b="1">
                <a:ea typeface="+mj-ea"/>
              </a:rPr>
              <a:t>件</a:t>
            </a:r>
            <a:r>
              <a:rPr lang="zh-CN" altLang="en-US" sz="3600" b="1" dirty="0">
                <a:ea typeface="+mj-ea"/>
              </a:rPr>
              <a:t>商品</a:t>
            </a:r>
            <a:r>
              <a:rPr lang="en-US" altLang="zh-CN" sz="3600" b="1" dirty="0">
                <a:ea typeface="+mj-ea"/>
              </a:rPr>
              <a:t>.</a:t>
            </a:r>
            <a:endParaRPr lang="en-US" altLang="zh-CN" sz="3600" b="1" dirty="0"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ea typeface="+mj-ea"/>
              </a:rPr>
              <a:t>（</a:t>
            </a:r>
            <a:r>
              <a:rPr lang="en-US" altLang="zh-CN" sz="3600" b="1">
                <a:ea typeface="+mj-ea"/>
              </a:rPr>
              <a:t>1</a:t>
            </a:r>
            <a:r>
              <a:rPr lang="zh-CN" altLang="en-US" sz="3600" b="1">
                <a:ea typeface="+mj-ea"/>
              </a:rPr>
              <a:t>）求</a:t>
            </a:r>
            <a:r>
              <a:rPr lang="zh-CN" altLang="en-US" sz="3600" b="1" dirty="0">
                <a:ea typeface="+mj-ea"/>
              </a:rPr>
              <a:t>该商品平均每月的价格</a:t>
            </a:r>
            <a:r>
              <a:rPr lang="zh-CN" altLang="en-US" sz="3600" b="1">
                <a:ea typeface="+mj-ea"/>
              </a:rPr>
              <a:t>增长率</a:t>
            </a:r>
            <a:r>
              <a:rPr lang="en-US" altLang="zh-CN" sz="3600" b="1">
                <a:ea typeface="+mj-ea"/>
              </a:rPr>
              <a:t>.</a:t>
            </a:r>
            <a:endParaRPr lang="en-US" altLang="zh-CN" sz="3600" b="1" dirty="0"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2086" y="3531965"/>
            <a:ext cx="9682800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解：设该商品平均每月的价格增长率为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m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1629681" y="4158546"/>
            <a:ext cx="6382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根据题意，得  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50(1 + </a:t>
            </a:r>
            <a:r>
              <a:rPr lang="en-US" altLang="zh-CN" sz="3600" b="1" i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m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)</a:t>
            </a:r>
            <a:r>
              <a:rPr lang="en-US" altLang="zh-CN" sz="3600" b="1" baseline="30000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2</a:t>
            </a:r>
            <a:r>
              <a:rPr lang="zh-CN" altLang="en-US" sz="3600" b="1" baseline="30000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 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= 72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1629681" y="4737935"/>
            <a:ext cx="83703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解方程，得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m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0.2 = 20%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m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– 2.2.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1629680" y="5317324"/>
            <a:ext cx="80568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en-US" altLang="zh-CN" sz="3600" b="1" i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3600" b="1" kern="0" baseline="-2500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= – 2.2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不合题意，所以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m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20%.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1629681" y="5896714"/>
            <a:ext cx="89712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答：该商品平均每月的价格增长率为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20%.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445425" y="2265339"/>
            <a:ext cx="4704415" cy="50053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73062" y="85232"/>
            <a:ext cx="84753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F7502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题型</a:t>
            </a:r>
            <a:r>
              <a:rPr lang="zh-CN" altLang="en-US" sz="3600" b="1">
                <a:solidFill>
                  <a:srgbClr val="D2640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变化率问题与商品利润问题</a:t>
            </a:r>
            <a:r>
              <a:rPr lang="zh-CN" altLang="en-US" sz="3600" b="1" dirty="0">
                <a:solidFill>
                  <a:srgbClr val="D2640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的综合</a:t>
            </a:r>
            <a:endParaRPr lang="zh-CN" altLang="en-US" sz="3600" b="1" dirty="0">
              <a:solidFill>
                <a:srgbClr val="D2640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0548" y="731563"/>
            <a:ext cx="113798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ea typeface="+mj-ea"/>
              </a:rPr>
              <a:t>2. </a:t>
            </a:r>
            <a:r>
              <a:rPr lang="zh-CN" altLang="en-US" sz="3200" b="1">
                <a:ea typeface="+mj-ea"/>
              </a:rPr>
              <a:t>某</a:t>
            </a:r>
            <a:r>
              <a:rPr lang="zh-CN" altLang="en-US" sz="3200" b="1" dirty="0">
                <a:ea typeface="+mj-ea"/>
              </a:rPr>
              <a:t>商店以</a:t>
            </a:r>
            <a:r>
              <a:rPr lang="zh-CN" altLang="en-US" sz="3200" b="1">
                <a:ea typeface="+mj-ea"/>
              </a:rPr>
              <a:t>每件 </a:t>
            </a:r>
            <a:r>
              <a:rPr lang="en-US" altLang="zh-CN" sz="3200" b="1">
                <a:ea typeface="+mj-ea"/>
              </a:rPr>
              <a:t>40 </a:t>
            </a:r>
            <a:r>
              <a:rPr lang="zh-CN" altLang="en-US" sz="3200" b="1">
                <a:ea typeface="+mj-ea"/>
              </a:rPr>
              <a:t>元</a:t>
            </a:r>
            <a:r>
              <a:rPr lang="zh-CN" altLang="en-US" sz="3200" b="1" dirty="0">
                <a:ea typeface="+mj-ea"/>
              </a:rPr>
              <a:t>的价格进了</a:t>
            </a:r>
            <a:r>
              <a:rPr lang="zh-CN" altLang="en-US" sz="3200" b="1">
                <a:ea typeface="+mj-ea"/>
              </a:rPr>
              <a:t>一批商品</a:t>
            </a:r>
            <a:r>
              <a:rPr lang="zh-CN" altLang="en-US" sz="3200" b="1" dirty="0">
                <a:ea typeface="+mj-ea"/>
              </a:rPr>
              <a:t>，出售价格经过两个月的调整，从</a:t>
            </a:r>
            <a:r>
              <a:rPr lang="zh-CN" altLang="en-US" sz="3200" b="1">
                <a:ea typeface="+mj-ea"/>
              </a:rPr>
              <a:t>每件 </a:t>
            </a:r>
            <a:r>
              <a:rPr lang="en-US" altLang="zh-CN" sz="3200" b="1">
                <a:ea typeface="+mj-ea"/>
              </a:rPr>
              <a:t>50 </a:t>
            </a:r>
            <a:r>
              <a:rPr lang="zh-CN" altLang="en-US" sz="3200" b="1">
                <a:ea typeface="+mj-ea"/>
              </a:rPr>
              <a:t>元</a:t>
            </a:r>
            <a:r>
              <a:rPr lang="zh-CN" altLang="en-US" sz="3200" b="1" dirty="0">
                <a:ea typeface="+mj-ea"/>
              </a:rPr>
              <a:t>上涨到</a:t>
            </a:r>
            <a:r>
              <a:rPr lang="zh-CN" altLang="en-US" sz="3200" b="1">
                <a:ea typeface="+mj-ea"/>
              </a:rPr>
              <a:t>每件 </a:t>
            </a:r>
            <a:r>
              <a:rPr lang="en-US" altLang="zh-CN" sz="3200" b="1">
                <a:ea typeface="+mj-ea"/>
              </a:rPr>
              <a:t>72 </a:t>
            </a:r>
            <a:r>
              <a:rPr lang="zh-CN" altLang="en-US" sz="3200" b="1">
                <a:ea typeface="+mj-ea"/>
              </a:rPr>
              <a:t>元</a:t>
            </a:r>
            <a:r>
              <a:rPr lang="zh-CN" altLang="en-US" sz="3200" b="1" dirty="0">
                <a:ea typeface="+mj-ea"/>
              </a:rPr>
              <a:t>，此时每月</a:t>
            </a:r>
            <a:r>
              <a:rPr lang="zh-CN" altLang="en-US" sz="3200" b="1">
                <a:ea typeface="+mj-ea"/>
              </a:rPr>
              <a:t>可售出 </a:t>
            </a:r>
            <a:r>
              <a:rPr lang="en-US" altLang="zh-CN" sz="3200" b="1">
                <a:ea typeface="+mj-ea"/>
              </a:rPr>
              <a:t>180 </a:t>
            </a:r>
            <a:r>
              <a:rPr lang="zh-CN" altLang="en-US" sz="3200" b="1">
                <a:ea typeface="+mj-ea"/>
              </a:rPr>
              <a:t>件</a:t>
            </a:r>
            <a:r>
              <a:rPr lang="zh-CN" altLang="en-US" sz="3200" b="1" dirty="0">
                <a:ea typeface="+mj-ea"/>
              </a:rPr>
              <a:t>商品</a:t>
            </a:r>
            <a:r>
              <a:rPr lang="en-US" altLang="zh-CN" sz="3200" b="1" dirty="0">
                <a:ea typeface="+mj-ea"/>
              </a:rPr>
              <a:t>.</a:t>
            </a:r>
            <a:endParaRPr lang="en-US" altLang="zh-CN" sz="3200" b="1" dirty="0">
              <a:ea typeface="+mj-ea"/>
            </a:endParaRPr>
          </a:p>
          <a:p>
            <a:r>
              <a:rPr lang="zh-CN" altLang="en-US" sz="3600" b="1">
                <a:ea typeface="+mj-ea"/>
              </a:rPr>
              <a:t>（</a:t>
            </a:r>
            <a:r>
              <a:rPr lang="en-US" altLang="zh-CN" sz="3600" b="1">
                <a:ea typeface="+mj-ea"/>
              </a:rPr>
              <a:t>2</a:t>
            </a:r>
            <a:r>
              <a:rPr lang="zh-CN" altLang="en-US" sz="3600" b="1">
                <a:ea typeface="+mj-ea"/>
              </a:rPr>
              <a:t>）因</a:t>
            </a:r>
            <a:r>
              <a:rPr lang="zh-CN" altLang="en-US" sz="3600" b="1" dirty="0">
                <a:ea typeface="+mj-ea"/>
              </a:rPr>
              <a:t>某些原因，商家需尽快将这批商品售出，决定降价</a:t>
            </a:r>
            <a:r>
              <a:rPr lang="zh-CN" altLang="en-US" sz="3600" b="1">
                <a:ea typeface="+mj-ea"/>
              </a:rPr>
              <a:t>出售</a:t>
            </a:r>
            <a:r>
              <a:rPr lang="en-US" altLang="zh-CN" sz="3600" b="1">
                <a:ea typeface="+mj-ea"/>
              </a:rPr>
              <a:t>. </a:t>
            </a:r>
            <a:r>
              <a:rPr lang="zh-CN" altLang="en-US" sz="3600" b="1">
                <a:ea typeface="+mj-ea"/>
              </a:rPr>
              <a:t>经市场调查</a:t>
            </a:r>
            <a:r>
              <a:rPr lang="zh-CN" altLang="en-US" sz="3600" b="1" dirty="0">
                <a:ea typeface="+mj-ea"/>
              </a:rPr>
              <a:t>发现：售价</a:t>
            </a:r>
            <a:r>
              <a:rPr lang="zh-CN" altLang="en-US" sz="3600" b="1">
                <a:ea typeface="+mj-ea"/>
              </a:rPr>
              <a:t>每降低 </a:t>
            </a:r>
            <a:r>
              <a:rPr lang="en-US" altLang="zh-CN" sz="3600" b="1">
                <a:ea typeface="+mj-ea"/>
              </a:rPr>
              <a:t>1 </a:t>
            </a:r>
            <a:r>
              <a:rPr lang="zh-CN" altLang="en-US" sz="3600" b="1">
                <a:ea typeface="+mj-ea"/>
              </a:rPr>
              <a:t>元</a:t>
            </a:r>
            <a:r>
              <a:rPr lang="zh-CN" altLang="en-US" sz="3600" b="1" dirty="0">
                <a:ea typeface="+mj-ea"/>
              </a:rPr>
              <a:t>，每个月多</a:t>
            </a:r>
            <a:r>
              <a:rPr lang="zh-CN" altLang="en-US" sz="3600" b="1">
                <a:ea typeface="+mj-ea"/>
              </a:rPr>
              <a:t>卖出 </a:t>
            </a:r>
            <a:r>
              <a:rPr lang="en-US" altLang="zh-CN" sz="3600" b="1">
                <a:ea typeface="+mj-ea"/>
              </a:rPr>
              <a:t>10 </a:t>
            </a:r>
            <a:r>
              <a:rPr lang="zh-CN" altLang="en-US" sz="3600" b="1">
                <a:ea typeface="+mj-ea"/>
              </a:rPr>
              <a:t>件</a:t>
            </a:r>
            <a:r>
              <a:rPr lang="en-US" altLang="zh-CN" sz="3600" b="1">
                <a:ea typeface="+mj-ea"/>
              </a:rPr>
              <a:t>. </a:t>
            </a:r>
            <a:r>
              <a:rPr lang="zh-CN" altLang="en-US" sz="3600" b="1">
                <a:ea typeface="+mj-ea"/>
              </a:rPr>
              <a:t>设</a:t>
            </a:r>
            <a:r>
              <a:rPr lang="zh-CN" altLang="en-US" sz="3600" b="1" dirty="0">
                <a:ea typeface="+mj-ea"/>
              </a:rPr>
              <a:t>实际</a:t>
            </a:r>
            <a:r>
              <a:rPr lang="zh-CN" altLang="en-US" sz="3600" b="1">
                <a:ea typeface="+mj-ea"/>
              </a:rPr>
              <a:t>售价为 </a:t>
            </a:r>
            <a:r>
              <a:rPr lang="en-US" altLang="zh-CN" sz="3600" b="1" i="1">
                <a:ea typeface="+mj-ea"/>
              </a:rPr>
              <a:t>x </a:t>
            </a:r>
            <a:r>
              <a:rPr lang="zh-CN" altLang="en-US" sz="3600" b="1">
                <a:ea typeface="+mj-ea"/>
              </a:rPr>
              <a:t>元，则 </a:t>
            </a:r>
            <a:r>
              <a:rPr lang="en-US" altLang="zh-CN" sz="3600" b="1" i="1">
                <a:ea typeface="+mj-ea"/>
              </a:rPr>
              <a:t>x </a:t>
            </a:r>
            <a:r>
              <a:rPr lang="zh-CN" altLang="en-US" sz="3600" b="1">
                <a:ea typeface="+mj-ea"/>
              </a:rPr>
              <a:t>为</a:t>
            </a:r>
            <a:r>
              <a:rPr lang="zh-CN" altLang="en-US" sz="3600" b="1" dirty="0">
                <a:ea typeface="+mj-ea"/>
              </a:rPr>
              <a:t>多少时，该商品每月的利润</a:t>
            </a:r>
            <a:r>
              <a:rPr lang="zh-CN" altLang="en-US" sz="3600" b="1">
                <a:ea typeface="+mj-ea"/>
              </a:rPr>
              <a:t>可达到 </a:t>
            </a:r>
            <a:r>
              <a:rPr lang="en-US" altLang="zh-CN" sz="3600" b="1">
                <a:ea typeface="+mj-ea"/>
              </a:rPr>
              <a:t>6000 </a:t>
            </a:r>
            <a:r>
              <a:rPr lang="zh-CN" altLang="en-US" sz="3600" b="1">
                <a:ea typeface="+mj-ea"/>
              </a:rPr>
              <a:t>元</a:t>
            </a:r>
            <a:r>
              <a:rPr lang="zh-CN" altLang="en-US" sz="3600" b="1" dirty="0">
                <a:ea typeface="+mj-ea"/>
              </a:rPr>
              <a:t>？</a:t>
            </a:r>
            <a:endParaRPr lang="zh-CN" altLang="en-US" sz="3600" b="1" dirty="0">
              <a:ea typeface="+mj-ea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427691" y="4459962"/>
            <a:ext cx="105949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解：根据题意，得  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– 40)[180 + 10(72 – </a:t>
            </a:r>
            <a:r>
              <a:rPr lang="en-US" altLang="zh-CN" sz="3600" b="1" i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)]</a:t>
            </a:r>
            <a:r>
              <a:rPr lang="zh-CN" altLang="en-US" sz="3600" b="1" baseline="30000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 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= 6000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1362925" y="5022093"/>
            <a:ext cx="6382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解方程，得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60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70.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1362925" y="5584224"/>
            <a:ext cx="96597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因为商家需尽快将这批商品售出，所以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60.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427691" y="6146354"/>
            <a:ext cx="104043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答：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为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60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时，该商品每月的利润可达到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6000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元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2437</Words>
  <Application>WPS 演示</Application>
  <PresentationFormat>宽屏</PresentationFormat>
  <Paragraphs>224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Aa楷体</vt:lpstr>
      <vt:lpstr>楷体_GB2312</vt:lpstr>
      <vt:lpstr>楷体</vt:lpstr>
      <vt:lpstr>华文中宋</vt:lpstr>
      <vt:lpstr>黑体</vt:lpstr>
      <vt:lpstr>Times New Roman</vt:lpstr>
      <vt:lpstr>times</vt:lpstr>
      <vt:lpstr>Traditional Arabic</vt:lpstr>
      <vt:lpstr>Times New Roman</vt:lpstr>
      <vt:lpstr>Arial Unicode MS</vt:lpstr>
      <vt:lpstr>等线</vt:lpstr>
      <vt:lpstr>Office 主题​​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537</cp:revision>
  <dcterms:created xsi:type="dcterms:W3CDTF">2025-11-05T05:12:00Z</dcterms:created>
  <dcterms:modified xsi:type="dcterms:W3CDTF">2026-02-04T08:34:03Z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BAF1E47A744E447FABEDC85896B1D27B_12</vt:lpwstr>
  </property>
  <property fmtid="{D5CDD505-2E9C-101B-9397-08002B2CF9AE}" pid="3" name="KSOProductBuildVer">
    <vt:lpwstr>2052-12.1.0.24657</vt:lpwstr>
  </property>
</Properties>
</file>