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374" r:id="rId4"/>
    <p:sldId id="380" r:id="rId5"/>
    <p:sldId id="319" r:id="rId6"/>
    <p:sldId id="375" r:id="rId7"/>
    <p:sldId id="323" r:id="rId8"/>
    <p:sldId id="376" r:id="rId9"/>
    <p:sldId id="377" r:id="rId10"/>
    <p:sldId id="378" r:id="rId11"/>
    <p:sldId id="379" r:id="rId12"/>
    <p:sldId id="381" r:id="rId13"/>
    <p:sldId id="382" r:id="rId14"/>
    <p:sldId id="383" r:id="rId15"/>
    <p:sldId id="384" r:id="rId16"/>
    <p:sldId id="385" r:id="rId17"/>
    <p:sldId id="276" r:id="rId18"/>
    <p:sldId id="387" r:id="rId19"/>
    <p:sldId id="371" r:id="rId20"/>
    <p:sldId id="386" r:id="rId21"/>
    <p:sldId id="338" r:id="rId22"/>
    <p:sldId id="33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1E7C1"/>
    <a:srgbClr val="FF00FF"/>
    <a:srgbClr val="FF7DA2"/>
    <a:srgbClr val="FF7DFF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2915" y="1477055"/>
            <a:ext cx="9546170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17.5  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一元二次方程的应用</a:t>
            </a:r>
            <a:endParaRPr lang="en-US" altLang="zh-CN" sz="5400" b="1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面积问题与数字问题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8056" y="2766881"/>
            <a:ext cx="713658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解：设原来的内壁直径是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mm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2211042" y="3778147"/>
            <a:ext cx="30828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211042" y="4742220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18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3.6.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211042" y="5381759"/>
            <a:ext cx="65609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3.6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18.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2211042" y="6021299"/>
            <a:ext cx="82149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答：这根水管原来的内壁直径是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18 mm.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93891" y="3453612"/>
          <a:ext cx="4114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5" name="Equation" r:id="rId1" imgW="98755200" imgH="31089600" progId="Equation.DSMT4">
                  <p:embed/>
                </p:oleObj>
              </mc:Choice>
              <mc:Fallback>
                <p:oleObj name="Equation" r:id="rId1" imgW="98755200" imgH="310896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3891" y="3453612"/>
                        <a:ext cx="41148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2121" y="297513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33041" y="685548"/>
            <a:ext cx="9872524" cy="2175467"/>
            <a:chOff x="1033041" y="685548"/>
            <a:chExt cx="9872524" cy="2175467"/>
          </a:xfrm>
        </p:grpSpPr>
        <p:sp>
          <p:nvSpPr>
            <p:cNvPr id="11" name="Rectangle 3"/>
            <p:cNvSpPr/>
            <p:nvPr/>
          </p:nvSpPr>
          <p:spPr>
            <a:xfrm>
              <a:off x="1033041" y="685548"/>
              <a:ext cx="9872524" cy="2175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一根水管内壁均匀地形成一层厚 </a:t>
              </a:r>
              <a:r>
                <a:rPr lang="en-US" altLang="zh-CN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3 mm </a:t>
              </a:r>
              <a:r>
                <a:rPr lang="zh-CN" altLang="en-US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的附着物，从而导致流通截面（圆形）减少至原来的</a:t>
              </a:r>
              <a:r>
                <a:rPr lang="en-US" altLang="zh-CN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    . </a:t>
              </a:r>
              <a:r>
                <a:rPr lang="zh-CN" altLang="en-US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求这根水管原来的内壁直径</a:t>
              </a:r>
              <a:r>
                <a:rPr lang="en-US" altLang="zh-CN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.</a:t>
              </a:r>
              <a:endParaRPr lang="zh-CN" altLang="en-US" sz="3600" b="1" dirty="0">
                <a:latin typeface="+mj-lt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9427603" y="1287482"/>
            <a:ext cx="3175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6" name="Equation" r:id="rId3" imgW="7620000" imgH="25908000" progId="Equation.DSMT4">
                    <p:embed/>
                  </p:oleObj>
                </mc:Choice>
                <mc:Fallback>
                  <p:oleObj name="Equation" r:id="rId3" imgW="7620000" imgH="25908000" progId="Equation.DSMT4">
                    <p:embed/>
                    <p:pic>
                      <p:nvPicPr>
                        <p:cNvPr id="0" name="对象 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427603" y="1287482"/>
                          <a:ext cx="3175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897615" y="1836574"/>
            <a:ext cx="10172700" cy="3747696"/>
            <a:chOff x="736" y="1786"/>
            <a:chExt cx="12915" cy="4445"/>
          </a:xfrm>
        </p:grpSpPr>
        <p:sp>
          <p:nvSpPr>
            <p:cNvPr id="3" name="圆角矩形 5"/>
            <p:cNvSpPr/>
            <p:nvPr/>
          </p:nvSpPr>
          <p:spPr>
            <a:xfrm>
              <a:off x="736" y="1786"/>
              <a:ext cx="12915" cy="444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6"/>
            <p:cNvSpPr/>
            <p:nvPr/>
          </p:nvSpPr>
          <p:spPr>
            <a:xfrm>
              <a:off x="819" y="1894"/>
              <a:ext cx="12750" cy="4222"/>
            </a:xfrm>
            <a:prstGeom prst="roundRect">
              <a:avLst/>
            </a:prstGeom>
            <a:solidFill>
              <a:schemeClr val="bg1"/>
            </a:solidFill>
            <a:ln w="12700" cmpd="sng">
              <a:solidFill>
                <a:schemeClr val="accent1">
                  <a:shade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33272" y="1974788"/>
            <a:ext cx="9925455" cy="33111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>
              <a:lnSpc>
                <a:spcPct val="15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利用一元二次方程解决面积问题时，常利用规则图形的面积、体积或周长公式等建立方程进行计算；对于部分不规则图形，可以通过</a:t>
            </a: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平移</a:t>
            </a: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旋转</a:t>
            </a: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等变换，转化为规则图形来解决问题</a:t>
            </a:r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922" y="375968"/>
            <a:ext cx="5177038" cy="14606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2698" y="274290"/>
            <a:ext cx="4723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 数字问题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303" y="458956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P41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1159738" y="982176"/>
            <a:ext cx="9872524" cy="73507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如果两个连续偶数的积是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288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，求这两个数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.</a:t>
            </a:r>
            <a:endParaRPr lang="zh-CN" altLang="en-US" sz="3600" b="1" dirty="0">
              <a:latin typeface="+mj-lt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275" y="1696072"/>
            <a:ext cx="163512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分析：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0670" y="1688105"/>
            <a:ext cx="3324860" cy="660400"/>
            <a:chOff x="2253" y="5736"/>
            <a:chExt cx="5236" cy="1040"/>
          </a:xfrm>
        </p:grpSpPr>
        <p:sp>
          <p:nvSpPr>
            <p:cNvPr id="11" name="文本框 10"/>
            <p:cNvSpPr txBox="1"/>
            <p:nvPr/>
          </p:nvSpPr>
          <p:spPr>
            <a:xfrm>
              <a:off x="2253" y="5736"/>
              <a:ext cx="4284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较小的偶数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17" y="5758"/>
              <a:ext cx="1572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50670" y="2491710"/>
            <a:ext cx="3831590" cy="650240"/>
            <a:chOff x="9369" y="5631"/>
            <a:chExt cx="6034" cy="1024"/>
          </a:xfrm>
        </p:grpSpPr>
        <p:sp>
          <p:nvSpPr>
            <p:cNvPr id="19" name="文本框 18"/>
            <p:cNvSpPr txBox="1"/>
            <p:nvPr/>
          </p:nvSpPr>
          <p:spPr>
            <a:xfrm>
              <a:off x="9369" y="5637"/>
              <a:ext cx="4284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较大的偶数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311" y="5631"/>
              <a:ext cx="2092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+ 2</a:t>
              </a:r>
              <a:endParaRPr lang="en-US" altLang="zh-CN" sz="3600" b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7" name="圆角矩形 28"/>
          <p:cNvSpPr/>
          <p:nvPr/>
        </p:nvSpPr>
        <p:spPr>
          <a:xfrm>
            <a:off x="6124015" y="2156099"/>
            <a:ext cx="1876880" cy="633120"/>
          </a:xfrm>
          <a:prstGeom prst="roundRect">
            <a:avLst>
              <a:gd name="adj" fmla="val 0"/>
            </a:avLst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积为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288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右大括号 39"/>
          <p:cNvSpPr/>
          <p:nvPr/>
        </p:nvSpPr>
        <p:spPr>
          <a:xfrm>
            <a:off x="5818989" y="1990404"/>
            <a:ext cx="288404" cy="904297"/>
          </a:xfrm>
          <a:prstGeom prst="rightBrace">
            <a:avLst>
              <a:gd name="adj1" fmla="val 81897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8202599" y="2100200"/>
            <a:ext cx="3133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+ 2) </a:t>
            </a:r>
            <a:r>
              <a:rPr lang="en-US" altLang="zh-CN" sz="3600" b="1" kern="0">
                <a:solidFill>
                  <a:srgbClr val="FF00FF"/>
                </a:solidFill>
                <a:latin typeface="+mj-lt"/>
                <a:ea typeface="+mj-ea"/>
              </a:rPr>
              <a:t>= 288</a:t>
            </a:r>
            <a:endParaRPr lang="en-US" altLang="zh-CN" sz="3600" b="1" kern="0" dirty="0">
              <a:solidFill>
                <a:srgbClr val="FF00FF"/>
              </a:solidFill>
              <a:latin typeface="+mj-lt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9524" y="3186450"/>
            <a:ext cx="10588982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解：设前一个偶数是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，则后一个偶数是是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+ 2) 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1855721" y="3913049"/>
            <a:ext cx="64151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+ 2) = 288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1855721" y="4592456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16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18.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829524" y="5951269"/>
            <a:ext cx="9795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答：这两个数分别为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16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18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，或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18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16.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1871836" y="5271863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 = 18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 = – 16.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7" grpId="0" bldLvl="0" animBg="1"/>
      <p:bldP spid="27" grpId="1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195" y="738367"/>
            <a:ext cx="10752829" cy="2687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一个两位数，十位上的数字与个位上的数字之和是 5，把这个数的个位上的数字与十位上的数字对调后，所得的新的两位数与原来的两位数的乘积为 736，求原来的两位数.</a:t>
            </a:r>
            <a:endParaRPr lang="zh-CN" altLang="en-US"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0389" y="3491578"/>
            <a:ext cx="125095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分析：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99873" y="3294231"/>
            <a:ext cx="5044064" cy="1551305"/>
            <a:chOff x="448" y="5915"/>
            <a:chExt cx="5968" cy="2443"/>
          </a:xfrm>
        </p:grpSpPr>
        <p:sp>
          <p:nvSpPr>
            <p:cNvPr id="10" name="文本框 9"/>
            <p:cNvSpPr txBox="1"/>
            <p:nvPr/>
          </p:nvSpPr>
          <p:spPr>
            <a:xfrm>
              <a:off x="448" y="7340"/>
              <a:ext cx="2695" cy="101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原两位数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68" y="5915"/>
              <a:ext cx="1475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68" y="6628"/>
              <a:ext cx="1475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38" y="5915"/>
              <a:ext cx="1181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38" y="6627"/>
              <a:ext cx="1572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 – 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38" y="7340"/>
              <a:ext cx="3178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r>
                <a:rPr lang="zh-CN" altLang="en-US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(5 – 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endParaRPr lang="zh-CN" altLang="en-US" sz="3600" b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cxnSp>
        <p:nvCxnSpPr>
          <p:cNvPr id="24" name="肘形连接符 23"/>
          <p:cNvCxnSpPr>
            <a:stCxn id="12" idx="1"/>
            <a:endCxn id="60" idx="1"/>
          </p:cNvCxnSpPr>
          <p:nvPr/>
        </p:nvCxnSpPr>
        <p:spPr>
          <a:xfrm rot="10800000" flipV="1">
            <a:off x="3813869" y="4070200"/>
            <a:ext cx="17130" cy="1099503"/>
          </a:xfrm>
          <a:prstGeom prst="bentConnector3">
            <a:avLst>
              <a:gd name="adj1" fmla="val 4339008"/>
            </a:avLst>
          </a:prstGeom>
          <a:ln w="28575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61" idx="1"/>
            <a:endCxn id="11" idx="1"/>
          </p:cNvCxnSpPr>
          <p:nvPr/>
        </p:nvCxnSpPr>
        <p:spPr>
          <a:xfrm rot="10800000" flipH="1">
            <a:off x="3813869" y="3617447"/>
            <a:ext cx="17130" cy="2005013"/>
          </a:xfrm>
          <a:prstGeom prst="bentConnector3">
            <a:avLst>
              <a:gd name="adj1" fmla="val -10362008"/>
            </a:avLst>
          </a:prstGeom>
          <a:ln w="28575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937428" y="3717190"/>
            <a:ext cx="1253012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个位十位对调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圆角矩形 28"/>
          <p:cNvSpPr/>
          <p:nvPr/>
        </p:nvSpPr>
        <p:spPr>
          <a:xfrm>
            <a:off x="8260527" y="4978342"/>
            <a:ext cx="2316042" cy="633120"/>
          </a:xfrm>
          <a:prstGeom prst="roundRect">
            <a:avLst>
              <a:gd name="adj" fmla="val 0"/>
            </a:avLst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积为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736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7" name="右大括号 46"/>
          <p:cNvSpPr/>
          <p:nvPr/>
        </p:nvSpPr>
        <p:spPr>
          <a:xfrm>
            <a:off x="7924229" y="4463780"/>
            <a:ext cx="336298" cy="1736166"/>
          </a:xfrm>
          <a:prstGeom prst="rightBrace">
            <a:avLst>
              <a:gd name="adj1" fmla="val 81897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782743" y="4846489"/>
            <a:ext cx="5181829" cy="1551305"/>
            <a:chOff x="448" y="5915"/>
            <a:chExt cx="6131" cy="2443"/>
          </a:xfrm>
        </p:grpSpPr>
        <p:sp>
          <p:nvSpPr>
            <p:cNvPr id="59" name="文本框 58"/>
            <p:cNvSpPr txBox="1"/>
            <p:nvPr/>
          </p:nvSpPr>
          <p:spPr>
            <a:xfrm>
              <a:off x="448" y="7340"/>
              <a:ext cx="2695" cy="101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现两位数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668" y="5915"/>
              <a:ext cx="1475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668" y="6628"/>
              <a:ext cx="1475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238" y="5915"/>
              <a:ext cx="1672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 – 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238" y="6627"/>
              <a:ext cx="1572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altLang="zh-CN" sz="3600" b="1" i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238" y="7340"/>
              <a:ext cx="3341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10(5 – 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r>
                <a:rPr lang="zh-CN" altLang="en-US" sz="3600" b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3600" b="1" i="1">
                  <a:solidFill>
                    <a:srgbClr val="FF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zh-CN" altLang="en-US" sz="3600" b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6" grpId="0"/>
      <p:bldP spid="26" grpId="1"/>
      <p:bldP spid="46" grpId="0" bldLvl="0" animBg="1"/>
      <p:bldP spid="46" grpId="1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5771" y="3337980"/>
            <a:ext cx="10552430" cy="1358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解：设原来的两位数的十位上的数字为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 ，则个位上的数字为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(9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738367"/>
            <a:ext cx="10752829" cy="2687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一个两位数，十位上的数字与个位上的数字之和是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9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，把这个数的个位上的数字与十位上的数字对调后，所得的新的两位数与原来的两位数的乘积为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2268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，求原来的两位数.</a:t>
            </a:r>
            <a:endParaRPr lang="zh-CN" altLang="en-US"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394" y="4642513"/>
            <a:ext cx="10552430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根据题意，得   [10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+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(9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)][10(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9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 +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] 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2268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5771" y="5307310"/>
            <a:ext cx="10752828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解方程，得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3，则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9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3，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9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701" y="5958660"/>
            <a:ext cx="7195428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所以原来的两位数是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63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 或 3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0247" y="5110097"/>
            <a:ext cx="9838558" cy="1358321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解题策略：解决数字问题设未知数时，通常采用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间接设元法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080247" y="956514"/>
          <a:ext cx="10031506" cy="4045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0118"/>
                <a:gridCol w="7521388"/>
              </a:tblGrid>
              <a:tr h="72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设元的方法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方法解读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直接设元法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设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+mj-ea"/>
                          <a:ea typeface="+mj-ea"/>
                        </a:rPr>
                        <a:t>待求量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为未知数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间接设元法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设待求量之外的量为未知数，用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+mj-ea"/>
                          <a:ea typeface="+mj-ea"/>
                        </a:rPr>
                        <a:t>含未知数的代数式表示待求量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辅助设元法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引入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+mj-ea"/>
                          <a:ea typeface="+mj-ea"/>
                        </a:rPr>
                        <a:t>辅助未知数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，并在解题过程中消去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随堂练习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7172" y="3996133"/>
            <a:ext cx="3224691" cy="20416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76885" y="1403416"/>
            <a:ext cx="10038229" cy="24801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如图</a:t>
            </a:r>
            <a:r>
              <a:rPr 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在长为</a:t>
            </a:r>
            <a:r>
              <a:rPr 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50 m</a:t>
            </a:r>
            <a:r>
              <a:rPr 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宽为</a:t>
            </a:r>
            <a:r>
              <a:rPr 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38 m的矩形地面内的四周修筑同样宽的道路</a:t>
            </a:r>
            <a:r>
              <a:rPr 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余下的铺上草坪.</a:t>
            </a:r>
            <a:r>
              <a:rPr 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要使草坪的面积为</a:t>
            </a:r>
            <a:r>
              <a:rPr 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1260 m</a:t>
            </a:r>
            <a:r>
              <a:rPr sz="3600" b="1" baseline="30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道路的宽应为</a:t>
            </a:r>
            <a:r>
              <a:rPr 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m.</a:t>
            </a:r>
            <a:endParaRPr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1666" y="3237251"/>
            <a:ext cx="75057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ctr" fontAlgn="auto">
              <a:lnSpc>
                <a:spcPct val="100000"/>
              </a:lnSpc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98830" y="4585518"/>
            <a:ext cx="49951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(</a:t>
            </a:r>
            <a:r>
              <a:rPr lang="en-US" altLang="zh-CN" sz="3600" b="1">
                <a:solidFill>
                  <a:srgbClr val="0000FF"/>
                </a:solidFill>
              </a:rPr>
              <a:t>50 – </a:t>
            </a:r>
            <a:r>
              <a:rPr lang="zh-CN" altLang="en-US" sz="3600" b="1">
                <a:solidFill>
                  <a:srgbClr val="0000FF"/>
                </a:solidFill>
              </a:rPr>
              <a:t>2</a:t>
            </a:r>
            <a:r>
              <a:rPr lang="zh-CN" altLang="en-US" sz="3600" b="1" i="1">
                <a:solidFill>
                  <a:srgbClr val="0000FF"/>
                </a:solidFill>
              </a:rPr>
              <a:t>x</a:t>
            </a:r>
            <a:r>
              <a:rPr lang="zh-CN" altLang="en-US" sz="3600" b="1">
                <a:solidFill>
                  <a:srgbClr val="0000FF"/>
                </a:solidFill>
              </a:rPr>
              <a:t>)(</a:t>
            </a:r>
            <a:r>
              <a:rPr lang="en-US" altLang="zh-CN" sz="3600" b="1">
                <a:solidFill>
                  <a:srgbClr val="0000FF"/>
                </a:solidFill>
              </a:rPr>
              <a:t>38 – 2</a:t>
            </a:r>
            <a:r>
              <a:rPr lang="zh-CN" altLang="en-US" sz="3600" b="1" i="1">
                <a:solidFill>
                  <a:srgbClr val="0000FF"/>
                </a:solidFill>
              </a:rPr>
              <a:t>x</a:t>
            </a:r>
            <a:r>
              <a:rPr lang="zh-CN" altLang="en-US" sz="3600" b="1">
                <a:solidFill>
                  <a:srgbClr val="0000FF"/>
                </a:solidFill>
              </a:rPr>
              <a:t>) = 126</a:t>
            </a:r>
            <a:r>
              <a:rPr lang="en-US" altLang="zh-CN" sz="3600" b="1">
                <a:solidFill>
                  <a:srgbClr val="0000FF"/>
                </a:solidFill>
              </a:rPr>
              <a:t>0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928" y="774034"/>
            <a:ext cx="11176377" cy="3621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2. </a:t>
            </a:r>
            <a:r>
              <a:rPr lang="zh-CN" altLang="en-US" sz="3600" b="1">
                <a:ea typeface="+mj-ea"/>
              </a:rPr>
              <a:t>如</a:t>
            </a:r>
            <a:r>
              <a:rPr lang="zh-CN" altLang="en-US" sz="3600" b="1" dirty="0">
                <a:ea typeface="+mj-ea"/>
              </a:rPr>
              <a:t>图是一个三角形点阵，从上向下有无数行，其中第</a:t>
            </a:r>
            <a:r>
              <a:rPr lang="zh-CN" altLang="en-US" sz="3600" b="1">
                <a:ea typeface="+mj-ea"/>
              </a:rPr>
              <a:t>一行有 </a:t>
            </a:r>
            <a:r>
              <a:rPr lang="en-US" altLang="zh-CN" sz="3600" b="1">
                <a:ea typeface="+mj-ea"/>
              </a:rPr>
              <a:t>1 </a:t>
            </a:r>
            <a:r>
              <a:rPr lang="zh-CN" altLang="en-US" sz="3600" b="1">
                <a:ea typeface="+mj-ea"/>
              </a:rPr>
              <a:t>个</a:t>
            </a:r>
            <a:r>
              <a:rPr lang="zh-CN" altLang="en-US" sz="3600" b="1" dirty="0">
                <a:ea typeface="+mj-ea"/>
              </a:rPr>
              <a:t>点，第二</a:t>
            </a:r>
            <a:r>
              <a:rPr lang="zh-CN" altLang="en-US" sz="3600" b="1">
                <a:ea typeface="+mj-ea"/>
              </a:rPr>
              <a:t>行有 </a:t>
            </a:r>
            <a:r>
              <a:rPr lang="en-US" altLang="zh-CN" sz="3600" b="1">
                <a:ea typeface="+mj-ea"/>
              </a:rPr>
              <a:t>2 </a:t>
            </a:r>
            <a:r>
              <a:rPr lang="zh-CN" altLang="en-US" sz="3600" b="1">
                <a:ea typeface="+mj-ea"/>
              </a:rPr>
              <a:t>个</a:t>
            </a:r>
            <a:r>
              <a:rPr lang="zh-CN" altLang="en-US" sz="3600" b="1" dirty="0">
                <a:ea typeface="+mj-ea"/>
              </a:rPr>
              <a:t>点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600" b="1">
                <a:ea typeface="+mj-ea"/>
              </a:rPr>
              <a:t>第 </a:t>
            </a:r>
            <a:r>
              <a:rPr lang="en-US" altLang="zh-CN" sz="3600" b="1" i="1">
                <a:ea typeface="+mj-ea"/>
              </a:rPr>
              <a:t>n </a:t>
            </a:r>
            <a:r>
              <a:rPr lang="zh-CN" altLang="en-US" sz="3600" b="1">
                <a:ea typeface="+mj-ea"/>
              </a:rPr>
              <a:t>行有 </a:t>
            </a:r>
            <a:r>
              <a:rPr lang="en-US" altLang="zh-CN" sz="3600" b="1" i="1">
                <a:ea typeface="+mj-ea"/>
              </a:rPr>
              <a:t>n </a:t>
            </a:r>
            <a:r>
              <a:rPr lang="zh-CN" altLang="en-US" sz="3600" b="1">
                <a:ea typeface="+mj-ea"/>
              </a:rPr>
              <a:t>个点</a:t>
            </a:r>
            <a:r>
              <a:rPr lang="en-US" altLang="zh-CN" sz="3600" b="1">
                <a:ea typeface="+mj-ea"/>
              </a:rPr>
              <a:t>. </a:t>
            </a:r>
            <a:r>
              <a:rPr lang="zh-CN" altLang="en-US" sz="3600" b="1">
                <a:ea typeface="+mj-ea"/>
              </a:rPr>
              <a:t>若 </a:t>
            </a:r>
            <a:r>
              <a:rPr lang="en-US" altLang="zh-CN" sz="3600" b="1">
                <a:ea typeface="+mj-ea"/>
              </a:rPr>
              <a:t>10 </a:t>
            </a:r>
            <a:r>
              <a:rPr lang="zh-CN" altLang="en-US" sz="3600" b="1">
                <a:ea typeface="+mj-ea"/>
              </a:rPr>
              <a:t>是前 </a:t>
            </a:r>
            <a:r>
              <a:rPr lang="en-US" altLang="zh-CN" sz="3600" b="1">
                <a:ea typeface="+mj-ea"/>
              </a:rPr>
              <a:t>4 </a:t>
            </a:r>
            <a:r>
              <a:rPr lang="zh-CN" altLang="en-US" sz="3600" b="1">
                <a:ea typeface="+mj-ea"/>
              </a:rPr>
              <a:t>行</a:t>
            </a:r>
            <a:r>
              <a:rPr lang="zh-CN" altLang="en-US" sz="3600" b="1" dirty="0">
                <a:ea typeface="+mj-ea"/>
              </a:rPr>
              <a:t>点数之和</a:t>
            </a:r>
            <a:r>
              <a:rPr lang="zh-CN" altLang="en-US" sz="3600" b="1">
                <a:ea typeface="+mj-ea"/>
              </a:rPr>
              <a:t>，则 </a:t>
            </a:r>
            <a:r>
              <a:rPr lang="en-US" altLang="zh-CN" sz="3600" b="1">
                <a:ea typeface="+mj-ea"/>
              </a:rPr>
              <a:t>465 </a:t>
            </a:r>
            <a:r>
              <a:rPr lang="zh-CN" altLang="en-US" sz="3600" b="1">
                <a:ea typeface="+mj-ea"/>
              </a:rPr>
              <a:t>是</a:t>
            </a:r>
            <a:r>
              <a:rPr lang="zh-CN" altLang="en-US" sz="3600" b="1" dirty="0">
                <a:ea typeface="+mj-ea"/>
              </a:rPr>
              <a:t>前</a:t>
            </a:r>
            <a:r>
              <a:rPr lang="zh-CN" altLang="en-US" sz="3600" b="1">
                <a:ea typeface="+mj-ea"/>
              </a:rPr>
              <a:t>（       ）</a:t>
            </a:r>
            <a:r>
              <a:rPr lang="zh-CN" altLang="en-US" sz="3600" b="1" dirty="0">
                <a:ea typeface="+mj-ea"/>
              </a:rPr>
              <a:t>行点数之和</a:t>
            </a:r>
            <a:r>
              <a:rPr lang="en-US" altLang="zh-CN" sz="3600" b="1" dirty="0">
                <a:ea typeface="+mj-ea"/>
              </a:rPr>
              <a:t>.</a:t>
            </a:r>
            <a:endParaRPr lang="en-US" altLang="zh-CN" sz="3600" b="1" dirty="0"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A. 20</a:t>
            </a:r>
            <a:r>
              <a:rPr lang="en-US" altLang="zh-CN" sz="3600" b="1" dirty="0">
                <a:ea typeface="+mj-ea"/>
              </a:rPr>
              <a:t>		</a:t>
            </a:r>
            <a:r>
              <a:rPr lang="en-US" altLang="zh-CN" sz="3600" b="1">
                <a:ea typeface="+mj-ea"/>
              </a:rPr>
              <a:t>B. 25</a:t>
            </a:r>
            <a:r>
              <a:rPr lang="en-US" altLang="zh-CN" sz="3600" b="1" dirty="0">
                <a:ea typeface="+mj-ea"/>
              </a:rPr>
              <a:t>		</a:t>
            </a:r>
            <a:r>
              <a:rPr lang="en-US" altLang="zh-CN" sz="3600" b="1">
                <a:ea typeface="+mj-ea"/>
              </a:rPr>
              <a:t>C. 28</a:t>
            </a:r>
            <a:r>
              <a:rPr lang="en-US" altLang="zh-CN" sz="3600" b="1" dirty="0">
                <a:ea typeface="+mj-ea"/>
              </a:rPr>
              <a:t>		</a:t>
            </a:r>
            <a:r>
              <a:rPr lang="en-US" altLang="zh-CN" sz="3600" b="1">
                <a:ea typeface="+mj-ea"/>
              </a:rPr>
              <a:t>D. 30</a:t>
            </a:r>
            <a:endParaRPr lang="zh-CN" altLang="en-US" sz="3600" b="1" dirty="0"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6880" t="15198" b="39681"/>
          <a:stretch>
            <a:fillRect/>
          </a:stretch>
        </p:blipFill>
        <p:spPr>
          <a:xfrm>
            <a:off x="4407703" y="3964628"/>
            <a:ext cx="2818813" cy="27072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60786" y="2288482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D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226516" y="4843123"/>
          <a:ext cx="3136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Equation" r:id="rId2" imgW="75285600" imgH="25603200" progId="Equation.DSMT4">
                  <p:embed/>
                </p:oleObj>
              </mc:Choice>
              <mc:Fallback>
                <p:oleObj name="Equation" r:id="rId2" imgW="75285600" imgH="256032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26516" y="4843123"/>
                        <a:ext cx="31369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4518" y="755926"/>
            <a:ext cx="7491065" cy="5776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ea typeface="+mj-ea"/>
              </a:rPr>
              <a:t>3. </a:t>
            </a:r>
            <a:r>
              <a:rPr lang="zh-CN" altLang="en-US" sz="3600" b="1">
                <a:ea typeface="+mj-ea"/>
              </a:rPr>
              <a:t>如图，学校</a:t>
            </a:r>
            <a:r>
              <a:rPr lang="zh-CN" altLang="en-US" sz="3600" b="1" dirty="0">
                <a:ea typeface="+mj-ea"/>
              </a:rPr>
              <a:t>计划在</a:t>
            </a:r>
            <a:r>
              <a:rPr lang="zh-CN" altLang="en-US" sz="3600" b="1">
                <a:ea typeface="+mj-ea"/>
              </a:rPr>
              <a:t>一块长 16 m，宽 10 m 的</a:t>
            </a:r>
            <a:r>
              <a:rPr lang="zh-CN" altLang="en-US" sz="3600" b="1" dirty="0">
                <a:ea typeface="+mj-ea"/>
              </a:rPr>
              <a:t>矩形空地上修建花坛，要求在花坛中修建两条纵向平行和一条横向弯折</a:t>
            </a:r>
            <a:r>
              <a:rPr lang="zh-CN" altLang="en-US" sz="3600" b="1">
                <a:ea typeface="+mj-ea"/>
              </a:rPr>
              <a:t>的小道（所有小道进出口的宽度相等，且每段小道均为平行四边形），</a:t>
            </a:r>
            <a:r>
              <a:rPr lang="zh-CN" altLang="en-US" sz="3600" b="1" dirty="0">
                <a:ea typeface="+mj-ea"/>
              </a:rPr>
              <a:t>剩余的地方种植</a:t>
            </a:r>
            <a:r>
              <a:rPr lang="zh-CN" altLang="en-US" sz="3600" b="1">
                <a:ea typeface="+mj-ea"/>
              </a:rPr>
              <a:t>花草. 要</a:t>
            </a:r>
            <a:r>
              <a:rPr lang="zh-CN" altLang="en-US" sz="3600" b="1" dirty="0">
                <a:ea typeface="+mj-ea"/>
              </a:rPr>
              <a:t>使种植花草的</a:t>
            </a:r>
            <a:r>
              <a:rPr lang="zh-CN" altLang="en-US" sz="3600" b="1">
                <a:ea typeface="+mj-ea"/>
              </a:rPr>
              <a:t>面积为 126 m</a:t>
            </a:r>
            <a:r>
              <a:rPr lang="en-US" altLang="zh-CN" sz="3600" b="1" baseline="30000" dirty="0">
                <a:ea typeface="+mj-ea"/>
              </a:rPr>
              <a:t>2</a:t>
            </a:r>
            <a:r>
              <a:rPr lang="zh-CN" altLang="en-US" sz="3600" b="1" dirty="0">
                <a:ea typeface="+mj-ea"/>
              </a:rPr>
              <a:t>，则小道进出口的宽度应为多少</a:t>
            </a:r>
            <a:r>
              <a:rPr lang="zh-CN" altLang="en-US" sz="3600" b="1">
                <a:ea typeface="+mj-ea"/>
              </a:rPr>
              <a:t>米？</a:t>
            </a:r>
            <a:endParaRPr lang="zh-CN" altLang="en-US" sz="3600" b="1" dirty="0"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1574" y="109595"/>
            <a:ext cx="6207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37702"/>
                </a:highlight>
                <a:latin typeface="+mj-ea"/>
                <a:ea typeface="+mj-ea"/>
              </a:rPr>
              <a:t>将不规则图形转化为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37702"/>
                </a:highlight>
                <a:latin typeface="+mj-ea"/>
                <a:ea typeface="+mj-ea"/>
              </a:rPr>
              <a:t>规则图形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37702"/>
              </a:highlight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02124" y="1130300"/>
            <a:ext cx="3279958" cy="2222500"/>
            <a:chOff x="8002124" y="1130300"/>
            <a:chExt cx="3279958" cy="2222500"/>
          </a:xfrm>
        </p:grpSpPr>
        <p:sp>
          <p:nvSpPr>
            <p:cNvPr id="4" name="矩形 3"/>
            <p:cNvSpPr/>
            <p:nvPr/>
          </p:nvSpPr>
          <p:spPr>
            <a:xfrm>
              <a:off x="8002124" y="1130300"/>
              <a:ext cx="3279958" cy="22225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01100" y="1130300"/>
              <a:ext cx="266700" cy="2222487"/>
            </a:xfrm>
            <a:prstGeom prst="rect">
              <a:avLst/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171576" y="1130300"/>
              <a:ext cx="266700" cy="2222487"/>
            </a:xfrm>
            <a:prstGeom prst="rect">
              <a:avLst/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rot="5400000" flipH="1">
              <a:off x="8118925" y="2003923"/>
              <a:ext cx="565374" cy="798976"/>
            </a:xfrm>
            <a:prstGeom prst="parallelogram">
              <a:avLst>
                <a:gd name="adj" fmla="val 54552"/>
              </a:avLst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 rot="5400000" flipH="1">
              <a:off x="10577492" y="1698821"/>
              <a:ext cx="565374" cy="843806"/>
            </a:xfrm>
            <a:prstGeom prst="parallelogram">
              <a:avLst>
                <a:gd name="adj" fmla="val 54552"/>
              </a:avLst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9486339" y="1697865"/>
              <a:ext cx="266700" cy="1103779"/>
            </a:xfrm>
            <a:prstGeom prst="rect">
              <a:avLst/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8002124" y="2120724"/>
            <a:ext cx="3261666" cy="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002124" y="2367318"/>
            <a:ext cx="3261666" cy="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8002124" y="3504297"/>
            <a:ext cx="3279960" cy="2827665"/>
            <a:chOff x="8401612" y="4801020"/>
            <a:chExt cx="3279960" cy="2827665"/>
          </a:xfrm>
        </p:grpSpPr>
        <p:grpSp>
          <p:nvGrpSpPr>
            <p:cNvPr id="22" name="组合 21"/>
            <p:cNvGrpSpPr/>
            <p:nvPr/>
          </p:nvGrpSpPr>
          <p:grpSpPr>
            <a:xfrm>
              <a:off x="8401612" y="5399257"/>
              <a:ext cx="3279960" cy="2229428"/>
              <a:chOff x="8002124" y="1123372"/>
              <a:chExt cx="3279960" cy="2229428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002124" y="1130300"/>
                <a:ext cx="3279958" cy="22225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8002124" y="1130300"/>
                <a:ext cx="266700" cy="2222487"/>
              </a:xfrm>
              <a:prstGeom prst="rect">
                <a:avLst/>
              </a:prstGeom>
              <a:solidFill>
                <a:srgbClr val="D1E7C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8268261" y="1130300"/>
                <a:ext cx="266700" cy="2222487"/>
              </a:xfrm>
              <a:prstGeom prst="rect">
                <a:avLst/>
              </a:prstGeom>
              <a:solidFill>
                <a:srgbClr val="D1E7C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 rot="16200000">
                <a:off x="9508755" y="-383258"/>
                <a:ext cx="266700" cy="3279959"/>
              </a:xfrm>
              <a:prstGeom prst="rect">
                <a:avLst/>
              </a:prstGeom>
              <a:solidFill>
                <a:srgbClr val="D1E7C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箭头: 右 28"/>
            <p:cNvSpPr/>
            <p:nvPr/>
          </p:nvSpPr>
          <p:spPr>
            <a:xfrm rot="5400000">
              <a:off x="9818277" y="4782020"/>
              <a:ext cx="446631" cy="484632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0862" y="942422"/>
            <a:ext cx="9990276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解：设</a:t>
            </a:r>
            <a:r>
              <a:rPr lang="zh-CN" altLang="en-US" sz="3600" b="1" dirty="0">
                <a:solidFill>
                  <a:srgbClr val="FF0000"/>
                </a:solidFill>
              </a:rPr>
              <a:t>小道进出口</a:t>
            </a:r>
            <a:r>
              <a:rPr lang="zh-CN" altLang="en-US" sz="3600" b="1">
                <a:solidFill>
                  <a:srgbClr val="FF0000"/>
                </a:solidFill>
              </a:rPr>
              <a:t>的宽度为 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zh-CN" altLang="en-US" sz="3600" b="1">
                <a:solidFill>
                  <a:srgbClr val="FF0000"/>
                </a:solidFill>
              </a:rPr>
              <a:t>m，根据题意，得</a:t>
            </a:r>
            <a:endParaRPr lang="en-US" altLang="zh-CN" sz="3600" b="1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(16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zh-CN" altLang="en-US" sz="3600" b="1">
                <a:solidFill>
                  <a:srgbClr val="FF0000"/>
                </a:solidFill>
              </a:rPr>
              <a:t>2</a:t>
            </a:r>
            <a:r>
              <a:rPr lang="zh-CN" altLang="en-US" sz="3600" b="1" i="1" dirty="0">
                <a:solidFill>
                  <a:srgbClr val="FF0000"/>
                </a:solidFill>
              </a:rPr>
              <a:t>x</a:t>
            </a:r>
            <a:r>
              <a:rPr lang="zh-CN" altLang="en-US" sz="3600" b="1">
                <a:solidFill>
                  <a:srgbClr val="FF0000"/>
                </a:solidFill>
              </a:rPr>
              <a:t>)(10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zh-CN" altLang="en-US" sz="3600" b="1">
                <a:solidFill>
                  <a:srgbClr val="FF0000"/>
                </a:solidFill>
              </a:rPr>
              <a:t>) = 126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整理</a:t>
            </a:r>
            <a:r>
              <a:rPr lang="zh-CN" altLang="en-US" sz="3600" b="1">
                <a:solidFill>
                  <a:srgbClr val="FF0000"/>
                </a:solidFill>
              </a:rPr>
              <a:t>，得 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zh-CN" altLang="en-US" sz="3600" b="1">
                <a:solidFill>
                  <a:srgbClr val="FF0000"/>
                </a:solidFill>
              </a:rPr>
              <a:t>18</a:t>
            </a:r>
            <a:r>
              <a:rPr lang="zh-CN" altLang="en-US" sz="3600" b="1" i="1">
                <a:solidFill>
                  <a:srgbClr val="FF0000"/>
                </a:solidFill>
              </a:rPr>
              <a:t>x </a:t>
            </a:r>
            <a:r>
              <a:rPr lang="zh-CN" altLang="en-US" sz="3600" b="1">
                <a:solidFill>
                  <a:srgbClr val="FF0000"/>
                </a:solidFill>
              </a:rPr>
              <a:t>+ 17 = 0</a:t>
            </a:r>
            <a:r>
              <a:rPr lang="zh-CN" altLang="en-US" sz="3600" b="1" dirty="0">
                <a:solidFill>
                  <a:srgbClr val="FF0000"/>
                </a:solidFill>
              </a:rPr>
              <a:t>.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解方程，得 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</a:rPr>
              <a:t>1 </a:t>
            </a:r>
            <a:r>
              <a:rPr lang="zh-CN" altLang="en-US" sz="3600" b="1">
                <a:solidFill>
                  <a:srgbClr val="FF0000"/>
                </a:solidFill>
              </a:rPr>
              <a:t>= 1</a:t>
            </a:r>
            <a:r>
              <a:rPr lang="zh-CN" altLang="en-US" sz="3600" b="1" dirty="0">
                <a:solidFill>
                  <a:srgbClr val="FF0000"/>
                </a:solidFill>
              </a:rPr>
              <a:t>，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</a:rPr>
              <a:t>2 </a:t>
            </a:r>
            <a:r>
              <a:rPr lang="zh-CN" altLang="en-US" sz="3600" b="1">
                <a:solidFill>
                  <a:srgbClr val="FF0000"/>
                </a:solidFill>
              </a:rPr>
              <a:t>= 17.</a:t>
            </a:r>
            <a:endParaRPr lang="en-US" altLang="zh-CN" sz="36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</a:rPr>
              <a:t>2 </a:t>
            </a:r>
            <a:r>
              <a:rPr lang="zh-CN" altLang="en-US" sz="3600" b="1">
                <a:solidFill>
                  <a:srgbClr val="FF0000"/>
                </a:solidFill>
              </a:rPr>
              <a:t>= 17 不合题意，所以 </a:t>
            </a:r>
            <a:r>
              <a:rPr lang="zh-CN" altLang="en-US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= 1</a:t>
            </a:r>
            <a:r>
              <a:rPr lang="en-US" altLang="zh-CN" sz="3600" b="1">
                <a:solidFill>
                  <a:srgbClr val="FF0000"/>
                </a:solidFill>
              </a:rPr>
              <a:t>.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答：小道</a:t>
            </a:r>
            <a:r>
              <a:rPr lang="zh-CN" altLang="en-US" sz="3600" b="1" dirty="0">
                <a:solidFill>
                  <a:srgbClr val="FF0000"/>
                </a:solidFill>
              </a:rPr>
              <a:t>进出口的宽度</a:t>
            </a:r>
            <a:r>
              <a:rPr lang="zh-CN" altLang="en-US" sz="3600" b="1">
                <a:solidFill>
                  <a:srgbClr val="FF0000"/>
                </a:solidFill>
              </a:rPr>
              <a:t>应为 1 m</a:t>
            </a:r>
            <a:r>
              <a:rPr lang="zh-CN" altLang="en-US" sz="3600" b="1" dirty="0">
                <a:solidFill>
                  <a:srgbClr val="FF0000"/>
                </a:solidFill>
              </a:rPr>
              <a:t>.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02124" y="2838076"/>
            <a:ext cx="3279958" cy="2222500"/>
            <a:chOff x="8002124" y="1130300"/>
            <a:chExt cx="3279958" cy="2222500"/>
          </a:xfrm>
        </p:grpSpPr>
        <p:sp>
          <p:nvSpPr>
            <p:cNvPr id="5" name="矩形 4"/>
            <p:cNvSpPr/>
            <p:nvPr/>
          </p:nvSpPr>
          <p:spPr>
            <a:xfrm>
              <a:off x="8002124" y="1130300"/>
              <a:ext cx="3279958" cy="22225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801100" y="1130300"/>
              <a:ext cx="266700" cy="2222487"/>
            </a:xfrm>
            <a:prstGeom prst="rect">
              <a:avLst/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171576" y="1130300"/>
              <a:ext cx="266700" cy="2222487"/>
            </a:xfrm>
            <a:prstGeom prst="rect">
              <a:avLst/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rot="5400000" flipH="1">
              <a:off x="8118925" y="2003923"/>
              <a:ext cx="565374" cy="798976"/>
            </a:xfrm>
            <a:prstGeom prst="parallelogram">
              <a:avLst>
                <a:gd name="adj" fmla="val 54552"/>
              </a:avLst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 rot="5400000" flipH="1">
              <a:off x="10577492" y="1678515"/>
              <a:ext cx="565374" cy="843806"/>
            </a:xfrm>
            <a:prstGeom prst="parallelogram">
              <a:avLst>
                <a:gd name="adj" fmla="val 54552"/>
              </a:avLst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6200000">
              <a:off x="9486339" y="1697865"/>
              <a:ext cx="266700" cy="1103779"/>
            </a:xfrm>
            <a:prstGeom prst="rect">
              <a:avLst/>
            </a:prstGeom>
            <a:solidFill>
              <a:srgbClr val="D1E7C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2057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回顾导</a:t>
            </a:r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入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74420" y="1145190"/>
            <a:ext cx="1284681" cy="1534362"/>
            <a:chOff x="1374420" y="1145190"/>
            <a:chExt cx="1284681" cy="1534362"/>
          </a:xfrm>
        </p:grpSpPr>
        <p:sp>
          <p:nvSpPr>
            <p:cNvPr id="42" name="等腰三角形 41"/>
            <p:cNvSpPr/>
            <p:nvPr/>
          </p:nvSpPr>
          <p:spPr>
            <a:xfrm>
              <a:off x="1374420" y="1145190"/>
              <a:ext cx="1284681" cy="1106424"/>
            </a:xfrm>
            <a:prstGeom prst="triangle">
              <a:avLst>
                <a:gd name="adj" fmla="val 80502"/>
              </a:avLst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24990" y="2094717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接连接符 43"/>
            <p:cNvCxnSpPr>
              <a:stCxn id="42" idx="0"/>
              <a:endCxn id="42" idx="3"/>
            </p:cNvCxnSpPr>
            <p:nvPr/>
          </p:nvCxnSpPr>
          <p:spPr>
            <a:xfrm>
              <a:off x="2408614" y="1145190"/>
              <a:ext cx="0" cy="1106424"/>
            </a:xfrm>
            <a:prstGeom prst="line">
              <a:avLst/>
            </a:prstGeom>
            <a:ln w="1905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324100" y="2157008"/>
              <a:ext cx="0" cy="89252"/>
            </a:xfrm>
            <a:prstGeom prst="line">
              <a:avLst/>
            </a:prstGeom>
            <a:ln w="1905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16200000">
              <a:off x="2363283" y="2125963"/>
              <a:ext cx="0" cy="81138"/>
            </a:xfrm>
            <a:prstGeom prst="line">
              <a:avLst/>
            </a:prstGeom>
            <a:ln w="1905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2025392" y="1405985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38740" y="1145190"/>
            <a:ext cx="1479171" cy="1534362"/>
            <a:chOff x="6917859" y="1145190"/>
            <a:chExt cx="1479171" cy="1534362"/>
          </a:xfrm>
        </p:grpSpPr>
        <p:sp>
          <p:nvSpPr>
            <p:cNvPr id="75" name="矩形 74"/>
            <p:cNvSpPr/>
            <p:nvPr/>
          </p:nvSpPr>
          <p:spPr>
            <a:xfrm>
              <a:off x="7290606" y="1145190"/>
              <a:ext cx="1106424" cy="1106424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652048" y="2094717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917859" y="1405985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90673" y="1145190"/>
            <a:ext cx="2548471" cy="1534362"/>
            <a:chOff x="8890673" y="1145190"/>
            <a:chExt cx="2548471" cy="1534362"/>
          </a:xfrm>
        </p:grpSpPr>
        <p:sp>
          <p:nvSpPr>
            <p:cNvPr id="89" name="矩形 88"/>
            <p:cNvSpPr/>
            <p:nvPr/>
          </p:nvSpPr>
          <p:spPr>
            <a:xfrm>
              <a:off x="9226296" y="1145190"/>
              <a:ext cx="2212848" cy="1106424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0140950" y="2094717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890673" y="1405985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8041" y="3738609"/>
            <a:ext cx="2357438" cy="1867218"/>
            <a:chOff x="838041" y="3738609"/>
            <a:chExt cx="2357438" cy="1867218"/>
          </a:xfrm>
        </p:grpSpPr>
        <p:sp>
          <p:nvSpPr>
            <p:cNvPr id="93" name="梯形 92"/>
            <p:cNvSpPr/>
            <p:nvPr/>
          </p:nvSpPr>
          <p:spPr>
            <a:xfrm>
              <a:off x="838041" y="4242640"/>
              <a:ext cx="2357438" cy="887095"/>
            </a:xfrm>
            <a:prstGeom prst="trapezoid">
              <a:avLst>
                <a:gd name="adj" fmla="val 62913"/>
              </a:avLst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824990" y="5020992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824990" y="3738609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1410333" y="4242640"/>
              <a:ext cx="0" cy="887095"/>
            </a:xfrm>
            <a:prstGeom prst="line">
              <a:avLst/>
            </a:prstGeom>
            <a:ln w="1905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1291910" y="5016825"/>
              <a:ext cx="0" cy="107995"/>
            </a:xfrm>
            <a:prstGeom prst="line">
              <a:avLst/>
            </a:prstGeom>
            <a:ln w="1905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16200000">
              <a:off x="1349040" y="4972199"/>
              <a:ext cx="0" cy="107995"/>
            </a:xfrm>
            <a:prstGeom prst="line">
              <a:avLst/>
            </a:prstGeom>
            <a:ln w="1905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>
              <a:off x="1368916" y="4485987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07012" y="3810268"/>
            <a:ext cx="1262888" cy="1751838"/>
            <a:chOff x="4507012" y="3810268"/>
            <a:chExt cx="1262888" cy="1751838"/>
          </a:xfrm>
        </p:grpSpPr>
        <p:sp>
          <p:nvSpPr>
            <p:cNvPr id="101" name="菱形 100"/>
            <p:cNvSpPr/>
            <p:nvPr/>
          </p:nvSpPr>
          <p:spPr>
            <a:xfrm>
              <a:off x="4507012" y="3810268"/>
              <a:ext cx="1262888" cy="1751838"/>
            </a:xfrm>
            <a:prstGeom prst="diamond">
              <a:avLst/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cxnSp>
          <p:nvCxnSpPr>
            <p:cNvPr id="102" name="直接连接符 101"/>
            <p:cNvCxnSpPr>
              <a:stCxn id="101" idx="1"/>
              <a:endCxn id="101" idx="3"/>
            </p:cNvCxnSpPr>
            <p:nvPr/>
          </p:nvCxnSpPr>
          <p:spPr>
            <a:xfrm>
              <a:off x="4507012" y="4686187"/>
              <a:ext cx="1262888" cy="0"/>
            </a:xfrm>
            <a:prstGeom prst="line">
              <a:avLst/>
            </a:prstGeom>
            <a:ln w="1905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stCxn id="101" idx="0"/>
              <a:endCxn id="101" idx="2"/>
            </p:cNvCxnSpPr>
            <p:nvPr/>
          </p:nvCxnSpPr>
          <p:spPr>
            <a:xfrm>
              <a:off x="5138456" y="3810268"/>
              <a:ext cx="0" cy="1751838"/>
            </a:xfrm>
            <a:prstGeom prst="line">
              <a:avLst/>
            </a:prstGeom>
            <a:ln w="1905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5227195" y="4587268"/>
              <a:ext cx="0" cy="89252"/>
            </a:xfrm>
            <a:prstGeom prst="line">
              <a:avLst/>
            </a:prstGeom>
            <a:ln w="1905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16200000">
              <a:off x="5187191" y="4550915"/>
              <a:ext cx="0" cy="89252"/>
            </a:xfrm>
            <a:prstGeom prst="line">
              <a:avLst/>
            </a:prstGeom>
            <a:ln w="1905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/>
            <p:cNvSpPr txBox="1"/>
            <p:nvPr/>
          </p:nvSpPr>
          <p:spPr>
            <a:xfrm>
              <a:off x="5238959" y="4431234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4850658" y="4037803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05083" y="4079191"/>
            <a:ext cx="2034731" cy="1661106"/>
            <a:chOff x="6605083" y="4079191"/>
            <a:chExt cx="2034731" cy="1661106"/>
          </a:xfrm>
        </p:grpSpPr>
        <p:sp>
          <p:nvSpPr>
            <p:cNvPr id="109" name="平行四边形 108"/>
            <p:cNvSpPr/>
            <p:nvPr/>
          </p:nvSpPr>
          <p:spPr>
            <a:xfrm>
              <a:off x="6605083" y="4079191"/>
              <a:ext cx="2034731" cy="1213993"/>
            </a:xfrm>
            <a:prstGeom prst="parallelogram">
              <a:avLst>
                <a:gd name="adj" fmla="val 39652"/>
              </a:avLst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7096986" y="4079191"/>
              <a:ext cx="0" cy="1213993"/>
            </a:xfrm>
            <a:prstGeom prst="line">
              <a:avLst/>
            </a:prstGeom>
            <a:ln w="1905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/>
            <p:nvPr/>
          </p:nvSpPr>
          <p:spPr>
            <a:xfrm>
              <a:off x="7351875" y="5155462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7081433" y="4303122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7015848" y="5204163"/>
              <a:ext cx="81138" cy="81138"/>
              <a:chOff x="3546" y="4632"/>
              <a:chExt cx="96" cy="96"/>
            </a:xfrm>
          </p:grpSpPr>
          <p:cxnSp>
            <p:nvCxnSpPr>
              <p:cNvPr id="114" name="直接连接符 113"/>
              <p:cNvCxnSpPr/>
              <p:nvPr/>
            </p:nvCxnSpPr>
            <p:spPr>
              <a:xfrm>
                <a:off x="3552" y="4632"/>
                <a:ext cx="0" cy="96"/>
              </a:xfrm>
              <a:prstGeom prst="line">
                <a:avLst/>
              </a:prstGeom>
              <a:ln w="1905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rot="16200000">
                <a:off x="3594" y="4586"/>
                <a:ext cx="0" cy="96"/>
              </a:xfrm>
              <a:prstGeom prst="line">
                <a:avLst/>
              </a:prstGeom>
              <a:ln w="1905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9719786" y="4073253"/>
            <a:ext cx="1225868" cy="1225868"/>
            <a:chOff x="9719786" y="4073253"/>
            <a:chExt cx="1225868" cy="1225868"/>
          </a:xfrm>
        </p:grpSpPr>
        <p:sp>
          <p:nvSpPr>
            <p:cNvPr id="117" name="椭圆 116"/>
            <p:cNvSpPr/>
            <p:nvPr/>
          </p:nvSpPr>
          <p:spPr>
            <a:xfrm>
              <a:off x="9719786" y="4073253"/>
              <a:ext cx="1225868" cy="1225868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cxnSp>
          <p:nvCxnSpPr>
            <p:cNvPr id="118" name="直接连接符 117"/>
            <p:cNvCxnSpPr>
              <a:stCxn id="117" idx="3"/>
            </p:cNvCxnSpPr>
            <p:nvPr/>
          </p:nvCxnSpPr>
          <p:spPr>
            <a:xfrm flipV="1">
              <a:off x="9899310" y="4686187"/>
              <a:ext cx="433410" cy="433410"/>
            </a:xfrm>
            <a:prstGeom prst="line">
              <a:avLst/>
            </a:prstGeom>
            <a:ln w="1905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118"/>
            <p:cNvSpPr txBox="1"/>
            <p:nvPr/>
          </p:nvSpPr>
          <p:spPr>
            <a:xfrm>
              <a:off x="9859010" y="4454408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20" name="对象 11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204060" y="2642515"/>
          <a:ext cx="1625400" cy="106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0" name="Equation" r:id="rId1" imgW="39014400" imgH="25603200" progId="Equation.DSMT4">
                  <p:embed/>
                </p:oleObj>
              </mc:Choice>
              <mc:Fallback>
                <p:oleObj name="Equation" r:id="rId1" imgW="39014400" imgH="25603200" progId="Equation.DSMT4">
                  <p:embed/>
                  <p:pic>
                    <p:nvPicPr>
                      <p:cNvPr id="0" name="对象 60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04060" y="2642515"/>
                        <a:ext cx="1625400" cy="1066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对象 1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25938" y="2643188"/>
          <a:ext cx="1625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1" name="Equation" r:id="rId3" imgW="39014400" imgH="25603200" progId="Equation.DSMT4">
                  <p:embed/>
                </p:oleObj>
              </mc:Choice>
              <mc:Fallback>
                <p:oleObj name="Equation" r:id="rId3" imgW="39014400" imgH="25603200" progId="Equation.DSMT4">
                  <p:embed/>
                  <p:pic>
                    <p:nvPicPr>
                      <p:cNvPr id="0" name="对象 61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5938" y="2643188"/>
                        <a:ext cx="1625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对象 12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025548" y="2934555"/>
          <a:ext cx="1193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2" name="Equation" r:id="rId5" imgW="28651200" imgH="11582400" progId="Equation.DSMT4">
                  <p:embed/>
                </p:oleObj>
              </mc:Choice>
              <mc:Fallback>
                <p:oleObj name="Equation" r:id="rId5" imgW="28651200" imgH="11582400" progId="Equation.DSMT4">
                  <p:embed/>
                  <p:pic>
                    <p:nvPicPr>
                      <p:cNvPr id="0" name="对象 6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25548" y="2934555"/>
                        <a:ext cx="1193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对象 1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9704070" y="2986943"/>
          <a:ext cx="1257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3" name="Equation" r:id="rId7" imgW="30175200" imgH="9144000" progId="Equation.DSMT4">
                  <p:embed/>
                </p:oleObj>
              </mc:Choice>
              <mc:Fallback>
                <p:oleObj name="Equation" r:id="rId7" imgW="30175200" imgH="9144000" progId="Equation.DSMT4">
                  <p:embed/>
                  <p:pic>
                    <p:nvPicPr>
                      <p:cNvPr id="0" name="对象 6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04070" y="2986943"/>
                        <a:ext cx="1257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对象 12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32006" y="5503115"/>
          <a:ext cx="1612900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4" name="Equation" r:id="rId9" imgW="38709600" imgH="25603200" progId="Equation.DSMT4">
                  <p:embed/>
                </p:oleObj>
              </mc:Choice>
              <mc:Fallback>
                <p:oleObj name="Equation" r:id="rId9" imgW="38709600" imgH="25603200" progId="Equation.DSMT4">
                  <p:embed/>
                  <p:pic>
                    <p:nvPicPr>
                      <p:cNvPr id="0" name="对象 66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32006" y="5503115"/>
                        <a:ext cx="1612900" cy="1063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对象 12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87448" y="5928565"/>
          <a:ext cx="12700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5" name="Equation" r:id="rId11" imgW="30480000" imgH="9144000" progId="Equation.DSMT4">
                  <p:embed/>
                </p:oleObj>
              </mc:Choice>
              <mc:Fallback>
                <p:oleObj name="Equation" r:id="rId11" imgW="30480000" imgH="9144000" progId="Equation.DSMT4">
                  <p:embed/>
                  <p:pic>
                    <p:nvPicPr>
                      <p:cNvPr id="0" name="对象 68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87448" y="5928565"/>
                        <a:ext cx="12700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对象 1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51510" y="5436440"/>
          <a:ext cx="2730500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6" name="Equation" r:id="rId13" imgW="65532000" imgH="25603200" progId="Equation.DSMT4">
                  <p:embed/>
                </p:oleObj>
              </mc:Choice>
              <mc:Fallback>
                <p:oleObj name="Equation" r:id="rId13" imgW="65532000" imgH="25603200" progId="Equation.DSMT4">
                  <p:embed/>
                  <p:pic>
                    <p:nvPicPr>
                      <p:cNvPr id="0" name="对象 70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1510" y="5436440"/>
                        <a:ext cx="2730500" cy="1062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对象 1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9621520" y="5928565"/>
          <a:ext cx="1422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7" name="Equation" r:id="rId15" imgW="34137600" imgH="11582400" progId="Equation.DSMT4">
                  <p:embed/>
                </p:oleObj>
              </mc:Choice>
              <mc:Fallback>
                <p:oleObj name="Equation" r:id="rId15" imgW="34137600" imgH="11582400" progId="Equation.DSMT4">
                  <p:embed/>
                  <p:pic>
                    <p:nvPicPr>
                      <p:cNvPr id="0" name="对象 7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21520" y="5928565"/>
                        <a:ext cx="1422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4168383" y="1145190"/>
            <a:ext cx="1612414" cy="1534362"/>
            <a:chOff x="4168383" y="1145190"/>
            <a:chExt cx="1612414" cy="1534362"/>
          </a:xfrm>
        </p:grpSpPr>
        <p:sp>
          <p:nvSpPr>
            <p:cNvPr id="55" name="等腰三角形 54"/>
            <p:cNvSpPr/>
            <p:nvPr/>
          </p:nvSpPr>
          <p:spPr>
            <a:xfrm>
              <a:off x="4496116" y="1145190"/>
              <a:ext cx="1284681" cy="1106424"/>
            </a:xfrm>
            <a:prstGeom prst="triangle">
              <a:avLst>
                <a:gd name="adj" fmla="val 0"/>
              </a:avLst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946686" y="2094717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168383" y="1405985"/>
              <a:ext cx="383540" cy="5848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32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4496116" y="2145056"/>
              <a:ext cx="106558" cy="10655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课堂小结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952360" y="1172771"/>
            <a:ext cx="341793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面积问题：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6260" y="1832595"/>
            <a:ext cx="10179480" cy="19318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360045">
              <a:lnSpc>
                <a:spcPct val="11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利用规则图形的面积、体积或周长公式等建立方程进行计算；对于部分不规则图形，可以通过</a:t>
            </a:r>
            <a:r>
              <a:rPr lang="zh-CN" altLang="en-US" sz="3600" b="1">
                <a:highlight>
                  <a:srgbClr val="FFFF00"/>
                </a:highligh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平移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3600" b="1">
                <a:highlight>
                  <a:srgbClr val="FFFF00"/>
                </a:highligh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旋转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等变换，转化为规则图形来解决问题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zh-CN" altLang="en-US" sz="3600" b="1"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52360" y="4007361"/>
            <a:ext cx="341793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数字问题：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6259" y="4746960"/>
            <a:ext cx="10464081" cy="668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0045" indent="-360045">
              <a:lnSpc>
                <a:spcPct val="114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解决数字问题时，通常采用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cs typeface="Times New Roman" panose="02020603050405020304" pitchFamily="18" charset="0"/>
              </a:rPr>
              <a:t>间接设元法</a:t>
            </a:r>
            <a:r>
              <a:rPr lang="zh-CN" altLang="en-US" sz="3600" b="1">
                <a:latin typeface="+mj-lt"/>
                <a:ea typeface="+mj-ea"/>
                <a:cs typeface="Times New Roman" panose="02020603050405020304" pitchFamily="18" charset="0"/>
              </a:rPr>
              <a:t>设未知数.</a:t>
            </a:r>
            <a:endParaRPr lang="zh-CN" altLang="en-US" sz="3600" b="1">
              <a:latin typeface="+mj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5153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课后作业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4950" y="2787015"/>
            <a:ext cx="7740650" cy="89883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完成</a:t>
            </a:r>
            <a:r>
              <a:rPr lang="zh-CN" altLang="en-US" sz="4000" b="1" dirty="0">
                <a:solidFill>
                  <a:srgbClr val="000000"/>
                </a:solidFill>
                <a:latin typeface="+mj-lt"/>
                <a:ea typeface="黑体" panose="02010609060101010101" charset="-122"/>
              </a:rPr>
              <a:t>练习册本课时的习题。</a:t>
            </a:r>
            <a:endParaRPr lang="zh-CN" altLang="en-US" sz="4000" b="1" dirty="0">
              <a:solidFill>
                <a:srgbClr val="000000"/>
              </a:solidFill>
              <a:latin typeface="+mj-lt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072462" y="1085189"/>
            <a:ext cx="7222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列方程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解应用题的一般步骤：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70516" y="1762058"/>
            <a:ext cx="0" cy="46997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07598" y="1835605"/>
            <a:ext cx="1046933" cy="629984"/>
            <a:chOff x="607598" y="1835605"/>
            <a:chExt cx="1046933" cy="629984"/>
          </a:xfrm>
        </p:grpSpPr>
        <p:sp>
          <p:nvSpPr>
            <p:cNvPr id="51" name="椭圆 50"/>
            <p:cNvSpPr/>
            <p:nvPr/>
          </p:nvSpPr>
          <p:spPr>
            <a:xfrm>
              <a:off x="607598" y="2093229"/>
              <a:ext cx="114736" cy="114736"/>
            </a:xfrm>
            <a:prstGeom prst="ellips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 dirty="0"/>
            </a:p>
          </p:txBody>
        </p:sp>
        <p:cxnSp>
          <p:nvCxnSpPr>
            <p:cNvPr id="52" name="直接连接符 51"/>
            <p:cNvCxnSpPr>
              <a:stCxn id="51" idx="6"/>
              <a:endCxn id="54" idx="1"/>
            </p:cNvCxnSpPr>
            <p:nvPr/>
          </p:nvCxnSpPr>
          <p:spPr>
            <a:xfrm>
              <a:off x="722334" y="2150597"/>
              <a:ext cx="268559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1007720" y="1835605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90893" y="1858210"/>
              <a:ext cx="6636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审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7598" y="2969662"/>
            <a:ext cx="1054806" cy="629984"/>
            <a:chOff x="607598" y="2483631"/>
            <a:chExt cx="1054806" cy="629984"/>
          </a:xfrm>
        </p:grpSpPr>
        <p:sp>
          <p:nvSpPr>
            <p:cNvPr id="56" name="椭圆 55"/>
            <p:cNvSpPr/>
            <p:nvPr/>
          </p:nvSpPr>
          <p:spPr>
            <a:xfrm>
              <a:off x="607598" y="2741255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57" name="直接连接符 56"/>
            <p:cNvCxnSpPr>
              <a:stCxn id="56" idx="6"/>
              <a:endCxn id="59" idx="1"/>
            </p:cNvCxnSpPr>
            <p:nvPr/>
          </p:nvCxnSpPr>
          <p:spPr>
            <a:xfrm>
              <a:off x="722334" y="2798623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1007720" y="2483631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83020" y="2506236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找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7598" y="3665422"/>
            <a:ext cx="1054806" cy="629984"/>
            <a:chOff x="607598" y="3179974"/>
            <a:chExt cx="1054806" cy="629984"/>
          </a:xfrm>
        </p:grpSpPr>
        <p:sp>
          <p:nvSpPr>
            <p:cNvPr id="61" name="椭圆 60"/>
            <p:cNvSpPr/>
            <p:nvPr/>
          </p:nvSpPr>
          <p:spPr>
            <a:xfrm>
              <a:off x="607598" y="3437598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62" name="直接连接符 61"/>
            <p:cNvCxnSpPr>
              <a:stCxn id="61" idx="6"/>
              <a:endCxn id="64" idx="1"/>
            </p:cNvCxnSpPr>
            <p:nvPr/>
          </p:nvCxnSpPr>
          <p:spPr>
            <a:xfrm>
              <a:off x="722334" y="3494966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1007720" y="3179974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83020" y="3202579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7598" y="4316684"/>
            <a:ext cx="1054806" cy="629984"/>
            <a:chOff x="607598" y="3831236"/>
            <a:chExt cx="1054806" cy="629984"/>
          </a:xfrm>
        </p:grpSpPr>
        <p:sp>
          <p:nvSpPr>
            <p:cNvPr id="66" name="椭圆 65"/>
            <p:cNvSpPr/>
            <p:nvPr/>
          </p:nvSpPr>
          <p:spPr>
            <a:xfrm>
              <a:off x="607598" y="4088860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67" name="直接连接符 66"/>
            <p:cNvCxnSpPr>
              <a:stCxn id="66" idx="6"/>
              <a:endCxn id="69" idx="1"/>
            </p:cNvCxnSpPr>
            <p:nvPr/>
          </p:nvCxnSpPr>
          <p:spPr>
            <a:xfrm>
              <a:off x="722334" y="4146228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1007720" y="3831236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83020" y="3853841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7598" y="4981945"/>
            <a:ext cx="1054806" cy="629984"/>
            <a:chOff x="607598" y="4496497"/>
            <a:chExt cx="1054806" cy="629984"/>
          </a:xfrm>
        </p:grpSpPr>
        <p:sp>
          <p:nvSpPr>
            <p:cNvPr id="71" name="椭圆 70"/>
            <p:cNvSpPr/>
            <p:nvPr/>
          </p:nvSpPr>
          <p:spPr>
            <a:xfrm>
              <a:off x="607598" y="4754121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72" name="直接连接符 71"/>
            <p:cNvCxnSpPr>
              <a:stCxn id="71" idx="6"/>
              <a:endCxn id="74" idx="1"/>
            </p:cNvCxnSpPr>
            <p:nvPr/>
          </p:nvCxnSpPr>
          <p:spPr>
            <a:xfrm>
              <a:off x="722334" y="4811489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/>
            <p:cNvSpPr/>
            <p:nvPr/>
          </p:nvSpPr>
          <p:spPr>
            <a:xfrm>
              <a:off x="1007720" y="4496497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83020" y="4519102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7598" y="5621912"/>
            <a:ext cx="1054806" cy="629984"/>
            <a:chOff x="607598" y="5146448"/>
            <a:chExt cx="1054806" cy="629984"/>
          </a:xfrm>
        </p:grpSpPr>
        <p:sp>
          <p:nvSpPr>
            <p:cNvPr id="76" name="椭圆 75"/>
            <p:cNvSpPr/>
            <p:nvPr/>
          </p:nvSpPr>
          <p:spPr>
            <a:xfrm>
              <a:off x="607598" y="5404072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77" name="直接连接符 76"/>
            <p:cNvCxnSpPr>
              <a:stCxn id="76" idx="6"/>
              <a:endCxn id="79" idx="1"/>
            </p:cNvCxnSpPr>
            <p:nvPr/>
          </p:nvCxnSpPr>
          <p:spPr>
            <a:xfrm>
              <a:off x="722334" y="5461440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1007720" y="5146448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83020" y="5169053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答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1638655" y="1858210"/>
            <a:ext cx="9368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弄清题意和题中的数量关系，用字母表示问题涉及的未知数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643979" y="2992267"/>
            <a:ext cx="10318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分析题意，找出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等量关系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（可借助示意图、表格等）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638658" y="3688027"/>
            <a:ext cx="9154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根据等量关系，列出需要的代数式，并列出方程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65998" y="4339289"/>
            <a:ext cx="5814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解这个方程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，求出未知数的值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645231" y="5004550"/>
            <a:ext cx="7248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检查所得的值是否正确和符合实际情形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661711" y="5644517"/>
            <a:ext cx="4319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写出答案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（包括单位）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922059" y="1738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2E75B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推进新课</a:t>
            </a:r>
            <a:endParaRPr lang="zh-CN" altLang="en-US" sz="4400" b="1" dirty="0">
              <a:solidFill>
                <a:srgbClr val="2E75B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5959961" y="5078431"/>
            <a:ext cx="2836032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940208" y="1459386"/>
            <a:ext cx="2994950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740270" y="2037090"/>
            <a:ext cx="1781339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958082" y="4461858"/>
            <a:ext cx="1954672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9141565" y="5050777"/>
            <a:ext cx="2050870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5862635" y="764988"/>
            <a:ext cx="5361623" cy="55271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               如图，在一块宽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20 m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、长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32 m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的长方形空地上，修筑三条等宽的小路（两条纵向，一条横向，纵向与横向垂直），把这块空地分成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6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块，建成小花坛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要使花坛的总面积为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570 m</a:t>
            </a:r>
            <a:r>
              <a:rPr lang="en-US" altLang="zh-CN" sz="3600" b="1" baseline="30000">
                <a:latin typeface="+mj-lt"/>
                <a:ea typeface="黑体" panose="02010609060101010101" charset="-122"/>
                <a:cs typeface="times" panose="02020603050405020304" pitchFamily="18" charset="0"/>
              </a:rPr>
              <a:t>2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，小路的宽应是多少？</a:t>
            </a:r>
            <a:endParaRPr lang="zh-CN" altLang="en-US" sz="3600" b="1" dirty="0">
              <a:latin typeface="+mj-lt"/>
              <a:ea typeface="黑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4332" y="1718562"/>
            <a:ext cx="4565715" cy="3223992"/>
            <a:chOff x="6409231" y="3095803"/>
            <a:chExt cx="4565715" cy="3223992"/>
          </a:xfrm>
        </p:grpSpPr>
        <p:grpSp>
          <p:nvGrpSpPr>
            <p:cNvPr id="10" name="组合 9"/>
            <p:cNvGrpSpPr/>
            <p:nvPr/>
          </p:nvGrpSpPr>
          <p:grpSpPr bwMode="auto">
            <a:xfrm>
              <a:off x="6864711" y="3095805"/>
              <a:ext cx="3871515" cy="2435225"/>
              <a:chOff x="4933950" y="3407569"/>
              <a:chExt cx="2374900" cy="1494631"/>
            </a:xfrm>
          </p:grpSpPr>
          <p:sp>
            <p:nvSpPr>
              <p:cNvPr id="30" name="矩形 29"/>
              <p:cNvSpPr/>
              <p:nvPr/>
            </p:nvSpPr>
            <p:spPr bwMode="auto">
              <a:xfrm>
                <a:off x="4933950" y="3409157"/>
                <a:ext cx="2374900" cy="149304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4933950" y="3407569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4933950" y="4273216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 bwMode="auto">
              <a:xfrm>
                <a:off x="5803900" y="3407569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 bwMode="auto">
              <a:xfrm>
                <a:off x="6673850" y="3407569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 bwMode="auto">
              <a:xfrm>
                <a:off x="5803900" y="4273216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6673850" y="4271627"/>
                <a:ext cx="635000" cy="628984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</p:grpSp>
        <p:grpSp>
          <p:nvGrpSpPr>
            <p:cNvPr id="11" name="组合 42"/>
            <p:cNvGrpSpPr/>
            <p:nvPr/>
          </p:nvGrpSpPr>
          <p:grpSpPr bwMode="auto">
            <a:xfrm>
              <a:off x="6409231" y="3095803"/>
              <a:ext cx="543739" cy="2414592"/>
              <a:chOff x="7861685" y="1281906"/>
              <a:chExt cx="542967" cy="148466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7965132" y="1281907"/>
                <a:ext cx="33607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7965132" y="2766566"/>
                <a:ext cx="33607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/>
              <p:cNvSpPr txBox="1"/>
              <p:nvPr/>
            </p:nvSpPr>
            <p:spPr>
              <a:xfrm>
                <a:off x="7861685" y="1863380"/>
                <a:ext cx="542967" cy="321712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20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  <p:cxnSp>
            <p:nvCxnSpPr>
              <p:cNvPr id="28" name="直接箭头连接符 27"/>
              <p:cNvCxnSpPr>
                <a:stCxn id="27" idx="2"/>
              </p:cNvCxnSpPr>
              <p:nvPr/>
            </p:nvCxnSpPr>
            <p:spPr>
              <a:xfrm flipH="1">
                <a:off x="8133168" y="2185092"/>
                <a:ext cx="1" cy="58147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>
                <a:endCxn id="27" idx="0"/>
              </p:cNvCxnSpPr>
              <p:nvPr/>
            </p:nvCxnSpPr>
            <p:spPr>
              <a:xfrm>
                <a:off x="8133168" y="1281906"/>
                <a:ext cx="1" cy="58147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60"/>
            <p:cNvGrpSpPr/>
            <p:nvPr/>
          </p:nvGrpSpPr>
          <p:grpSpPr bwMode="auto">
            <a:xfrm>
              <a:off x="6867632" y="5462771"/>
              <a:ext cx="3868594" cy="523220"/>
              <a:chOff x="5543550" y="2522239"/>
              <a:chExt cx="2374900" cy="523865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5543550" y="2583106"/>
                <a:ext cx="0" cy="40213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918450" y="2583106"/>
                <a:ext cx="0" cy="40213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/>
              <p:cNvCxnSpPr>
                <a:stCxn id="24" idx="3"/>
              </p:cNvCxnSpPr>
              <p:nvPr/>
            </p:nvCxnSpPr>
            <p:spPr>
              <a:xfrm>
                <a:off x="6897898" y="2784171"/>
                <a:ext cx="102055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箭头连接符 22"/>
              <p:cNvCxnSpPr>
                <a:endCxn id="24" idx="1"/>
              </p:cNvCxnSpPr>
              <p:nvPr/>
            </p:nvCxnSpPr>
            <p:spPr>
              <a:xfrm>
                <a:off x="5543550" y="2784171"/>
                <a:ext cx="1020551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6564101" y="2522239"/>
                <a:ext cx="333797" cy="5238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32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14" name="Rectangle 3"/>
            <p:cNvSpPr/>
            <p:nvPr/>
          </p:nvSpPr>
          <p:spPr>
            <a:xfrm>
              <a:off x="9103291" y="5792215"/>
              <a:ext cx="1871655" cy="527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(</a:t>
              </a:r>
              <a:r>
                <a:rPr lang="zh-CN" altLang="en-US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单位：</a:t>
              </a:r>
              <a:r>
                <a:rPr lang="en-US" altLang="zh-CN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m)</a:t>
              </a:r>
              <a:endParaRPr lang="zh-CN" altLang="en-US" sz="2800" b="1" dirty="0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</p:grpSp>
      <p:grpSp>
        <p:nvGrpSpPr>
          <p:cNvPr id="37" name="组合 42"/>
          <p:cNvGrpSpPr/>
          <p:nvPr/>
        </p:nvGrpSpPr>
        <p:grpSpPr bwMode="auto">
          <a:xfrm>
            <a:off x="4924002" y="2434768"/>
            <a:ext cx="415499" cy="953666"/>
            <a:chOff x="7938758" y="1231409"/>
            <a:chExt cx="414910" cy="211681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7965132" y="1916415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7938758" y="1524057"/>
              <a:ext cx="414910" cy="1434633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600" b="1" i="1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endParaRPr lang="zh-CN" altLang="en-US" sz="36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41" name="直接箭头连接符 40"/>
            <p:cNvCxnSpPr/>
            <p:nvPr/>
          </p:nvCxnSpPr>
          <p:spPr>
            <a:xfrm flipV="1">
              <a:off x="8133169" y="1231409"/>
              <a:ext cx="0" cy="68500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>
              <a:off x="8133168" y="2766566"/>
              <a:ext cx="0" cy="58165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: 圆角 47"/>
          <p:cNvSpPr/>
          <p:nvPr/>
        </p:nvSpPr>
        <p:spPr>
          <a:xfrm>
            <a:off x="5940208" y="738094"/>
            <a:ext cx="1240521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076721" y="5682388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P40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例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1" name="Text Box 3"/>
          <p:cNvSpPr txBox="1"/>
          <p:nvPr/>
        </p:nvSpPr>
        <p:spPr>
          <a:xfrm>
            <a:off x="11048073" y="5002903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454098" y="4786280"/>
            <a:ext cx="0" cy="15592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399889" y="4859827"/>
            <a:ext cx="1046933" cy="629984"/>
            <a:chOff x="607598" y="1835605"/>
            <a:chExt cx="1046933" cy="629984"/>
          </a:xfrm>
        </p:grpSpPr>
        <p:sp>
          <p:nvSpPr>
            <p:cNvPr id="67" name="椭圆 66"/>
            <p:cNvSpPr/>
            <p:nvPr/>
          </p:nvSpPr>
          <p:spPr>
            <a:xfrm>
              <a:off x="607598" y="2093229"/>
              <a:ext cx="114736" cy="114736"/>
            </a:xfrm>
            <a:prstGeom prst="ellips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 dirty="0"/>
            </a:p>
          </p:txBody>
        </p:sp>
        <p:cxnSp>
          <p:nvCxnSpPr>
            <p:cNvPr id="68" name="直接连接符 67"/>
            <p:cNvCxnSpPr>
              <a:stCxn id="67" idx="6"/>
              <a:endCxn id="70" idx="1"/>
            </p:cNvCxnSpPr>
            <p:nvPr/>
          </p:nvCxnSpPr>
          <p:spPr>
            <a:xfrm>
              <a:off x="722334" y="2150597"/>
              <a:ext cx="268559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>
              <a:off x="1007720" y="1835605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90893" y="1858210"/>
              <a:ext cx="6636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审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399889" y="5562224"/>
            <a:ext cx="1054806" cy="629984"/>
            <a:chOff x="607598" y="2483631"/>
            <a:chExt cx="1054806" cy="629984"/>
          </a:xfrm>
        </p:grpSpPr>
        <p:sp>
          <p:nvSpPr>
            <p:cNvPr id="72" name="椭圆 71"/>
            <p:cNvSpPr/>
            <p:nvPr/>
          </p:nvSpPr>
          <p:spPr>
            <a:xfrm>
              <a:off x="607598" y="2741255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73" name="直接连接符 72"/>
            <p:cNvCxnSpPr>
              <a:stCxn id="72" idx="6"/>
              <a:endCxn id="75" idx="1"/>
            </p:cNvCxnSpPr>
            <p:nvPr/>
          </p:nvCxnSpPr>
          <p:spPr>
            <a:xfrm>
              <a:off x="722334" y="2798623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1007720" y="2483631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83020" y="2506236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找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49078" y="732777"/>
            <a:ext cx="4723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 面积问题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2" grpId="0" animBg="1"/>
      <p:bldP spid="53" grpId="0" animBg="1"/>
      <p:bldP spid="54" grpId="0" animBg="1"/>
      <p:bldP spid="50" grpId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768116" y="5934587"/>
            <a:ext cx="3927579" cy="3511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455033" y="3608039"/>
            <a:ext cx="1655406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39209" y="3470110"/>
            <a:ext cx="4715169" cy="3223992"/>
            <a:chOff x="6795431" y="1951699"/>
            <a:chExt cx="4715169" cy="3223992"/>
          </a:xfrm>
        </p:grpSpPr>
        <p:grpSp>
          <p:nvGrpSpPr>
            <p:cNvPr id="7" name="组合 6"/>
            <p:cNvGrpSpPr/>
            <p:nvPr/>
          </p:nvGrpSpPr>
          <p:grpSpPr>
            <a:xfrm>
              <a:off x="6795431" y="1951699"/>
              <a:ext cx="4565715" cy="3223992"/>
              <a:chOff x="6409231" y="3095803"/>
              <a:chExt cx="4565715" cy="3223992"/>
            </a:xfrm>
          </p:grpSpPr>
          <p:grpSp>
            <p:nvGrpSpPr>
              <p:cNvPr id="8" name="组合 7"/>
              <p:cNvGrpSpPr/>
              <p:nvPr/>
            </p:nvGrpSpPr>
            <p:grpSpPr bwMode="auto">
              <a:xfrm>
                <a:off x="6864711" y="3095805"/>
                <a:ext cx="3871515" cy="2435225"/>
                <a:chOff x="4933950" y="3407569"/>
                <a:chExt cx="2374900" cy="1494631"/>
              </a:xfrm>
            </p:grpSpPr>
            <p:sp>
              <p:nvSpPr>
                <p:cNvPr id="22" name="矩形 21"/>
                <p:cNvSpPr/>
                <p:nvPr/>
              </p:nvSpPr>
              <p:spPr bwMode="auto">
                <a:xfrm>
                  <a:off x="4933950" y="3409157"/>
                  <a:ext cx="2374900" cy="149304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9050">
                  <a:noFill/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 bwMode="auto">
                <a:xfrm>
                  <a:off x="4933950" y="3407569"/>
                  <a:ext cx="635000" cy="628984"/>
                </a:xfrm>
                <a:prstGeom prst="rect">
                  <a:avLst/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 bwMode="auto">
                <a:xfrm>
                  <a:off x="4933950" y="4273216"/>
                  <a:ext cx="635000" cy="628984"/>
                </a:xfrm>
                <a:prstGeom prst="rect">
                  <a:avLst/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 bwMode="auto">
                <a:xfrm>
                  <a:off x="5803900" y="3407569"/>
                  <a:ext cx="635000" cy="628984"/>
                </a:xfrm>
                <a:prstGeom prst="rect">
                  <a:avLst/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 bwMode="auto">
                <a:xfrm>
                  <a:off x="6673850" y="3407569"/>
                  <a:ext cx="635000" cy="628984"/>
                </a:xfrm>
                <a:prstGeom prst="rect">
                  <a:avLst/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 bwMode="auto">
                <a:xfrm>
                  <a:off x="5803900" y="4273216"/>
                  <a:ext cx="635000" cy="628984"/>
                </a:xfrm>
                <a:prstGeom prst="rect">
                  <a:avLst/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 bwMode="auto">
                <a:xfrm>
                  <a:off x="6673850" y="4271627"/>
                  <a:ext cx="635000" cy="628984"/>
                </a:xfrm>
                <a:prstGeom prst="rect">
                  <a:avLst/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9" name="组合 42"/>
              <p:cNvGrpSpPr/>
              <p:nvPr/>
            </p:nvGrpSpPr>
            <p:grpSpPr bwMode="auto">
              <a:xfrm>
                <a:off x="6409231" y="3095803"/>
                <a:ext cx="543739" cy="2414592"/>
                <a:chOff x="7861685" y="1281906"/>
                <a:chExt cx="542967" cy="1484660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>
                  <a:off x="7965132" y="1281907"/>
                  <a:ext cx="33607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7965132" y="2766566"/>
                  <a:ext cx="33607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18"/>
                <p:cNvSpPr txBox="1"/>
                <p:nvPr/>
              </p:nvSpPr>
              <p:spPr>
                <a:xfrm>
                  <a:off x="7861685" y="1863380"/>
                  <a:ext cx="542967" cy="32171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 dirty="0">
                      <a:latin typeface="+mj-lt"/>
                      <a:ea typeface="+mj-ea"/>
                    </a:rPr>
                    <a:t>20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  <p:cxnSp>
              <p:nvCxnSpPr>
                <p:cNvPr id="20" name="直接箭头连接符 19"/>
                <p:cNvCxnSpPr>
                  <a:stCxn id="19" idx="2"/>
                </p:cNvCxnSpPr>
                <p:nvPr/>
              </p:nvCxnSpPr>
              <p:spPr>
                <a:xfrm flipH="1">
                  <a:off x="8133168" y="2185092"/>
                  <a:ext cx="1" cy="581473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箭头连接符 20"/>
                <p:cNvCxnSpPr>
                  <a:endCxn id="19" idx="0"/>
                </p:cNvCxnSpPr>
                <p:nvPr/>
              </p:nvCxnSpPr>
              <p:spPr>
                <a:xfrm>
                  <a:off x="8133168" y="1281906"/>
                  <a:ext cx="1" cy="581473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60"/>
              <p:cNvGrpSpPr/>
              <p:nvPr/>
            </p:nvGrpSpPr>
            <p:grpSpPr bwMode="auto">
              <a:xfrm>
                <a:off x="6867632" y="5462771"/>
                <a:ext cx="3868594" cy="523220"/>
                <a:chOff x="5543550" y="2522239"/>
                <a:chExt cx="2374900" cy="523865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5543550" y="2583106"/>
                  <a:ext cx="0" cy="40213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7918450" y="2583106"/>
                  <a:ext cx="0" cy="40213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箭头连接符 13"/>
                <p:cNvCxnSpPr>
                  <a:stCxn id="16" idx="3"/>
                </p:cNvCxnSpPr>
                <p:nvPr/>
              </p:nvCxnSpPr>
              <p:spPr>
                <a:xfrm>
                  <a:off x="6897898" y="2784171"/>
                  <a:ext cx="102055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箭头连接符 14"/>
                <p:cNvCxnSpPr>
                  <a:endCxn id="16" idx="1"/>
                </p:cNvCxnSpPr>
                <p:nvPr/>
              </p:nvCxnSpPr>
              <p:spPr>
                <a:xfrm>
                  <a:off x="5543550" y="2784171"/>
                  <a:ext cx="102055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文本框 15"/>
                <p:cNvSpPr txBox="1"/>
                <p:nvPr/>
              </p:nvSpPr>
              <p:spPr>
                <a:xfrm>
                  <a:off x="6564101" y="2522239"/>
                  <a:ext cx="333797" cy="523865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 dirty="0">
                      <a:latin typeface="+mj-lt"/>
                      <a:ea typeface="+mj-ea"/>
                    </a:rPr>
                    <a:t>32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11" name="Rectangle 3"/>
              <p:cNvSpPr/>
              <p:nvPr/>
            </p:nvSpPr>
            <p:spPr>
              <a:xfrm>
                <a:off x="9103291" y="5792215"/>
                <a:ext cx="1871655" cy="527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10000"/>
                  </a:lnSpc>
                </a:pP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(</a:t>
                </a:r>
                <a:r>
                  <a:rPr lang="zh-CN" altLang="en-US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单位：</a:t>
                </a: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m)</a:t>
                </a:r>
                <a:endParaRPr lang="zh-CN" altLang="en-US" sz="2800" b="1" dirty="0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endParaRPr>
              </a:p>
            </p:txBody>
          </p:sp>
        </p:grpSp>
        <p:grpSp>
          <p:nvGrpSpPr>
            <p:cNvPr id="29" name="组合 42"/>
            <p:cNvGrpSpPr/>
            <p:nvPr/>
          </p:nvGrpSpPr>
          <p:grpSpPr bwMode="auto">
            <a:xfrm>
              <a:off x="11095101" y="2667905"/>
              <a:ext cx="415499" cy="953666"/>
              <a:chOff x="7938758" y="1231409"/>
              <a:chExt cx="414910" cy="2116811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7965132" y="1916415"/>
                <a:ext cx="33607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7965132" y="2766566"/>
                <a:ext cx="33607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/>
              <p:cNvSpPr txBox="1"/>
              <p:nvPr/>
            </p:nvSpPr>
            <p:spPr>
              <a:xfrm>
                <a:off x="7938758" y="1524057"/>
                <a:ext cx="414910" cy="143463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i="1">
                    <a:solidFill>
                      <a:srgbClr val="FF0000"/>
                    </a:solidFill>
                    <a:latin typeface="+mj-lt"/>
                    <a:ea typeface="+mj-ea"/>
                  </a:rPr>
                  <a:t>x</a:t>
                </a:r>
                <a:endParaRPr lang="zh-CN" altLang="en-US" sz="3600" b="1" i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33" name="直接箭头连接符 32"/>
              <p:cNvCxnSpPr/>
              <p:nvPr/>
            </p:nvCxnSpPr>
            <p:spPr>
              <a:xfrm flipV="1">
                <a:off x="8133169" y="1231409"/>
                <a:ext cx="0" cy="685004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/>
              <p:cNvCxnSpPr/>
              <p:nvPr/>
            </p:nvCxnSpPr>
            <p:spPr>
              <a:xfrm>
                <a:off x="8133168" y="2766566"/>
                <a:ext cx="0" cy="581654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文本框 35"/>
          <p:cNvSpPr txBox="1"/>
          <p:nvPr/>
        </p:nvSpPr>
        <p:spPr>
          <a:xfrm>
            <a:off x="1527932" y="359464"/>
            <a:ext cx="7905750" cy="6935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解</a:t>
            </a:r>
            <a:r>
              <a:rPr lang="zh-CN" altLang="en-US" sz="3600" b="1">
                <a:solidFill>
                  <a:srgbClr val="FF0066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   设小路的宽是 </a:t>
            </a:r>
            <a:r>
              <a:rPr lang="en-US" altLang="zh-CN" sz="3600" b="1" i="1"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m</a:t>
            </a:r>
            <a:r>
              <a:rPr lang="zh-CN" altLang="en-US" sz="3600" b="1">
                <a:latin typeface="+mj-lt"/>
                <a:ea typeface="+mj-ea"/>
              </a:rPr>
              <a:t>，根据题意，得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2298763" y="1157637"/>
            <a:ext cx="7594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32×20 – (32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+ 2×20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) + 2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570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2385471" y="1939439"/>
            <a:ext cx="5665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整理，得 </a:t>
            </a:r>
            <a:r>
              <a:rPr lang="en-US" altLang="zh-CN" sz="3600" b="1" i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36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+ 35 = 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2385472" y="2670348"/>
            <a:ext cx="46204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则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(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1)(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– 35) = 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5399908" y="3539186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解方程，得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35.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5399909" y="4486000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= 35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</a:rPr>
              <a:t>不合题意</a:t>
            </a: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，所以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 = 1.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5399907" y="5356588"/>
            <a:ext cx="55191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答：小路的宽应为 </a:t>
            </a:r>
            <a:r>
              <a:rPr lang="en-US" altLang="zh-CN" sz="3600" b="1" kern="0">
                <a:latin typeface="Times New Roman" panose="02020603050405020304"/>
                <a:ea typeface="黑体" panose="02010609060101010101" charset="-122"/>
              </a:rPr>
              <a:t>1 m.</a:t>
            </a: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 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9996202" y="413054"/>
            <a:ext cx="0" cy="27451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9941993" y="504379"/>
            <a:ext cx="1054806" cy="629984"/>
            <a:chOff x="607598" y="3179974"/>
            <a:chExt cx="1054806" cy="629984"/>
          </a:xfrm>
        </p:grpSpPr>
        <p:sp>
          <p:nvSpPr>
            <p:cNvPr id="49" name="椭圆 48"/>
            <p:cNvSpPr/>
            <p:nvPr/>
          </p:nvSpPr>
          <p:spPr>
            <a:xfrm>
              <a:off x="607598" y="3437598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50" name="直接连接符 49"/>
            <p:cNvCxnSpPr>
              <a:stCxn id="49" idx="6"/>
              <a:endCxn id="52" idx="1"/>
            </p:cNvCxnSpPr>
            <p:nvPr/>
          </p:nvCxnSpPr>
          <p:spPr>
            <a:xfrm>
              <a:off x="722334" y="3494966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1007720" y="3179974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83020" y="3202579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941993" y="1159870"/>
            <a:ext cx="1054806" cy="629984"/>
            <a:chOff x="607598" y="3831236"/>
            <a:chExt cx="1054806" cy="629984"/>
          </a:xfrm>
        </p:grpSpPr>
        <p:sp>
          <p:nvSpPr>
            <p:cNvPr id="54" name="椭圆 53"/>
            <p:cNvSpPr/>
            <p:nvPr/>
          </p:nvSpPr>
          <p:spPr>
            <a:xfrm>
              <a:off x="607598" y="4088860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55" name="直接连接符 54"/>
            <p:cNvCxnSpPr>
              <a:stCxn id="54" idx="6"/>
              <a:endCxn id="57" idx="1"/>
            </p:cNvCxnSpPr>
            <p:nvPr/>
          </p:nvCxnSpPr>
          <p:spPr>
            <a:xfrm>
              <a:off x="722334" y="4146228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007720" y="3831236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83020" y="3853841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941993" y="1815361"/>
            <a:ext cx="1054806" cy="629984"/>
            <a:chOff x="607598" y="4496497"/>
            <a:chExt cx="1054806" cy="629984"/>
          </a:xfrm>
        </p:grpSpPr>
        <p:sp>
          <p:nvSpPr>
            <p:cNvPr id="59" name="椭圆 58"/>
            <p:cNvSpPr/>
            <p:nvPr/>
          </p:nvSpPr>
          <p:spPr>
            <a:xfrm>
              <a:off x="607598" y="4754121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60" name="直接连接符 59"/>
            <p:cNvCxnSpPr>
              <a:stCxn id="59" idx="6"/>
              <a:endCxn id="62" idx="1"/>
            </p:cNvCxnSpPr>
            <p:nvPr/>
          </p:nvCxnSpPr>
          <p:spPr>
            <a:xfrm>
              <a:off x="722334" y="4811489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1007720" y="4496497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983020" y="4519102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941993" y="2470853"/>
            <a:ext cx="1054806" cy="629984"/>
            <a:chOff x="607598" y="5146448"/>
            <a:chExt cx="1054806" cy="629984"/>
          </a:xfrm>
        </p:grpSpPr>
        <p:sp>
          <p:nvSpPr>
            <p:cNvPr id="64" name="椭圆 63"/>
            <p:cNvSpPr/>
            <p:nvPr/>
          </p:nvSpPr>
          <p:spPr>
            <a:xfrm>
              <a:off x="607598" y="5404072"/>
              <a:ext cx="114736" cy="1147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cxnSp>
          <p:nvCxnSpPr>
            <p:cNvPr id="65" name="直接连接符 64"/>
            <p:cNvCxnSpPr>
              <a:stCxn id="64" idx="6"/>
              <a:endCxn id="67" idx="1"/>
            </p:cNvCxnSpPr>
            <p:nvPr/>
          </p:nvCxnSpPr>
          <p:spPr>
            <a:xfrm>
              <a:off x="722334" y="5461440"/>
              <a:ext cx="260686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1007720" y="5146448"/>
              <a:ext cx="629984" cy="629984"/>
            </a:xfrm>
            <a:prstGeom prst="ellipse">
              <a:avLst/>
            </a:prstGeom>
            <a:solidFill>
              <a:srgbClr val="F6B4B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83020" y="5169053"/>
              <a:ext cx="679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答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2" grpId="0" animBg="1"/>
      <p:bldP spid="37" grpId="0"/>
      <p:bldP spid="39" grpId="0"/>
      <p:bldP spid="40" grpId="0"/>
      <p:bldP spid="41" grpId="0"/>
      <p:bldP spid="44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02121" y="297513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27547" y="232134"/>
            <a:ext cx="629984" cy="629984"/>
          </a:xfrm>
          <a:prstGeom prst="ellipse">
            <a:avLst/>
          </a:prstGeom>
          <a:solidFill>
            <a:srgbClr val="F6B4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355331" y="232134"/>
            <a:ext cx="629984" cy="629984"/>
          </a:xfrm>
          <a:prstGeom prst="ellipse">
            <a:avLst/>
          </a:prstGeom>
          <a:solidFill>
            <a:srgbClr val="F6B4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983115" y="232134"/>
            <a:ext cx="629984" cy="629984"/>
          </a:xfrm>
          <a:prstGeom prst="ellipse">
            <a:avLst/>
          </a:prstGeom>
          <a:solidFill>
            <a:srgbClr val="F6B4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610899" y="232134"/>
            <a:ext cx="629984" cy="629984"/>
          </a:xfrm>
          <a:prstGeom prst="ellipse">
            <a:avLst/>
          </a:prstGeom>
          <a:solidFill>
            <a:srgbClr val="F6B4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9238683" y="232134"/>
            <a:ext cx="629984" cy="629984"/>
          </a:xfrm>
          <a:prstGeom prst="ellipse">
            <a:avLst/>
          </a:prstGeom>
          <a:solidFill>
            <a:srgbClr val="F6B4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866467" y="232134"/>
            <a:ext cx="629984" cy="629984"/>
          </a:xfrm>
          <a:prstGeom prst="ellipse">
            <a:avLst/>
          </a:prstGeom>
          <a:solidFill>
            <a:srgbClr val="F6B4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48717" y="2175281"/>
            <a:ext cx="3186953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33548" y="2779297"/>
            <a:ext cx="1589382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0125635" y="2175281"/>
            <a:ext cx="1486572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2861780" y="2779297"/>
            <a:ext cx="2772538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3"/>
          <p:cNvSpPr/>
          <p:nvPr/>
        </p:nvSpPr>
        <p:spPr>
          <a:xfrm>
            <a:off x="239664" y="903503"/>
            <a:ext cx="11712672" cy="248016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我国南宋数学家杨辉在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《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田亩比类乘除捷法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》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中提出这样一个问题：直田积八百六十四步，只云阔不及长十二步，问长阔共几步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.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大意是：长方形面积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864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平方步，宽比长少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12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步，问长、宽共几步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.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（注：步为当时的长度单位）</a:t>
            </a:r>
            <a:endParaRPr lang="zh-CN" altLang="en-US" sz="3600" b="1" dirty="0">
              <a:latin typeface="+mj-lt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97177" y="3371266"/>
            <a:ext cx="1010838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解：设长方形的长是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步，则宽是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12)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步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6" name="Text Box 17"/>
          <p:cNvSpPr txBox="1">
            <a:spLocks noChangeArrowheads="1"/>
          </p:cNvSpPr>
          <p:nvPr/>
        </p:nvSpPr>
        <p:spPr bwMode="auto">
          <a:xfrm>
            <a:off x="1731198" y="4080410"/>
            <a:ext cx="64151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(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– 12) = 864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79" name="Text Box 17"/>
          <p:cNvSpPr txBox="1">
            <a:spLocks noChangeArrowheads="1"/>
          </p:cNvSpPr>
          <p:nvPr/>
        </p:nvSpPr>
        <p:spPr bwMode="auto">
          <a:xfrm>
            <a:off x="1731198" y="4742362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解方程，得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36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24.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1" name="Text Box 17"/>
          <p:cNvSpPr txBox="1">
            <a:spLocks noChangeArrowheads="1"/>
          </p:cNvSpPr>
          <p:nvPr/>
        </p:nvSpPr>
        <p:spPr bwMode="auto">
          <a:xfrm>
            <a:off x="740801" y="5404315"/>
            <a:ext cx="102211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– 24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36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– 12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 = 24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2" name="Text Box 17"/>
          <p:cNvSpPr txBox="1">
            <a:spLocks noChangeArrowheads="1"/>
          </p:cNvSpPr>
          <p:nvPr/>
        </p:nvSpPr>
        <p:spPr bwMode="auto">
          <a:xfrm>
            <a:off x="1731198" y="5995248"/>
            <a:ext cx="82149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答：长方形的长为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36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步，宽为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24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步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333290" y="3566590"/>
          <a:ext cx="1257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1" imgW="30175200" imgH="9144000" progId="Equation.DSMT4">
                  <p:embed/>
                </p:oleObj>
              </mc:Choice>
              <mc:Fallback>
                <p:oleObj name="Equation" r:id="rId1" imgW="30175200" imgH="9144000" progId="Equation.DSMT4">
                  <p:embed/>
                  <p:pic>
                    <p:nvPicPr>
                      <p:cNvPr id="0" name="图片 399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33290" y="3566590"/>
                        <a:ext cx="1257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 animBg="1"/>
      <p:bldP spid="42" grpId="0" animBg="1"/>
      <p:bldP spid="47" grpId="0" animBg="1"/>
      <p:bldP spid="52" grpId="0" animBg="1"/>
      <p:bldP spid="60" grpId="0" animBg="1"/>
      <p:bldP spid="64" grpId="0" animBg="1"/>
      <p:bldP spid="65" grpId="0" animBg="1"/>
      <p:bldP spid="73" grpId="0" animBg="1"/>
      <p:bldP spid="74" grpId="0" animBg="1"/>
      <p:bldP spid="75" grpId="0"/>
      <p:bldP spid="76" grpId="0"/>
      <p:bldP spid="79" grpId="0"/>
      <p:bldP spid="81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42"/>
          <p:cNvGrpSpPr/>
          <p:nvPr/>
        </p:nvGrpSpPr>
        <p:grpSpPr bwMode="auto">
          <a:xfrm>
            <a:off x="6784106" y="3263259"/>
            <a:ext cx="394049" cy="2827127"/>
            <a:chOff x="7965132" y="1281906"/>
            <a:chExt cx="336072" cy="148466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7965132" y="1281907"/>
              <a:ext cx="33607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966923" y="1863380"/>
              <a:ext cx="332490" cy="30709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i="1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endParaRPr lang="zh-CN" altLang="en-US" sz="3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28" name="直接箭头连接符 27"/>
            <p:cNvCxnSpPr>
              <a:stCxn id="27" idx="2"/>
            </p:cNvCxnSpPr>
            <p:nvPr/>
          </p:nvCxnSpPr>
          <p:spPr>
            <a:xfrm>
              <a:off x="8133168" y="2170473"/>
              <a:ext cx="1" cy="59609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endCxn id="27" idx="0"/>
            </p:cNvCxnSpPr>
            <p:nvPr/>
          </p:nvCxnSpPr>
          <p:spPr>
            <a:xfrm>
              <a:off x="8133168" y="1281906"/>
              <a:ext cx="0" cy="581474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761559" y="2416611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P41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例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196126" y="3263253"/>
            <a:ext cx="3624208" cy="3491900"/>
            <a:chOff x="4438732" y="2967848"/>
            <a:chExt cx="3624208" cy="3491900"/>
          </a:xfrm>
        </p:grpSpPr>
        <p:grpSp>
          <p:nvGrpSpPr>
            <p:cNvPr id="10" name="组合 9"/>
            <p:cNvGrpSpPr/>
            <p:nvPr/>
          </p:nvGrpSpPr>
          <p:grpSpPr bwMode="auto">
            <a:xfrm>
              <a:off x="4438732" y="2967856"/>
              <a:ext cx="2872493" cy="2851285"/>
              <a:chOff x="4933951" y="3407569"/>
              <a:chExt cx="1504949" cy="1494631"/>
            </a:xfrm>
          </p:grpSpPr>
          <p:sp>
            <p:nvSpPr>
              <p:cNvPr id="30" name="矩形 29"/>
              <p:cNvSpPr/>
              <p:nvPr/>
            </p:nvSpPr>
            <p:spPr bwMode="auto">
              <a:xfrm>
                <a:off x="4933951" y="3407569"/>
                <a:ext cx="1504949" cy="149304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4933951" y="3407570"/>
                <a:ext cx="576349" cy="5763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4933951" y="4331718"/>
                <a:ext cx="576349" cy="57048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 bwMode="auto">
              <a:xfrm>
                <a:off x="5858918" y="3407570"/>
                <a:ext cx="579982" cy="5763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 bwMode="auto">
              <a:xfrm>
                <a:off x="5858918" y="4331718"/>
                <a:ext cx="579982" cy="57048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anchor="ctr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 bwMode="auto">
              <a:xfrm>
                <a:off x="5510300" y="3983920"/>
                <a:ext cx="347986" cy="34620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sysDash"/>
                <a:miter lim="800000"/>
              </a:ln>
            </p:spPr>
            <p:txBody>
              <a:bodyPr wrap="square" anchor="ctr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2800" b="1" dirty="0">
                  <a:latin typeface="+mj-lt"/>
                  <a:ea typeface="黑体" panose="02010609060101010101" charset="-122"/>
                </a:endParaRPr>
              </a:p>
            </p:txBody>
          </p:sp>
        </p:grpSp>
        <p:grpSp>
          <p:nvGrpSpPr>
            <p:cNvPr id="12" name="组合 60"/>
            <p:cNvGrpSpPr/>
            <p:nvPr/>
          </p:nvGrpSpPr>
          <p:grpSpPr bwMode="auto">
            <a:xfrm rot="16200000">
              <a:off x="6997803" y="3245727"/>
              <a:ext cx="1099497" cy="543740"/>
              <a:chOff x="5495270" y="2551686"/>
              <a:chExt cx="2423180" cy="46497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5495272" y="2583106"/>
                <a:ext cx="0" cy="40213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918450" y="2583106"/>
                <a:ext cx="0" cy="40213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/>
              <p:cNvCxnSpPr>
                <a:stCxn id="24" idx="0"/>
              </p:cNvCxnSpPr>
              <p:nvPr/>
            </p:nvCxnSpPr>
            <p:spPr>
              <a:xfrm rot="5400000" flipV="1">
                <a:off x="7577812" y="2443539"/>
                <a:ext cx="0" cy="68126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箭头连接符 22"/>
              <p:cNvCxnSpPr>
                <a:endCxn id="24" idx="2"/>
              </p:cNvCxnSpPr>
              <p:nvPr/>
            </p:nvCxnSpPr>
            <p:spPr>
              <a:xfrm rot="5400000" flipV="1">
                <a:off x="5835903" y="2443538"/>
                <a:ext cx="0" cy="681265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 rot="5400000">
                <a:off x="6474373" y="2253848"/>
                <a:ext cx="464970" cy="106064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800" b="1">
                    <a:latin typeface="+mj-lt"/>
                    <a:ea typeface="+mj-ea"/>
                  </a:rPr>
                  <a:t>20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14" name="Rectangle 3"/>
            <p:cNvSpPr/>
            <p:nvPr/>
          </p:nvSpPr>
          <p:spPr>
            <a:xfrm>
              <a:off x="5871511" y="5842030"/>
              <a:ext cx="2191429" cy="617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(</a:t>
              </a:r>
              <a:r>
                <a:rPr lang="zh-CN" altLang="en-US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单位：</a:t>
              </a:r>
              <a:r>
                <a:rPr lang="en-US" altLang="zh-CN" sz="2800" b="1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rPr>
                <a:t>cm)</a:t>
              </a:r>
              <a:endParaRPr lang="zh-CN" altLang="en-US" sz="2800" b="1" dirty="0">
                <a:latin typeface="times" panose="02020603050405020304" pitchFamily="18" charset="0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  <p:grpSp>
          <p:nvGrpSpPr>
            <p:cNvPr id="59" name="组合 60"/>
            <p:cNvGrpSpPr/>
            <p:nvPr/>
          </p:nvGrpSpPr>
          <p:grpSpPr bwMode="auto">
            <a:xfrm rot="16200000">
              <a:off x="7003404" y="4998799"/>
              <a:ext cx="1088299" cy="543740"/>
              <a:chOff x="5495271" y="2551687"/>
              <a:chExt cx="2423179" cy="464970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5495272" y="2583106"/>
                <a:ext cx="0" cy="40213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7918450" y="2583106"/>
                <a:ext cx="0" cy="40213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箭头连接符 61"/>
              <p:cNvCxnSpPr>
                <a:stCxn id="64" idx="0"/>
              </p:cNvCxnSpPr>
              <p:nvPr/>
            </p:nvCxnSpPr>
            <p:spPr>
              <a:xfrm rot="5400000" flipH="1" flipV="1">
                <a:off x="7577812" y="2443542"/>
                <a:ext cx="1" cy="68125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箭头连接符 62"/>
              <p:cNvCxnSpPr>
                <a:endCxn id="64" idx="2"/>
              </p:cNvCxnSpPr>
              <p:nvPr/>
            </p:nvCxnSpPr>
            <p:spPr>
              <a:xfrm rot="5400000" flipV="1">
                <a:off x="5835903" y="2443538"/>
                <a:ext cx="1" cy="681265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文本框 63"/>
              <p:cNvSpPr txBox="1"/>
              <p:nvPr/>
            </p:nvSpPr>
            <p:spPr>
              <a:xfrm rot="5400000">
                <a:off x="6474375" y="2253848"/>
                <a:ext cx="464970" cy="106064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800" b="1">
                    <a:latin typeface="+mj-lt"/>
                    <a:ea typeface="+mj-ea"/>
                  </a:rPr>
                  <a:t>20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78" name="组合 42"/>
          <p:cNvGrpSpPr/>
          <p:nvPr/>
        </p:nvGrpSpPr>
        <p:grpSpPr bwMode="auto">
          <a:xfrm rot="5400000">
            <a:off x="8421270" y="2293806"/>
            <a:ext cx="461666" cy="1477539"/>
            <a:chOff x="7917537" y="-1008840"/>
            <a:chExt cx="393740" cy="5095882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7965133" y="475809"/>
              <a:ext cx="33607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7965132" y="2766566"/>
              <a:ext cx="33607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/>
            <p:cNvSpPr txBox="1"/>
            <p:nvPr/>
          </p:nvSpPr>
          <p:spPr>
            <a:xfrm rot="16200000">
              <a:off x="6734470" y="1399681"/>
              <a:ext cx="2759874" cy="39374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+mj-lt"/>
                  <a:ea typeface="+mj-ea"/>
                </a:rPr>
                <a:t>x</a:t>
              </a:r>
              <a:r>
                <a:rPr lang="en-US" altLang="zh-CN" sz="2400" b="1">
                  <a:solidFill>
                    <a:srgbClr val="FF0000"/>
                  </a:solidFill>
                  <a:latin typeface="+mj-lt"/>
                  <a:ea typeface="+mj-ea"/>
                </a:rPr>
                <a:t>–40</a:t>
              </a:r>
              <a:endParaRPr lang="zh-CN" altLang="en-US" sz="24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82" name="直接箭头连接符 81"/>
            <p:cNvCxnSpPr/>
            <p:nvPr/>
          </p:nvCxnSpPr>
          <p:spPr>
            <a:xfrm rot="16200000" flipH="1" flipV="1">
              <a:off x="7395371" y="-271037"/>
              <a:ext cx="1475607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/>
            <p:cNvCxnSpPr/>
            <p:nvPr/>
          </p:nvCxnSpPr>
          <p:spPr>
            <a:xfrm rot="16200000" flipH="1">
              <a:off x="7472930" y="3426805"/>
              <a:ext cx="132047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102"/>
          <p:cNvSpPr/>
          <p:nvPr/>
        </p:nvSpPr>
        <p:spPr>
          <a:xfrm>
            <a:off x="7364078" y="1212177"/>
            <a:ext cx="2314816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439240" y="1835437"/>
            <a:ext cx="2034560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5181096" y="629109"/>
            <a:ext cx="1408418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5987306" y="1825475"/>
            <a:ext cx="3241884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Text Box 3"/>
          <p:cNvSpPr txBox="1"/>
          <p:nvPr/>
        </p:nvSpPr>
        <p:spPr>
          <a:xfrm>
            <a:off x="8564015" y="2206212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879095" y="1205723"/>
            <a:ext cx="4116799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861482" y="545842"/>
            <a:ext cx="10501344" cy="1870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             如图，将一块正方形金属片的四个角各截去一个相同大小的小正方形，围成高为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20 cm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、容积为 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2 880 cm</a:t>
            </a:r>
            <a:r>
              <a:rPr lang="en-US" altLang="zh-CN" sz="3600" b="1" baseline="30000">
                <a:latin typeface="+mj-lt"/>
                <a:ea typeface="黑体" panose="02010609060101010101" charset="-122"/>
                <a:cs typeface="times" panose="02020603050405020304" pitchFamily="18" charset="0"/>
              </a:rPr>
              <a:t>3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 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的开口方盒</a:t>
            </a:r>
            <a:r>
              <a:rPr lang="en-US" altLang="zh-CN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.</a:t>
            </a:r>
            <a:r>
              <a:rPr lang="zh-CN" altLang="en-US" sz="3600" b="1">
                <a:latin typeface="+mj-lt"/>
                <a:ea typeface="黑体" panose="02010609060101010101" charset="-122"/>
                <a:cs typeface="times" panose="02020603050405020304" pitchFamily="18" charset="0"/>
              </a:rPr>
              <a:t> 原金属片的边长是多少？</a:t>
            </a:r>
            <a:endParaRPr lang="zh-CN" altLang="en-US" sz="3600" b="1" dirty="0">
              <a:latin typeface="+mj-lt"/>
              <a:ea typeface="黑体" panose="02010609060101010101" charset="-122"/>
              <a:cs typeface="times" panose="02020603050405020304" pitchFamily="18" charset="0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939055" y="478607"/>
            <a:ext cx="1240521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 Box 2"/>
          <p:cNvSpPr txBox="1"/>
          <p:nvPr/>
        </p:nvSpPr>
        <p:spPr>
          <a:xfrm>
            <a:off x="808421" y="3159785"/>
            <a:ext cx="2393470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方盒的高：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6" name="Text Box 3"/>
          <p:cNvSpPr txBox="1"/>
          <p:nvPr/>
        </p:nvSpPr>
        <p:spPr>
          <a:xfrm>
            <a:off x="3074573" y="3159785"/>
            <a:ext cx="158303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20 cm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7" name="Text Box 2"/>
          <p:cNvSpPr txBox="1"/>
          <p:nvPr/>
        </p:nvSpPr>
        <p:spPr>
          <a:xfrm>
            <a:off x="808421" y="3896675"/>
            <a:ext cx="3352571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方盒的底边长：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8" name="Text Box 3"/>
          <p:cNvSpPr txBox="1"/>
          <p:nvPr/>
        </p:nvSpPr>
        <p:spPr>
          <a:xfrm>
            <a:off x="3893456" y="3896675"/>
            <a:ext cx="23422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– 40) cm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9" name="Text Box 2"/>
          <p:cNvSpPr txBox="1"/>
          <p:nvPr/>
        </p:nvSpPr>
        <p:spPr>
          <a:xfrm>
            <a:off x="808421" y="4633564"/>
            <a:ext cx="3352571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方盒的底面积：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0" name="Text Box 3"/>
          <p:cNvSpPr txBox="1"/>
          <p:nvPr/>
        </p:nvSpPr>
        <p:spPr>
          <a:xfrm>
            <a:off x="3918020" y="4633564"/>
            <a:ext cx="28724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– 40)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cm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1" name="Text Box 2"/>
          <p:cNvSpPr txBox="1"/>
          <p:nvPr/>
        </p:nvSpPr>
        <p:spPr>
          <a:xfrm>
            <a:off x="808421" y="5427538"/>
            <a:ext cx="3085035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方盒的容积：</a:t>
            </a:r>
            <a:endParaRPr lang="zh-CN" altLang="en-US" sz="3600" b="1" dirty="0"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" name="Text Box 3"/>
          <p:cNvSpPr txBox="1"/>
          <p:nvPr/>
        </p:nvSpPr>
        <p:spPr>
          <a:xfrm>
            <a:off x="3473800" y="5427538"/>
            <a:ext cx="33167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20(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– 40)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cm</a:t>
            </a:r>
            <a:r>
              <a:rPr lang="en-US" altLang="zh-CN" sz="36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endParaRPr lang="en-US" altLang="zh-CN" sz="3600" b="1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  <p:bldP spid="107" grpId="0"/>
      <p:bldP spid="108" grpId="0" animBg="1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7932" y="520829"/>
            <a:ext cx="889876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解</a:t>
            </a:r>
            <a:r>
              <a:rPr lang="zh-CN" altLang="en-US" sz="3600" b="1">
                <a:solidFill>
                  <a:srgbClr val="FF0066"/>
                </a:solidFill>
                <a:latin typeface="+mj-lt"/>
                <a:ea typeface="+mj-ea"/>
              </a:rPr>
              <a:t> </a:t>
            </a:r>
            <a:r>
              <a:rPr lang="zh-CN" altLang="en-US" sz="3600" b="1">
                <a:latin typeface="+mj-lt"/>
                <a:ea typeface="+mj-ea"/>
              </a:rPr>
              <a:t>   设原金属片的边长是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>
                <a:latin typeface="+mj-lt"/>
                <a:ea typeface="+mj-ea"/>
              </a:rPr>
              <a:t> cm</a:t>
            </a:r>
            <a:r>
              <a:rPr lang="zh-CN" altLang="en-US" sz="3600" b="1">
                <a:latin typeface="+mj-lt"/>
                <a:ea typeface="+mj-ea"/>
              </a:rPr>
              <a:t>，则方盒的底边长是 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36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– 40) 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cm. </a:t>
            </a:r>
            <a:r>
              <a:rPr lang="zh-CN" altLang="en-US" sz="3600" b="1">
                <a:latin typeface="+mj-lt"/>
                <a:ea typeface="+mj-ea"/>
              </a:rPr>
              <a:t>根据题意，得</a:t>
            </a:r>
            <a:endParaRPr lang="en-US" altLang="zh-CN" sz="3600" b="1">
              <a:latin typeface="+mj-lt"/>
              <a:ea typeface="+mj-ea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1657" y="2007263"/>
            <a:ext cx="47155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20(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– 40)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= 2880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622398" y="2939597"/>
            <a:ext cx="5665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整理，得 </a:t>
            </a:r>
            <a:r>
              <a:rPr lang="en-US" altLang="zh-CN" sz="3600" b="1" i="1" kern="0">
                <a:latin typeface="+mj-lt"/>
                <a:ea typeface="+mj-ea"/>
              </a:rPr>
              <a:t>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(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– 40)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144.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622398" y="3726925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解方程，得 </a:t>
            </a:r>
            <a:r>
              <a:rPr lang="en-US" altLang="zh-CN" sz="3600" b="1" kern="0">
                <a:latin typeface="+mj-lt"/>
                <a:ea typeface="+mj-ea"/>
              </a:rPr>
              <a:t> 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52</a:t>
            </a:r>
            <a:r>
              <a:rPr lang="zh-CN" altLang="en-US" sz="3600" b="1" kern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j-ea"/>
              </a:rPr>
              <a:t> = 28.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622398" y="4514253"/>
            <a:ext cx="6382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en-US" altLang="zh-CN" sz="3600" b="1" i="1" kern="0">
                <a:solidFill>
                  <a:srgbClr val="0000FF"/>
                </a:solidFill>
                <a:latin typeface="+mj-lt"/>
                <a:ea typeface="+mj-ea"/>
              </a:rPr>
              <a:t>x</a:t>
            </a:r>
            <a:r>
              <a:rPr lang="en-US" altLang="zh-CN" sz="3600" b="1" kern="0" baseline="-2500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3600" b="1" kern="0">
                <a:solidFill>
                  <a:srgbClr val="0000FF"/>
                </a:solidFill>
                <a:latin typeface="+mj-lt"/>
                <a:ea typeface="+mj-ea"/>
              </a:rPr>
              <a:t> = 28 </a:t>
            </a: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</a:rPr>
              <a:t>不合题意</a:t>
            </a: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，所以 </a:t>
            </a:r>
            <a:r>
              <a:rPr lang="en-US" altLang="zh-CN" sz="3600" b="1" i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 = 52.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22398" y="5301581"/>
            <a:ext cx="64646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答：原金属片的边长是 </a:t>
            </a:r>
            <a:r>
              <a:rPr lang="en-US" altLang="zh-CN" sz="3600" b="1" kern="0">
                <a:latin typeface="Times New Roman" panose="02020603050405020304"/>
                <a:ea typeface="黑体" panose="02010609060101010101" charset="-122"/>
              </a:rPr>
              <a:t>52 cm.</a:t>
            </a:r>
            <a:r>
              <a:rPr lang="zh-CN" altLang="en-US" sz="3600" b="1" kern="0">
                <a:latin typeface="Times New Roman" panose="02020603050405020304"/>
                <a:ea typeface="黑体" panose="02010609060101010101" charset="-122"/>
              </a:rPr>
              <a:t> 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252512" y="2227702"/>
            <a:ext cx="4036228" cy="3953410"/>
            <a:chOff x="6528612" y="2653825"/>
            <a:chExt cx="4036228" cy="3953410"/>
          </a:xfrm>
        </p:grpSpPr>
        <p:grpSp>
          <p:nvGrpSpPr>
            <p:cNvPr id="43" name="组合 42"/>
            <p:cNvGrpSpPr/>
            <p:nvPr/>
          </p:nvGrpSpPr>
          <p:grpSpPr bwMode="auto">
            <a:xfrm>
              <a:off x="6528612" y="3115341"/>
              <a:ext cx="394049" cy="2827127"/>
              <a:chOff x="7965132" y="1281906"/>
              <a:chExt cx="336072" cy="148466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7965132" y="1281907"/>
                <a:ext cx="336072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965132" y="2766566"/>
                <a:ext cx="336072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/>
              <p:cNvSpPr txBox="1"/>
              <p:nvPr/>
            </p:nvSpPr>
            <p:spPr>
              <a:xfrm>
                <a:off x="7966923" y="1863380"/>
                <a:ext cx="332490" cy="307093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+mj-lt"/>
                    <a:ea typeface="+mj-ea"/>
                  </a:rPr>
                  <a:t>x</a:t>
                </a:r>
                <a:endParaRPr lang="zh-CN" altLang="en-US" sz="3200" b="1" i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47" name="直接箭头连接符 46"/>
              <p:cNvCxnSpPr>
                <a:stCxn id="46" idx="2"/>
              </p:cNvCxnSpPr>
              <p:nvPr/>
            </p:nvCxnSpPr>
            <p:spPr>
              <a:xfrm>
                <a:off x="8133168" y="2170473"/>
                <a:ext cx="1" cy="596093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>
                <a:endCxn id="46" idx="0"/>
              </p:cNvCxnSpPr>
              <p:nvPr/>
            </p:nvCxnSpPr>
            <p:spPr>
              <a:xfrm>
                <a:off x="8133168" y="1281906"/>
                <a:ext cx="0" cy="581474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6940632" y="3115335"/>
              <a:ext cx="3624208" cy="3491900"/>
              <a:chOff x="4438732" y="2967848"/>
              <a:chExt cx="3624208" cy="3491900"/>
            </a:xfrm>
          </p:grpSpPr>
          <p:grpSp>
            <p:nvGrpSpPr>
              <p:cNvPr id="50" name="组合 49"/>
              <p:cNvGrpSpPr/>
              <p:nvPr/>
            </p:nvGrpSpPr>
            <p:grpSpPr bwMode="auto">
              <a:xfrm>
                <a:off x="4438732" y="2967856"/>
                <a:ext cx="2872493" cy="2851285"/>
                <a:chOff x="4933951" y="3407569"/>
                <a:chExt cx="1504949" cy="1494631"/>
              </a:xfrm>
            </p:grpSpPr>
            <p:sp>
              <p:nvSpPr>
                <p:cNvPr id="64" name="矩形 63"/>
                <p:cNvSpPr/>
                <p:nvPr/>
              </p:nvSpPr>
              <p:spPr bwMode="auto">
                <a:xfrm>
                  <a:off x="4933951" y="3407569"/>
                  <a:ext cx="1504949" cy="149304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square" anchor="ctr">
                  <a:sp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65" name="矩形 64"/>
                <p:cNvSpPr/>
                <p:nvPr/>
              </p:nvSpPr>
              <p:spPr bwMode="auto">
                <a:xfrm>
                  <a:off x="4933951" y="3407570"/>
                  <a:ext cx="576349" cy="576351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square" anchor="ctr">
                  <a:no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66" name="矩形 65"/>
                <p:cNvSpPr/>
                <p:nvPr/>
              </p:nvSpPr>
              <p:spPr bwMode="auto">
                <a:xfrm>
                  <a:off x="4933951" y="4331718"/>
                  <a:ext cx="576349" cy="57048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square" anchor="ctr">
                  <a:no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67" name="矩形 66"/>
                <p:cNvSpPr/>
                <p:nvPr/>
              </p:nvSpPr>
              <p:spPr bwMode="auto">
                <a:xfrm>
                  <a:off x="5858918" y="3407570"/>
                  <a:ext cx="579982" cy="576351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square" anchor="ctr">
                  <a:no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68" name="矩形 67"/>
                <p:cNvSpPr/>
                <p:nvPr/>
              </p:nvSpPr>
              <p:spPr bwMode="auto">
                <a:xfrm>
                  <a:off x="5858918" y="4331718"/>
                  <a:ext cx="579982" cy="57048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square" anchor="ctr">
                  <a:no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  <p:sp>
              <p:nvSpPr>
                <p:cNvPr id="69" name="矩形 68"/>
                <p:cNvSpPr/>
                <p:nvPr/>
              </p:nvSpPr>
              <p:spPr bwMode="auto">
                <a:xfrm>
                  <a:off x="5510300" y="3983920"/>
                  <a:ext cx="347986" cy="346209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prstDash val="sysDash"/>
                  <a:miter lim="800000"/>
                </a:ln>
              </p:spPr>
              <p:txBody>
                <a:bodyPr wrap="square" anchor="ctr">
                  <a:noAutofit/>
                </a:bodyPr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/>
                  </a:pPr>
                  <a:endParaRPr lang="zh-CN" altLang="en-US" sz="2800" b="1" dirty="0">
                    <a:latin typeface="+mj-lt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51" name="组合 60"/>
              <p:cNvGrpSpPr/>
              <p:nvPr/>
            </p:nvGrpSpPr>
            <p:grpSpPr bwMode="auto">
              <a:xfrm rot="16200000">
                <a:off x="6997803" y="3245727"/>
                <a:ext cx="1099497" cy="543740"/>
                <a:chOff x="5495270" y="2551686"/>
                <a:chExt cx="2423180" cy="464970"/>
              </a:xfrm>
            </p:grpSpPr>
            <p:cxnSp>
              <p:nvCxnSpPr>
                <p:cNvPr id="59" name="直接连接符 58"/>
                <p:cNvCxnSpPr/>
                <p:nvPr/>
              </p:nvCxnSpPr>
              <p:spPr>
                <a:xfrm>
                  <a:off x="5495272" y="2583106"/>
                  <a:ext cx="0" cy="4021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7918450" y="2583106"/>
                  <a:ext cx="0" cy="4021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箭头连接符 60"/>
                <p:cNvCxnSpPr>
                  <a:stCxn id="63" idx="0"/>
                </p:cNvCxnSpPr>
                <p:nvPr/>
              </p:nvCxnSpPr>
              <p:spPr>
                <a:xfrm rot="5400000" flipV="1">
                  <a:off x="7577812" y="2443539"/>
                  <a:ext cx="0" cy="681263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箭头连接符 61"/>
                <p:cNvCxnSpPr>
                  <a:endCxn id="63" idx="2"/>
                </p:cNvCxnSpPr>
                <p:nvPr/>
              </p:nvCxnSpPr>
              <p:spPr>
                <a:xfrm rot="5400000" flipV="1">
                  <a:off x="5835903" y="2443538"/>
                  <a:ext cx="0" cy="681265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文本框 62"/>
                <p:cNvSpPr txBox="1"/>
                <p:nvPr/>
              </p:nvSpPr>
              <p:spPr>
                <a:xfrm rot="5400000">
                  <a:off x="6474373" y="2253848"/>
                  <a:ext cx="464970" cy="1060646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20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52" name="Rectangle 3"/>
              <p:cNvSpPr/>
              <p:nvPr/>
            </p:nvSpPr>
            <p:spPr>
              <a:xfrm>
                <a:off x="5871511" y="5842030"/>
                <a:ext cx="2191429" cy="6177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10000"/>
                  </a:lnSpc>
                </a:pP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(</a:t>
                </a:r>
                <a:r>
                  <a:rPr lang="zh-CN" altLang="en-US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单位：</a:t>
                </a:r>
                <a:r>
                  <a:rPr lang="en-US" altLang="zh-CN" sz="2800" b="1">
                    <a:latin typeface="times" panose="02020603050405020304" pitchFamily="18" charset="0"/>
                    <a:ea typeface="黑体" panose="02010609060101010101" charset="-122"/>
                    <a:cs typeface="times" panose="02020603050405020304" pitchFamily="18" charset="0"/>
                  </a:rPr>
                  <a:t>cm)</a:t>
                </a:r>
                <a:endParaRPr lang="zh-CN" altLang="en-US" sz="2800" b="1" dirty="0">
                  <a:latin typeface="times" panose="02020603050405020304" pitchFamily="18" charset="0"/>
                  <a:ea typeface="黑体" panose="02010609060101010101" charset="-122"/>
                  <a:cs typeface="times" panose="02020603050405020304" pitchFamily="18" charset="0"/>
                </a:endParaRPr>
              </a:p>
            </p:txBody>
          </p:sp>
          <p:grpSp>
            <p:nvGrpSpPr>
              <p:cNvPr id="53" name="组合 60"/>
              <p:cNvGrpSpPr/>
              <p:nvPr/>
            </p:nvGrpSpPr>
            <p:grpSpPr bwMode="auto">
              <a:xfrm rot="16200000">
                <a:off x="7003404" y="4998799"/>
                <a:ext cx="1088299" cy="543740"/>
                <a:chOff x="5495271" y="2551687"/>
                <a:chExt cx="2423179" cy="464970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>
                  <a:off x="5495272" y="2583106"/>
                  <a:ext cx="0" cy="4021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7918450" y="2583106"/>
                  <a:ext cx="0" cy="4021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箭头连接符 55"/>
                <p:cNvCxnSpPr>
                  <a:stCxn id="58" idx="0"/>
                </p:cNvCxnSpPr>
                <p:nvPr/>
              </p:nvCxnSpPr>
              <p:spPr>
                <a:xfrm rot="5400000" flipH="1" flipV="1">
                  <a:off x="7577812" y="2443542"/>
                  <a:ext cx="1" cy="681259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箭头连接符 56"/>
                <p:cNvCxnSpPr>
                  <a:endCxn id="58" idx="2"/>
                </p:cNvCxnSpPr>
                <p:nvPr/>
              </p:nvCxnSpPr>
              <p:spPr>
                <a:xfrm rot="5400000" flipV="1">
                  <a:off x="5835903" y="2443538"/>
                  <a:ext cx="1" cy="681265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文本框 57"/>
                <p:cNvSpPr txBox="1"/>
                <p:nvPr/>
              </p:nvSpPr>
              <p:spPr>
                <a:xfrm rot="5400000">
                  <a:off x="6474375" y="2253848"/>
                  <a:ext cx="464970" cy="1060647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2800" b="1">
                      <a:latin typeface="+mj-lt"/>
                      <a:ea typeface="+mj-ea"/>
                    </a:rPr>
                    <a:t>20</a:t>
                  </a:r>
                  <a:endParaRPr lang="zh-CN" altLang="en-US" sz="2800" b="1" dirty="0">
                    <a:latin typeface="+mj-lt"/>
                    <a:ea typeface="+mj-ea"/>
                  </a:endParaRPr>
                </a:p>
              </p:txBody>
            </p:sp>
          </p:grpSp>
        </p:grpSp>
        <p:grpSp>
          <p:nvGrpSpPr>
            <p:cNvPr id="70" name="组合 42"/>
            <p:cNvGrpSpPr/>
            <p:nvPr/>
          </p:nvGrpSpPr>
          <p:grpSpPr bwMode="auto">
            <a:xfrm rot="5400000">
              <a:off x="8165776" y="2145888"/>
              <a:ext cx="461666" cy="1477539"/>
              <a:chOff x="7917537" y="-1008840"/>
              <a:chExt cx="393740" cy="5095882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7965133" y="475809"/>
                <a:ext cx="336072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7965132" y="2766566"/>
                <a:ext cx="336072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文本框 72"/>
              <p:cNvSpPr txBox="1"/>
              <p:nvPr/>
            </p:nvSpPr>
            <p:spPr>
              <a:xfrm rot="16200000">
                <a:off x="6734470" y="1399681"/>
                <a:ext cx="2759874" cy="393740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+mj-lt"/>
                    <a:ea typeface="+mj-ea"/>
                  </a:rPr>
                  <a:t>x</a:t>
                </a:r>
                <a:r>
                  <a:rPr lang="en-US" altLang="zh-CN" sz="2400" b="1">
                    <a:solidFill>
                      <a:srgbClr val="FF0000"/>
                    </a:solidFill>
                    <a:latin typeface="+mj-lt"/>
                    <a:ea typeface="+mj-ea"/>
                  </a:rPr>
                  <a:t>–40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74" name="直接箭头连接符 73"/>
              <p:cNvCxnSpPr/>
              <p:nvPr/>
            </p:nvCxnSpPr>
            <p:spPr>
              <a:xfrm rot="16200000" flipH="1" flipV="1">
                <a:off x="7395371" y="-271037"/>
                <a:ext cx="1475607" cy="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箭头连接符 74"/>
              <p:cNvCxnSpPr/>
              <p:nvPr/>
            </p:nvCxnSpPr>
            <p:spPr>
              <a:xfrm rot="16200000" flipH="1">
                <a:off x="7472930" y="3426805"/>
                <a:ext cx="1320475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27651" y="17440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02121" y="297513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练习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00012" y="820733"/>
            <a:ext cx="1761599" cy="50053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18275" y="2263371"/>
            <a:ext cx="3241884" cy="5505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69409" y="1370261"/>
            <a:ext cx="6775694" cy="886721"/>
          </a:xfrm>
          <a:prstGeom prst="rect">
            <a:avLst/>
          </a:prstGeom>
          <a:solidFill>
            <a:srgbClr val="FF7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33041" y="685548"/>
            <a:ext cx="9872524" cy="2175467"/>
            <a:chOff x="1033041" y="685548"/>
            <a:chExt cx="9872524" cy="2175467"/>
          </a:xfrm>
        </p:grpSpPr>
        <p:sp>
          <p:nvSpPr>
            <p:cNvPr id="20" name="Rectangle 3"/>
            <p:cNvSpPr/>
            <p:nvPr/>
          </p:nvSpPr>
          <p:spPr>
            <a:xfrm>
              <a:off x="1033041" y="685548"/>
              <a:ext cx="9872524" cy="2175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一根水管内壁均匀地形成一层厚 </a:t>
              </a:r>
              <a:r>
                <a:rPr lang="en-US" altLang="zh-CN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3 mm </a:t>
              </a:r>
              <a:r>
                <a:rPr lang="zh-CN" altLang="en-US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的附着物，从而导致流通截面（圆形）减少至原来的</a:t>
              </a:r>
              <a:r>
                <a:rPr lang="en-US" altLang="zh-CN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    . </a:t>
              </a:r>
              <a:r>
                <a:rPr lang="zh-CN" altLang="en-US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求这根水管原来的内壁直径</a:t>
              </a:r>
              <a:r>
                <a:rPr lang="en-US" altLang="zh-CN" sz="3600" b="1">
                  <a:latin typeface="+mj-lt"/>
                  <a:ea typeface="黑体" panose="02010609060101010101" charset="-122"/>
                  <a:cs typeface="times" panose="02020603050405020304" pitchFamily="18" charset="0"/>
                </a:rPr>
                <a:t>.</a:t>
              </a:r>
              <a:endParaRPr lang="zh-CN" altLang="en-US" sz="3600" b="1" dirty="0">
                <a:latin typeface="+mj-lt"/>
                <a:ea typeface="黑体" panose="02010609060101010101" charset="-122"/>
                <a:cs typeface="times" panose="02020603050405020304" pitchFamily="18" charset="0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9427603" y="1287482"/>
            <a:ext cx="3175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92" name="Equation" r:id="rId1" imgW="7620000" imgH="25908000" progId="Equation.DSMT4">
                    <p:embed/>
                  </p:oleObj>
                </mc:Choice>
                <mc:Fallback>
                  <p:oleObj name="Equation" r:id="rId1" imgW="7620000" imgH="259080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427603" y="1287482"/>
                          <a:ext cx="317500" cy="1079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731744" y="3065525"/>
          <a:ext cx="5168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3" name="Equation" r:id="rId3" imgW="124053600" imgH="25908000" progId="Equation.DSMT4">
                  <p:embed/>
                </p:oleObj>
              </mc:Choice>
              <mc:Fallback>
                <p:oleObj name="Equation" r:id="rId3" imgW="124053600" imgH="25908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1744" y="3065525"/>
                        <a:ext cx="51689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7100012" y="4193927"/>
          <a:ext cx="1320800" cy="129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4" name="Equation" r:id="rId5" imgW="31699200" imgH="31089600" progId="Equation.DSMT4">
                  <p:embed/>
                </p:oleObj>
              </mc:Choice>
              <mc:Fallback>
                <p:oleObj name="Equation" r:id="rId5" imgW="31699200" imgH="310896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00012" y="4193927"/>
                        <a:ext cx="1320800" cy="1293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3862723" y="4114921"/>
          <a:ext cx="1970087" cy="129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5" name="Equation" r:id="rId7" imgW="47244000" imgH="31089600" progId="Equation.DSMT4">
                  <p:embed/>
                </p:oleObj>
              </mc:Choice>
              <mc:Fallback>
                <p:oleObj name="Equation" r:id="rId7" imgW="47244000" imgH="31089600" progId="Equation.DSMT4">
                  <p:embed/>
                  <p:pic>
                    <p:nvPicPr>
                      <p:cNvPr id="0" name="对象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62723" y="4114921"/>
                        <a:ext cx="1970087" cy="1293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1384733" y="3313480"/>
            <a:ext cx="23470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1219200">
              <a:defRPr/>
            </a:pPr>
            <a:r>
              <a:rPr lang="zh-CN" altLang="en-US" sz="3600" b="1" kern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</a:rPr>
              <a:t>等量关系：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6" name="Text Box 3"/>
          <p:cNvSpPr txBox="1"/>
          <p:nvPr/>
        </p:nvSpPr>
        <p:spPr>
          <a:xfrm>
            <a:off x="5351425" y="2592850"/>
            <a:ext cx="717558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spc="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endParaRPr lang="en-US" altLang="zh-CN" sz="3600" b="1" spc="3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2802</Words>
  <Application>WPS 演示</Application>
  <PresentationFormat>宽屏</PresentationFormat>
  <Paragraphs>364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21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Aa楷体</vt:lpstr>
      <vt:lpstr>楷体_GB2312</vt:lpstr>
      <vt:lpstr>楷体</vt:lpstr>
      <vt:lpstr>华文中宋</vt:lpstr>
      <vt:lpstr>Times New Roman</vt:lpstr>
      <vt:lpstr>黑体</vt:lpstr>
      <vt:lpstr>times</vt:lpstr>
      <vt:lpstr>Traditional Arabic</vt:lpstr>
      <vt:lpstr>Times New Roman</vt:lpstr>
      <vt:lpstr>Arial Unicode MS</vt:lpstr>
      <vt:lpstr>等线</vt:lpstr>
      <vt:lpstr>仿宋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455</cp:revision>
  <dcterms:created xsi:type="dcterms:W3CDTF">2025-11-05T05:12:00Z</dcterms:created>
  <dcterms:modified xsi:type="dcterms:W3CDTF">2026-02-04T08:33:45Z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6A959EF49647418391455BF9B95EED6E_12</vt:lpwstr>
  </property>
  <property fmtid="{D5CDD505-2E9C-101B-9397-08002B2CF9AE}" pid="3" name="KSOProductBuildVer">
    <vt:lpwstr>2052-12.1.0.24657</vt:lpwstr>
  </property>
</Properties>
</file>