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91" r:id="rId7"/>
    <p:sldId id="352" r:id="rId8"/>
    <p:sldId id="392" r:id="rId9"/>
    <p:sldId id="344" r:id="rId10"/>
    <p:sldId id="393" r:id="rId11"/>
    <p:sldId id="394" r:id="rId12"/>
    <p:sldId id="372" r:id="rId13"/>
    <p:sldId id="382" r:id="rId14"/>
    <p:sldId id="396" r:id="rId15"/>
    <p:sldId id="397" r:id="rId16"/>
    <p:sldId id="398" r:id="rId17"/>
    <p:sldId id="276" r:id="rId18"/>
    <p:sldId id="399" r:id="rId19"/>
    <p:sldId id="400" r:id="rId20"/>
    <p:sldId id="401" r:id="rId21"/>
    <p:sldId id="402" r:id="rId22"/>
    <p:sldId id="388" r:id="rId23"/>
    <p:sldId id="338" r:id="rId24"/>
    <p:sldId id="33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9CD"/>
    <a:srgbClr val="FF00FF"/>
    <a:srgbClr val="FFFBDD"/>
    <a:srgbClr val="FF7DA2"/>
    <a:srgbClr val="FFFF00"/>
    <a:srgbClr val="FF7D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0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6832" y="1265023"/>
            <a:ext cx="8678336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17.2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一元二次方程的解法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因式分解法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229" y="370663"/>
            <a:ext cx="819331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</a:rPr>
              <a:t>用因式分解法解一元二次方程的步骤：</a:t>
            </a:r>
            <a:endParaRPr lang="zh-CN" altLang="en-US" sz="3600" b="1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42507" y="993759"/>
            <a:ext cx="0" cy="5508641"/>
          </a:xfrm>
          <a:prstGeom prst="line">
            <a:avLst/>
          </a:prstGeom>
          <a:ln w="25400">
            <a:solidFill>
              <a:srgbClr val="777777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537903" y="1333107"/>
            <a:ext cx="1041278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465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将一元二次方程化为</a:t>
            </a:r>
            <a:r>
              <a:rPr lang="zh-CN" altLang="en-US" sz="3465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一般形式 </a:t>
            </a:r>
            <a:r>
              <a:rPr lang="en-US" altLang="zh-CN" sz="3465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ax</a:t>
            </a:r>
            <a:r>
              <a:rPr lang="en-US" altLang="zh-CN" sz="3465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465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465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bx </a:t>
            </a:r>
            <a:r>
              <a:rPr lang="en-US" altLang="zh-CN" sz="3465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465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 </a:t>
            </a:r>
            <a:r>
              <a:rPr lang="en-US" altLang="zh-CN" sz="3465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0 </a:t>
            </a:r>
            <a:r>
              <a:rPr lang="en-US" altLang="zh-CN" sz="3465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465" b="1" i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a </a:t>
            </a:r>
            <a:r>
              <a:rPr lang="en-US" altLang="zh-CN" sz="3465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≠ 0)</a:t>
            </a:r>
            <a:r>
              <a:rPr lang="zh-CN" altLang="en-US" sz="3600" b="1">
                <a:latin typeface="+mj-lt"/>
                <a:ea typeface="+mj-ea"/>
                <a:cs typeface="Times New Roman" panose="02020603050405020304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76146" y="1389911"/>
            <a:ext cx="532722" cy="532722"/>
          </a:xfrm>
          <a:prstGeom prst="ellipse">
            <a:avLst/>
          </a:prstGeom>
          <a:solidFill>
            <a:srgbClr val="F35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1</a:t>
            </a:r>
            <a:endParaRPr lang="en-US" altLang="zh-CN" sz="4000" b="1"/>
          </a:p>
        </p:txBody>
      </p:sp>
      <p:sp>
        <p:nvSpPr>
          <p:cNvPr id="8" name="椭圆 7"/>
          <p:cNvSpPr/>
          <p:nvPr/>
        </p:nvSpPr>
        <p:spPr>
          <a:xfrm>
            <a:off x="876146" y="2304127"/>
            <a:ext cx="532722" cy="532722"/>
          </a:xfrm>
          <a:prstGeom prst="ellipse">
            <a:avLst/>
          </a:prstGeom>
          <a:solidFill>
            <a:srgbClr val="008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2</a:t>
            </a:r>
            <a:endParaRPr lang="en-US" altLang="zh-CN" sz="4000" b="1"/>
          </a:p>
        </p:txBody>
      </p:sp>
      <p:sp>
        <p:nvSpPr>
          <p:cNvPr id="9" name="文本框 8"/>
          <p:cNvSpPr txBox="1"/>
          <p:nvPr/>
        </p:nvSpPr>
        <p:spPr>
          <a:xfrm>
            <a:off x="1537902" y="2173072"/>
            <a:ext cx="10501695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因式分解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，将方程左边分解为一次因式相乘的形式</a:t>
            </a:r>
            <a:r>
              <a:rPr lang="zh-CN" altLang="en-US" sz="3600" b="1">
                <a:latin typeface="+mj-lt"/>
                <a:ea typeface="+mj-ea"/>
                <a:cs typeface="Times New Roman" panose="02020603050405020304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76146" y="3909754"/>
            <a:ext cx="532722" cy="5327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3</a:t>
            </a:r>
            <a:endParaRPr lang="en-US" altLang="zh-CN" sz="4000" b="1"/>
          </a:p>
        </p:txBody>
      </p:sp>
      <p:sp>
        <p:nvSpPr>
          <p:cNvPr id="12" name="文本框 11"/>
          <p:cNvSpPr txBox="1"/>
          <p:nvPr/>
        </p:nvSpPr>
        <p:spPr>
          <a:xfrm>
            <a:off x="1537903" y="3780490"/>
            <a:ext cx="10412774" cy="14608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将方程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降次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为两个一元一次方程的形式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mx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n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0 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600" b="1" i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m 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≠ 0)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76146" y="5473036"/>
            <a:ext cx="532722" cy="532722"/>
          </a:xfrm>
          <a:prstGeom prst="ellipse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4</a:t>
            </a:r>
            <a:endParaRPr lang="en-US" altLang="zh-CN" sz="4000" b="1"/>
          </a:p>
        </p:txBody>
      </p:sp>
      <p:sp>
        <p:nvSpPr>
          <p:cNvPr id="14" name="文本框 13"/>
          <p:cNvSpPr txBox="1"/>
          <p:nvPr/>
        </p:nvSpPr>
        <p:spPr>
          <a:xfrm>
            <a:off x="1537903" y="5356692"/>
            <a:ext cx="8177594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解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两个一元一次方程，求出方程的根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58645" y="2823137"/>
            <a:ext cx="3068026" cy="1112017"/>
            <a:chOff x="550868" y="154681"/>
            <a:chExt cx="2301019" cy="83401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550868" y="154681"/>
              <a:ext cx="2301019" cy="834013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802182" y="338838"/>
              <a:ext cx="190683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提公因式法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21991" y="2823137"/>
            <a:ext cx="2453990" cy="1112017"/>
            <a:chOff x="588968" y="154681"/>
            <a:chExt cx="1840492" cy="83401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588968" y="154681"/>
              <a:ext cx="1710587" cy="83401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859332" y="338838"/>
              <a:ext cx="1570128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公式法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09335" y="2823137"/>
            <a:ext cx="3068026" cy="1112017"/>
            <a:chOff x="550868" y="154681"/>
            <a:chExt cx="2301019" cy="83401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550868" y="154681"/>
              <a:ext cx="2301019" cy="834013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802182" y="338838"/>
              <a:ext cx="190683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十字相乘法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6672" y="335542"/>
            <a:ext cx="1593428" cy="799489"/>
            <a:chOff x="357739" y="593793"/>
            <a:chExt cx="1195071" cy="59961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39" y="593793"/>
              <a:ext cx="1195071" cy="599617"/>
            </a:xfrm>
            <a:prstGeom prst="rect">
              <a:avLst/>
            </a:prstGeom>
          </p:spPr>
        </p:pic>
        <p:sp>
          <p:nvSpPr>
            <p:cNvPr id="26" name="文本框 1"/>
            <p:cNvSpPr txBox="1">
              <a:spLocks noChangeArrowheads="1"/>
            </p:cNvSpPr>
            <p:nvPr/>
          </p:nvSpPr>
          <p:spPr bwMode="auto">
            <a:xfrm>
              <a:off x="476411" y="620134"/>
              <a:ext cx="952574" cy="500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9pPr>
            </a:lstStyle>
            <a:p>
              <a:pPr algn="ctr" eaLnBrk="1" hangingPunct="1"/>
              <a:r>
                <a:rPr lang="zh-CN" altLang="en-US" sz="3735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  <a:endParaRPr lang="zh-CN" altLang="en-US" sz="3735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6" grpId="1"/>
          <p:bldP spid="7" grpId="0" bldLvl="0" animBg="1"/>
          <p:bldP spid="7" grpId="1" animBg="1"/>
          <p:bldP spid="8" grpId="0" bldLvl="0" animBg="1"/>
          <p:bldP spid="8" grpId="1" animBg="1"/>
          <p:bldP spid="9" grpId="0"/>
          <p:bldP spid="9" grpId="1"/>
          <p:bldP spid="11" grpId="0" bldLvl="0" animBg="1"/>
          <p:bldP spid="11" grpId="1" animBg="1"/>
          <p:bldP spid="12" grpId="0"/>
          <p:bldP spid="12" grpId="1"/>
          <p:bldP spid="13" grpId="0" bldLvl="0" animBg="1"/>
          <p:bldP spid="13" grpId="1" animBg="1"/>
          <p:bldP spid="14" grpId="0"/>
          <p:bldP spid="1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6" grpId="1"/>
          <p:bldP spid="7" grpId="0" bldLvl="0" animBg="1"/>
          <p:bldP spid="7" grpId="1" animBg="1"/>
          <p:bldP spid="8" grpId="0" bldLvl="0" animBg="1"/>
          <p:bldP spid="8" grpId="1" animBg="1"/>
          <p:bldP spid="9" grpId="0"/>
          <p:bldP spid="9" grpId="1"/>
          <p:bldP spid="11" grpId="0" bldLvl="0" animBg="1"/>
          <p:bldP spid="11" grpId="1" animBg="1"/>
          <p:bldP spid="12" grpId="0"/>
          <p:bldP spid="12" grpId="1"/>
          <p:bldP spid="13" grpId="0" bldLvl="0" animBg="1"/>
          <p:bldP spid="13" grpId="1" animBg="1"/>
          <p:bldP spid="14" grpId="0"/>
          <p:bldP spid="14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3141028" y="206759"/>
            <a:ext cx="31571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解下列方程：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5672040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P30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文本框 10241"/>
          <p:cNvSpPr txBox="1"/>
          <p:nvPr/>
        </p:nvSpPr>
        <p:spPr>
          <a:xfrm>
            <a:off x="674615" y="1612193"/>
            <a:ext cx="101177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3(</a:t>
            </a:r>
            <a:r>
              <a:rPr lang="en-US" altLang="zh-CN" i="1"/>
              <a:t>x</a:t>
            </a:r>
            <a:r>
              <a:rPr lang="en-US" altLang="zh-CN"/>
              <a:t> + 1)</a:t>
            </a:r>
            <a:r>
              <a:rPr lang="en-US" altLang="zh-CN" i="1"/>
              <a:t> </a:t>
            </a:r>
            <a:r>
              <a:rPr lang="en-US" altLang="zh-CN"/>
              <a:t>= 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+ 1)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6</a:t>
            </a:r>
            <a:r>
              <a:rPr lang="en-US" altLang="zh-CN" i="1"/>
              <a:t>x </a:t>
            </a:r>
            <a:r>
              <a:rPr lang="en-US" altLang="zh-CN"/>
              <a:t>– 7 = 0</a:t>
            </a:r>
            <a:r>
              <a:rPr lang="zh-CN" altLang="en-US"/>
              <a:t>；</a:t>
            </a:r>
            <a:endParaRPr lang="en-US" altLang="zh-CN" dirty="0"/>
          </a:p>
        </p:txBody>
      </p:sp>
      <p:grpSp>
        <p:nvGrpSpPr>
          <p:cNvPr id="4" name="组合 3"/>
          <p:cNvGrpSpPr/>
          <p:nvPr/>
        </p:nvGrpSpPr>
        <p:grpSpPr>
          <a:xfrm>
            <a:off x="674615" y="853674"/>
            <a:ext cx="9952610" cy="850692"/>
            <a:chOff x="969390" y="2503696"/>
            <a:chExt cx="9952610" cy="850692"/>
          </a:xfrm>
        </p:grpSpPr>
        <p:sp>
          <p:nvSpPr>
            <p:cNvPr id="26" name="文本框 10241"/>
            <p:cNvSpPr txBox="1"/>
            <p:nvPr/>
          </p:nvSpPr>
          <p:spPr>
            <a:xfrm>
              <a:off x="969390" y="2503696"/>
              <a:ext cx="99526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</a:t>
              </a:r>
              <a:r>
                <a:rPr lang="en-US" altLang="zh-CN" i="1"/>
                <a:t>                      </a:t>
              </a:r>
              <a:r>
                <a:rPr lang="zh-CN" altLang="en-US"/>
                <a:t>；（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r>
                <a:rPr lang="en-US" altLang="zh-CN"/>
                <a:t>4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3</a:t>
              </a:r>
              <a:r>
                <a:rPr lang="en-US" altLang="zh-CN" i="1"/>
                <a:t>x</a:t>
              </a:r>
              <a:r>
                <a:rPr lang="en-US" altLang="zh-CN"/>
                <a:t> = 0.</a:t>
              </a:r>
              <a:endParaRPr lang="en-US" altLang="zh-CN" dirty="0"/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085975" y="2528888"/>
            <a:ext cx="41148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117" name="Equation" r:id="rId1" imgW="98755200" imgH="19812000" progId="Equation.DSMT4">
                    <p:embed/>
                  </p:oleObj>
                </mc:Choice>
                <mc:Fallback>
                  <p:oleObj name="Equation" r:id="rId1" imgW="98755200" imgH="198120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85975" y="2528888"/>
                          <a:ext cx="41148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Text Box 3"/>
          <p:cNvSpPr txBox="1"/>
          <p:nvPr/>
        </p:nvSpPr>
        <p:spPr>
          <a:xfrm>
            <a:off x="894190" y="3002787"/>
            <a:ext cx="501181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）由题意，得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464095" y="3039518"/>
          <a:ext cx="4648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18" name="Equation" r:id="rId3" imgW="111556800" imgH="14630400" progId="Equation.DSMT4">
                  <p:embed/>
                </p:oleObj>
              </mc:Choice>
              <mc:Fallback>
                <p:oleObj name="Equation" r:id="rId3" imgW="111556800" imgH="146304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64095" y="3039518"/>
                        <a:ext cx="46482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 Box 3"/>
          <p:cNvSpPr txBox="1"/>
          <p:nvPr/>
        </p:nvSpPr>
        <p:spPr>
          <a:xfrm>
            <a:off x="1908674" y="3700957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5803899" y="3686125"/>
          <a:ext cx="3556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19" name="Equation" r:id="rId5" imgW="85344000" imgH="15240000" progId="Equation.DSMT4">
                  <p:embed/>
                </p:oleObj>
              </mc:Choice>
              <mc:Fallback>
                <p:oleObj name="Equation" r:id="rId5" imgW="85344000" imgH="15240000" progId="Equation.DSMT4">
                  <p:embed/>
                  <p:pic>
                    <p:nvPicPr>
                      <p:cNvPr id="0" name="对象 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03899" y="3686125"/>
                        <a:ext cx="35560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0241"/>
          <p:cNvSpPr txBox="1"/>
          <p:nvPr/>
        </p:nvSpPr>
        <p:spPr>
          <a:xfrm>
            <a:off x="674615" y="2295447"/>
            <a:ext cx="92409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 i="1"/>
              <a:t>t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/>
              <a:t> + 3)</a:t>
            </a:r>
            <a:r>
              <a:rPr lang="en-US" altLang="zh-CN" i="1"/>
              <a:t> </a:t>
            </a:r>
            <a:r>
              <a:rPr lang="en-US" altLang="zh-CN"/>
              <a:t>= 28</a:t>
            </a:r>
            <a:r>
              <a:rPr lang="zh-CN" altLang="en-US"/>
              <a:t>；（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en-US" altLang="zh-CN"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i="1"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>
                <a:ea typeface="楷体" panose="02010609060101010101" pitchFamily="49" charset="-122"/>
                <a:cs typeface="Times New Roman" panose="02020603050405020304" charset="0"/>
              </a:rPr>
              <a:t> + 1)(</a:t>
            </a:r>
            <a:r>
              <a:rPr lang="en-US" altLang="zh-CN" i="1"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>
                <a:ea typeface="楷体" panose="02010609060101010101" pitchFamily="49" charset="-122"/>
                <a:cs typeface="Times New Roman" panose="02020603050405020304" charset="0"/>
              </a:rPr>
              <a:t> + 3) </a:t>
            </a:r>
            <a:r>
              <a:rPr lang="en-US" altLang="zh-CN"/>
              <a:t>= 15.</a:t>
            </a:r>
            <a:endParaRPr lang="en-US" altLang="zh-CN" dirty="0"/>
          </a:p>
        </p:txBody>
      </p:sp>
      <p:sp>
        <p:nvSpPr>
          <p:cNvPr id="16" name="Text Box 3"/>
          <p:cNvSpPr txBox="1"/>
          <p:nvPr/>
        </p:nvSpPr>
        <p:spPr>
          <a:xfrm>
            <a:off x="1772098" y="4478176"/>
            <a:ext cx="58949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2897734" y="5095409"/>
            <a:ext cx="6027612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 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3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 Box 3"/>
          <p:cNvSpPr txBox="1"/>
          <p:nvPr/>
        </p:nvSpPr>
        <p:spPr>
          <a:xfrm>
            <a:off x="2897734" y="5788932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5911540" y="4478176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3)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6720091" y="5564197"/>
          <a:ext cx="2959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20" name="Equation" r:id="rId7" imgW="71018400" imgH="25603200" progId="Equation.DSMT4">
                  <p:embed/>
                </p:oleObj>
              </mc:Choice>
              <mc:Fallback>
                <p:oleObj name="Equation" r:id="rId7" imgW="71018400" imgH="256032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20091" y="5564197"/>
                        <a:ext cx="2959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1157215" y="329493"/>
            <a:ext cx="101177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3(</a:t>
            </a:r>
            <a:r>
              <a:rPr lang="en-US" altLang="zh-CN" i="1"/>
              <a:t>x</a:t>
            </a:r>
            <a:r>
              <a:rPr lang="en-US" altLang="zh-CN"/>
              <a:t> + 1)</a:t>
            </a:r>
            <a:r>
              <a:rPr lang="en-US" altLang="zh-CN" i="1"/>
              <a:t> </a:t>
            </a:r>
            <a:r>
              <a:rPr lang="en-US" altLang="zh-CN"/>
              <a:t>= 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+ 1)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6</a:t>
            </a:r>
            <a:r>
              <a:rPr lang="en-US" altLang="zh-CN" i="1"/>
              <a:t>x </a:t>
            </a:r>
            <a:r>
              <a:rPr lang="en-US" altLang="zh-CN"/>
              <a:t>– 7 = 0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3" name="Text Box 3"/>
          <p:cNvSpPr txBox="1"/>
          <p:nvPr/>
        </p:nvSpPr>
        <p:spPr>
          <a:xfrm>
            <a:off x="609600" y="1099216"/>
            <a:ext cx="72103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）将原方程化为一般形式，得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7256946" y="1099216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3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1707239" y="1693306"/>
            <a:ext cx="5396029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把方程左边分解因式，得 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6939445" y="1740498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+ 1)(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3)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1707239" y="2359988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+ 1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3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1707240" y="3066177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5459949" y="3066177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3.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609600" y="4270815"/>
            <a:ext cx="68580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6939445" y="4254703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+ 1)(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7)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1719939" y="4871187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+ 1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7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719940" y="5577376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5472649" y="5577376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7.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822420" y="1652166"/>
            <a:ext cx="3230759" cy="3115812"/>
            <a:chOff x="780384" y="3263930"/>
            <a:chExt cx="3230759" cy="311581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384" y="3263930"/>
              <a:ext cx="3230759" cy="311581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008960" y="4313442"/>
              <a:ext cx="2817171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不能直接两边同除以</a:t>
              </a:r>
              <a:r>
                <a:rPr lang="en-US" altLang="zh-CN" sz="3200" b="1"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(</a:t>
              </a:r>
              <a:r>
                <a:rPr lang="en-US" altLang="zh-CN" sz="3200" b="1" i="1"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x</a:t>
              </a:r>
              <a:r>
                <a:rPr lang="en-US" altLang="zh-CN" sz="3200" b="1"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 + 1)!</a:t>
              </a:r>
              <a:endParaRPr lang="zh-CN" altLang="en-US" sz="3200" b="1" dirty="0"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1475545" y="276147"/>
            <a:ext cx="92409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 i="1"/>
              <a:t>t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/>
              <a:t> + 3)</a:t>
            </a:r>
            <a:r>
              <a:rPr lang="en-US" altLang="zh-CN" i="1"/>
              <a:t> </a:t>
            </a:r>
            <a:r>
              <a:rPr lang="en-US" altLang="zh-CN"/>
              <a:t>= 28</a:t>
            </a:r>
            <a:r>
              <a:rPr lang="zh-CN" altLang="en-US"/>
              <a:t>；（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en-US" altLang="zh-CN"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i="1"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>
                <a:ea typeface="楷体" panose="02010609060101010101" pitchFamily="49" charset="-122"/>
                <a:cs typeface="Times New Roman" panose="02020603050405020304" charset="0"/>
              </a:rPr>
              <a:t> + 1)(</a:t>
            </a:r>
            <a:r>
              <a:rPr lang="en-US" altLang="zh-CN" i="1"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>
                <a:ea typeface="楷体" panose="02010609060101010101" pitchFamily="49" charset="-122"/>
                <a:cs typeface="Times New Roman" panose="02020603050405020304" charset="0"/>
              </a:rPr>
              <a:t> + 3) </a:t>
            </a:r>
            <a:r>
              <a:rPr lang="en-US" altLang="zh-CN"/>
              <a:t>= 15.</a:t>
            </a:r>
            <a:endParaRPr lang="en-US" altLang="zh-CN" dirty="0"/>
          </a:p>
        </p:txBody>
      </p:sp>
      <p:sp>
        <p:nvSpPr>
          <p:cNvPr id="14" name="Text Box 3"/>
          <p:cNvSpPr txBox="1"/>
          <p:nvPr/>
        </p:nvSpPr>
        <p:spPr>
          <a:xfrm>
            <a:off x="609600" y="1099216"/>
            <a:ext cx="72103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）将原方程化为一般形式，得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7256946" y="1099216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t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+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3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28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707239" y="1693306"/>
            <a:ext cx="5396029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把方程左边分解因式，得 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6939445" y="1740498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+ 7)(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4)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1707239" y="2359988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+ 7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1707240" y="3066177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5459949" y="3066177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t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7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t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4.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6" name="Text Box 3"/>
          <p:cNvSpPr txBox="1"/>
          <p:nvPr/>
        </p:nvSpPr>
        <p:spPr>
          <a:xfrm>
            <a:off x="609600" y="3804490"/>
            <a:ext cx="72103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）将原方程化为一般形式，得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7" name="Text Box 3"/>
          <p:cNvSpPr txBox="1"/>
          <p:nvPr/>
        </p:nvSpPr>
        <p:spPr>
          <a:xfrm>
            <a:off x="7256946" y="3804490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+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12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1707239" y="4398580"/>
            <a:ext cx="5396029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把方程左边分解因式，得 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9" name="Text Box 3"/>
          <p:cNvSpPr txBox="1"/>
          <p:nvPr/>
        </p:nvSpPr>
        <p:spPr>
          <a:xfrm>
            <a:off x="6939445" y="4445772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+ 6)(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2)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707239" y="5065262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+ 6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2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1707240" y="5771451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2" name="Text Box 3"/>
          <p:cNvSpPr txBox="1"/>
          <p:nvPr/>
        </p:nvSpPr>
        <p:spPr>
          <a:xfrm>
            <a:off x="5459949" y="5771451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2.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372858" y="325760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 结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763947" y="1835573"/>
          <a:ext cx="10630238" cy="432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95988"/>
                <a:gridCol w="7334250"/>
              </a:tblGrid>
              <a:tr h="650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方法</a:t>
                      </a: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112" marR="134112" marT="60960" marB="6096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适用的方程</a:t>
                      </a: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112" marR="134112" marT="60960" marB="6096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直接开平方法</a:t>
                      </a: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112" marR="134112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134112" marR="134112" marT="60960" marB="60960" anchor="ctr"/>
                </a:tc>
              </a:tr>
              <a:tr h="812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配方法</a:t>
                      </a: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112" marR="134112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600" b="1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134112" marR="134112" marT="60960" marB="60960" anchor="ctr"/>
                </a:tc>
              </a:tr>
              <a:tr h="812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公式法</a:t>
                      </a: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112" marR="134112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112" marR="134112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因式分解法</a:t>
                      </a: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4112" marR="134112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134112" marR="134112" marT="60960" marB="60960" anchor="ctr"/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195402" y="4936067"/>
            <a:ext cx="7094898" cy="1200329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一边为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0</a:t>
            </a:r>
            <a:r>
              <a:rPr lang="zh-CN" altLang="en-US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，另一边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易于分解</a:t>
            </a:r>
            <a:r>
              <a:rPr lang="zh-CN" altLang="en-US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成两个一次因式的积的一元二次方程</a:t>
            </a:r>
            <a:endParaRPr lang="zh-CN" altLang="en-US" sz="3600" b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21079" y="3386865"/>
            <a:ext cx="4314868" cy="646331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algn="ctr">
              <a:buNone/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所有</a:t>
            </a:r>
            <a:r>
              <a:rPr lang="zh-CN" altLang="en-US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一元二次方程</a:t>
            </a:r>
            <a:endParaRPr lang="en-US" altLang="zh-CN" sz="3600" b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60271" y="975882"/>
            <a:ext cx="787145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解一元二次方程的方法及适用类型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95064" y="2596727"/>
            <a:ext cx="6970099" cy="646331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algn="ctr">
              <a:buNone/>
            </a:pP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=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</a:t>
            </a:r>
            <a:r>
              <a:rPr lang="zh-CN" altLang="en-US" sz="3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或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mx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=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 </a:t>
            </a:r>
            <a:r>
              <a:rPr lang="en-US" altLang="zh-CN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</a:t>
            </a:r>
            <a:r>
              <a:rPr lang="en-US" altLang="zh-CN" sz="3600" b="1" i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m </a:t>
            </a:r>
            <a:r>
              <a:rPr lang="en-US" altLang="zh-CN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≠ 0</a:t>
            </a:r>
            <a:r>
              <a:rPr lang="zh-CN" altLang="en-US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3600" b="1" i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</a:t>
            </a:r>
            <a:r>
              <a:rPr lang="en-US" altLang="zh-CN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Euclid Math Two" panose="02050601010101010101" pitchFamily="18" charset="2"/>
              </a:rPr>
              <a:t></a:t>
            </a:r>
            <a:r>
              <a:rPr lang="en-US" altLang="zh-CN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0</a:t>
            </a:r>
            <a:r>
              <a:rPr lang="en-US" altLang="zh-CN" sz="3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36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21079" y="4206240"/>
            <a:ext cx="4314868" cy="646331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所有</a:t>
            </a:r>
            <a:r>
              <a:rPr lang="zh-CN" altLang="en-US" sz="3600" b="1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一元二次方程</a:t>
            </a:r>
            <a:endParaRPr lang="zh-CN" altLang="en-US" sz="3600" b="1"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107352" y="663909"/>
            <a:ext cx="10359226" cy="289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1.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解下列方程：</a:t>
            </a:r>
            <a:endParaRPr lang="zh-CN" altLang="zh-CN" sz="3600">
              <a:latin typeface="Times New Roman" panose="02020603050405020304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–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7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= – 12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–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8 = 0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；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 –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4) =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 –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2)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5(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2) = 0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；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+ 2)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= 3(2 +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)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6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1) = 2(1 –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3" name="Text Box 3"/>
          <p:cNvSpPr txBox="1"/>
          <p:nvPr/>
        </p:nvSpPr>
        <p:spPr>
          <a:xfrm>
            <a:off x="609600" y="3628540"/>
            <a:ext cx="80645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）将原方程化为一般形式，得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4" name="Text Box 3"/>
          <p:cNvSpPr txBox="1"/>
          <p:nvPr/>
        </p:nvSpPr>
        <p:spPr>
          <a:xfrm>
            <a:off x="8200907" y="3628540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7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+ 12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1707239" y="4222630"/>
            <a:ext cx="5396029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把方程左边分解因式，得 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6" name="Text Box 3"/>
          <p:cNvSpPr txBox="1"/>
          <p:nvPr/>
        </p:nvSpPr>
        <p:spPr>
          <a:xfrm>
            <a:off x="6939445" y="4269822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3)(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4)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1707239" y="4889312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3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8" name="Text Box 3"/>
          <p:cNvSpPr txBox="1"/>
          <p:nvPr/>
        </p:nvSpPr>
        <p:spPr>
          <a:xfrm>
            <a:off x="1707240" y="5595501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9" name="Text Box 3"/>
          <p:cNvSpPr txBox="1"/>
          <p:nvPr/>
        </p:nvSpPr>
        <p:spPr>
          <a:xfrm>
            <a:off x="5312800" y="5595501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4.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07352" y="626021"/>
            <a:ext cx="10071100" cy="73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–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8 = 0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 –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4) =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 –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；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863600" y="1563698"/>
            <a:ext cx="68580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7193445" y="1547586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+ 2)(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4)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1973939" y="2164070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+ 2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1973940" y="2870259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5726649" y="2870259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4.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863600" y="3761486"/>
            <a:ext cx="632984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）移项、提取公因式，得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6830587" y="3778656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1)(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4)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1961239" y="4470716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1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1961240" y="5176905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5713949" y="5176905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4.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67657" y="614171"/>
            <a:ext cx="10856686" cy="73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2)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5(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2) = 0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+ 2)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= 3(2 +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；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0" name="Text Box 3"/>
          <p:cNvSpPr txBox="1"/>
          <p:nvPr/>
        </p:nvSpPr>
        <p:spPr>
          <a:xfrm>
            <a:off x="863600" y="1548265"/>
            <a:ext cx="58949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1989236" y="2165498"/>
            <a:ext cx="625844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</a:t>
            </a:r>
            <a:r>
              <a:rPr lang="zh-CN" altLang="en-US" sz="3600" b="1">
                <a:solidFill>
                  <a:srgbClr val="FF0000"/>
                </a:solidFill>
              </a:rPr>
              <a:t>有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2 </a:t>
            </a:r>
            <a:r>
              <a:rPr lang="en-US" altLang="zh-CN" sz="3600" b="1" i="1">
                <a:solidFill>
                  <a:srgbClr val="FF0000"/>
                </a:solidFill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0 </a:t>
            </a:r>
            <a:r>
              <a:rPr lang="zh-CN" altLang="en-US" sz="3600" b="1">
                <a:solidFill>
                  <a:srgbClr val="FF0000"/>
                </a:solidFill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7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2" name="Text Box 3"/>
          <p:cNvSpPr txBox="1"/>
          <p:nvPr/>
        </p:nvSpPr>
        <p:spPr>
          <a:xfrm>
            <a:off x="1989236" y="2859021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3" name="Text Box 3"/>
          <p:cNvSpPr txBox="1"/>
          <p:nvPr/>
        </p:nvSpPr>
        <p:spPr>
          <a:xfrm>
            <a:off x="5379965" y="1548265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 2)(</a:t>
            </a:r>
            <a:r>
              <a:rPr lang="en-US" altLang="zh-CN" sz="3600" b="1" i="1">
                <a:solidFill>
                  <a:srgbClr val="FF0000"/>
                </a:solidFill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 – 7)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2" name="Text Box 3"/>
          <p:cNvSpPr txBox="1"/>
          <p:nvPr/>
        </p:nvSpPr>
        <p:spPr>
          <a:xfrm>
            <a:off x="5685538" y="2788686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7.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3" name="Text Box 3"/>
          <p:cNvSpPr txBox="1"/>
          <p:nvPr/>
        </p:nvSpPr>
        <p:spPr>
          <a:xfrm>
            <a:off x="863600" y="3925821"/>
            <a:ext cx="72103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）移项、提取公因式，得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6" name="Text Box 3"/>
          <p:cNvSpPr txBox="1"/>
          <p:nvPr/>
        </p:nvSpPr>
        <p:spPr>
          <a:xfrm>
            <a:off x="6758570" y="3913155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+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2)(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1)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7" name="文本框 46"/>
          <p:cNvSpPr txBox="1"/>
          <p:nvPr/>
        </p:nvSpPr>
        <p:spPr bwMode="auto">
          <a:xfrm>
            <a:off x="1961239" y="4656909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+ 2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1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8" name="Text Box 3"/>
          <p:cNvSpPr txBox="1"/>
          <p:nvPr/>
        </p:nvSpPr>
        <p:spPr>
          <a:xfrm>
            <a:off x="1961240" y="5363098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9" name="Text Box 3"/>
          <p:cNvSpPr txBox="1"/>
          <p:nvPr/>
        </p:nvSpPr>
        <p:spPr>
          <a:xfrm>
            <a:off x="5830064" y="5363098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1.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42" grpId="0"/>
      <p:bldP spid="43" grpId="0"/>
      <p:bldP spid="46" grpId="0"/>
      <p:bldP spid="47" grpId="0"/>
      <p:bldP spid="48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28265" y="576823"/>
            <a:ext cx="6149791" cy="73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6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1) = 2(1 –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863600" y="1485418"/>
            <a:ext cx="576942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）移项、分解因式，得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2985975" y="2234927"/>
            <a:ext cx="62200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3(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+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1)(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1)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– 2(</a:t>
            </a:r>
            <a:r>
              <a:rPr lang="en-US" altLang="zh-CN" sz="3600" b="1" i="1">
                <a:solidFill>
                  <a:srgbClr val="FF0000"/>
                </a:solidFill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 – 1)</a:t>
            </a:r>
            <a:r>
              <a:rPr lang="en-US" altLang="zh-CN" sz="3600" b="1" baseline="30000">
                <a:solidFill>
                  <a:srgbClr val="FF0000"/>
                </a:solidFill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1961239" y="3039993"/>
            <a:ext cx="46736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2987785" y="3760474"/>
            <a:ext cx="62200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1)[3(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+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1)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– 2(</a:t>
            </a:r>
            <a:r>
              <a:rPr lang="en-US" altLang="zh-CN" sz="3600" b="1" i="1">
                <a:solidFill>
                  <a:srgbClr val="FF0000"/>
                </a:solidFill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 – 1)]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 Box 3"/>
          <p:cNvSpPr txBox="1"/>
          <p:nvPr/>
        </p:nvSpPr>
        <p:spPr>
          <a:xfrm>
            <a:off x="3971812" y="4449742"/>
            <a:ext cx="424837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1)(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+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5)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1961239" y="5059387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+ 5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1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1961240" y="5765576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5830064" y="5765576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1.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93152" y="141585"/>
            <a:ext cx="80239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分别用公式法和因式分解法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解方程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–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6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+ 9 = (5 – 2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50333" y="1277467"/>
            <a:ext cx="11070167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+mj-ea"/>
                <a:ea typeface="+mj-ea"/>
              </a:rPr>
              <a:t>公式法：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原方程化为一般形式，得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3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14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+ 16 = 0.</a:t>
            </a:r>
            <a:endParaRPr lang="zh-CN" altLang="zh-CN" sz="3600" b="1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550333" y="2375283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40585" y="1912708"/>
          <a:ext cx="7010400" cy="138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6" name="Equation" r:id="rId1" imgW="168249600" imgH="33223200" progId="Equation.DSMT4">
                  <p:embed/>
                </p:oleObj>
              </mc:Choice>
              <mc:Fallback>
                <p:oleObj name="Equation" r:id="rId1" imgW="168249600" imgH="332232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40585" y="1912708"/>
                        <a:ext cx="7010400" cy="138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3"/>
          <p:cNvSpPr txBox="1"/>
          <p:nvPr/>
        </p:nvSpPr>
        <p:spPr>
          <a:xfrm>
            <a:off x="550334" y="3258329"/>
            <a:ext cx="432646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11985" y="3029044"/>
          <a:ext cx="28067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7" name="Equation" r:id="rId3" imgW="67360800" imgH="25908000" progId="Equation.DSMT4">
                  <p:embed/>
                </p:oleObj>
              </mc:Choice>
              <mc:Fallback>
                <p:oleObj name="Equation" r:id="rId3" imgW="67360800" imgH="259080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11985" y="3029044"/>
                        <a:ext cx="28067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50333" y="3890155"/>
            <a:ext cx="11070167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FF"/>
                </a:solidFill>
                <a:latin typeface="+mj-ea"/>
                <a:ea typeface="+mj-ea"/>
              </a:rPr>
              <a:t>因式分解法：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原方程可化为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 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3)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(5 – 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0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.</a:t>
            </a:r>
            <a:endParaRPr lang="zh-CN" altLang="zh-CN" sz="3600" b="1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550333" y="4587391"/>
            <a:ext cx="36279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3505200" y="4551332"/>
            <a:ext cx="79586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[(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3) + (5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)][(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3)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(5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)] = 0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550333" y="5157522"/>
            <a:ext cx="452699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+mn-ea"/>
              </a:rPr>
              <a:t>即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)(3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8)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0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4974590" y="5123030"/>
            <a:ext cx="648927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8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0333" y="5696825"/>
            <a:ext cx="6606451" cy="1079500"/>
            <a:chOff x="372533" y="5696825"/>
            <a:chExt cx="6606451" cy="1079500"/>
          </a:xfrm>
        </p:grpSpPr>
        <p:sp>
          <p:nvSpPr>
            <p:cNvPr id="17" name="Text Box 3"/>
            <p:cNvSpPr txBox="1"/>
            <p:nvPr/>
          </p:nvSpPr>
          <p:spPr>
            <a:xfrm>
              <a:off x="372533" y="5926110"/>
              <a:ext cx="432646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4172284" y="5696825"/>
            <a:ext cx="28067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18" name="Equation" r:id="rId5" imgW="67360800" imgH="25908000" progId="Equation.DSMT4">
                    <p:embed/>
                  </p:oleObj>
                </mc:Choice>
                <mc:Fallback>
                  <p:oleObj name="Equation" r:id="rId5" imgW="67360800" imgH="259080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72284" y="5696825"/>
                          <a:ext cx="28067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8" grpId="0" build="p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1242467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451295" y="5855040"/>
            <a:ext cx="9383215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 flipH="1">
            <a:off x="6885756" y="5052176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4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5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1596195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706" y="2882671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49" y="1626849"/>
            <a:ext cx="86993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正确理解因式分解法的实质，熟练掌握运用因式分解法解一元二次方程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248247" y="2895371"/>
            <a:ext cx="86993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通过新方法的学习，培养学生分析问题解决问题的能力及探索精神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14" name="椭圆 13"/>
          <p:cNvSpPr/>
          <p:nvPr/>
        </p:nvSpPr>
        <p:spPr>
          <a:xfrm>
            <a:off x="1484706" y="4289845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8247" y="4289845"/>
            <a:ext cx="86993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通过因式分解法的学习使学生树立转化的思想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20455" y="132445"/>
            <a:ext cx="7863115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>
                <a:latin typeface="+mj-lt"/>
                <a:ea typeface="+mj-ea"/>
              </a:rPr>
              <a:t>3. </a:t>
            </a:r>
            <a:r>
              <a:rPr lang="zh-CN" altLang="zh-CN" sz="3600" b="1">
                <a:latin typeface="+mj-lt"/>
                <a:ea typeface="+mj-ea"/>
              </a:rPr>
              <a:t>若一个三角形的三边长均满足方程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endParaRPr lang="en-US" altLang="zh-CN" sz="3600" b="1"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 baseline="30000">
                <a:latin typeface="+mj-lt"/>
                <a:ea typeface="+mj-ea"/>
              </a:rPr>
              <a:t>2 </a:t>
            </a:r>
            <a:r>
              <a:rPr lang="en-US" altLang="zh-CN" sz="3600" b="1">
                <a:latin typeface="+mj-lt"/>
                <a:ea typeface="+mj-ea"/>
              </a:rPr>
              <a:t>– 7</a:t>
            </a:r>
            <a:r>
              <a:rPr lang="en-US" altLang="zh-CN" sz="3600" b="1" i="1">
                <a:latin typeface="+mj-lt"/>
                <a:ea typeface="+mj-ea"/>
              </a:rPr>
              <a:t>x </a:t>
            </a:r>
            <a:r>
              <a:rPr lang="en-US" altLang="zh-CN" sz="3600" b="1">
                <a:latin typeface="+mj-lt"/>
                <a:ea typeface="+mj-ea"/>
              </a:rPr>
              <a:t>+ 12 = 0</a:t>
            </a:r>
            <a:r>
              <a:rPr lang="zh-CN" altLang="zh-CN" sz="3600" b="1">
                <a:latin typeface="+mj-lt"/>
                <a:ea typeface="+mj-ea"/>
              </a:rPr>
              <a:t>，求此三角形的周长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zh-CN" altLang="en-US" sz="3600"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805539" y="1454030"/>
            <a:ext cx="632256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解：把方程左边分解因式，得 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6939445" y="1501222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3)(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– 4)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1707239" y="2120712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3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707240" y="2826901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5312800" y="2826901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4.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934655" y="3433725"/>
            <a:ext cx="10876345" cy="33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∵三角形三边长均为方程的根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，所以有以下几种情况：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①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三角形三边长为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3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3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周长为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9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；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②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三角形三边长为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4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3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3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，周长为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10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；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③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三角形三边长为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4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4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3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，周长为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11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；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④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三角形三边长为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4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4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周长为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12.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41494" y="3541184"/>
            <a:ext cx="2349500" cy="584775"/>
          </a:xfrm>
          <a:prstGeom prst="rect">
            <a:avLst/>
          </a:prstGeom>
          <a:noFill/>
          <a:ln w="12700">
            <a:solidFill>
              <a:srgbClr val="3FCBF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因式分解法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左大括号 7"/>
          <p:cNvSpPr/>
          <p:nvPr>
            <p:custDataLst>
              <p:tags r:id="rId2"/>
            </p:custDataLst>
          </p:nvPr>
        </p:nvSpPr>
        <p:spPr>
          <a:xfrm>
            <a:off x="3425614" y="2454456"/>
            <a:ext cx="571500" cy="3085283"/>
          </a:xfrm>
          <a:prstGeom prst="leftBrace">
            <a:avLst>
              <a:gd name="adj1" fmla="val 48333"/>
              <a:gd name="adj2" fmla="val 50000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9" name="TextBox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97113" y="2162070"/>
            <a:ext cx="1246294" cy="584775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概念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41987" y="3858260"/>
            <a:ext cx="1201420" cy="584775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依据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41987" y="5223933"/>
            <a:ext cx="1201420" cy="584775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步骤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>
            <p:custDataLst>
              <p:tags r:id="rId6"/>
            </p:custDataLst>
          </p:nvPr>
        </p:nvSpPr>
        <p:spPr>
          <a:xfrm>
            <a:off x="7731126" y="1644227"/>
            <a:ext cx="391584" cy="1617133"/>
          </a:xfrm>
          <a:prstGeom prst="leftBrace">
            <a:avLst>
              <a:gd name="adj1" fmla="val 48333"/>
              <a:gd name="adj2" fmla="val 50000"/>
            </a:avLst>
          </a:prstGeom>
          <a:ln w="12700">
            <a:solidFill>
              <a:srgbClr val="9C1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13" name="TextBox 1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164581" y="1669627"/>
            <a:ext cx="1492673" cy="1569660"/>
          </a:xfrm>
          <a:prstGeom prst="rect">
            <a:avLst/>
          </a:prstGeom>
          <a:noFill/>
          <a:ln w="12700">
            <a:solidFill>
              <a:srgbClr val="FF25D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用因式分解法解方程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197004" y="1314873"/>
            <a:ext cx="2336800" cy="584775"/>
          </a:xfrm>
          <a:prstGeom prst="rect">
            <a:avLst/>
          </a:prstGeom>
          <a:noFill/>
          <a:ln w="12700">
            <a:solidFill>
              <a:srgbClr val="9C12E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提公因式法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164580" y="3858260"/>
            <a:ext cx="5085925" cy="584775"/>
          </a:xfrm>
          <a:prstGeom prst="rect">
            <a:avLst/>
          </a:prstGeom>
          <a:noFill/>
          <a:ln w="12700">
            <a:solidFill>
              <a:srgbClr val="FF25D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若 </a:t>
            </a:r>
            <a:r>
              <a:rPr lang="en-US" altLang="zh-CN" sz="3200" b="1" i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ab </a:t>
            </a:r>
            <a:r>
              <a:rPr lang="en-US" altLang="zh-CN" sz="32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 0</a:t>
            </a:r>
            <a:r>
              <a:rPr lang="zh-CN" altLang="en-US" sz="32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，则 </a:t>
            </a:r>
            <a:r>
              <a:rPr lang="en-US" altLang="zh-CN" sz="3200" b="1" i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 </a:t>
            </a:r>
            <a:r>
              <a:rPr lang="en-US" altLang="zh-CN" sz="32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 0 </a:t>
            </a:r>
            <a:r>
              <a:rPr lang="zh-CN" altLang="en-US" sz="32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或 </a:t>
            </a:r>
            <a:r>
              <a:rPr lang="en-US" altLang="zh-CN" sz="3200" b="1" i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 </a:t>
            </a:r>
            <a:r>
              <a:rPr lang="en-US" altLang="zh-CN" sz="32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 0.</a:t>
            </a:r>
            <a:endParaRPr lang="en-US" altLang="zh-CN" sz="3200" b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4" name="TextBox 1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197427" y="2049780"/>
            <a:ext cx="1591733" cy="584775"/>
          </a:xfrm>
          <a:prstGeom prst="rect">
            <a:avLst/>
          </a:prstGeom>
          <a:noFill/>
          <a:ln w="12700">
            <a:solidFill>
              <a:srgbClr val="9C12E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公式法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197004" y="2795693"/>
            <a:ext cx="2336800" cy="584775"/>
          </a:xfrm>
          <a:prstGeom prst="rect">
            <a:avLst/>
          </a:prstGeom>
          <a:noFill/>
          <a:ln w="12700">
            <a:solidFill>
              <a:srgbClr val="9C12E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十字相乘法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>
            <a:stCxn id="9" idx="3"/>
            <a:endCxn id="13" idx="1"/>
          </p:cNvCxnSpPr>
          <p:nvPr/>
        </p:nvCxnSpPr>
        <p:spPr>
          <a:xfrm flipV="1">
            <a:off x="5243407" y="2454457"/>
            <a:ext cx="921174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0" idx="3"/>
            <a:endCxn id="20" idx="1"/>
          </p:cNvCxnSpPr>
          <p:nvPr/>
        </p:nvCxnSpPr>
        <p:spPr>
          <a:xfrm>
            <a:off x="5243407" y="4150648"/>
            <a:ext cx="92117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练习册本课时</a:t>
            </a: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的习题</a:t>
            </a:r>
            <a:r>
              <a:rPr lang="en-US" altLang="zh-CN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.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7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6300" y="1370681"/>
            <a:ext cx="754888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回顾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：因式分解的方法有哪些？</a:t>
            </a:r>
            <a:endParaRPr lang="zh-CN" altLang="en-US" sz="36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6300" y="2094841"/>
            <a:ext cx="416560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）提公因式法：</a:t>
            </a:r>
            <a:endParaRPr lang="zh-CN" altLang="en-US" sz="3600" b="1">
              <a:latin typeface="+mj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89157" y="2593527"/>
            <a:ext cx="621368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m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m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m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c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=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b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6300" y="3238165"/>
            <a:ext cx="406400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）公式法：</a:t>
            </a:r>
            <a:endParaRPr lang="zh-CN" altLang="en-US" sz="3600" b="1">
              <a:latin typeface="+mj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17900" y="3247343"/>
            <a:ext cx="515620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en-US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–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= (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–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17900" y="3920003"/>
            <a:ext cx="515620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en-US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±2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ab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+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= (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±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6300" y="4653248"/>
            <a:ext cx="406400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lang="zh-CN" altLang="en-US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）十字相乘法：</a:t>
            </a:r>
            <a:endParaRPr lang="zh-CN" altLang="en-US" sz="3600" b="1">
              <a:latin typeface="+mj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13660" y="5386493"/>
            <a:ext cx="696468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p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q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pq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= (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p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(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+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q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6" grpId="0"/>
      <p:bldP spid="26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0400" y="994409"/>
            <a:ext cx="754888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回顾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：把下列各式因式分解：</a:t>
            </a:r>
            <a:endParaRPr lang="zh-CN" altLang="en-US" sz="36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0241"/>
          <p:cNvSpPr txBox="1"/>
          <p:nvPr/>
        </p:nvSpPr>
        <p:spPr>
          <a:xfrm>
            <a:off x="2374900" y="1973017"/>
            <a:ext cx="5524500" cy="33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>
                <a:latin typeface="+mj-lt"/>
                <a:ea typeface="+mj-ea"/>
              </a:rPr>
              <a:t>（</a:t>
            </a:r>
            <a:r>
              <a:rPr lang="en-US" altLang="zh-CN">
                <a:latin typeface="+mj-lt"/>
                <a:ea typeface="+mj-ea"/>
              </a:rPr>
              <a:t>1</a:t>
            </a:r>
            <a:r>
              <a:rPr lang="zh-CN" altLang="en-US">
                <a:latin typeface="+mj-lt"/>
                <a:ea typeface="+mj-ea"/>
              </a:rPr>
              <a:t>）</a:t>
            </a:r>
            <a:r>
              <a:rPr lang="en-US" altLang="zh-CN" kern="100">
                <a:latin typeface="+mj-lt"/>
                <a:ea typeface="+mj-ea"/>
              </a:rPr>
              <a:t>2</a:t>
            </a:r>
            <a:r>
              <a:rPr lang="en-US" altLang="zh-CN" i="1" kern="100">
                <a:latin typeface="+mj-lt"/>
                <a:ea typeface="+mj-ea"/>
              </a:rPr>
              <a:t>x</a:t>
            </a:r>
            <a:r>
              <a:rPr lang="en-US" altLang="zh-CN" kern="100" baseline="30000">
                <a:latin typeface="+mj-lt"/>
                <a:ea typeface="+mj-ea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</a:t>
            </a:r>
            <a:r>
              <a:rPr lang="en-US" altLang="zh-CN" i="1" kern="100">
                <a:latin typeface="+mj-lt"/>
                <a:ea typeface="+mj-ea"/>
              </a:rPr>
              <a:t>x</a:t>
            </a:r>
            <a:r>
              <a:rPr lang="zh-CN" altLang="en-US" kern="100">
                <a:latin typeface="+mj-lt"/>
                <a:ea typeface="+mj-ea"/>
              </a:rPr>
              <a:t>；</a:t>
            </a:r>
            <a:endParaRPr lang="en-US" altLang="zh-CN" kern="100">
              <a:latin typeface="+mj-lt"/>
              <a:ea typeface="+mj-ea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+mj-lt"/>
                <a:ea typeface="+mj-ea"/>
              </a:rPr>
              <a:t>（</a:t>
            </a:r>
            <a:r>
              <a:rPr lang="es-ES" altLang="zh-CN" kern="100">
                <a:latin typeface="+mj-lt"/>
                <a:ea typeface="+mj-ea"/>
              </a:rPr>
              <a:t>2</a:t>
            </a:r>
            <a:r>
              <a:rPr lang="zh-CN" altLang="zh-CN" kern="100">
                <a:latin typeface="+mj-lt"/>
                <a:ea typeface="+mj-ea"/>
              </a:rPr>
              <a:t>）</a:t>
            </a:r>
            <a:r>
              <a:rPr lang="es-ES" altLang="zh-CN" i="1" kern="100">
                <a:latin typeface="+mj-lt"/>
                <a:ea typeface="+mj-ea"/>
              </a:rPr>
              <a:t>x</a:t>
            </a:r>
            <a:r>
              <a:rPr lang="es-ES" altLang="zh-CN" kern="100" baseline="30000">
                <a:latin typeface="+mj-lt"/>
                <a:ea typeface="+mj-ea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</a:t>
            </a:r>
            <a:r>
              <a:rPr lang="es-ES" altLang="zh-CN" kern="100">
                <a:latin typeface="+mj-lt"/>
                <a:ea typeface="+mj-ea"/>
              </a:rPr>
              <a:t>16</a:t>
            </a:r>
            <a:r>
              <a:rPr lang="es-ES" altLang="zh-CN" i="1" kern="100">
                <a:latin typeface="+mj-lt"/>
                <a:ea typeface="+mj-ea"/>
              </a:rPr>
              <a:t>y</a:t>
            </a:r>
            <a:r>
              <a:rPr lang="es-ES" altLang="zh-CN" kern="100" baseline="30000">
                <a:latin typeface="+mj-lt"/>
                <a:ea typeface="+mj-ea"/>
              </a:rPr>
              <a:t>2</a:t>
            </a:r>
            <a:r>
              <a:rPr lang="zh-CN" altLang="en-US" kern="100">
                <a:latin typeface="+mj-lt"/>
                <a:ea typeface="+mj-ea"/>
              </a:rPr>
              <a:t>；</a:t>
            </a:r>
            <a:endParaRPr lang="en-US" altLang="zh-CN" kern="100">
              <a:latin typeface="+mj-lt"/>
              <a:ea typeface="+mj-ea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+mj-lt"/>
                <a:ea typeface="+mj-ea"/>
              </a:rPr>
              <a:t>（</a:t>
            </a:r>
            <a:r>
              <a:rPr lang="es-ES" altLang="zh-CN" kern="100">
                <a:latin typeface="+mj-lt"/>
                <a:ea typeface="+mj-ea"/>
              </a:rPr>
              <a:t>3</a:t>
            </a:r>
            <a:r>
              <a:rPr lang="zh-CN" altLang="zh-CN" kern="100">
                <a:latin typeface="+mj-lt"/>
                <a:ea typeface="+mj-ea"/>
              </a:rPr>
              <a:t>）</a:t>
            </a:r>
            <a:r>
              <a:rPr lang="es-ES" altLang="zh-CN" kern="100">
                <a:latin typeface="+mj-lt"/>
                <a:ea typeface="+mj-ea"/>
              </a:rPr>
              <a:t>9</a:t>
            </a:r>
            <a:r>
              <a:rPr lang="es-ES" altLang="zh-CN" i="1" kern="100">
                <a:latin typeface="+mj-lt"/>
                <a:ea typeface="+mj-ea"/>
              </a:rPr>
              <a:t>a</a:t>
            </a:r>
            <a:r>
              <a:rPr lang="es-ES" altLang="zh-CN" kern="100" baseline="30000">
                <a:latin typeface="+mj-lt"/>
                <a:ea typeface="+mj-ea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</a:t>
            </a:r>
            <a:r>
              <a:rPr lang="es-ES" altLang="zh-CN" kern="100">
                <a:latin typeface="+mj-lt"/>
                <a:ea typeface="+mj-ea"/>
              </a:rPr>
              <a:t>24</a:t>
            </a:r>
            <a:r>
              <a:rPr lang="es-ES" altLang="zh-CN" i="1" kern="100">
                <a:latin typeface="+mj-lt"/>
                <a:ea typeface="+mj-ea"/>
              </a:rPr>
              <a:t>ab </a:t>
            </a:r>
            <a:r>
              <a:rPr lang="es-ES" altLang="zh-CN" kern="100">
                <a:latin typeface="+mj-lt"/>
                <a:ea typeface="+mj-ea"/>
              </a:rPr>
              <a:t>+ 16</a:t>
            </a:r>
            <a:r>
              <a:rPr lang="es-ES" altLang="zh-CN" i="1" kern="100">
                <a:latin typeface="+mj-lt"/>
                <a:ea typeface="+mj-ea"/>
              </a:rPr>
              <a:t>b</a:t>
            </a:r>
            <a:r>
              <a:rPr lang="es-ES" altLang="zh-CN" kern="100" baseline="30000">
                <a:latin typeface="+mj-lt"/>
                <a:ea typeface="+mj-ea"/>
              </a:rPr>
              <a:t>2</a:t>
            </a:r>
            <a:r>
              <a:rPr lang="zh-CN" altLang="en-US" kern="100">
                <a:latin typeface="+mj-lt"/>
                <a:ea typeface="+mj-ea"/>
              </a:rPr>
              <a:t>；</a:t>
            </a:r>
            <a:endParaRPr lang="en-US" altLang="zh-CN" kern="100">
              <a:latin typeface="+mj-lt"/>
              <a:ea typeface="+mj-ea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kern="100">
                <a:latin typeface="+mj-lt"/>
                <a:ea typeface="+mj-ea"/>
              </a:rPr>
              <a:t>（</a:t>
            </a:r>
            <a:r>
              <a:rPr lang="en-US" altLang="zh-CN" kern="100">
                <a:latin typeface="+mj-lt"/>
                <a:ea typeface="+mj-ea"/>
              </a:rPr>
              <a:t>4</a:t>
            </a:r>
            <a:r>
              <a:rPr lang="zh-CN" altLang="en-US" kern="100">
                <a:latin typeface="+mj-lt"/>
                <a:ea typeface="+mj-ea"/>
              </a:rPr>
              <a:t>）</a:t>
            </a:r>
            <a:r>
              <a:rPr lang="es-ES" altLang="zh-CN" i="1" kern="100"/>
              <a:t>x</a:t>
            </a:r>
            <a:r>
              <a:rPr lang="es-ES" altLang="zh-CN" kern="100" baseline="30000"/>
              <a:t>2 </a:t>
            </a:r>
            <a:r>
              <a:rPr lang="en-US" altLang="zh-CN">
                <a:latin typeface="Times New Roman" panose="02020603050405020304" charset="0"/>
              </a:rPr>
              <a:t>+ </a:t>
            </a:r>
            <a:r>
              <a:rPr lang="en-US" altLang="zh-CN" kern="100"/>
              <a:t>3</a:t>
            </a:r>
            <a:r>
              <a:rPr lang="en-US" altLang="zh-CN" i="1" kern="100"/>
              <a:t>x</a:t>
            </a:r>
            <a:r>
              <a:rPr lang="en-US" altLang="zh-CN" kern="100"/>
              <a:t> – 10.</a:t>
            </a:r>
            <a:endParaRPr lang="zh-CN" altLang="zh-CN" kern="10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2457" y="2149027"/>
            <a:ext cx="263694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i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(2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– 1)</a:t>
            </a:r>
            <a:endParaRPr lang="en-US" altLang="zh-CN" sz="36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04840" y="2971368"/>
            <a:ext cx="362966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ea typeface="楷体" panose="02010609060101010101" pitchFamily="49" charset="-122"/>
                <a:cs typeface="Times New Roman" panose="02020603050405020304" charset="0"/>
              </a:rPr>
              <a:t> + 4</a:t>
            </a:r>
            <a:r>
              <a:rPr lang="en-US" altLang="zh-CN" sz="3600" b="1" i="1">
                <a:solidFill>
                  <a:srgbClr val="0000FF"/>
                </a:solidFill>
                <a:ea typeface="楷体" panose="02010609060101010101" pitchFamily="49" charset="-122"/>
                <a:cs typeface="Times New Roman" panose="02020603050405020304" charset="0"/>
              </a:rPr>
              <a:t>y</a:t>
            </a:r>
            <a:r>
              <a:rPr lang="en-US" altLang="zh-CN" sz="3600" b="1">
                <a:solidFill>
                  <a:srgbClr val="0000FF"/>
                </a:solidFill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– 4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y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endParaRPr lang="en-US" altLang="zh-CN" sz="36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0100" y="3793709"/>
            <a:ext cx="232918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(3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– 4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endParaRPr lang="en-US" altLang="zh-CN" sz="36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84570" y="4538944"/>
            <a:ext cx="298323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ea typeface="楷体" panose="02010609060101010101" pitchFamily="49" charset="-122"/>
                <a:cs typeface="Times New Roman" panose="02020603050405020304" charset="0"/>
              </a:rPr>
              <a:t> + 5)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– 2)</a:t>
            </a:r>
            <a:endParaRPr lang="en-US" altLang="zh-CN" sz="36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1272776" y="1874454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13674" y="1717868"/>
            <a:ext cx="6754812" cy="8181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你会用什么方法解方程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9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？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2776" y="2658153"/>
            <a:ext cx="3649279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zh-CN" altLang="en-US" sz="3600" b="1">
                <a:latin typeface="+mn-ea"/>
              </a:rPr>
              <a:t>直接开平方法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2426" y="1063568"/>
            <a:ext cx="8996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 用因式分解法解一元二次方程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70456" y="2713171"/>
          <a:ext cx="1625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3" name="Equation" r:id="rId1" imgW="39014400" imgH="13411200" progId="Equation.DSMT4">
                  <p:embed/>
                </p:oleObj>
              </mc:Choice>
              <mc:Fallback>
                <p:oleObj name="Equation" r:id="rId1" imgW="39014400" imgH="13411200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70456" y="2713171"/>
                        <a:ext cx="1625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1272776" y="3422740"/>
            <a:ext cx="4988324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zh-CN" altLang="en-US" sz="3600" b="1">
                <a:latin typeface="+mn-ea"/>
              </a:rPr>
              <a:t>先变形为一般形式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01511" y="3445246"/>
            <a:ext cx="21857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9 = 0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08812" y="4070133"/>
            <a:ext cx="2130824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latin typeface="+mn-ea"/>
              </a:rPr>
              <a:t>分解因式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49732" y="4071696"/>
            <a:ext cx="362966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 + 3)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– 3) = 0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917126" y="4776571"/>
            <a:ext cx="10132260" cy="1908722"/>
            <a:chOff x="639781" y="1947224"/>
            <a:chExt cx="7521551" cy="1908722"/>
          </a:xfrm>
        </p:grpSpPr>
        <p:sp>
          <p:nvSpPr>
            <p:cNvPr id="24" name="矩形: 圆角 23"/>
            <p:cNvSpPr/>
            <p:nvPr/>
          </p:nvSpPr>
          <p:spPr bwMode="auto">
            <a:xfrm>
              <a:off x="639781" y="1947224"/>
              <a:ext cx="7451714" cy="1908722"/>
            </a:xfrm>
            <a:prstGeom prst="roundRect">
              <a:avLst>
                <a:gd name="adj" fmla="val 16139"/>
              </a:avLst>
            </a:prstGeom>
            <a:solidFill>
              <a:srgbClr val="F5E0B5"/>
            </a:solidFill>
            <a:ln w="19050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800" b="1" dirty="0">
                <a:latin typeface="+mj-lt"/>
                <a:ea typeface="黑体" panose="02010609060101010101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9618" y="1973313"/>
              <a:ext cx="7451714" cy="18085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200" b="1">
                  <a:latin typeface="+mj-lt"/>
                  <a:ea typeface="宋体" panose="02010600030101010101" pitchFamily="2" charset="-122"/>
                </a:rPr>
                <a:t>    如果</a:t>
              </a:r>
              <a:r>
                <a:rPr lang="zh-CN" altLang="en-US" sz="3200" b="1" dirty="0">
                  <a:latin typeface="+mj-lt"/>
                  <a:ea typeface="宋体" panose="02010600030101010101" pitchFamily="2" charset="-122"/>
                </a:rPr>
                <a:t>两个因式的积等于 </a:t>
              </a: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0</a:t>
              </a:r>
              <a:r>
                <a:rPr lang="zh-CN" altLang="en-US" sz="3200" b="1" dirty="0">
                  <a:latin typeface="+mj-lt"/>
                  <a:ea typeface="宋体" panose="02010600030101010101" pitchFamily="2" charset="-122"/>
                </a:rPr>
                <a:t>，那么这两个因式中至少有一个等于 </a:t>
              </a:r>
              <a:r>
                <a:rPr lang="en-US" altLang="zh-CN" sz="3200" b="1">
                  <a:latin typeface="+mj-lt"/>
                  <a:ea typeface="宋体" panose="02010600030101010101" pitchFamily="2" charset="-122"/>
                </a:rPr>
                <a:t>0</a:t>
              </a:r>
              <a:r>
                <a:rPr lang="zh-CN" altLang="en-US" sz="3200" b="1">
                  <a:latin typeface="+mj-lt"/>
                  <a:ea typeface="宋体" panose="02010600030101010101" pitchFamily="2" charset="-122"/>
                </a:rPr>
                <a:t>；反过来，如果</a:t>
              </a:r>
              <a:r>
                <a:rPr lang="zh-CN" altLang="en-US" sz="3200" b="1" dirty="0">
                  <a:latin typeface="+mj-lt"/>
                  <a:ea typeface="宋体" panose="02010600030101010101" pitchFamily="2" charset="-122"/>
                </a:rPr>
                <a:t>两个因式中有一个等于 </a:t>
              </a: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0</a:t>
              </a:r>
              <a:r>
                <a:rPr lang="zh-CN" altLang="en-US" sz="3200" b="1" dirty="0">
                  <a:latin typeface="+mj-lt"/>
                  <a:ea typeface="宋体" panose="02010600030101010101" pitchFamily="2" charset="-122"/>
                </a:rPr>
                <a:t>，那么它们的积</a:t>
              </a:r>
              <a:r>
                <a:rPr lang="zh-CN" altLang="en-US" sz="3200" b="1">
                  <a:latin typeface="+mj-lt"/>
                  <a:ea typeface="宋体" panose="02010600030101010101" pitchFamily="2" charset="-122"/>
                </a:rPr>
                <a:t>就等于 </a:t>
              </a:r>
              <a:r>
                <a:rPr lang="en-US" altLang="zh-CN" sz="3200" b="1">
                  <a:latin typeface="+mj-lt"/>
                  <a:ea typeface="宋体" panose="02010600030101010101" pitchFamily="2" charset="-122"/>
                </a:rPr>
                <a:t>0</a:t>
              </a: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.</a:t>
              </a:r>
              <a:endParaRPr lang="zh-CN" altLang="en-US" sz="3200" b="1" dirty="0">
                <a:latin typeface="+mj-lt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11" grpId="0"/>
      <p:bldP spid="14" grpId="0"/>
      <p:bldP spid="15" grpId="0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49570" y="299796"/>
            <a:ext cx="362966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 + 3)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– 3) = 0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0325" y="942425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 – 3 = 0 </a:t>
            </a:r>
            <a:r>
              <a:rPr lang="zh-CN" altLang="en-US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 + 3 = 0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5674" y="299796"/>
            <a:ext cx="136749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9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箭头: 右 4"/>
          <p:cNvSpPr/>
          <p:nvPr/>
        </p:nvSpPr>
        <p:spPr>
          <a:xfrm>
            <a:off x="4883150" y="495961"/>
            <a:ext cx="609600" cy="254000"/>
          </a:xfrm>
          <a:prstGeom prst="rightArrow">
            <a:avLst>
              <a:gd name="adj1" fmla="val 35000"/>
              <a:gd name="adj2" fmla="val 10625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20324" y="1733846"/>
            <a:ext cx="8422498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解这两个一次方程，得  </a:t>
            </a:r>
            <a:r>
              <a:rPr lang="en-US" altLang="zh-CN" sz="3600" b="1" i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 = – 3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7815" y="2638977"/>
            <a:ext cx="9416371" cy="22524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dist="114300" dir="2700000" algn="tl" rotWithShape="0">
              <a:schemeClr val="accent6">
                <a:lumMod val="5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        这种通过因式分解，将这个</a:t>
            </a:r>
            <a:r>
              <a:rPr lang="zh-CN" altLang="en-US" sz="3735" b="1">
                <a:solidFill>
                  <a:srgbClr val="0000FF"/>
                </a:solidFill>
                <a:ea typeface="黑体" panose="02010609060101010101" charset="-122"/>
              </a:rPr>
              <a:t>一元二次方程转化为两个一元一次方程</a:t>
            </a: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来求解的方法叫作</a:t>
            </a:r>
            <a:r>
              <a:rPr lang="zh-CN" altLang="en-US" sz="3735" b="1">
                <a:solidFill>
                  <a:srgbClr val="FF0000"/>
                </a:solidFill>
                <a:ea typeface="黑体" panose="02010609060101010101" charset="-122"/>
              </a:rPr>
              <a:t>因式分解法</a:t>
            </a:r>
            <a:r>
              <a:rPr lang="en-US" altLang="zh-CN" sz="3735" b="1">
                <a:solidFill>
                  <a:prstClr val="black"/>
                </a:solidFill>
                <a:ea typeface="黑体" panose="02010609060101010101" charset="-122"/>
              </a:rPr>
              <a:t>.</a:t>
            </a:r>
            <a:endParaRPr lang="zh-CN" altLang="zh-CN" sz="3600" b="1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42334" y="5064300"/>
            <a:ext cx="7978478" cy="135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zh-CN" sz="3600" b="1" kern="100">
                <a:latin typeface="+mj-lt"/>
              </a:rPr>
              <a:t> </a:t>
            </a:r>
            <a:r>
              <a:rPr lang="zh-CN" altLang="zh-CN" sz="3600" b="1" kern="100">
                <a:latin typeface="+mj-lt"/>
              </a:rPr>
              <a:t>方程的一边为</a:t>
            </a:r>
            <a:r>
              <a:rPr lang="en-US" altLang="zh-CN" sz="3600" b="1" kern="100">
                <a:latin typeface="+mj-lt"/>
              </a:rPr>
              <a:t> 0</a:t>
            </a:r>
            <a:r>
              <a:rPr lang="zh-CN" altLang="zh-CN" sz="3600" b="1" kern="100">
                <a:latin typeface="+mj-lt"/>
              </a:rPr>
              <a:t>；</a:t>
            </a:r>
            <a:endParaRPr lang="zh-CN" altLang="zh-CN" sz="3600" b="1" kern="100">
              <a:latin typeface="+mj-lt"/>
            </a:endParaRPr>
          </a:p>
          <a:p>
            <a:pPr marL="34290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zh-CN" sz="3600" b="1" kern="100">
                <a:latin typeface="+mj-lt"/>
              </a:rPr>
              <a:t> </a:t>
            </a:r>
            <a:r>
              <a:rPr lang="zh-CN" altLang="zh-CN" sz="3600" b="1" kern="100">
                <a:latin typeface="+mj-lt"/>
              </a:rPr>
              <a:t>另一边能分解成两个一次因式的积</a:t>
            </a:r>
            <a:r>
              <a:rPr lang="en-US" altLang="zh-CN" sz="3600" b="1" kern="100">
                <a:latin typeface="+mj-lt"/>
              </a:rPr>
              <a:t>.</a:t>
            </a:r>
            <a:endParaRPr lang="zh-CN" altLang="zh-CN" sz="3600" b="1" kern="100">
              <a:effectLst/>
              <a:latin typeface="+mj-lt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8411112" y="4245051"/>
            <a:ext cx="2819400" cy="1064204"/>
            <a:chOff x="3473449" y="2652362"/>
            <a:chExt cx="2819401" cy="1064327"/>
          </a:xfrm>
        </p:grpSpPr>
        <p:sp>
          <p:nvSpPr>
            <p:cNvPr id="15" name="云形 14"/>
            <p:cNvSpPr/>
            <p:nvPr/>
          </p:nvSpPr>
          <p:spPr bwMode="auto">
            <a:xfrm>
              <a:off x="3473449" y="2652362"/>
              <a:ext cx="2819401" cy="1064327"/>
            </a:xfrm>
            <a:prstGeom prst="cloud">
              <a:avLst/>
            </a:prstGeom>
            <a:solidFill>
              <a:srgbClr val="FFFF00"/>
            </a:solidFill>
            <a:ln w="19050">
              <a:solidFill>
                <a:srgbClr val="FFFFCC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3600" b="1" dirty="0">
                <a:solidFill>
                  <a:srgbClr val="0066FF"/>
                </a:solidFill>
                <a:latin typeface="+mj-lt"/>
                <a:ea typeface="黑体" panose="02010609060101010101" charset="-122"/>
              </a:endParaRPr>
            </a:p>
          </p:txBody>
        </p:sp>
        <p:sp>
          <p:nvSpPr>
            <p:cNvPr id="16" name="文本框 11"/>
            <p:cNvSpPr txBox="1">
              <a:spLocks noChangeArrowheads="1"/>
            </p:cNvSpPr>
            <p:nvPr/>
          </p:nvSpPr>
          <p:spPr bwMode="auto">
            <a:xfrm>
              <a:off x="3896030" y="2751677"/>
              <a:ext cx="2031327" cy="70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3600" b="1">
                  <a:solidFill>
                    <a:srgbClr val="0066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化归方法</a:t>
              </a:r>
              <a:endParaRPr lang="zh-CN" altLang="en-US" sz="3600" b="1">
                <a:solidFill>
                  <a:srgbClr val="0066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39184" y="535405"/>
            <a:ext cx="2453990" cy="1112017"/>
            <a:chOff x="588968" y="154681"/>
            <a:chExt cx="1840492" cy="83401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588968" y="154681"/>
              <a:ext cx="1710587" cy="83401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859332" y="338838"/>
              <a:ext cx="1570128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公式法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2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53" presetClass="entr" presetSubtype="52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1"/>
          <p:bldP spid="6" grpId="0"/>
          <p:bldP spid="7" grpId="0" animBg="1"/>
          <p:bldP spid="8" grpId="0" build="p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53" presetClass="entr" presetSubtype="52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1"/>
          <p:bldP spid="6" grpId="0"/>
          <p:bldP spid="7" grpId="0" animBg="1"/>
          <p:bldP spid="8" grpId="0" build="p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437897"/>
            <a:ext cx="5264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解方程：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2</a:t>
            </a:r>
            <a:r>
              <a:rPr lang="en-US" altLang="zh-CN" i="1"/>
              <a:t>x</a:t>
            </a:r>
            <a:r>
              <a:rPr lang="en-US" altLang="zh-CN"/>
              <a:t> = 0.</a:t>
            </a:r>
            <a:endParaRPr lang="en-US" altLang="zh-CN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581670" y="1218444"/>
            <a:ext cx="80311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charset="0"/>
              </a:rPr>
              <a:t>分析：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方程右边为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0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，左边有公因式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x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，可直接用提公因式法分解因式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.</a:t>
            </a:r>
            <a:endParaRPr lang="en-US" altLang="zh-CN" sz="3600" b="1">
              <a:solidFill>
                <a:srgbClr val="0000FF"/>
              </a:solidFill>
              <a:latin typeface="+mj-lt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484115" y="2712087"/>
            <a:ext cx="58949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提取公因式，得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403954" y="3952349"/>
            <a:ext cx="556594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x 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2 = 0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en-US" altLang="zh-CN" sz="3600" b="1" dirty="0">
              <a:latin typeface="+mj-lt"/>
              <a:ea typeface="+mj-ea"/>
            </a:endParaRPr>
          </a:p>
        </p:txBody>
      </p:sp>
      <p:sp>
        <p:nvSpPr>
          <p:cNvPr id="51" name="Text Box 3"/>
          <p:cNvSpPr txBox="1"/>
          <p:nvPr/>
        </p:nvSpPr>
        <p:spPr>
          <a:xfrm>
            <a:off x="1403955" y="4727153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198177" y="2507673"/>
            <a:ext cx="4471608" cy="3884380"/>
            <a:chOff x="7198177" y="2507673"/>
            <a:chExt cx="4471608" cy="3884380"/>
          </a:xfrm>
        </p:grpSpPr>
        <p:sp>
          <p:nvSpPr>
            <p:cNvPr id="5" name="矩形: 圆角 4"/>
            <p:cNvSpPr/>
            <p:nvPr/>
          </p:nvSpPr>
          <p:spPr>
            <a:xfrm>
              <a:off x="7198177" y="2507673"/>
              <a:ext cx="4471608" cy="3884380"/>
            </a:xfrm>
            <a:prstGeom prst="roundRect">
              <a:avLst>
                <a:gd name="adj" fmla="val 8415"/>
              </a:avLst>
            </a:prstGeom>
            <a:solidFill>
              <a:srgbClr val="FFF9CD"/>
            </a:solidFill>
            <a:ln w="3810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36277" y="2515178"/>
              <a:ext cx="4374241" cy="13583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hangingPunct="1">
                <a:lnSpc>
                  <a:spcPct val="120000"/>
                </a:lnSpc>
                <a:defRPr/>
              </a:pPr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二次方程</a:t>
              </a:r>
              <a:r>
                <a:rPr lang="en-US" altLang="zh-CN" sz="3600" b="1">
                  <a:latin typeface="+mj-lt"/>
                  <a:ea typeface="楷体" panose="02010609060101010101" pitchFamily="49" charset="-122"/>
                </a:rPr>
                <a:t> </a:t>
              </a:r>
              <a:r>
                <a:rPr lang="en-US" altLang="zh-CN" sz="3600" b="1" i="1">
                  <a:latin typeface="+mj-lt"/>
                  <a:ea typeface="楷体" panose="02010609060101010101" pitchFamily="49" charset="-122"/>
                </a:rPr>
                <a:t>ax</a:t>
              </a:r>
              <a:r>
                <a:rPr lang="en-US" altLang="zh-CN" sz="3600" b="1" baseline="30000">
                  <a:latin typeface="+mj-lt"/>
                  <a:ea typeface="楷体" panose="02010609060101010101" pitchFamily="49" charset="-122"/>
                </a:rPr>
                <a:t>2 </a:t>
              </a:r>
              <a:r>
                <a:rPr lang="en-US" altLang="zh-CN" sz="3600" b="1" dirty="0">
                  <a:latin typeface="+mj-lt"/>
                  <a:ea typeface="楷体" panose="02010609060101010101" pitchFamily="49" charset="-122"/>
                </a:rPr>
                <a:t>+ </a:t>
              </a:r>
              <a:r>
                <a:rPr lang="en-US" altLang="zh-CN" sz="3600" b="1" i="1" dirty="0">
                  <a:latin typeface="+mj-lt"/>
                  <a:ea typeface="楷体" panose="02010609060101010101" pitchFamily="49" charset="-122"/>
                </a:rPr>
                <a:t>bx </a:t>
              </a:r>
              <a:r>
                <a:rPr lang="en-US" altLang="zh-CN" sz="3600" b="1">
                  <a:latin typeface="+mj-lt"/>
                  <a:ea typeface="楷体" panose="02010609060101010101" pitchFamily="49" charset="-122"/>
                </a:rPr>
                <a:t>= 0 (</a:t>
              </a:r>
              <a:r>
                <a:rPr lang="en-US" altLang="zh-CN" sz="3600" b="1" i="1">
                  <a:latin typeface="+mj-lt"/>
                  <a:ea typeface="楷体" panose="02010609060101010101" pitchFamily="49" charset="-122"/>
                </a:rPr>
                <a:t>a </a:t>
              </a:r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≠ </a:t>
              </a:r>
              <a:r>
                <a:rPr lang="en-US" altLang="zh-CN" sz="3600" b="1">
                  <a:latin typeface="+mj-lt"/>
                  <a:ea typeface="楷体" panose="02010609060101010101" pitchFamily="49" charset="-122"/>
                </a:rPr>
                <a:t>0) </a:t>
              </a:r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的根：</a:t>
              </a:r>
              <a:endParaRPr lang="zh-CN" altLang="en-US" sz="3600" b="1" dirty="0">
                <a:latin typeface="+mj-lt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651918" y="3799309"/>
            <a:ext cx="3542958" cy="1363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j-lt"/>
              </a:rPr>
              <a:t>把左边分解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因式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ax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) =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0.</a:t>
            </a:r>
            <a:endParaRPr lang="zh-CN" altLang="en-US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778747" y="5137767"/>
          <a:ext cx="3289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5" name="Equation" r:id="rId1" imgW="78943200" imgH="25908000" progId="Equation.DSMT4">
                  <p:embed/>
                </p:oleObj>
              </mc:Choice>
              <mc:Fallback>
                <p:oleObj name="Equation" r:id="rId1" imgW="78943200" imgH="25908000" progId="Equation.DSMT4">
                  <p:embed/>
                  <p:pic>
                    <p:nvPicPr>
                      <p:cNvPr id="0" name="图片 227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78747" y="5137767"/>
                        <a:ext cx="3289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/>
          <p:nvPr/>
        </p:nvSpPr>
        <p:spPr>
          <a:xfrm>
            <a:off x="2445161" y="3355814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2) = 0</a:t>
            </a:r>
            <a:r>
              <a:rPr lang="en-US" altLang="zh-CN" sz="3600" b="1"/>
              <a:t>.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2515065" y="5373484"/>
            <a:ext cx="33712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= 0</a:t>
            </a:r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= 2.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236277" y="205053"/>
            <a:ext cx="3068026" cy="1112017"/>
            <a:chOff x="550868" y="154681"/>
            <a:chExt cx="2301019" cy="83401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550868" y="154681"/>
              <a:ext cx="2301019" cy="834013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802182" y="338838"/>
              <a:ext cx="190683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提公因式法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2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31" grpId="0"/>
          <p:bldP spid="30" grpId="0"/>
          <p:bldP spid="51" grpId="0"/>
          <p:bldP spid="12" grpId="0"/>
          <p:bldP spid="19" grpId="0"/>
          <p:bldP spid="2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31" grpId="0"/>
          <p:bldP spid="30" grpId="0"/>
          <p:bldP spid="51" grpId="0"/>
          <p:bldP spid="12" grpId="0"/>
          <p:bldP spid="19" grpId="0"/>
          <p:bldP spid="2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437897"/>
            <a:ext cx="5264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解方程：</a:t>
            </a:r>
            <a:r>
              <a:rPr lang="en-US" altLang="zh-CN"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i="1"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>
                <a:ea typeface="楷体" panose="02010609060101010101" pitchFamily="49" charset="-122"/>
                <a:cs typeface="Times New Roman" panose="02020603050405020304" charset="0"/>
              </a:rPr>
              <a:t> + 4)(</a:t>
            </a:r>
            <a:r>
              <a:rPr lang="en-US" altLang="zh-CN" i="1"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>
                <a:ea typeface="楷体" panose="02010609060101010101" pitchFamily="49" charset="-122"/>
                <a:cs typeface="Times New Roman" panose="02020603050405020304" charset="0"/>
              </a:rPr>
              <a:t> – 1) </a:t>
            </a:r>
            <a:r>
              <a:rPr lang="en-US" altLang="zh-CN"/>
              <a:t>= 6.</a:t>
            </a:r>
            <a:endParaRPr lang="en-US" altLang="zh-CN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165485" y="1116844"/>
            <a:ext cx="98610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charset="0"/>
              </a:rPr>
              <a:t>分析：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方程右边不为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0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，左边为两个多项式相乘，先将方程化为一般形式，再尝试因式分解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.</a:t>
            </a:r>
            <a:endParaRPr lang="en-US" altLang="zh-CN" sz="3600" b="1">
              <a:solidFill>
                <a:srgbClr val="0000FF"/>
              </a:solidFill>
              <a:latin typeface="+mj-lt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484115" y="2483487"/>
            <a:ext cx="671406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将原方程化为一般形式，得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2445161" y="3142482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10 = 0.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箭头: 五边形 6"/>
          <p:cNvSpPr/>
          <p:nvPr/>
        </p:nvSpPr>
        <p:spPr>
          <a:xfrm flipH="1">
            <a:off x="6235786" y="3176645"/>
            <a:ext cx="5565946" cy="573159"/>
          </a:xfrm>
          <a:prstGeom prst="homePlate">
            <a:avLst>
              <a:gd name="adj" fmla="val 58863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>
                <a:solidFill>
                  <a:srgbClr val="0000FF"/>
                </a:solidFill>
              </a:rPr>
              <a:t>– 10 = (– 2)×5</a:t>
            </a:r>
            <a:r>
              <a:rPr lang="zh-CN" altLang="en-US" sz="3200" b="1">
                <a:solidFill>
                  <a:srgbClr val="0000FF"/>
                </a:solidFill>
              </a:rPr>
              <a:t>，</a:t>
            </a:r>
            <a:r>
              <a:rPr lang="en-US" altLang="zh-CN" sz="3200" b="1">
                <a:solidFill>
                  <a:srgbClr val="0000FF"/>
                </a:solidFill>
              </a:rPr>
              <a:t>3 = (– 2) + 5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1403954" y="3801477"/>
            <a:ext cx="5396029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把方程左边分解因式，得 </a:t>
            </a:r>
            <a:endParaRPr lang="en-US" altLang="zh-CN" sz="3600" b="1" dirty="0">
              <a:latin typeface="+mj-lt"/>
              <a:ea typeface="+mj-ea"/>
            </a:endParaRPr>
          </a:p>
        </p:txBody>
      </p:sp>
      <p:sp>
        <p:nvSpPr>
          <p:cNvPr id="23" name="Text Box 3"/>
          <p:cNvSpPr txBox="1"/>
          <p:nvPr/>
        </p:nvSpPr>
        <p:spPr>
          <a:xfrm>
            <a:off x="2445160" y="4507664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 + 5)(</a:t>
            </a:r>
            <a:r>
              <a:rPr lang="en-US" altLang="zh-CN" sz="3600" b="1" i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charset="0"/>
              </a:rPr>
              <a:t> – 2) </a:t>
            </a:r>
            <a:r>
              <a:rPr lang="en-US" altLang="zh-CN" sz="3600" b="1">
                <a:solidFill>
                  <a:srgbClr val="FF0000"/>
                </a:solidFill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1403954" y="5166659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 + 5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2 = 0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en-US" altLang="zh-CN" sz="3600" b="1" dirty="0">
              <a:latin typeface="+mj-lt"/>
              <a:ea typeface="+mj-ea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1403955" y="5872848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6" name="Text Box 3"/>
          <p:cNvSpPr txBox="1"/>
          <p:nvPr/>
        </p:nvSpPr>
        <p:spPr>
          <a:xfrm>
            <a:off x="5156664" y="5872848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= – 5</a:t>
            </a:r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= 2.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372677" y="4255317"/>
            <a:ext cx="3068026" cy="1112017"/>
            <a:chOff x="550868" y="154681"/>
            <a:chExt cx="2301019" cy="834013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550868" y="154681"/>
              <a:ext cx="2301019" cy="834013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802182" y="338838"/>
              <a:ext cx="190683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十字相乘法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2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31" grpId="0"/>
          <p:bldP spid="19" grpId="0"/>
          <p:bldP spid="7" grpId="0" animBg="1"/>
          <p:bldP spid="18" grpId="0"/>
          <p:bldP spid="23" grpId="0"/>
          <p:bldP spid="24" grpId="0"/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31" grpId="0"/>
          <p:bldP spid="19" grpId="0"/>
          <p:bldP spid="7" grpId="0" animBg="1"/>
          <p:bldP spid="18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2670272" y="5392195"/>
            <a:ext cx="1457228" cy="646331"/>
          </a:xfrm>
          <a:prstGeom prst="roundRect">
            <a:avLst>
              <a:gd name="adj" fmla="val 8415"/>
            </a:avLst>
          </a:prstGeom>
          <a:solidFill>
            <a:srgbClr val="FFFF00"/>
          </a:solidFill>
          <a:ln w="38100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437897"/>
            <a:ext cx="5264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解方程：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</a:t>
            </a:r>
            <a:r>
              <a:rPr lang="en-US" altLang="zh-CN" i="1"/>
              <a:t>x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581670" y="1218444"/>
            <a:ext cx="80311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charset="0"/>
              </a:rPr>
              <a:t>分析：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方程左右两边都有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x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，可先移项，再用提公因式法分解因式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.</a:t>
            </a:r>
            <a:endParaRPr lang="en-US" altLang="zh-CN" sz="3600" b="1">
              <a:solidFill>
                <a:srgbClr val="0000FF"/>
              </a:solidFill>
              <a:latin typeface="+mj-lt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484115" y="2712087"/>
            <a:ext cx="58949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latin typeface="+mj-lt"/>
                <a:ea typeface="+mj-ea"/>
                <a:cs typeface="仿宋" panose="02010609060101010101" pitchFamily="49" charset="-122"/>
              </a:rPr>
              <a:t>移项、提取</a:t>
            </a:r>
            <a:r>
              <a:rPr lang="zh-CN" altLang="en-US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公因式，得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403954" y="3952349"/>
            <a:ext cx="556594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x 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 = 0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en-US" altLang="zh-CN" sz="3600" b="1" dirty="0">
              <a:latin typeface="+mj-lt"/>
              <a:ea typeface="+mj-ea"/>
            </a:endParaRPr>
          </a:p>
        </p:txBody>
      </p:sp>
      <p:sp>
        <p:nvSpPr>
          <p:cNvPr id="51" name="Text Box 3"/>
          <p:cNvSpPr txBox="1"/>
          <p:nvPr/>
        </p:nvSpPr>
        <p:spPr>
          <a:xfrm>
            <a:off x="1403955" y="4727153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2445161" y="3355814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1) = 0</a:t>
            </a:r>
            <a:r>
              <a:rPr lang="en-US" altLang="zh-CN" sz="3600" b="1"/>
              <a:t>.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2515065" y="5373484"/>
            <a:ext cx="33712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= 0</a:t>
            </a:r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= 1.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340214" y="1766143"/>
            <a:ext cx="4545179" cy="2657616"/>
            <a:chOff x="6936678" y="2094938"/>
            <a:chExt cx="4545179" cy="265761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678" y="2094938"/>
              <a:ext cx="4545179" cy="265761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7401377" y="2553278"/>
              <a:ext cx="3711123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hangingPunct="1">
                <a:defRPr/>
              </a:pPr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  方程两边同除以 </a:t>
              </a:r>
              <a:r>
                <a:rPr lang="en-US" altLang="zh-CN" sz="3600" b="1" i="1">
                  <a:latin typeface="+mj-lt"/>
                  <a:ea typeface="楷体" panose="02010609060101010101" pitchFamily="49" charset="-122"/>
                </a:rPr>
                <a:t>x</a:t>
              </a:r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，得 </a:t>
              </a:r>
              <a:r>
                <a:rPr lang="en-US" altLang="zh-CN" sz="3600" b="1" i="1">
                  <a:latin typeface="+mj-lt"/>
                  <a:ea typeface="楷体" panose="02010609060101010101" pitchFamily="49" charset="-122"/>
                </a:rPr>
                <a:t>x</a:t>
              </a:r>
              <a:r>
                <a:rPr lang="en-US" altLang="zh-CN" sz="3600" b="1">
                  <a:latin typeface="+mj-lt"/>
                  <a:ea typeface="楷体" panose="02010609060101010101" pitchFamily="49" charset="-122"/>
                </a:rPr>
                <a:t> = 1. </a:t>
              </a:r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故方程的根为 </a:t>
              </a:r>
              <a:r>
                <a:rPr lang="en-US" altLang="zh-CN" sz="3600" b="1" i="1">
                  <a:latin typeface="+mj-lt"/>
                  <a:ea typeface="楷体" panose="02010609060101010101" pitchFamily="49" charset="-122"/>
                </a:rPr>
                <a:t>x</a:t>
              </a:r>
              <a:r>
                <a:rPr lang="en-US" altLang="zh-CN" sz="3600" b="1">
                  <a:latin typeface="+mj-lt"/>
                  <a:ea typeface="楷体" panose="02010609060101010101" pitchFamily="49" charset="-122"/>
                </a:rPr>
                <a:t> = 1.</a:t>
              </a:r>
              <a:endParaRPr lang="zh-CN" altLang="en-US" sz="3600" b="1" dirty="0">
                <a:latin typeface="+mj-lt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 Box 3"/>
          <p:cNvSpPr txBox="1"/>
          <p:nvPr/>
        </p:nvSpPr>
        <p:spPr>
          <a:xfrm>
            <a:off x="7258564" y="4308897"/>
            <a:ext cx="480381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这样做对吗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？为什么？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926" y="2239484"/>
            <a:ext cx="1675825" cy="1675825"/>
          </a:xfrm>
          <a:prstGeom prst="rect">
            <a:avLst/>
          </a:prstGeom>
        </p:spPr>
      </p:pic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7156591" y="4948041"/>
            <a:ext cx="400698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  <a:sym typeface="+mn-ea"/>
              </a:rPr>
              <a:t>方程两边不能除以含有未知数的整式，否则会失根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  <a:sym typeface="+mn-ea"/>
              </a:rPr>
              <a:t>.</a:t>
            </a:r>
            <a:endParaRPr lang="en-US" altLang="zh-CN" sz="3600" b="1">
              <a:solidFill>
                <a:srgbClr val="0000FF"/>
              </a:solidFill>
              <a:latin typeface="+mj-lt"/>
              <a:ea typeface="+mn-ea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0" grpId="0"/>
      <p:bldP spid="31" grpId="0"/>
      <p:bldP spid="30" grpId="0"/>
      <p:bldP spid="51" grpId="0"/>
      <p:bldP spid="19" grpId="0"/>
      <p:bldP spid="20" grpId="0"/>
      <p:bldP spid="21" grpId="0" animBg="1"/>
      <p:bldP spid="26" grpId="0"/>
    </p:bldLst>
  </p:timing>
</p:sld>
</file>

<file path=ppt/tags/tag1.xml><?xml version="1.0" encoding="utf-8"?>
<p:tagLst xmlns:p="http://schemas.openxmlformats.org/presentationml/2006/main">
  <p:tag name="AS_UNIQUEID" val="705"/>
</p:tagLst>
</file>

<file path=ppt/tags/tag10.xml><?xml version="1.0" encoding="utf-8"?>
<p:tagLst xmlns:p="http://schemas.openxmlformats.org/presentationml/2006/main">
  <p:tag name="KSO_WM_DIAGRAM_VIRTUALLY_FRAME" val="{&quot;height&quot;:265.9,&quot;left&quot;:56.15,&quot;top&quot;:78.85,&quot;width&quot;:597.5750393700788}"/>
</p:tagLst>
</file>

<file path=ppt/tags/tag11.xml><?xml version="1.0" encoding="utf-8"?>
<p:tagLst xmlns:p="http://schemas.openxmlformats.org/presentationml/2006/main">
  <p:tag name="KSO_WM_DIAGRAM_VIRTUALLY_FRAME" val="{&quot;height&quot;:265.9,&quot;left&quot;:56.15,&quot;top&quot;:78.85,&quot;width&quot;:597.5750393700788}"/>
</p:tagLst>
</file>

<file path=ppt/tags/tag12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13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14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15.xml><?xml version="1.0" encoding="utf-8"?>
<p:tagLst xmlns:p="http://schemas.openxmlformats.org/presentationml/2006/main">
  <p:tag name="KSO_WM_DIAGRAM_VIRTUALLY_FRAME" val="{&quot;height&quot;:224.7,&quot;left&quot;:56.15,&quot;top&quot;:88.7,&quot;width&quot;:586.2250393700788}"/>
</p:tagLst>
</file>

<file path=ppt/tags/tag16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17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2.xml><?xml version="1.0" encoding="utf-8"?>
<p:tagLst xmlns:p="http://schemas.openxmlformats.org/presentationml/2006/main">
  <p:tag name="AS_UNIQUEID" val="706"/>
</p:tagLst>
</file>

<file path=ppt/tags/tag3.xml><?xml version="1.0" encoding="utf-8"?>
<p:tagLst xmlns:p="http://schemas.openxmlformats.org/presentationml/2006/main">
  <p:tag name="AS_UNIQUEID" val="713"/>
</p:tagLst>
</file>

<file path=ppt/tags/tag4.xml><?xml version="1.0" encoding="utf-8"?>
<p:tagLst xmlns:p="http://schemas.openxmlformats.org/presentationml/2006/main">
  <p:tag name="AS_UNIQUEID" val="714"/>
</p:tagLst>
</file>

<file path=ppt/tags/tag5.xml><?xml version="1.0" encoding="utf-8"?>
<p:tagLst xmlns:p="http://schemas.openxmlformats.org/presentationml/2006/main">
  <p:tag name="AS_UNIQUEID" val="715"/>
</p:tagLst>
</file>

<file path=ppt/tags/tag6.xml><?xml version="1.0" encoding="utf-8"?>
<p:tagLst xmlns:p="http://schemas.openxmlformats.org/presentationml/2006/main">
  <p:tag name="TABLE_ENDDRAG_ORIGIN_RECT" val="635*254"/>
  <p:tag name="TABLE_ENDDRAG_RECT" val="35*104*635*254"/>
</p:tagLst>
</file>

<file path=ppt/tags/tag7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8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9.xml><?xml version="1.0" encoding="utf-8"?>
<p:tagLst xmlns:p="http://schemas.openxmlformats.org/presentationml/2006/main">
  <p:tag name="KSO_WM_DIAGRAM_VIRTUALLY_FRAME" val="{&quot;height&quot;:265.9,&quot;left&quot;:56.15,&quot;top&quot;:78.85,&quot;width&quot;:597.575039370078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3741</Words>
  <Application>WPS 演示</Application>
  <PresentationFormat>宽屏</PresentationFormat>
  <Paragraphs>440</Paragraphs>
  <Slides>22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22</vt:i4>
      </vt:variant>
    </vt:vector>
  </HeadingPairs>
  <TitlesOfParts>
    <vt:vector size="50" baseType="lpstr">
      <vt:lpstr>Arial</vt:lpstr>
      <vt:lpstr>宋体</vt:lpstr>
      <vt:lpstr>Wingdings</vt:lpstr>
      <vt:lpstr>楷体</vt:lpstr>
      <vt:lpstr>微软雅黑</vt:lpstr>
      <vt:lpstr>Aa楷体</vt:lpstr>
      <vt:lpstr>楷体_GB2312</vt:lpstr>
      <vt:lpstr>华文中宋</vt:lpstr>
      <vt:lpstr>Times New Roman</vt:lpstr>
      <vt:lpstr>黑体</vt:lpstr>
      <vt:lpstr>Calibri</vt:lpstr>
      <vt:lpstr>仿宋</vt:lpstr>
      <vt:lpstr>Arial Unicode MS</vt:lpstr>
      <vt:lpstr>等线</vt:lpstr>
      <vt:lpstr>times</vt:lpstr>
      <vt:lpstr>Traditional Arabic</vt:lpstr>
      <vt:lpstr>Euclid Math Two</vt:lpstr>
      <vt:lpstr>Segoe Print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646</cp:revision>
  <dcterms:created xsi:type="dcterms:W3CDTF">2025-11-05T05:12:00Z</dcterms:created>
  <dcterms:modified xsi:type="dcterms:W3CDTF">2026-02-04T08:32:30Z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BC8574AFDB694A56B1743373A8870ADC_12</vt:lpwstr>
  </property>
  <property fmtid="{D5CDD505-2E9C-101B-9397-08002B2CF9AE}" pid="3" name="KSOProductBuildVer">
    <vt:lpwstr>2052-12.1.0.24657</vt:lpwstr>
  </property>
</Properties>
</file>