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3"/>
    <p:sldId id="353" r:id="rId4"/>
    <p:sldId id="385" r:id="rId5"/>
    <p:sldId id="386" r:id="rId6"/>
    <p:sldId id="367" r:id="rId7"/>
    <p:sldId id="391" r:id="rId8"/>
    <p:sldId id="392" r:id="rId9"/>
    <p:sldId id="393" r:id="rId10"/>
    <p:sldId id="368" r:id="rId11"/>
    <p:sldId id="394" r:id="rId12"/>
    <p:sldId id="395" r:id="rId13"/>
    <p:sldId id="396" r:id="rId14"/>
    <p:sldId id="369" r:id="rId15"/>
    <p:sldId id="397" r:id="rId16"/>
    <p:sldId id="398" r:id="rId17"/>
    <p:sldId id="399" r:id="rId18"/>
    <p:sldId id="370" r:id="rId19"/>
    <p:sldId id="371" r:id="rId20"/>
    <p:sldId id="364" r:id="rId21"/>
    <p:sldId id="387" r:id="rId22"/>
    <p:sldId id="373" r:id="rId23"/>
    <p:sldId id="374" r:id="rId24"/>
    <p:sldId id="375" r:id="rId25"/>
    <p:sldId id="376" r:id="rId26"/>
    <p:sldId id="389" r:id="rId27"/>
    <p:sldId id="377" r:id="rId28"/>
    <p:sldId id="390" r:id="rId29"/>
    <p:sldId id="379" r:id="rId30"/>
    <p:sldId id="400" r:id="rId31"/>
    <p:sldId id="401" r:id="rId32"/>
    <p:sldId id="380" r:id="rId33"/>
    <p:sldId id="402" r:id="rId34"/>
    <p:sldId id="381" r:id="rId35"/>
    <p:sldId id="403" r:id="rId36"/>
    <p:sldId id="382" r:id="rId37"/>
    <p:sldId id="404" r:id="rId38"/>
    <p:sldId id="383" r:id="rId39"/>
    <p:sldId id="388" r:id="rId40"/>
    <p:sldId id="384" r:id="rId41"/>
    <p:sldId id="405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D2FF"/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85008" autoAdjust="0"/>
  </p:normalViewPr>
  <p:slideViewPr>
    <p:cSldViewPr snapToGrid="0">
      <p:cViewPr varScale="1">
        <p:scale>
          <a:sx n="113" d="100"/>
          <a:sy n="113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4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2.vml.rels><?xml version="1.0" encoding="UTF-8" standalone="yes"?>
<Relationships xmlns="http://schemas.openxmlformats.org/package/2006/relationships"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4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4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44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48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53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44.wmf"/><Relationship Id="rId12" Type="http://schemas.openxmlformats.org/officeDocument/2006/relationships/vmlDrawing" Target="../drawings/vmlDrawing1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5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6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57.wmf"/><Relationship Id="rId1" Type="http://schemas.openxmlformats.org/officeDocument/2006/relationships/oleObject" Target="../embeddings/oleObject63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60.wmf"/><Relationship Id="rId12" Type="http://schemas.openxmlformats.org/officeDocument/2006/relationships/vmlDrawing" Target="../drawings/vmlDrawing1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6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7.wmf"/><Relationship Id="rId4" Type="http://schemas.openxmlformats.org/officeDocument/2006/relationships/oleObject" Target="../embeddings/oleObject72.bin"/><Relationship Id="rId3" Type="http://schemas.openxmlformats.org/officeDocument/2006/relationships/image" Target="../media/image66.wmf"/><Relationship Id="rId2" Type="http://schemas.openxmlformats.org/officeDocument/2006/relationships/oleObject" Target="../embeddings/oleObject71.bin"/><Relationship Id="rId1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wmf"/><Relationship Id="rId1" Type="http://schemas.openxmlformats.org/officeDocument/2006/relationships/oleObject" Target="../embeddings/oleObject73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9.wmf"/><Relationship Id="rId1" Type="http://schemas.openxmlformats.org/officeDocument/2006/relationships/oleObject" Target="../embeddings/oleObject74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0.wmf"/><Relationship Id="rId1" Type="http://schemas.openxmlformats.org/officeDocument/2006/relationships/oleObject" Target="../embeddings/oleObject75.bin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74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71.wmf"/><Relationship Id="rId12" Type="http://schemas.openxmlformats.org/officeDocument/2006/relationships/vmlDrawing" Target="../drawings/vmlDrawing2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5.wmf"/><Relationship Id="rId1" Type="http://schemas.openxmlformats.org/officeDocument/2006/relationships/oleObject" Target="../embeddings/oleObject76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7.wmf"/><Relationship Id="rId3" Type="http://schemas.openxmlformats.org/officeDocument/2006/relationships/oleObject" Target="../embeddings/oleObject82.bin"/><Relationship Id="rId2" Type="http://schemas.openxmlformats.org/officeDocument/2006/relationships/image" Target="../media/image76.wmf"/><Relationship Id="rId1" Type="http://schemas.openxmlformats.org/officeDocument/2006/relationships/oleObject" Target="../embeddings/oleObject81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0.bin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8.wmf"/><Relationship Id="rId1" Type="http://schemas.openxmlformats.org/officeDocument/2006/relationships/oleObject" Target="../embeddings/oleObject8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7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12.wmf"/><Relationship Id="rId14" Type="http://schemas.openxmlformats.org/officeDocument/2006/relationships/vmlDrawing" Target="../drawings/vmlDrawing7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1.wmf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38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697866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复习题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5"/>
          <p:cNvSpPr>
            <a:spLocks noChangeArrowheads="1"/>
          </p:cNvSpPr>
          <p:nvPr/>
        </p:nvSpPr>
        <p:spPr bwMode="auto">
          <a:xfrm>
            <a:off x="1051904" y="795918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用公式法解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10241"/>
          <p:cNvSpPr txBox="1"/>
          <p:nvPr/>
        </p:nvSpPr>
        <p:spPr>
          <a:xfrm>
            <a:off x="916200" y="1553233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                       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9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 = 12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2090768" y="1625790"/>
          <a:ext cx="2692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7" name="Equation" r:id="rId1" imgW="64617600" imgH="13106400" progId="Equation.DSMT4">
                  <p:embed/>
                </p:oleObj>
              </mc:Choice>
              <mc:Fallback>
                <p:oleObj name="Equation" r:id="rId1" imgW="64617600" imgH="131064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0768" y="1625790"/>
                        <a:ext cx="2692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 Box 3"/>
          <p:cNvSpPr txBox="1"/>
          <p:nvPr/>
        </p:nvSpPr>
        <p:spPr>
          <a:xfrm>
            <a:off x="1051904" y="2285966"/>
            <a:ext cx="101178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9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12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+ 4 =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45" name="Text Box 3"/>
          <p:cNvSpPr txBox="1"/>
          <p:nvPr/>
        </p:nvSpPr>
        <p:spPr>
          <a:xfrm>
            <a:off x="1514333" y="2905550"/>
            <a:ext cx="62954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9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12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4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8" name="文本框 47"/>
          <p:cNvSpPr txBox="1"/>
          <p:nvPr/>
        </p:nvSpPr>
        <p:spPr bwMode="auto">
          <a:xfrm>
            <a:off x="1500254" y="3576765"/>
            <a:ext cx="7037504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(– 12)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4×9×4 =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1479067" y="4497942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5368273" y="4254500"/>
          <a:ext cx="3898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8" name="Equation" r:id="rId3" imgW="93573600" imgH="28346400" progId="Equation.DSMT4">
                  <p:embed/>
                </p:oleObj>
              </mc:Choice>
              <mc:Fallback>
                <p:oleObj name="Equation" r:id="rId3" imgW="93573600" imgH="283464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8273" y="4254500"/>
                        <a:ext cx="3898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 Box 3"/>
          <p:cNvSpPr txBox="1"/>
          <p:nvPr/>
        </p:nvSpPr>
        <p:spPr>
          <a:xfrm>
            <a:off x="1478287" y="5672337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5281295" y="5452281"/>
          <a:ext cx="2273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9" name="Equation" r:id="rId5" imgW="54559200" imgH="25908000" progId="Equation.DSMT4">
                  <p:embed/>
                </p:oleObj>
              </mc:Choice>
              <mc:Fallback>
                <p:oleObj name="Equation" r:id="rId5" imgW="54559200" imgH="25908000" progId="Equation.DSMT4">
                  <p:embed/>
                  <p:pic>
                    <p:nvPicPr>
                      <p:cNvPr id="0" name="对象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81295" y="5452281"/>
                        <a:ext cx="2273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48" grpId="0"/>
      <p:bldP spid="50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122789" y="722821"/>
          <a:ext cx="26289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8" name="Equation" r:id="rId1" imgW="63093600" imgH="26822400" progId="Equation.DSMT4">
                  <p:embed/>
                </p:oleObj>
              </mc:Choice>
              <mc:Fallback>
                <p:oleObj name="Equation" r:id="rId1" imgW="63093600" imgH="26822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22789" y="722821"/>
                        <a:ext cx="26289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10241"/>
          <p:cNvSpPr txBox="1"/>
          <p:nvPr/>
        </p:nvSpPr>
        <p:spPr>
          <a:xfrm>
            <a:off x="916200" y="934860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</a:t>
            </a:r>
            <a:r>
              <a:rPr lang="en-US" altLang="zh-CN"/>
              <a:t> – 1)</a:t>
            </a:r>
            <a:r>
              <a:rPr lang="en-US" altLang="zh-CN" baseline="30000"/>
              <a:t>2</a:t>
            </a:r>
            <a:r>
              <a:rPr lang="en-US" altLang="zh-CN"/>
              <a:t> – 5 = 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5)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42" name="Text Box 3"/>
          <p:cNvSpPr txBox="1"/>
          <p:nvPr/>
        </p:nvSpPr>
        <p:spPr>
          <a:xfrm>
            <a:off x="768095" y="1903674"/>
            <a:ext cx="103735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4 =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1890246" y="2613258"/>
            <a:ext cx="62954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– 4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876167" y="3284473"/>
            <a:ext cx="768511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4×3×(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4) =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49 &gt;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1854980" y="4205650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5627029" y="3962400"/>
          <a:ext cx="4216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9" name="Equation" r:id="rId3" imgW="101193600" imgH="28346400" progId="Equation.DSMT4">
                  <p:embed/>
                </p:oleObj>
              </mc:Choice>
              <mc:Fallback>
                <p:oleObj name="Equation" r:id="rId3" imgW="101193600" imgH="283464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27029" y="3962400"/>
                        <a:ext cx="4216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1854200" y="5380045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744186" y="5159375"/>
          <a:ext cx="3086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30" name="Equation" r:id="rId5" imgW="74066400" imgH="25908000" progId="Equation.DSMT4">
                  <p:embed/>
                </p:oleObj>
              </mc:Choice>
              <mc:Fallback>
                <p:oleObj name="Equation" r:id="rId5" imgW="74066400" imgH="25908000" progId="Equation.DSMT4">
                  <p:embed/>
                  <p:pic>
                    <p:nvPicPr>
                      <p:cNvPr id="0" name="对象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44186" y="5159375"/>
                        <a:ext cx="3086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1" grpId="0"/>
      <p:bldP spid="22" grpId="0"/>
      <p:bldP spid="25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122789" y="722821"/>
          <a:ext cx="26289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7" name="Equation" r:id="rId1" imgW="63093600" imgH="26822400" progId="Equation.DSMT4">
                  <p:embed/>
                </p:oleObj>
              </mc:Choice>
              <mc:Fallback>
                <p:oleObj name="Equation" r:id="rId1" imgW="63093600" imgH="26822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22789" y="722821"/>
                        <a:ext cx="26289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10241"/>
          <p:cNvSpPr txBox="1"/>
          <p:nvPr/>
        </p:nvSpPr>
        <p:spPr>
          <a:xfrm>
            <a:off x="916200" y="934860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</a:t>
            </a:r>
            <a:r>
              <a:rPr lang="en-US" altLang="zh-CN"/>
              <a:t> – 1)</a:t>
            </a:r>
            <a:r>
              <a:rPr lang="en-US" altLang="zh-CN" baseline="30000"/>
              <a:t>2</a:t>
            </a:r>
            <a:r>
              <a:rPr lang="en-US" altLang="zh-CN"/>
              <a:t> – 5 = 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5)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42" name="Text Box 3"/>
          <p:cNvSpPr txBox="1"/>
          <p:nvPr/>
        </p:nvSpPr>
        <p:spPr>
          <a:xfrm>
            <a:off x="768095" y="1903674"/>
            <a:ext cx="103735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 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2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>
                <a:solidFill>
                  <a:srgbClr val="FF0000"/>
                </a:solidFill>
              </a:rPr>
              <a:t> + 1 =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1890246" y="2613258"/>
            <a:ext cx="62954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876167" y="3284473"/>
            <a:ext cx="672972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(</a:t>
            </a:r>
            <a:r>
              <a:rPr lang="en-US" altLang="zh-CN" sz="3600" b="1">
                <a:solidFill>
                  <a:srgbClr val="FF0000"/>
                </a:solidFill>
              </a:rPr>
              <a:t>– 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4×1×1 =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1854980" y="4205650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5744186" y="3968750"/>
          <a:ext cx="34925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8" name="Equation" r:id="rId3" imgW="83820000" imgH="28041600" progId="Equation.DSMT4">
                  <p:embed/>
                </p:oleObj>
              </mc:Choice>
              <mc:Fallback>
                <p:oleObj name="Equation" r:id="rId3" imgW="83820000" imgH="28041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4186" y="3968750"/>
                        <a:ext cx="34925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1854200" y="5380045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744186" y="5426075"/>
          <a:ext cx="2108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9" name="Equation" r:id="rId5" imgW="50596800" imgH="13106400" progId="Equation.DSMT4">
                  <p:embed/>
                </p:oleObj>
              </mc:Choice>
              <mc:Fallback>
                <p:oleObj name="Equation" r:id="rId5" imgW="50596800" imgH="131064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44186" y="5426075"/>
                        <a:ext cx="2108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1" grpId="0"/>
      <p:bldP spid="22" grpId="0"/>
      <p:bldP spid="25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1051904" y="795918"/>
            <a:ext cx="634413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用适当的方法解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5" name="文本框 10241"/>
          <p:cNvSpPr txBox="1"/>
          <p:nvPr/>
        </p:nvSpPr>
        <p:spPr>
          <a:xfrm>
            <a:off x="916200" y="1553233"/>
            <a:ext cx="964863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 x</a:t>
            </a:r>
            <a:r>
              <a:rPr lang="en-US" altLang="zh-CN" baseline="30000"/>
              <a:t>2</a:t>
            </a:r>
            <a:r>
              <a:rPr lang="en-US" altLang="zh-CN"/>
              <a:t> + 6</a:t>
            </a:r>
            <a:r>
              <a:rPr lang="en-US" altLang="zh-CN" i="1"/>
              <a:t>x</a:t>
            </a:r>
            <a:r>
              <a:rPr lang="en-US" altLang="zh-CN"/>
              <a:t> – 5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+ 3)(</a:t>
            </a:r>
            <a:r>
              <a:rPr lang="en-US" altLang="zh-CN" i="1"/>
              <a:t>x</a:t>
            </a:r>
            <a:r>
              <a:rPr lang="en-US" altLang="zh-CN"/>
              <a:t> – 3) = 2</a:t>
            </a:r>
            <a:r>
              <a:rPr lang="zh-CN" altLang="en-US"/>
              <a:t>；</a:t>
            </a:r>
            <a:endParaRPr lang="en-US" altLang="zh-CN" dirty="0"/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2025675" y="2240088"/>
          <a:ext cx="3835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3" name="Equation" r:id="rId1" imgW="92049600" imgH="21945600" progId="Equation.DSMT4">
                  <p:embed/>
                </p:oleObj>
              </mc:Choice>
              <mc:Fallback>
                <p:oleObj name="Equation" r:id="rId1" imgW="92049600" imgH="219456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5675" y="2240088"/>
                        <a:ext cx="38354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文本框 10241"/>
          <p:cNvSpPr txBox="1"/>
          <p:nvPr/>
        </p:nvSpPr>
        <p:spPr>
          <a:xfrm>
            <a:off x="916200" y="2285359"/>
            <a:ext cx="1091472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                                 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1) = 2 – 2</a:t>
            </a:r>
            <a:r>
              <a:rPr lang="en-US" altLang="zh-CN" i="1"/>
              <a:t>x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58" name="Text Box 3"/>
          <p:cNvSpPr txBox="1"/>
          <p:nvPr/>
        </p:nvSpPr>
        <p:spPr>
          <a:xfrm>
            <a:off x="726415" y="3052497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+ 6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5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9" name="Text Box 3"/>
          <p:cNvSpPr txBox="1"/>
          <p:nvPr/>
        </p:nvSpPr>
        <p:spPr>
          <a:xfrm>
            <a:off x="745529" y="3898769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0" name="Text Box 3"/>
          <p:cNvSpPr txBox="1"/>
          <p:nvPr/>
        </p:nvSpPr>
        <p:spPr>
          <a:xfrm>
            <a:off x="7482854" y="3888191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1" name="对象 60"/>
          <p:cNvGraphicFramePr>
            <a:graphicFrameLocks noChangeAspect="1"/>
          </p:cNvGraphicFramePr>
          <p:nvPr/>
        </p:nvGraphicFramePr>
        <p:xfrm>
          <a:off x="2894013" y="3925888"/>
          <a:ext cx="4419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4" name="Equation" r:id="rId3" imgW="106070400" imgH="11582400" progId="Equation.DSMT4">
                  <p:embed/>
                </p:oleObj>
              </mc:Choice>
              <mc:Fallback>
                <p:oleObj name="Equation" r:id="rId3" imgW="106070400" imgH="115824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4013" y="3925888"/>
                        <a:ext cx="44196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/>
        </p:nvGraphicFramePr>
        <p:xfrm>
          <a:off x="8161338" y="3819525"/>
          <a:ext cx="2438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5" name="Equation" r:id="rId5" imgW="58521600" imgH="17068800" progId="Equation.DSMT4">
                  <p:embed/>
                </p:oleObj>
              </mc:Choice>
              <mc:Fallback>
                <p:oleObj name="Equation" r:id="rId5" imgW="58521600" imgH="170688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61338" y="3819525"/>
                        <a:ext cx="24384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 Box 3"/>
          <p:cNvSpPr txBox="1"/>
          <p:nvPr/>
        </p:nvSpPr>
        <p:spPr>
          <a:xfrm>
            <a:off x="682639" y="4822140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4" name="对象 63"/>
          <p:cNvGraphicFramePr>
            <a:graphicFrameLocks noChangeAspect="1"/>
          </p:cNvGraphicFramePr>
          <p:nvPr/>
        </p:nvGraphicFramePr>
        <p:xfrm>
          <a:off x="3195466" y="4835525"/>
          <a:ext cx="2501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6" name="Equation" r:id="rId7" imgW="60045600" imgH="13106400" progId="Equation.DSMT4">
                  <p:embed/>
                </p:oleObj>
              </mc:Choice>
              <mc:Fallback>
                <p:oleObj name="Equation" r:id="rId7" imgW="60045600" imgH="131064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95466" y="4835525"/>
                        <a:ext cx="25019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3"/>
          <p:cNvSpPr txBox="1"/>
          <p:nvPr/>
        </p:nvSpPr>
        <p:spPr>
          <a:xfrm>
            <a:off x="645019" y="5761165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6" name="对象 65"/>
          <p:cNvGraphicFramePr>
            <a:graphicFrameLocks noChangeAspect="1"/>
          </p:cNvGraphicFramePr>
          <p:nvPr/>
        </p:nvGraphicFramePr>
        <p:xfrm>
          <a:off x="4502686" y="5717869"/>
          <a:ext cx="55118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7" name="Equation" r:id="rId9" imgW="132283200" imgH="15240000" progId="Equation.DSMT4">
                  <p:embed/>
                </p:oleObj>
              </mc:Choice>
              <mc:Fallback>
                <p:oleObj name="Equation" r:id="rId9" imgW="132283200" imgH="152400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2686" y="5717869"/>
                        <a:ext cx="55118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3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1051904" y="795918"/>
            <a:ext cx="634413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4.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用适当的方法解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5" name="文本框 10241"/>
          <p:cNvSpPr txBox="1"/>
          <p:nvPr/>
        </p:nvSpPr>
        <p:spPr>
          <a:xfrm>
            <a:off x="916200" y="1553233"/>
            <a:ext cx="964863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 x</a:t>
            </a:r>
            <a:r>
              <a:rPr lang="en-US" altLang="zh-CN" baseline="30000"/>
              <a:t>2</a:t>
            </a:r>
            <a:r>
              <a:rPr lang="en-US" altLang="zh-CN"/>
              <a:t> + 6</a:t>
            </a:r>
            <a:r>
              <a:rPr lang="en-US" altLang="zh-CN" i="1"/>
              <a:t>x</a:t>
            </a:r>
            <a:r>
              <a:rPr lang="en-US" altLang="zh-CN"/>
              <a:t> – 5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+ 3)(</a:t>
            </a:r>
            <a:r>
              <a:rPr lang="en-US" altLang="zh-CN" i="1"/>
              <a:t>x</a:t>
            </a:r>
            <a:r>
              <a:rPr lang="en-US" altLang="zh-CN"/>
              <a:t> – 3) = 2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58" name="Text Box 3"/>
          <p:cNvSpPr txBox="1"/>
          <p:nvPr/>
        </p:nvSpPr>
        <p:spPr>
          <a:xfrm>
            <a:off x="943113" y="2383105"/>
            <a:ext cx="950918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11 =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9" name="Text Box 3"/>
          <p:cNvSpPr txBox="1"/>
          <p:nvPr/>
        </p:nvSpPr>
        <p:spPr>
          <a:xfrm>
            <a:off x="1987133" y="3071640"/>
            <a:ext cx="37571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移项，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11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3" name="Text Box 3"/>
          <p:cNvSpPr txBox="1"/>
          <p:nvPr/>
        </p:nvSpPr>
        <p:spPr>
          <a:xfrm>
            <a:off x="1987133" y="3727728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4" name="对象 63"/>
          <p:cNvGraphicFramePr>
            <a:graphicFrameLocks noChangeAspect="1"/>
          </p:cNvGraphicFramePr>
          <p:nvPr/>
        </p:nvGraphicFramePr>
        <p:xfrm>
          <a:off x="4487593" y="3740580"/>
          <a:ext cx="1828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6" name="Equation" r:id="rId1" imgW="43891200" imgH="13106400" progId="Equation.DSMT4">
                  <p:embed/>
                </p:oleObj>
              </mc:Choice>
              <mc:Fallback>
                <p:oleObj name="Equation" r:id="rId1" imgW="43891200" imgH="13106400" progId="Equation.DSMT4">
                  <p:embed/>
                  <p:pic>
                    <p:nvPicPr>
                      <p:cNvPr id="0" name="对象 6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87593" y="3740580"/>
                        <a:ext cx="1828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3"/>
          <p:cNvSpPr txBox="1"/>
          <p:nvPr/>
        </p:nvSpPr>
        <p:spPr>
          <a:xfrm>
            <a:off x="1987133" y="4426282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6" name="对象 65"/>
          <p:cNvGraphicFramePr>
            <a:graphicFrameLocks noChangeAspect="1"/>
          </p:cNvGraphicFramePr>
          <p:nvPr/>
        </p:nvGraphicFramePr>
        <p:xfrm>
          <a:off x="5825687" y="4426282"/>
          <a:ext cx="42037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7" name="Equation" r:id="rId3" imgW="100888800" imgH="15240000" progId="Equation.DSMT4">
                  <p:embed/>
                </p:oleObj>
              </mc:Choice>
              <mc:Fallback>
                <p:oleObj name="Equation" r:id="rId3" imgW="100888800" imgH="15240000" progId="Equation.DSMT4">
                  <p:embed/>
                  <p:pic>
                    <p:nvPicPr>
                      <p:cNvPr id="0" name="对象 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5687" y="4426282"/>
                        <a:ext cx="42037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3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2025675" y="925372"/>
          <a:ext cx="3835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4" name="Equation" r:id="rId1" imgW="92049600" imgH="21945600" progId="Equation.DSMT4">
                  <p:embed/>
                </p:oleObj>
              </mc:Choice>
              <mc:Fallback>
                <p:oleObj name="Equation" r:id="rId1" imgW="92049600" imgH="219456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5675" y="925372"/>
                        <a:ext cx="38354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文本框 10241"/>
          <p:cNvSpPr txBox="1"/>
          <p:nvPr/>
        </p:nvSpPr>
        <p:spPr>
          <a:xfrm>
            <a:off x="916200" y="970643"/>
            <a:ext cx="1091472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                                 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1) = 2 – 2</a:t>
            </a:r>
            <a:r>
              <a:rPr lang="en-US" altLang="zh-CN" i="1"/>
              <a:t>x</a:t>
            </a:r>
            <a:r>
              <a:rPr lang="en-US" altLang="zh-CN"/>
              <a:t>.</a:t>
            </a:r>
            <a:endParaRPr lang="en-US" altLang="zh-CN" dirty="0"/>
          </a:p>
        </p:txBody>
      </p:sp>
      <p:graphicFrame>
        <p:nvGraphicFramePr>
          <p:cNvPr id="62" name="对象 61"/>
          <p:cNvGraphicFramePr>
            <a:graphicFrameLocks noChangeAspect="1"/>
          </p:cNvGraphicFramePr>
          <p:nvPr/>
        </p:nvGraphicFramePr>
        <p:xfrm>
          <a:off x="7099300" y="2574925"/>
          <a:ext cx="2463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5" name="Equation" r:id="rId3" imgW="59131200" imgH="21945600" progId="Equation.DSMT4">
                  <p:embed/>
                </p:oleObj>
              </mc:Choice>
              <mc:Fallback>
                <p:oleObj name="Equation" r:id="rId3" imgW="59131200" imgH="21945600" progId="Equation.DSMT4">
                  <p:embed/>
                  <p:pic>
                    <p:nvPicPr>
                      <p:cNvPr id="0" name="对象 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99300" y="2574925"/>
                        <a:ext cx="24638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/>
          <p:nvPr/>
        </p:nvSpPr>
        <p:spPr>
          <a:xfrm>
            <a:off x="647114" y="1806911"/>
            <a:ext cx="723084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7219950" y="1841500"/>
          <a:ext cx="311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6" name="Equation" r:id="rId5" imgW="74676000" imgH="13106400" progId="Equation.DSMT4">
                  <p:embed/>
                </p:oleObj>
              </mc:Choice>
              <mc:Fallback>
                <p:oleObj name="Equation" r:id="rId5" imgW="74676000" imgH="13106400" progId="Equation.DSMT4">
                  <p:embed/>
                  <p:pic>
                    <p:nvPicPr>
                      <p:cNvPr id="0" name="对象 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9950" y="1841500"/>
                        <a:ext cx="3111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1757452" y="2708658"/>
            <a:ext cx="574766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1795072" y="3610405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4313653" y="3624263"/>
          <a:ext cx="1879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7" name="Equation" r:id="rId7" imgW="45110400" imgH="13106400" progId="Equation.DSMT4">
                  <p:embed/>
                </p:oleObj>
              </mc:Choice>
              <mc:Fallback>
                <p:oleObj name="Equation" r:id="rId7" imgW="45110400" imgH="13106400" progId="Equation.DSMT4">
                  <p:embed/>
                  <p:pic>
                    <p:nvPicPr>
                      <p:cNvPr id="0" name="对象 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13653" y="3624263"/>
                        <a:ext cx="18796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/>
          <p:nvPr/>
        </p:nvSpPr>
        <p:spPr>
          <a:xfrm>
            <a:off x="1757452" y="4549430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644198" y="4506913"/>
          <a:ext cx="2527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8" name="Equation" r:id="rId9" imgW="60655200" imgH="15240000" progId="Equation.DSMT4">
                  <p:embed/>
                </p:oleObj>
              </mc:Choice>
              <mc:Fallback>
                <p:oleObj name="Equation" r:id="rId9" imgW="60655200" imgH="15240000" progId="Equation.DSMT4">
                  <p:embed/>
                  <p:pic>
                    <p:nvPicPr>
                      <p:cNvPr id="0" name="对象 6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44198" y="4506913"/>
                        <a:ext cx="25273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4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2025675" y="925372"/>
          <a:ext cx="3835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9" name="Equation" r:id="rId1" imgW="92049600" imgH="21945600" progId="Equation.DSMT4">
                  <p:embed/>
                </p:oleObj>
              </mc:Choice>
              <mc:Fallback>
                <p:oleObj name="Equation" r:id="rId1" imgW="92049600" imgH="219456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5675" y="925372"/>
                        <a:ext cx="38354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文本框 10241"/>
          <p:cNvSpPr txBox="1"/>
          <p:nvPr/>
        </p:nvSpPr>
        <p:spPr>
          <a:xfrm>
            <a:off x="916200" y="970643"/>
            <a:ext cx="1091472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                                 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1) = 2 – 2</a:t>
            </a:r>
            <a:r>
              <a:rPr lang="en-US" altLang="zh-CN" i="1"/>
              <a:t>x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4" name="Text Box 3"/>
          <p:cNvSpPr txBox="1"/>
          <p:nvPr/>
        </p:nvSpPr>
        <p:spPr>
          <a:xfrm>
            <a:off x="768095" y="1903674"/>
            <a:ext cx="103735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2 =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890246" y="2613258"/>
            <a:ext cx="62954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∵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</a:t>
            </a:r>
            <a:r>
              <a:rPr lang="en-US" altLang="zh-CN" sz="3600" b="1">
                <a:solidFill>
                  <a:srgbClr val="FF0000"/>
                </a:solidFill>
              </a:rPr>
              <a:t>– 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876167" y="3284473"/>
            <a:ext cx="823850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(</a:t>
            </a:r>
            <a:r>
              <a:rPr lang="en-US" altLang="zh-CN" sz="3600" b="1">
                <a:solidFill>
                  <a:srgbClr val="FF0000"/>
                </a:solidFill>
              </a:rPr>
              <a:t>– 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4×3×(</a:t>
            </a:r>
            <a:r>
              <a:rPr lang="en-US" altLang="zh-CN" sz="3600" b="1">
                <a:solidFill>
                  <a:srgbClr val="FF0000"/>
                </a:solidFill>
              </a:rPr>
              <a:t>– 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) =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25 &gt;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854980" y="4261922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667375" y="4017963"/>
          <a:ext cx="3644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0" name="Equation" r:id="rId3" imgW="87477600" imgH="28346400" progId="Equation.DSMT4">
                  <p:embed/>
                </p:oleObj>
              </mc:Choice>
              <mc:Fallback>
                <p:oleObj name="Equation" r:id="rId3" imgW="87477600" imgH="283464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7375" y="4017963"/>
                        <a:ext cx="3644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"/>
          <p:cNvSpPr txBox="1"/>
          <p:nvPr/>
        </p:nvSpPr>
        <p:spPr>
          <a:xfrm>
            <a:off x="1854200" y="5436317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667375" y="5239030"/>
          <a:ext cx="3086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1" name="Equation" r:id="rId5" imgW="74066400" imgH="25908000" progId="Equation.DSMT4">
                  <p:embed/>
                </p:oleObj>
              </mc:Choice>
              <mc:Fallback>
                <p:oleObj name="Equation" r:id="rId5" imgW="74066400" imgH="259080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7375" y="5239030"/>
                        <a:ext cx="3086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6"/>
          <p:cNvSpPr txBox="1"/>
          <p:nvPr/>
        </p:nvSpPr>
        <p:spPr>
          <a:xfrm>
            <a:off x="1301726" y="687705"/>
            <a:ext cx="9898037" cy="256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/>
              <a:t>5. </a:t>
            </a:r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5</a:t>
            </a:r>
            <a:r>
              <a:rPr lang="en-US" altLang="zh-CN" i="1"/>
              <a:t>x </a:t>
            </a:r>
            <a:r>
              <a:rPr lang="en-US" altLang="zh-CN"/>
              <a:t>+ </a:t>
            </a:r>
            <a:r>
              <a:rPr lang="en-US" altLang="zh-CN" i="1"/>
              <a:t>k </a:t>
            </a:r>
            <a:r>
              <a:rPr lang="en-US" altLang="zh-CN"/>
              <a:t>= 0 </a:t>
            </a:r>
            <a:r>
              <a:rPr lang="zh-CN" altLang="en-US"/>
              <a:t>有两个根，其中一个根是</a:t>
            </a:r>
            <a:r>
              <a:rPr lang="en-US" altLang="zh-CN"/>
              <a:t> 1.</a:t>
            </a:r>
            <a:endParaRPr lang="en-US" altLang="zh-CN"/>
          </a:p>
          <a:p>
            <a:pPr>
              <a:lnSpc>
                <a:spcPct val="114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）求 </a:t>
            </a:r>
            <a:r>
              <a:rPr lang="en-US" altLang="zh-CN" i="1"/>
              <a:t>k</a:t>
            </a:r>
            <a:r>
              <a:rPr lang="en-US" altLang="zh-CN"/>
              <a:t> </a:t>
            </a:r>
            <a:r>
              <a:rPr lang="zh-CN" altLang="en-US"/>
              <a:t>的值；</a:t>
            </a:r>
            <a:endParaRPr lang="en-US" altLang="zh-CN"/>
          </a:p>
          <a:p>
            <a:pPr>
              <a:lnSpc>
                <a:spcPct val="114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）解这个方程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37" name="文本框 7"/>
          <p:cNvSpPr txBox="1">
            <a:spLocks noChangeArrowheads="1"/>
          </p:cNvSpPr>
          <p:nvPr/>
        </p:nvSpPr>
        <p:spPr bwMode="auto">
          <a:xfrm>
            <a:off x="4748311" y="1675821"/>
            <a:ext cx="73077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解：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（1）将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1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代入原方程，得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5 +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985756" y="3546278"/>
            <a:ext cx="98980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（2）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设另一个根为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由根与系数的关系，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4" name="文本框 7"/>
          <p:cNvSpPr txBox="1">
            <a:spLocks noChangeArrowheads="1"/>
          </p:cNvSpPr>
          <p:nvPr/>
        </p:nvSpPr>
        <p:spPr bwMode="auto">
          <a:xfrm>
            <a:off x="6891290" y="2809790"/>
            <a:ext cx="2707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3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35182" y="4331646"/>
          <a:ext cx="2438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93" name="Equation" r:id="rId1" imgW="58521600" imgH="25603200" progId="Equation.DSMT4">
                  <p:embed/>
                </p:oleObj>
              </mc:Choice>
              <mc:Fallback>
                <p:oleObj name="Equation" r:id="rId1" imgW="58521600" imgH="25603200" progId="Equation.DSMT4">
                  <p:embed/>
                  <p:pic>
                    <p:nvPicPr>
                      <p:cNvPr id="0" name="图片 383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5182" y="4331646"/>
                        <a:ext cx="2438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3"/>
          <p:cNvSpPr txBox="1"/>
          <p:nvPr/>
        </p:nvSpPr>
        <p:spPr>
          <a:xfrm>
            <a:off x="5927349" y="4522583"/>
            <a:ext cx="11966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8" name="对象 67"/>
          <p:cNvGraphicFramePr>
            <a:graphicFrameLocks noChangeAspect="1"/>
          </p:cNvGraphicFramePr>
          <p:nvPr/>
        </p:nvGraphicFramePr>
        <p:xfrm>
          <a:off x="7123959" y="4331646"/>
          <a:ext cx="1384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94" name="Equation" r:id="rId3" imgW="33223200" imgH="25603200" progId="Equation.DSMT4">
                  <p:embed/>
                </p:oleObj>
              </mc:Choice>
              <mc:Fallback>
                <p:oleObj name="Equation" r:id="rId3" imgW="33223200" imgH="25603200" progId="Equation.DSMT4">
                  <p:embed/>
                  <p:pic>
                    <p:nvPicPr>
                      <p:cNvPr id="0" name="对象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23959" y="4331646"/>
                        <a:ext cx="1384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 Box 3"/>
          <p:cNvSpPr txBox="1"/>
          <p:nvPr/>
        </p:nvSpPr>
        <p:spPr>
          <a:xfrm>
            <a:off x="2290212" y="5563202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0" name="对象 69"/>
          <p:cNvGraphicFramePr>
            <a:graphicFrameLocks noChangeAspect="1"/>
          </p:cNvGraphicFramePr>
          <p:nvPr/>
        </p:nvGraphicFramePr>
        <p:xfrm>
          <a:off x="6096000" y="5372340"/>
          <a:ext cx="2768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95" name="Equation" r:id="rId5" imgW="66446400" imgH="25603200" progId="Equation.DSMT4">
                  <p:embed/>
                </p:oleObj>
              </mc:Choice>
              <mc:Fallback>
                <p:oleObj name="Equation" r:id="rId5" imgW="66446400" imgH="25603200" progId="Equation.DSMT4">
                  <p:embed/>
                  <p:pic>
                    <p:nvPicPr>
                      <p:cNvPr id="0" name="对象 6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0" y="5372340"/>
                        <a:ext cx="2768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  <p:bldP spid="43" grpId="0"/>
      <p:bldP spid="44" grpId="0"/>
      <p:bldP spid="67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6229" y="795918"/>
            <a:ext cx="10555209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6. </a:t>
            </a:r>
            <a:r>
              <a:rPr lang="zh-CN" altLang="en-US" sz="3600" b="1">
                <a:latin typeface="+mj-lt"/>
                <a:ea typeface="+mj-ea"/>
              </a:rPr>
              <a:t>已知实数 </a:t>
            </a:r>
            <a:r>
              <a:rPr lang="en-US" altLang="zh-CN" sz="3600" b="1" i="1">
                <a:latin typeface="+mj-lt"/>
                <a:ea typeface="+mj-ea"/>
              </a:rPr>
              <a:t>m</a:t>
            </a:r>
            <a:r>
              <a:rPr lang="zh-CN" altLang="zh-CN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n</a:t>
            </a:r>
            <a:r>
              <a:rPr lang="en-US" altLang="zh-CN" sz="3600" b="1">
                <a:latin typeface="+mj-lt"/>
                <a:ea typeface="+mj-ea"/>
              </a:rPr>
              <a:t> (</a:t>
            </a:r>
            <a:r>
              <a:rPr lang="en-US" altLang="zh-CN" sz="3600" b="1" i="1">
                <a:latin typeface="+mj-lt"/>
                <a:ea typeface="+mj-ea"/>
              </a:rPr>
              <a:t>m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≠ </a:t>
            </a:r>
            <a:r>
              <a:rPr lang="en-US" altLang="zh-CN" sz="3600" b="1" i="1">
                <a:latin typeface="+mj-lt"/>
                <a:ea typeface="+mj-ea"/>
              </a:rPr>
              <a:t>n</a:t>
            </a:r>
            <a:r>
              <a:rPr lang="en-US" altLang="zh-CN" sz="3600" b="1">
                <a:latin typeface="+mj-lt"/>
                <a:ea typeface="+mj-ea"/>
              </a:rPr>
              <a:t>) </a:t>
            </a:r>
            <a:r>
              <a:rPr lang="zh-CN" altLang="en-US" sz="3600" b="1">
                <a:latin typeface="+mj-lt"/>
                <a:ea typeface="+mj-ea"/>
              </a:rPr>
              <a:t>满足条件</a:t>
            </a:r>
            <a:r>
              <a:rPr lang="en-US" altLang="zh-CN" sz="3600" b="1">
                <a:latin typeface="+mj-lt"/>
                <a:ea typeface="+mj-ea"/>
              </a:rPr>
              <a:t> </a:t>
            </a:r>
            <a:r>
              <a:rPr lang="en-US" altLang="zh-CN" sz="3600" b="1" i="1">
                <a:latin typeface="+mj-lt"/>
                <a:ea typeface="+mj-ea"/>
              </a:rPr>
              <a:t>m</a:t>
            </a:r>
            <a:r>
              <a:rPr lang="en-US" altLang="zh-CN" sz="3600" b="1" baseline="30000">
                <a:latin typeface="+mj-lt"/>
                <a:ea typeface="+mj-ea"/>
              </a:rPr>
              <a:t>2 </a:t>
            </a:r>
            <a:r>
              <a:rPr lang="en-US" altLang="zh-CN" sz="3600" b="1">
                <a:latin typeface="+mj-lt"/>
                <a:ea typeface="+mj-ea"/>
              </a:rPr>
              <a:t>– 7</a:t>
            </a:r>
            <a:r>
              <a:rPr lang="en-US" altLang="zh-CN" sz="3600" b="1" i="1">
                <a:latin typeface="+mj-lt"/>
                <a:ea typeface="+mj-ea"/>
              </a:rPr>
              <a:t>m</a:t>
            </a:r>
            <a:r>
              <a:rPr lang="en-US" altLang="zh-CN" sz="3600" b="1">
                <a:latin typeface="+mj-lt"/>
                <a:ea typeface="+mj-ea"/>
              </a:rPr>
              <a:t> + 2 = 0</a:t>
            </a:r>
            <a:r>
              <a:rPr lang="zh-CN" altLang="en-US" sz="3600" b="1">
                <a:latin typeface="+mj-lt"/>
                <a:ea typeface="+mj-ea"/>
              </a:rPr>
              <a:t>，</a:t>
            </a:r>
            <a:r>
              <a:rPr lang="en-US" altLang="zh-CN" sz="3600" b="1" i="1">
                <a:latin typeface="+mj-lt"/>
                <a:ea typeface="+mj-ea"/>
              </a:rPr>
              <a:t>n</a:t>
            </a:r>
            <a:r>
              <a:rPr lang="en-US" altLang="zh-CN" sz="3600" b="1" baseline="30000">
                <a:latin typeface="+mj-lt"/>
                <a:ea typeface="+mj-ea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 – 7</a:t>
            </a:r>
            <a:r>
              <a:rPr lang="en-US" altLang="zh-CN" sz="3600" b="1" i="1">
                <a:latin typeface="+mj-lt"/>
                <a:ea typeface="+mj-ea"/>
              </a:rPr>
              <a:t>n</a:t>
            </a:r>
            <a:r>
              <a:rPr lang="en-US" altLang="zh-CN" sz="3600" b="1">
                <a:latin typeface="+mj-lt"/>
                <a:ea typeface="+mj-ea"/>
              </a:rPr>
              <a:t> + 2 = 0</a:t>
            </a:r>
            <a:r>
              <a:rPr lang="zh-CN" altLang="en-US" sz="3600" b="1">
                <a:latin typeface="+mj-lt"/>
                <a:ea typeface="+mj-ea"/>
              </a:rPr>
              <a:t>，求</a:t>
            </a:r>
            <a:r>
              <a:rPr lang="en-US" altLang="zh-CN" sz="3600" b="1">
                <a:latin typeface="+mj-lt"/>
                <a:ea typeface="+mj-ea"/>
              </a:rPr>
              <a:t>             </a:t>
            </a:r>
            <a:r>
              <a:rPr lang="zh-CN" altLang="zh-CN" sz="3600" b="1">
                <a:latin typeface="+mj-lt"/>
                <a:ea typeface="+mj-ea"/>
              </a:rPr>
              <a:t>的值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00526" y="1333369"/>
          <a:ext cx="1358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76" name="Equation" r:id="rId1" imgW="32613600" imgH="25908000" progId="Equation.DSMT4">
                  <p:embed/>
                </p:oleObj>
              </mc:Choice>
              <mc:Fallback>
                <p:oleObj name="Equation" r:id="rId1" imgW="32613600" imgH="25908000" progId="Equation.DSMT4">
                  <p:embed/>
                  <p:pic>
                    <p:nvPicPr>
                      <p:cNvPr id="0" name="图片 392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00526" y="1333369"/>
                        <a:ext cx="13589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1348887" y="2357410"/>
            <a:ext cx="998967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解：由题意，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m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分别是方程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 </a:t>
            </a:r>
            <a:r>
              <a:rPr lang="en-US" altLang="zh-CN" sz="3600" b="1">
                <a:solidFill>
                  <a:srgbClr val="FF0000"/>
                </a:solidFill>
              </a:rPr>
              <a:t>– 7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+ 2 = 0 </a:t>
            </a:r>
            <a:r>
              <a:rPr lang="zh-CN" altLang="en-US" sz="3600" b="1">
                <a:solidFill>
                  <a:srgbClr val="FF0000"/>
                </a:solidFill>
              </a:rPr>
              <a:t>的两个根，根据根与系数的关系，得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2258781" y="3557739"/>
            <a:ext cx="42374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</a:rPr>
              <a:t>m + n =</a:t>
            </a:r>
            <a:r>
              <a:rPr lang="en-US" altLang="zh-CN" sz="3600" b="1">
                <a:solidFill>
                  <a:srgbClr val="FF0000"/>
                </a:solidFill>
              </a:rPr>
              <a:t> 7</a:t>
            </a:r>
            <a:r>
              <a:rPr lang="zh-CN" altLang="en-US" sz="3600" b="1">
                <a:solidFill>
                  <a:srgbClr val="FF0000"/>
                </a:solidFill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</a:rPr>
              <a:t>mn</a:t>
            </a:r>
            <a:r>
              <a:rPr lang="en-US" altLang="zh-CN" sz="3600" b="1">
                <a:solidFill>
                  <a:srgbClr val="FF0000"/>
                </a:solidFill>
              </a:rPr>
              <a:t> = 2.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348887" y="4218640"/>
          <a:ext cx="42799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77" name="Equation" r:id="rId3" imgW="102717600" imgH="27127200" progId="Equation.DSMT4">
                  <p:embed/>
                </p:oleObj>
              </mc:Choice>
              <mc:Fallback>
                <p:oleObj name="Equation" r:id="rId3" imgW="102717600" imgH="27127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8887" y="4218640"/>
                        <a:ext cx="42799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825662" y="4120438"/>
          <a:ext cx="33909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78" name="Equation" r:id="rId5" imgW="81381600" imgH="29870400" progId="Equation.DSMT4">
                  <p:embed/>
                </p:oleObj>
              </mc:Choice>
              <mc:Fallback>
                <p:oleObj name="Equation" r:id="rId5" imgW="81381600" imgH="298704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5662" y="4120438"/>
                        <a:ext cx="33909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825662" y="5365038"/>
          <a:ext cx="21463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79" name="Equation" r:id="rId7" imgW="51511200" imgH="26822400" progId="Equation.DSMT4">
                  <p:embed/>
                </p:oleObj>
              </mc:Choice>
              <mc:Fallback>
                <p:oleObj name="Equation" r:id="rId7" imgW="51511200" imgH="268224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25662" y="5365038"/>
                        <a:ext cx="21463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8137062" y="5415838"/>
          <a:ext cx="914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80" name="Equation" r:id="rId9" imgW="21945600" imgH="25603200" progId="Equation.DSMT4">
                  <p:embed/>
                </p:oleObj>
              </mc:Choice>
              <mc:Fallback>
                <p:oleObj name="Equation" r:id="rId9" imgW="21945600" imgH="256032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37062" y="5415838"/>
                        <a:ext cx="914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61940" y="763453"/>
            <a:ext cx="11468120" cy="24801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1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有一块长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 cm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、宽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 cm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的长方形硬纸板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如果在纸板的四个角上各截去一个相同大小的小正方形，然后折成一个底面积为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231 cm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的无盖长方体盒子，求截去的小正方形的边长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流程图: 文档 4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715459" y="3112682"/>
            <a:ext cx="10960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解：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设截去的小正方形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的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边长是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cm，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根据题意，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3639192" y="3727288"/>
            <a:ext cx="51132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25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15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231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1627867" y="4341894"/>
            <a:ext cx="51132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整理得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+ 36 = 0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627867" y="4956500"/>
            <a:ext cx="4742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18，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1627867" y="5571106"/>
            <a:ext cx="62922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18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不合题意，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所以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2．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1627867" y="6185710"/>
            <a:ext cx="77017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答：截去的小正方形的边长为 2 cm．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900122" y="901755"/>
            <a:ext cx="8600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解下列方程：</a:t>
            </a:r>
            <a:endParaRPr lang="en-US" altLang="zh-CN" dirty="0"/>
          </a:p>
        </p:txBody>
      </p:sp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文本框 10241"/>
          <p:cNvSpPr txBox="1"/>
          <p:nvPr/>
        </p:nvSpPr>
        <p:spPr>
          <a:xfrm>
            <a:off x="1185290" y="1508780"/>
            <a:ext cx="663791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64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8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36" name="文本框 10241"/>
          <p:cNvSpPr txBox="1"/>
          <p:nvPr/>
        </p:nvSpPr>
        <p:spPr>
          <a:xfrm>
            <a:off x="1185289" y="2148483"/>
            <a:ext cx="96278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(3</a:t>
            </a:r>
            <a:r>
              <a:rPr lang="en-US" altLang="zh-CN" i="1"/>
              <a:t>x</a:t>
            </a:r>
            <a:r>
              <a:rPr lang="en-US" altLang="zh-CN"/>
              <a:t> + 2)</a:t>
            </a:r>
            <a:r>
              <a:rPr lang="en-US" altLang="zh-CN" baseline="30000"/>
              <a:t>2</a:t>
            </a:r>
            <a:r>
              <a:rPr lang="en-US" altLang="zh-CN"/>
              <a:t> = 4(</a:t>
            </a:r>
            <a:r>
              <a:rPr lang="en-US" altLang="zh-CN" i="1"/>
              <a:t>x</a:t>
            </a:r>
            <a:r>
              <a:rPr lang="en-US" altLang="zh-CN"/>
              <a:t> – 3)</a:t>
            </a:r>
            <a:r>
              <a:rPr lang="en-US" altLang="zh-CN" baseline="30000"/>
              <a:t>2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37" name="文本框 10241"/>
          <p:cNvSpPr txBox="1"/>
          <p:nvPr/>
        </p:nvSpPr>
        <p:spPr>
          <a:xfrm>
            <a:off x="1185290" y="2759157"/>
            <a:ext cx="544773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en-US" altLang="zh-CN" baseline="30000"/>
              <a:t>2</a:t>
            </a:r>
            <a:r>
              <a:rPr lang="en-US" altLang="zh-CN"/>
              <a:t> = 2</a:t>
            </a:r>
            <a:r>
              <a:rPr lang="en-US" altLang="zh-CN" i="1"/>
              <a:t>x</a:t>
            </a:r>
            <a:r>
              <a:rPr lang="en-US" altLang="zh-CN"/>
              <a:t> + 1.</a:t>
            </a:r>
            <a:endParaRPr lang="en-US" altLang="zh-CN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543800" y="2219472"/>
          <a:ext cx="2857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78" name="Equation" r:id="rId1" imgW="68580000" imgH="14630400" progId="Equation.DSMT4">
                  <p:embed/>
                </p:oleObj>
              </mc:Choice>
              <mc:Fallback>
                <p:oleObj name="Equation" r:id="rId1" imgW="68580000" imgH="14630400" progId="Equation.DSMT4">
                  <p:embed/>
                  <p:pic>
                    <p:nvPicPr>
                      <p:cNvPr id="0" name="图片 22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43800" y="2219472"/>
                        <a:ext cx="2857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"/>
          <p:cNvSpPr txBox="1"/>
          <p:nvPr/>
        </p:nvSpPr>
        <p:spPr>
          <a:xfrm>
            <a:off x="1800197" y="4265690"/>
            <a:ext cx="749986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所以原方程的根是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8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仿宋" panose="02010609060101010101" pitchFamily="49" charset="-122"/>
              </a:rPr>
              <a:t> = – 8.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5463" y="3589281"/>
            <a:ext cx="7321430" cy="652499"/>
            <a:chOff x="1770138" y="4579923"/>
            <a:chExt cx="7321430" cy="652499"/>
          </a:xfrm>
        </p:grpSpPr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6284868" y="4579923"/>
            <a:ext cx="2806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79" name="Equation" r:id="rId3" imgW="67360800" imgH="13411200" progId="Equation.DSMT4">
                    <p:embed/>
                  </p:oleObj>
                </mc:Choice>
                <mc:Fallback>
                  <p:oleObj name="Equation" r:id="rId3" imgW="67360800" imgH="134112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84868" y="4579923"/>
                          <a:ext cx="2806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Text Box 3"/>
            <p:cNvSpPr txBox="1"/>
            <p:nvPr/>
          </p:nvSpPr>
          <p:spPr>
            <a:xfrm>
              <a:off x="1770138" y="4586091"/>
              <a:ext cx="48646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00197" y="5606173"/>
            <a:ext cx="7520726" cy="675966"/>
            <a:chOff x="1890297" y="5301479"/>
            <a:chExt cx="7520726" cy="675966"/>
          </a:xfrm>
        </p:grpSpPr>
        <p:graphicFrame>
          <p:nvGraphicFramePr>
            <p:cNvPr id="49" name="对象 48"/>
            <p:cNvGraphicFramePr>
              <a:graphicFrameLocks noChangeAspect="1"/>
            </p:cNvGraphicFramePr>
            <p:nvPr/>
          </p:nvGraphicFramePr>
          <p:xfrm>
            <a:off x="5740723" y="5301479"/>
            <a:ext cx="36703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80" name="Equation" r:id="rId5" imgW="88087200" imgH="15240000" progId="Equation.DSMT4">
                    <p:embed/>
                  </p:oleObj>
                </mc:Choice>
                <mc:Fallback>
                  <p:oleObj name="Equation" r:id="rId5" imgW="88087200" imgH="152400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740723" y="5301479"/>
                          <a:ext cx="36703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31644" y="4935931"/>
            <a:ext cx="5306849" cy="646331"/>
            <a:chOff x="2316010" y="4586091"/>
            <a:chExt cx="5306849" cy="646331"/>
          </a:xfrm>
        </p:grpSpPr>
        <p:graphicFrame>
          <p:nvGraphicFramePr>
            <p:cNvPr id="52" name="对象 51"/>
            <p:cNvGraphicFramePr>
              <a:graphicFrameLocks noChangeAspect="1"/>
            </p:cNvGraphicFramePr>
            <p:nvPr/>
          </p:nvGraphicFramePr>
          <p:xfrm>
            <a:off x="5984559" y="4606335"/>
            <a:ext cx="16383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81" name="Equation" r:id="rId7" imgW="39319200" imgH="13106400" progId="Equation.DSMT4">
                    <p:embed/>
                  </p:oleObj>
                </mc:Choice>
                <mc:Fallback>
                  <p:oleObj name="Equation" r:id="rId7" imgW="39319200" imgH="131064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984559" y="4606335"/>
                          <a:ext cx="16383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" name="Text Box 3"/>
            <p:cNvSpPr txBox="1"/>
            <p:nvPr/>
          </p:nvSpPr>
          <p:spPr>
            <a:xfrm>
              <a:off x="2316010" y="4586091"/>
              <a:ext cx="377292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）开平方，得</a:t>
              </a:r>
              <a:endPara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82010" y="741269"/>
            <a:ext cx="10343574" cy="1870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1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某商厦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月份的营业额是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万元，第四季度的营业额是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182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万元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第四季度后两个月营业额的月平均增长率是多少？</a:t>
            </a:r>
            <a:endParaRPr lang="en-US" sz="36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5918" y="136349"/>
            <a:ext cx="4509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T8】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流程图: 文档 4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95148" y="2538325"/>
            <a:ext cx="1111729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解：设第四季度后两个月营业额的月平均增长率为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723880" y="3197160"/>
            <a:ext cx="1000594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根据题意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 +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+ 50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 +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+ 50 = 182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23880" y="3855995"/>
            <a:ext cx="664377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整理得 50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+ 150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32 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23880" y="4514830"/>
            <a:ext cx="664377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0.2 = 20%，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3.2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23880" y="5769969"/>
            <a:ext cx="1111729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答：第四季度后两个月营业额的月平均增长率是 20%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23880" y="5111134"/>
            <a:ext cx="9248638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3.2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不合题意，所以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20%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1"/>
          <p:cNvSpPr txBox="1"/>
          <p:nvPr/>
        </p:nvSpPr>
        <p:spPr>
          <a:xfrm>
            <a:off x="1318189" y="999378"/>
            <a:ext cx="5092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已知 </a:t>
            </a:r>
            <a:r>
              <a:rPr lang="en-US" altLang="zh-CN" i="1"/>
              <a:t>y</a:t>
            </a:r>
            <a:r>
              <a:rPr lang="en-US" altLang="zh-CN"/>
              <a:t> =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2</a:t>
            </a:r>
            <a:r>
              <a:rPr lang="en-US" altLang="zh-CN" i="1"/>
              <a:t>x</a:t>
            </a:r>
            <a:r>
              <a:rPr lang="en-US" altLang="zh-CN"/>
              <a:t> – 3.</a:t>
            </a:r>
            <a:r>
              <a:rPr lang="zh-CN" altLang="en-US"/>
              <a:t>           </a:t>
            </a:r>
            <a:endParaRPr lang="en-US" altLang="zh-CN" dirty="0"/>
          </a:p>
        </p:txBody>
      </p:sp>
      <p:sp>
        <p:nvSpPr>
          <p:cNvPr id="11" name="文本框 10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241"/>
          <p:cNvSpPr txBox="1"/>
          <p:nvPr/>
        </p:nvSpPr>
        <p:spPr>
          <a:xfrm>
            <a:off x="1318189" y="1662352"/>
            <a:ext cx="71364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是什么数时， </a:t>
            </a:r>
            <a:r>
              <a:rPr lang="en-US" altLang="zh-CN" i="1"/>
              <a:t>y</a:t>
            </a:r>
            <a:r>
              <a:rPr lang="en-US" altLang="zh-CN"/>
              <a:t> = 0</a:t>
            </a:r>
            <a:r>
              <a:rPr lang="zh-CN" altLang="en-US"/>
              <a:t>？</a:t>
            </a:r>
            <a:endParaRPr lang="en-US" altLang="zh-CN" dirty="0"/>
          </a:p>
        </p:txBody>
      </p:sp>
      <p:sp>
        <p:nvSpPr>
          <p:cNvPr id="22" name="文本框 10241"/>
          <p:cNvSpPr txBox="1"/>
          <p:nvPr/>
        </p:nvSpPr>
        <p:spPr>
          <a:xfrm>
            <a:off x="1318189" y="2325326"/>
            <a:ext cx="71364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是什么数时， </a:t>
            </a:r>
            <a:r>
              <a:rPr lang="en-US" altLang="zh-CN" i="1"/>
              <a:t>y</a:t>
            </a:r>
            <a:r>
              <a:rPr lang="en-US" altLang="zh-CN"/>
              <a:t> = – 4</a:t>
            </a:r>
            <a:r>
              <a:rPr lang="zh-CN" altLang="en-US"/>
              <a:t>？</a:t>
            </a:r>
            <a:endParaRPr lang="en-US" altLang="zh-CN" dirty="0"/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647628" y="2971657"/>
            <a:ext cx="10437713" cy="33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解：（1）令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 = 0，解得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3，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      ∴当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3 或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 时，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（2）令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4，解得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1，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      ∴当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1 时，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1"/>
          <p:cNvSpPr txBox="1"/>
          <p:nvPr/>
        </p:nvSpPr>
        <p:spPr>
          <a:xfrm>
            <a:off x="1457765" y="804797"/>
            <a:ext cx="9276470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2. </a:t>
            </a:r>
            <a:r>
              <a:rPr lang="zh-CN" altLang="en-US"/>
              <a:t>有三个连续奇数，它们的平方和等于 </a:t>
            </a:r>
            <a:r>
              <a:rPr lang="en-US" altLang="zh-CN"/>
              <a:t>251</a:t>
            </a:r>
            <a:r>
              <a:rPr lang="zh-CN" altLang="en-US"/>
              <a:t>，求这三个数</a:t>
            </a:r>
            <a:r>
              <a:rPr lang="en-US" altLang="zh-CN"/>
              <a:t>.</a:t>
            </a:r>
            <a:r>
              <a:rPr lang="zh-CN" altLang="en-US"/>
              <a:t>           </a:t>
            </a:r>
            <a:endParaRPr lang="en-US" altLang="zh-CN" dirty="0"/>
          </a:p>
        </p:txBody>
      </p:sp>
      <p:sp>
        <p:nvSpPr>
          <p:cNvPr id="11" name="文本框 10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744612" y="2405295"/>
            <a:ext cx="11095696" cy="401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解：设这三个奇数依次为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2（其中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为奇数），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根据题意，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n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n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251，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9，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9．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当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9 时，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 = 7，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+ 2 = 11；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当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9 时，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11，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n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+ 2=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7．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答：这三个连续奇数为 7、9、11 或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9、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1"/>
          <p:cNvSpPr txBox="1"/>
          <p:nvPr/>
        </p:nvSpPr>
        <p:spPr>
          <a:xfrm>
            <a:off x="1638453" y="795918"/>
            <a:ext cx="8915095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3. </a:t>
            </a:r>
            <a:r>
              <a:rPr lang="zh-CN" altLang="en-US">
                <a:latin typeface="Times New Roman" panose="02020603050405020304" charset="0"/>
              </a:rPr>
              <a:t>已知：关于 </a:t>
            </a:r>
            <a:r>
              <a:rPr lang="zh-CN" altLang="en-US" i="1">
                <a:latin typeface="Times New Roman" panose="02020603050405020304" charset="0"/>
              </a:rPr>
              <a:t>x</a:t>
            </a:r>
            <a:r>
              <a:rPr lang="zh-CN" altLang="en-US">
                <a:latin typeface="Times New Roman" panose="02020603050405020304" charset="0"/>
              </a:rPr>
              <a:t> 的一元二次方程 </a:t>
            </a:r>
            <a:r>
              <a:rPr lang="en-US" altLang="zh-CN">
                <a:latin typeface="Times New Roman" panose="02020603050405020304" charset="0"/>
              </a:rPr>
              <a:t>(</a:t>
            </a:r>
            <a:r>
              <a:rPr lang="zh-CN" altLang="en-US" i="1">
                <a:latin typeface="Times New Roman" panose="02020603050405020304" charset="0"/>
              </a:rPr>
              <a:t>b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i="1">
                <a:latin typeface="Times New Roman" panose="02020603050405020304" charset="0"/>
              </a:rPr>
              <a:t>c</a:t>
            </a:r>
            <a:r>
              <a:rPr lang="en-US" altLang="zh-CN">
                <a:latin typeface="Times New Roman" panose="02020603050405020304" charset="0"/>
              </a:rPr>
              <a:t>)</a:t>
            </a:r>
            <a:r>
              <a:rPr lang="zh-CN" altLang="en-US" i="1">
                <a:latin typeface="Times New Roman" panose="02020603050405020304" charset="0"/>
              </a:rPr>
              <a:t>x</a:t>
            </a:r>
            <a:r>
              <a:rPr lang="zh-CN" altLang="en-US" baseline="30000">
                <a:latin typeface="Times New Roman" panose="02020603050405020304" charset="0"/>
              </a:rPr>
              <a:t>2</a:t>
            </a:r>
            <a:r>
              <a:rPr lang="zh-CN" altLang="en-US">
                <a:latin typeface="Times New Roman" panose="02020603050405020304" charset="0"/>
              </a:rPr>
              <a:t> + </a:t>
            </a:r>
            <a:r>
              <a:rPr lang="en-US" altLang="zh-CN">
                <a:latin typeface="Times New Roman" panose="02020603050405020304" charset="0"/>
              </a:rPr>
              <a:t>(</a:t>
            </a:r>
            <a:r>
              <a:rPr lang="zh-CN" altLang="en-US" i="1">
                <a:latin typeface="Times New Roman" panose="02020603050405020304" charset="0"/>
              </a:rPr>
              <a:t>c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i="1">
                <a:latin typeface="Times New Roman" panose="02020603050405020304" charset="0"/>
              </a:rPr>
              <a:t>a</a:t>
            </a:r>
            <a:r>
              <a:rPr lang="en-US" altLang="zh-CN">
                <a:latin typeface="Times New Roman" panose="02020603050405020304" charset="0"/>
              </a:rPr>
              <a:t>)</a:t>
            </a:r>
            <a:r>
              <a:rPr lang="zh-CN" altLang="en-US" i="1">
                <a:latin typeface="Times New Roman" panose="02020603050405020304" charset="0"/>
              </a:rPr>
              <a:t>x </a:t>
            </a:r>
            <a:r>
              <a:rPr lang="zh-CN" altLang="en-US">
                <a:latin typeface="Times New Roman" panose="02020603050405020304" charset="0"/>
              </a:rPr>
              <a:t>+ </a:t>
            </a:r>
            <a:r>
              <a:rPr lang="en-US" altLang="zh-CN">
                <a:latin typeface="Times New Roman" panose="02020603050405020304" charset="0"/>
              </a:rPr>
              <a:t>(</a:t>
            </a:r>
            <a:r>
              <a:rPr lang="zh-CN" altLang="en-US" i="1">
                <a:latin typeface="Times New Roman" panose="02020603050405020304" charset="0"/>
              </a:rPr>
              <a:t>a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i="1">
                <a:latin typeface="Times New Roman" panose="02020603050405020304" charset="0"/>
              </a:rPr>
              <a:t>b</a:t>
            </a:r>
            <a:r>
              <a:rPr lang="en-US" altLang="zh-CN">
                <a:latin typeface="Times New Roman" panose="02020603050405020304" charset="0"/>
              </a:rPr>
              <a:t>) </a:t>
            </a:r>
            <a:r>
              <a:rPr lang="zh-CN" altLang="en-US">
                <a:latin typeface="Times New Roman" panose="02020603050405020304" charset="0"/>
              </a:rPr>
              <a:t>= 0 有两个相等的实数根</a:t>
            </a:r>
            <a:r>
              <a:rPr lang="en-US" altLang="zh-CN">
                <a:latin typeface="Times New Roman" panose="02020603050405020304" charset="0"/>
              </a:rPr>
              <a:t>. </a:t>
            </a:r>
            <a:endParaRPr lang="en-US" altLang="zh-CN">
              <a:latin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latin typeface="Times New Roman" panose="02020603050405020304" charset="0"/>
              </a:rPr>
              <a:t>求证：2</a:t>
            </a:r>
            <a:r>
              <a:rPr lang="zh-CN" altLang="en-US" i="1">
                <a:latin typeface="Times New Roman" panose="02020603050405020304" charset="0"/>
              </a:rPr>
              <a:t>b = a + c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0" y="3063305"/>
            <a:ext cx="12192000" cy="308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证明：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由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题意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≠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0，Δ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)(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0，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整理，得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ac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ab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bc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+ 4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0．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∴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 + 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 + 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+ 4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∴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a + c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    ∴ 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b = a + c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241"/>
          <p:cNvSpPr txBox="1"/>
          <p:nvPr/>
        </p:nvSpPr>
        <p:spPr>
          <a:xfrm>
            <a:off x="1041009" y="1054621"/>
            <a:ext cx="10283483" cy="433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4. </a:t>
            </a:r>
            <a:r>
              <a:rPr lang="zh-CN" altLang="zh-CN">
                <a:latin typeface="Times New Roman" panose="02020603050405020304" charset="0"/>
              </a:rPr>
              <a:t>要建一个面积为 150 m</a:t>
            </a:r>
            <a:r>
              <a:rPr lang="zh-CN" altLang="zh-CN" baseline="30000">
                <a:latin typeface="Times New Roman" panose="02020603050405020304" charset="0"/>
              </a:rPr>
              <a:t>2</a:t>
            </a:r>
            <a:r>
              <a:rPr lang="zh-CN" altLang="zh-CN">
                <a:latin typeface="Times New Roman" panose="02020603050405020304" charset="0"/>
              </a:rPr>
              <a:t> 的长方形养鸡场，为了节省材料，养鸡场的一边利用原有的一道墙，另三边用铁丝网围成，如果铁丝网的长为 35 m．</a:t>
            </a:r>
            <a:endParaRPr lang="zh-CN" altLang="zh-CN">
              <a:latin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zh-CN">
                <a:latin typeface="Times New Roman" panose="02020603050405020304" charset="0"/>
              </a:rPr>
              <a:t>（1）若墙足够长，则养鸡场的长与宽各为多少？</a:t>
            </a:r>
            <a:endParaRPr lang="zh-CN" altLang="zh-CN">
              <a:latin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zh-CN">
                <a:latin typeface="Times New Roman" panose="02020603050405020304" charset="0"/>
              </a:rPr>
              <a:t>（2）若给定墙长为 </a:t>
            </a:r>
            <a:r>
              <a:rPr lang="zh-CN" altLang="zh-CN" i="1">
                <a:latin typeface="Times New Roman" panose="02020603050405020304" charset="0"/>
              </a:rPr>
              <a:t>a</a:t>
            </a:r>
            <a:r>
              <a:rPr lang="zh-CN" altLang="zh-CN">
                <a:latin typeface="Times New Roman" panose="02020603050405020304" charset="0"/>
              </a:rPr>
              <a:t> m，则墙长对</a:t>
            </a:r>
            <a:r>
              <a:rPr lang="zh-CN" altLang="en-US">
                <a:latin typeface="Times New Roman" panose="02020603050405020304" charset="0"/>
              </a:rPr>
              <a:t>养鸡场</a:t>
            </a:r>
            <a:r>
              <a:rPr lang="zh-CN" altLang="zh-CN">
                <a:latin typeface="Times New Roman" panose="02020603050405020304" charset="0"/>
              </a:rPr>
              <a:t>的</a:t>
            </a:r>
            <a:r>
              <a:rPr lang="zh-CN" altLang="en-US">
                <a:latin typeface="Times New Roman" panose="02020603050405020304" charset="0"/>
              </a:rPr>
              <a:t>长、宽</a:t>
            </a:r>
            <a:r>
              <a:rPr lang="zh-CN" altLang="zh-CN">
                <a:latin typeface="Times New Roman" panose="02020603050405020304" charset="0"/>
              </a:rPr>
              <a:t>是否有影响？</a:t>
            </a:r>
            <a:endParaRPr lang="en-US" altLang="zh-CN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534083" y="1043598"/>
            <a:ext cx="1149379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解：（1）设垂直于墙的边长为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m，则平行于墙的边长为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m，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根据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题意，得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150，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解得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 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7.5，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10．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       ∴ 35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20，35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15．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答：长为 20 m，宽为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7.5 m；或长为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15 m，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宽为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10 m．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534083" y="4008079"/>
            <a:ext cx="9116355" cy="187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（2）当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&lt;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15 时，题目无解；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          当 15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≤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&lt;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20 时，题目只有一个解；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          当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20 时，题目有两个解．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241"/>
          <p:cNvSpPr txBox="1"/>
          <p:nvPr/>
        </p:nvSpPr>
        <p:spPr>
          <a:xfrm>
            <a:off x="497059" y="1157350"/>
            <a:ext cx="8971447" cy="433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5. </a:t>
            </a:r>
            <a:r>
              <a:rPr lang="zh-CN" altLang="zh-CN">
                <a:latin typeface="Times New Roman" panose="02020603050405020304" charset="0"/>
              </a:rPr>
              <a:t>如图，</a:t>
            </a:r>
            <a:r>
              <a:rPr lang="zh-CN" altLang="zh-CN" i="1">
                <a:latin typeface="Times New Roman" panose="02020603050405020304" charset="0"/>
              </a:rPr>
              <a:t>OA = OB = </a:t>
            </a:r>
            <a:r>
              <a:rPr lang="zh-CN" altLang="zh-CN">
                <a:latin typeface="Times New Roman" panose="02020603050405020304" charset="0"/>
              </a:rPr>
              <a:t>50 cm，</a:t>
            </a:r>
            <a:r>
              <a:rPr lang="zh-CN" altLang="zh-CN" i="1">
                <a:latin typeface="Times New Roman" panose="02020603050405020304" charset="0"/>
              </a:rPr>
              <a:t>OC </a:t>
            </a:r>
            <a:r>
              <a:rPr lang="zh-CN" altLang="zh-CN">
                <a:latin typeface="Times New Roman" panose="02020603050405020304" charset="0"/>
              </a:rPr>
              <a:t>是一条射线</a:t>
            </a:r>
            <a:r>
              <a:rPr lang="zh-CN" altLang="en-US">
                <a:latin typeface="Times New Roman" panose="02020603050405020304" charset="0"/>
              </a:rPr>
              <a:t>，</a:t>
            </a:r>
            <a:r>
              <a:rPr lang="zh-CN" altLang="zh-CN" i="1">
                <a:latin typeface="Times New Roman" panose="02020603050405020304" charset="0"/>
              </a:rPr>
              <a:t>OC</a:t>
            </a:r>
            <a:r>
              <a:rPr lang="en-US" altLang="zh-CN">
                <a:latin typeface="Times New Roman" panose="02020603050405020304" charset="0"/>
              </a:rPr>
              <a:t>⊥</a:t>
            </a:r>
            <a:r>
              <a:rPr lang="zh-CN" altLang="zh-CN" i="1">
                <a:latin typeface="Times New Roman" panose="02020603050405020304" charset="0"/>
              </a:rPr>
              <a:t>AB</a:t>
            </a:r>
            <a:r>
              <a:rPr lang="en-US" altLang="zh-CN">
                <a:latin typeface="Times New Roman" panose="02020603050405020304" charset="0"/>
              </a:rPr>
              <a:t> </a:t>
            </a:r>
            <a:r>
              <a:rPr lang="zh-CN" altLang="en-US">
                <a:latin typeface="Times New Roman" panose="02020603050405020304" charset="0"/>
              </a:rPr>
              <a:t>于点 </a:t>
            </a:r>
            <a:r>
              <a:rPr lang="en-US" altLang="zh-CN" i="1">
                <a:latin typeface="Times New Roman" panose="02020603050405020304" charset="0"/>
              </a:rPr>
              <a:t>O</a:t>
            </a:r>
            <a:r>
              <a:rPr lang="zh-CN" altLang="zh-CN">
                <a:latin typeface="Times New Roman" panose="02020603050405020304" charset="0"/>
              </a:rPr>
              <a:t>，一小虫由点 </a:t>
            </a:r>
            <a:r>
              <a:rPr lang="zh-CN" altLang="zh-CN" i="1">
                <a:latin typeface="Times New Roman" panose="02020603050405020304" charset="0"/>
              </a:rPr>
              <a:t>A </a:t>
            </a:r>
            <a:r>
              <a:rPr lang="zh-CN" altLang="zh-CN">
                <a:latin typeface="Times New Roman" panose="02020603050405020304" charset="0"/>
              </a:rPr>
              <a:t>以 2 cm/s 的速度</a:t>
            </a:r>
            <a:r>
              <a:rPr lang="zh-CN" altLang="en-US">
                <a:latin typeface="Times New Roman" panose="02020603050405020304" charset="0"/>
              </a:rPr>
              <a:t>沿线段</a:t>
            </a:r>
            <a:r>
              <a:rPr lang="zh-CN" altLang="zh-CN">
                <a:latin typeface="Times New Roman" panose="02020603050405020304" charset="0"/>
              </a:rPr>
              <a:t> </a:t>
            </a:r>
            <a:r>
              <a:rPr lang="en-US" altLang="zh-CN" i="1">
                <a:latin typeface="Times New Roman" panose="02020603050405020304" charset="0"/>
              </a:rPr>
              <a:t>AB</a:t>
            </a:r>
            <a:r>
              <a:rPr lang="zh-CN" altLang="zh-CN">
                <a:latin typeface="Times New Roman" panose="02020603050405020304" charset="0"/>
              </a:rPr>
              <a:t> 爬行，同时另一小虫由点 </a:t>
            </a:r>
            <a:r>
              <a:rPr lang="zh-CN" altLang="zh-CN" i="1">
                <a:latin typeface="Times New Roman" panose="02020603050405020304" charset="0"/>
              </a:rPr>
              <a:t>O </a:t>
            </a:r>
            <a:r>
              <a:rPr lang="zh-CN" altLang="zh-CN">
                <a:latin typeface="Times New Roman" panose="02020603050405020304" charset="0"/>
              </a:rPr>
              <a:t>以 3 cm/s 的速度沿 </a:t>
            </a:r>
            <a:r>
              <a:rPr lang="zh-CN" altLang="zh-CN" i="1">
                <a:latin typeface="Times New Roman" panose="02020603050405020304" charset="0"/>
              </a:rPr>
              <a:t>OC</a:t>
            </a:r>
            <a:r>
              <a:rPr lang="zh-CN" altLang="zh-CN">
                <a:latin typeface="Times New Roman" panose="02020603050405020304" charset="0"/>
              </a:rPr>
              <a:t> 爬行，则在几秒时，两小虫所在位置与点 </a:t>
            </a:r>
            <a:r>
              <a:rPr lang="zh-CN" altLang="zh-CN" i="1">
                <a:latin typeface="Times New Roman" panose="02020603050405020304" charset="0"/>
              </a:rPr>
              <a:t>O</a:t>
            </a:r>
            <a:r>
              <a:rPr lang="zh-CN" altLang="zh-CN">
                <a:latin typeface="Times New Roman" panose="02020603050405020304" charset="0"/>
              </a:rPr>
              <a:t> 组成的三角形的面积等于 450 cm</a:t>
            </a:r>
            <a:r>
              <a:rPr lang="zh-CN" altLang="zh-CN" baseline="30000">
                <a:latin typeface="Times New Roman" panose="02020603050405020304" charset="0"/>
              </a:rPr>
              <a:t>2</a:t>
            </a:r>
            <a:r>
              <a:rPr lang="zh-CN" altLang="en-US">
                <a:latin typeface="Times New Roman" panose="02020603050405020304" charset="0"/>
              </a:rPr>
              <a:t>？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7929" y="1718893"/>
            <a:ext cx="2624071" cy="321297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769846" y="984627"/>
            <a:ext cx="6742301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解：设两小虫爬行的时间为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s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流程图: 文档 6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7929" y="1718893"/>
            <a:ext cx="2624071" cy="3212971"/>
          </a:xfrm>
          <a:prstGeom prst="rect">
            <a:avLst/>
          </a:prstGeom>
        </p:spPr>
      </p:pic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769846" y="5079185"/>
            <a:ext cx="9609211" cy="126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在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s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或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s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或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s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时，两小虫所在位置与点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O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组成的三角形的面积等于 450 cm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9846" y="1464571"/>
            <a:ext cx="8472226" cy="1066800"/>
            <a:chOff x="769846" y="1464571"/>
            <a:chExt cx="8472226" cy="1066800"/>
          </a:xfrm>
        </p:grpSpPr>
        <p:sp>
          <p:nvSpPr>
            <p:cNvPr id="14" name="文本框 7"/>
            <p:cNvSpPr txBox="1">
              <a:spLocks noChangeArrowheads="1"/>
            </p:cNvSpPr>
            <p:nvPr/>
          </p:nvSpPr>
          <p:spPr bwMode="auto">
            <a:xfrm>
              <a:off x="769846" y="1638137"/>
              <a:ext cx="6471138" cy="65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zh-CN" sz="3600" b="1">
                  <a:solidFill>
                    <a:srgbClr val="FF0000"/>
                  </a:solidFill>
                  <a:latin typeface="+mj-lt"/>
                </a:rPr>
                <a:t>①</a:t>
              </a:r>
              <a:r>
                <a:rPr lang="zh-CN" altLang="zh-CN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当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0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黑体" panose="02010609060101010101" charset="-122"/>
                  <a:sym typeface="宋体" panose="02010600030101010101" pitchFamily="2" charset="-122"/>
                </a:rPr>
                <a:t>≤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t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&lt;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25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sym typeface="宋体" panose="02010600030101010101" pitchFamily="2" charset="-122"/>
                </a:rPr>
                <a:t>时，令 </a:t>
              </a:r>
              <a:endParaRPr lang="en-US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292372" y="1464571"/>
            <a:ext cx="39497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90" name="Equation" r:id="rId2" imgW="94792800" imgH="25603200" progId="Equation.DSMT4">
                    <p:embed/>
                  </p:oleObj>
                </mc:Choice>
                <mc:Fallback>
                  <p:oleObj name="Equation" r:id="rId2" imgW="94792800" imgH="25603200" progId="Equation.DSMT4">
                    <p:embed/>
                    <p:pic>
                      <p:nvPicPr>
                        <p:cNvPr id="0" name="图片 58489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292372" y="1464571"/>
                          <a:ext cx="39497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233241" y="2452336"/>
            <a:ext cx="4862759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解得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10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t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 = 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；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846" y="3062009"/>
            <a:ext cx="8689023" cy="1066800"/>
            <a:chOff x="769846" y="3062009"/>
            <a:chExt cx="8689023" cy="1066800"/>
          </a:xfrm>
        </p:grpSpPr>
        <p:sp>
          <p:nvSpPr>
            <p:cNvPr id="19" name="文本框 7"/>
            <p:cNvSpPr txBox="1">
              <a:spLocks noChangeArrowheads="1"/>
            </p:cNvSpPr>
            <p:nvPr/>
          </p:nvSpPr>
          <p:spPr bwMode="auto">
            <a:xfrm>
              <a:off x="769846" y="3287149"/>
              <a:ext cx="5180488" cy="65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zh-CN" sz="3600" b="1">
                  <a:solidFill>
                    <a:srgbClr val="FF0000"/>
                  </a:solidFill>
                  <a:latin typeface="Times New Roman" panose="02020603050405020304" charset="0"/>
                </a:rPr>
                <a:t>② </a:t>
              </a:r>
              <a:r>
                <a:rPr lang="zh-CN" altLang="zh-CN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当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25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&lt;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t &lt;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50 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  <a:sym typeface="宋体" panose="02010600030101010101" pitchFamily="2" charset="-122"/>
                </a:rPr>
                <a:t>时，令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09169" y="3062009"/>
            <a:ext cx="39497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91" name="Equation" r:id="rId4" imgW="94792800" imgH="25603200" progId="Equation.DSMT4">
                    <p:embed/>
                  </p:oleObj>
                </mc:Choice>
                <mc:Fallback>
                  <p:oleObj name="Equation" r:id="rId4" imgW="94792800" imgH="256032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509169" y="3062009"/>
                          <a:ext cx="39497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1233241" y="4143484"/>
            <a:ext cx="8603079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解得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t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t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（不合题意，舍去）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568281" y="821347"/>
            <a:ext cx="11403326" cy="5776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6.</a:t>
            </a:r>
            <a:r>
              <a:rPr lang="zh-CN" altLang="en-US"/>
              <a:t> 某家快递公司今年 </a:t>
            </a:r>
            <a:r>
              <a:rPr lang="en-US" altLang="zh-CN"/>
              <a:t>1 </a:t>
            </a:r>
            <a:r>
              <a:rPr lang="zh-CN" altLang="en-US"/>
              <a:t>月与 </a:t>
            </a:r>
            <a:r>
              <a:rPr lang="en-US" altLang="zh-CN"/>
              <a:t>3 </a:t>
            </a:r>
            <a:r>
              <a:rPr lang="zh-CN" altLang="en-US"/>
              <a:t>月完成投递的快件总分别为 </a:t>
            </a:r>
            <a:r>
              <a:rPr lang="en-US" altLang="zh-CN"/>
              <a:t>10 </a:t>
            </a:r>
            <a:r>
              <a:rPr lang="zh-CN" altLang="en-US"/>
              <a:t>万件和 </a:t>
            </a:r>
            <a:r>
              <a:rPr lang="en-US" altLang="zh-CN"/>
              <a:t>14.4</a:t>
            </a:r>
            <a:r>
              <a:rPr lang="zh-CN" altLang="en-US"/>
              <a:t>万件，现假定该公司每月投递的快件总数的增长率相同</a:t>
            </a:r>
            <a:r>
              <a:rPr lang="en-US" altLang="zh-CN"/>
              <a:t>.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）求该快递公司投递快件总数的月平均增长率；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）该公司现有 </a:t>
            </a:r>
            <a:r>
              <a:rPr lang="en-US" altLang="zh-CN"/>
              <a:t>21 </a:t>
            </a:r>
            <a:r>
              <a:rPr lang="zh-CN" altLang="en-US"/>
              <a:t>名快件投递业务员，如果该公司平均每名快件投递业务员每月最多可投递快件 </a:t>
            </a:r>
            <a:r>
              <a:rPr lang="en-US" altLang="zh-CN"/>
              <a:t>0.6 </a:t>
            </a:r>
            <a:r>
              <a:rPr lang="zh-CN" altLang="en-US"/>
              <a:t>万件，那么他们能否完成今年 </a:t>
            </a:r>
            <a:r>
              <a:rPr lang="en-US" altLang="zh-CN"/>
              <a:t>4 </a:t>
            </a:r>
            <a:r>
              <a:rPr lang="zh-CN" altLang="en-US"/>
              <a:t>月的快件投递任务？如果不能，至少需要增加几名投递业务员？</a:t>
            </a:r>
            <a:endParaRPr lang="en-US" altLang="zh-CN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6627" y="932267"/>
            <a:ext cx="8370316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）设该快递公司投递快件总数的月平均增长率为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826627" y="2561165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10(1 + 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</a:t>
            </a:r>
            <a:r>
              <a:rPr lang="zh-CN" altLang="en-US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14.4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826628" y="3478073"/>
            <a:ext cx="8370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0.2 = 20%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2.2.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826627" y="4394981"/>
            <a:ext cx="80568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 = – 2.2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500326" y="5311888"/>
            <a:ext cx="110229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答：该快递公司投递快件总数的月平均增长率为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流程图: 文档 18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文档 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文本框 10241"/>
          <p:cNvSpPr txBox="1"/>
          <p:nvPr/>
        </p:nvSpPr>
        <p:spPr>
          <a:xfrm>
            <a:off x="1185289" y="795918"/>
            <a:ext cx="96278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(3</a:t>
            </a:r>
            <a:r>
              <a:rPr lang="en-US" altLang="zh-CN" i="1"/>
              <a:t>x</a:t>
            </a:r>
            <a:r>
              <a:rPr lang="en-US" altLang="zh-CN"/>
              <a:t> + 2)</a:t>
            </a:r>
            <a:r>
              <a:rPr lang="en-US" altLang="zh-CN" baseline="30000"/>
              <a:t>2</a:t>
            </a:r>
            <a:r>
              <a:rPr lang="en-US" altLang="zh-CN"/>
              <a:t> = 4(</a:t>
            </a:r>
            <a:r>
              <a:rPr lang="en-US" altLang="zh-CN" i="1"/>
              <a:t>x</a:t>
            </a:r>
            <a:r>
              <a:rPr lang="en-US" altLang="zh-CN"/>
              <a:t> – 3)</a:t>
            </a:r>
            <a:r>
              <a:rPr lang="en-US" altLang="zh-CN" baseline="30000"/>
              <a:t>2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43800" y="866907"/>
          <a:ext cx="2857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2" name="Equation" r:id="rId1" imgW="68580000" imgH="14630400" progId="Equation.DSMT4">
                  <p:embed/>
                </p:oleObj>
              </mc:Choice>
              <mc:Fallback>
                <p:oleObj name="Equation" r:id="rId1" imgW="68580000" imgH="14630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43800" y="866907"/>
                        <a:ext cx="2857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"/>
          <p:cNvSpPr txBox="1"/>
          <p:nvPr/>
        </p:nvSpPr>
        <p:spPr>
          <a:xfrm>
            <a:off x="911468" y="1455487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移项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3954103" y="1455487"/>
            <a:ext cx="505926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+ 2)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3)</a:t>
            </a:r>
            <a:r>
              <a:rPr lang="en-US" altLang="zh-CN" sz="3600" b="1" baseline="30000">
                <a:solidFill>
                  <a:srgbClr val="FF0000"/>
                </a:solidFill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911468" y="2100671"/>
            <a:ext cx="685800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，整理，得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7337980" y="2081514"/>
            <a:ext cx="399576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+ 8)(5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4)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911468" y="2750631"/>
            <a:ext cx="6521337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+ 8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</a:rPr>
              <a:t>5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4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11468" y="3232285"/>
            <a:ext cx="6961362" cy="1079500"/>
            <a:chOff x="1890297" y="5107547"/>
            <a:chExt cx="6961362" cy="1079500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90959" y="5107547"/>
            <a:ext cx="30607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03" name="Equation" r:id="rId3" imgW="73456800" imgH="25908000" progId="Equation.DSMT4">
                    <p:embed/>
                  </p:oleObj>
                </mc:Choice>
                <mc:Fallback>
                  <p:oleObj name="Equation" r:id="rId3" imgW="73456800" imgH="25908000" progId="Equation.DSMT4">
                    <p:embed/>
                    <p:pic>
                      <p:nvPicPr>
                        <p:cNvPr id="0" name="对象 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790959" y="5107547"/>
                          <a:ext cx="30607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3"/>
          <p:cNvSpPr txBox="1"/>
          <p:nvPr/>
        </p:nvSpPr>
        <p:spPr>
          <a:xfrm>
            <a:off x="911468" y="4396272"/>
            <a:ext cx="68580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zh-CN" altLang="en-US" sz="3600" b="1">
                <a:solidFill>
                  <a:srgbClr val="FF0000"/>
                </a:solidFill>
              </a:rPr>
              <a:t>）把方程左边分解因式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267575" y="4324350"/>
          <a:ext cx="29083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4" name="Equation" r:id="rId5" imgW="69799200" imgH="19812000" progId="Equation.DSMT4">
                  <p:embed/>
                </p:oleObj>
              </mc:Choice>
              <mc:Fallback>
                <p:oleObj name="Equation" r:id="rId5" imgW="69799200" imgH="198120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67575" y="4324350"/>
                        <a:ext cx="29083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11468" y="5055751"/>
            <a:ext cx="5891338" cy="706671"/>
            <a:chOff x="911469" y="5055751"/>
            <a:chExt cx="5891338" cy="706671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911469" y="5055751"/>
              <a:ext cx="3661580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因此，有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y</a:t>
              </a:r>
              <a:r>
                <a:rPr lang="en-US" altLang="zh-CN" sz="3600" b="1">
                  <a:solidFill>
                    <a:srgbClr val="FF0000"/>
                  </a:solidFill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=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或</a:t>
              </a:r>
              <a:endParaRPr lang="en-US" altLang="zh-CN" sz="3600" b="1" dirty="0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529507" y="5152822"/>
            <a:ext cx="22733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05" name="Equation" r:id="rId7" imgW="54559200" imgH="14630400" progId="Equation.DSMT4">
                    <p:embed/>
                  </p:oleObj>
                </mc:Choice>
                <mc:Fallback>
                  <p:oleObj name="Equation" r:id="rId7" imgW="54559200" imgH="146304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529507" y="5152822"/>
                          <a:ext cx="22733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911468" y="5493977"/>
            <a:ext cx="7213690" cy="1168400"/>
            <a:chOff x="1890297" y="4977594"/>
            <a:chExt cx="7213690" cy="1168400"/>
          </a:xfrm>
        </p:grpSpPr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5738487" y="4977594"/>
            <a:ext cx="33655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06" name="Equation" r:id="rId9" imgW="80772000" imgH="28041600" progId="Equation.DSMT4">
                    <p:embed/>
                  </p:oleObj>
                </mc:Choice>
                <mc:Fallback>
                  <p:oleObj name="Equation" r:id="rId9" imgW="80772000" imgH="280416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738487" y="4977594"/>
                          <a:ext cx="33655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1575" y="807186"/>
            <a:ext cx="96828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）该快递公司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月投递快件总数为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569747" y="1571979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14.4×(1 + 20%)</a:t>
            </a:r>
            <a:r>
              <a:rPr lang="zh-CN" altLang="en-US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17.28 (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万件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1575" y="2289580"/>
            <a:ext cx="638287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名业务员最多可投递快件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615756" y="3054373"/>
            <a:ext cx="4534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21×0.6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12.6 (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万件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615756" y="3819166"/>
            <a:ext cx="289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12.6 &lt; 17.28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1575" y="4489575"/>
            <a:ext cx="1075047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名业务员不能完成今年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月的快件投递业务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152922" y="5254368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17.28÷0.6 – 21 = 7.8 (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人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)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1575" y="5971966"/>
            <a:ext cx="7680395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所以至少需要增加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8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名投递业务员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流程图: 文档 2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814595" y="1949468"/>
            <a:ext cx="10416086" cy="21754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3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一小艇顺流航行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 km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到达目的地，然后逆流回到出发地，航行时间共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h.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已知水流速度是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km/h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，求小艇在静水中的速度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589967" y="944509"/>
            <a:ext cx="11033090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解：设小艇在静水中的速度是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km/h，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根据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题意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3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576333" y="1638878"/>
          <a:ext cx="3060360" cy="106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Equation" r:id="rId1" imgW="73456800" imgH="25603200" progId="Equation.DSMT4">
                  <p:embed/>
                </p:oleObj>
              </mc:Choice>
              <mc:Fallback>
                <p:oleObj name="Equation" r:id="rId1" imgW="73456800" imgH="25603200" progId="Equation.DSMT4">
                  <p:embed/>
                  <p:pic>
                    <p:nvPicPr>
                      <p:cNvPr id="0" name="对象 5">
                        <a:hlinkClick r:id="" action="ppaction://ole?verb=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6333" y="1638878"/>
                        <a:ext cx="3060360" cy="1066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89967" y="2747954"/>
            <a:ext cx="11257717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方程两边同乘以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+ 3)(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– 3)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整理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589967" y="3442323"/>
            <a:ext cx="11257717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方程，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589967" y="4136692"/>
            <a:ext cx="11257717" cy="126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经检验，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 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1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都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是原方程的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根，但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1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不合题意，所以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9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589967" y="5440457"/>
            <a:ext cx="11257717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答：小艇在静水中的速度是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9 km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/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h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流程图: 文档 9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T8】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890955" y="1527438"/>
            <a:ext cx="10410091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8.</a:t>
            </a:r>
            <a:r>
              <a:rPr lang="zh-CN" altLang="en-US"/>
              <a:t> </a:t>
            </a:r>
            <a:r>
              <a:rPr lang="zh-CN" altLang="zh-CN">
                <a:latin typeface="Times New Roman" panose="02020603050405020304" charset="0"/>
              </a:rPr>
              <a:t>某商店以 2400 元购进一种茶叶，第一个月每盒按进价增加 20% 作为售价，售出 50 盒</a:t>
            </a:r>
            <a:r>
              <a:rPr lang="en-US" altLang="zh-CN">
                <a:latin typeface="Times New Roman" panose="02020603050405020304" charset="0"/>
              </a:rPr>
              <a:t>. </a:t>
            </a:r>
            <a:r>
              <a:rPr lang="zh-CN" altLang="zh-CN">
                <a:latin typeface="Times New Roman" panose="02020603050405020304" charset="0"/>
              </a:rPr>
              <a:t>第二个月每盒以低于进价 5 元作为售价，售完余下的茶叶</a:t>
            </a:r>
            <a:r>
              <a:rPr lang="en-US" altLang="zh-CN">
                <a:latin typeface="Times New Roman" panose="02020603050405020304" charset="0"/>
              </a:rPr>
              <a:t>. </a:t>
            </a:r>
            <a:r>
              <a:rPr lang="zh-CN" altLang="zh-CN">
                <a:latin typeface="Times New Roman" panose="02020603050405020304" charset="0"/>
              </a:rPr>
              <a:t>全部售完后共盈利 350 元，求每盒茶叶的进价</a:t>
            </a:r>
            <a:r>
              <a:rPr lang="en-US" altLang="zh-CN">
                <a:latin typeface="Times New Roman" panose="02020603050405020304" charset="0"/>
              </a:rPr>
              <a:t>.</a:t>
            </a:r>
            <a:endParaRPr lang="en-US" altLang="zh-CN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T8】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1248900" y="1179834"/>
            <a:ext cx="969420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解：设每盒茶叶的进价为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 元，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根据题意，得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48900" y="3149903"/>
            <a:ext cx="5799014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40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– 30. 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48900" y="3931648"/>
            <a:ext cx="9694200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经检验，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 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40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– 30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都是原方程的解，但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– 30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不符合题意，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 </a:t>
            </a:r>
            <a:r>
              <a:rPr lang="zh-CN" altLang="zh-CN" sz="3600" b="1" i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sym typeface="宋体" panose="02010600030101010101" pitchFamily="2" charset="-122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40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．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48900" y="5385483"/>
            <a:ext cx="78093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+mj-lt"/>
              </a:rPr>
              <a:t>答：每盒茶叶的进价为 40 元．</a:t>
            </a:r>
            <a:endParaRPr lang="zh-CN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248900" y="1956103"/>
          <a:ext cx="93980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5" name="Equation" r:id="rId1" imgW="225552000" imgH="28651200" progId="Equation.DSMT4">
                  <p:embed/>
                </p:oleObj>
              </mc:Choice>
              <mc:Fallback>
                <p:oleObj name="Equation" r:id="rId1" imgW="225552000" imgH="28651200" progId="Equation.DSMT4">
                  <p:embed/>
                  <p:pic>
                    <p:nvPicPr>
                      <p:cNvPr id="0" name="图片 696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8900" y="1956103"/>
                        <a:ext cx="93980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7957" y="1038642"/>
            <a:ext cx="10416086" cy="3938142"/>
            <a:chOff x="887957" y="701017"/>
            <a:chExt cx="10416086" cy="3938142"/>
          </a:xfrm>
        </p:grpSpPr>
        <p:sp>
          <p:nvSpPr>
            <p:cNvPr id="24" name="文本框 4"/>
            <p:cNvSpPr txBox="1"/>
            <p:nvPr/>
          </p:nvSpPr>
          <p:spPr>
            <a:xfrm>
              <a:off x="887957" y="818113"/>
              <a:ext cx="10416086" cy="38210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1219200">
                <a:lnSpc>
                  <a:spcPct val="130000"/>
                </a:lnSpc>
                <a:spcBef>
                  <a:spcPts val="800"/>
                </a:spcBef>
              </a:pP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1</a:t>
              </a:r>
              <a:r>
                <a:rPr 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.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已知关于 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x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的方程                         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                   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有两个不相等的实数根 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x</a:t>
              </a:r>
              <a:r>
                <a:rPr lang="en-US" altLang="zh-CN" sz="3600" b="1" baseline="-25000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1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，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x</a:t>
              </a:r>
              <a:r>
                <a:rPr lang="en-US" altLang="zh-CN" sz="3600" b="1" baseline="-25000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.</a:t>
              </a:r>
              <a:endPara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endParaRPr>
            </a:p>
            <a:p>
              <a:pPr defTabSz="1219200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（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1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）求 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k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的取值范围；</a:t>
              </a:r>
              <a:endPara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endParaRPr>
            </a:p>
            <a:p>
              <a:pPr defTabSz="1219200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（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）当 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k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取最大整数时，请写出一个以 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x</a:t>
              </a:r>
              <a:r>
                <a:rPr lang="en-US" altLang="zh-CN" sz="3600" b="1" baseline="-25000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1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，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</a:t>
              </a:r>
              <a:r>
                <a:rPr lang="en-US" altLang="zh-CN" sz="3600" b="1" i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x</a:t>
              </a:r>
              <a:r>
                <a:rPr lang="en-US" altLang="zh-CN" sz="3600" b="1" baseline="-25000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为根的一元二次方程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.</a:t>
              </a:r>
              <a:endParaRPr lang="en-US" sz="36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5180557" y="701017"/>
            <a:ext cx="50800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85" name="Equation" r:id="rId1" imgW="121920000" imgH="25603200" progId="Equation.DSMT4">
                    <p:embed/>
                  </p:oleObj>
                </mc:Choice>
                <mc:Fallback>
                  <p:oleObj name="Equation" r:id="rId1" imgW="121920000" imgH="25603200" progId="Equation.DSMT4">
                    <p:embed/>
                    <p:pic>
                      <p:nvPicPr>
                        <p:cNvPr id="0" name="图片 523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180557" y="701017"/>
                          <a:ext cx="50800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1158241" y="165358"/>
            <a:ext cx="5622388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解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）根据题意，得，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12583" y="726977"/>
          <a:ext cx="6324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0" name="Equation" r:id="rId1" imgW="151790400" imgH="28651200" progId="Equation.DSMT4">
                  <p:embed/>
                </p:oleObj>
              </mc:Choice>
              <mc:Fallback>
                <p:oleObj name="Equation" r:id="rId1" imgW="151790400" imgH="28651200" progId="Equation.DSMT4">
                  <p:embed/>
                  <p:pic>
                    <p:nvPicPr>
                      <p:cNvPr id="0" name="图片 707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2583" y="726977"/>
                        <a:ext cx="63246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1702191" y="1865204"/>
            <a:ext cx="4975275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整理，得，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8 – 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&gt;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0.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6289237" y="1865203"/>
            <a:ext cx="2277990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即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&lt;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137724" y="2649519"/>
            <a:ext cx="7408985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）当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取最大整数时，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1.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83325" y="3212209"/>
            <a:ext cx="5141350" cy="1066800"/>
            <a:chOff x="1524001" y="3409157"/>
            <a:chExt cx="5141350" cy="1066800"/>
          </a:xfrm>
        </p:grpSpPr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1524001" y="3596227"/>
              <a:ext cx="2628900" cy="65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</a:rPr>
                <a:t>此时方程为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036451" y="3409157"/>
            <a:ext cx="26289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11" name="Equation" r:id="rId3" imgW="63093600" imgH="25603200" progId="Equation.DSMT4">
                    <p:embed/>
                  </p:oleObj>
                </mc:Choice>
                <mc:Fallback>
                  <p:oleObj name="Equation" r:id="rId3" imgW="63093600" imgH="25603200" progId="Equation.DSMT4">
                    <p:embed/>
                    <p:pic>
                      <p:nvPicPr>
                        <p:cNvPr id="0" name="图片 7071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36451" y="3409157"/>
                          <a:ext cx="26289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1383325" y="4246826"/>
            <a:ext cx="6265592" cy="1290534"/>
            <a:chOff x="1524001" y="3638431"/>
            <a:chExt cx="6265592" cy="1290534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524001" y="3638431"/>
              <a:ext cx="1176996" cy="65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</a:rPr>
                <a:t>所以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658793" y="3640925"/>
            <a:ext cx="51308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12" name="Equation" r:id="rId5" imgW="123139200" imgH="15240000" progId="Equation.DSMT4">
                    <p:embed/>
                  </p:oleObj>
                </mc:Choice>
                <mc:Fallback>
                  <p:oleObj name="Equation" r:id="rId5" imgW="123139200" imgH="152400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58793" y="3640925"/>
                          <a:ext cx="51308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658793" y="4293965"/>
            <a:ext cx="46482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13" name="Equation" r:id="rId7" imgW="111556800" imgH="15240000" progId="Equation.DSMT4">
                    <p:embed/>
                  </p:oleObj>
                </mc:Choice>
                <mc:Fallback>
                  <p:oleObj name="Equation" r:id="rId7" imgW="111556800" imgH="15240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58793" y="4293965"/>
                          <a:ext cx="46482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383325" y="5555400"/>
            <a:ext cx="3591558" cy="1079500"/>
            <a:chOff x="1524001" y="3419356"/>
            <a:chExt cx="3591558" cy="1079500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524001" y="3638431"/>
              <a:ext cx="1176996" cy="65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</a:rPr>
                <a:t>即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194559" y="3419356"/>
            <a:ext cx="29210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14" name="Equation" r:id="rId9" imgW="70104000" imgH="25908000" progId="Equation.DSMT4">
                    <p:embed/>
                  </p:oleObj>
                </mc:Choice>
                <mc:Fallback>
                  <p:oleObj name="Equation" r:id="rId9" imgW="70104000" imgH="25908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194559" y="3419356"/>
                          <a:ext cx="29210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6780629" y="5537360"/>
            <a:ext cx="4210539" cy="126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如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2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3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0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答案不唯一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613485" y="1077272"/>
            <a:ext cx="10965029" cy="43360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3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在一次象棋比赛中，实行单循环赛制（即每个选手都与其他选手比赛一局），每局赢者记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分，输者记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分，如果平局，两个选手各记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今有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个同学统计了比赛中全部选手的得分总和，结果分别为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2005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2004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2070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分、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2008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分，经核实确定只有一位同学统计正确，试计算这次比赛中共有多少名选手参赛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914279" y="693117"/>
            <a:ext cx="10425137" cy="1931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解：设这次比赛的选手共有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名，则每局比赛两名选手得分总和均为 2 分，且共比赛了  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局，得分总数为 2×  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4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280156" y="1178562"/>
          <a:ext cx="330120" cy="106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2" name="Equation" r:id="rId1" imgW="7924800" imgH="25603200" progId="Equation.DSMT4">
                  <p:embed/>
                </p:oleObj>
              </mc:Choice>
              <mc:Fallback>
                <p:oleObj name="Equation" r:id="rId1" imgW="7924800" imgH="25603200" progId="Equation.DSMT4">
                  <p:embed/>
                  <p:pic>
                    <p:nvPicPr>
                      <p:cNvPr id="0" name="对象 5">
                        <a:hlinkClick r:id="" action="ppaction://ole?verb=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156" y="1178562"/>
                        <a:ext cx="330120" cy="1066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流程图: 文档 6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088819" y="1782242"/>
          <a:ext cx="330120" cy="106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3" name="Equation" r:id="rId3" imgW="7924800" imgH="25603200" progId="Equation.DSMT4">
                  <p:embed/>
                </p:oleObj>
              </mc:Choice>
              <mc:Fallback>
                <p:oleObj name="Equation" r:id="rId3" imgW="7924800" imgH="25603200" progId="Equation.DSMT4">
                  <p:embed/>
                  <p:pic>
                    <p:nvPicPr>
                      <p:cNvPr id="0" name="对象 5">
                        <a:hlinkClick r:id="" action="ppaction://ole?verb=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819" y="1782242"/>
                        <a:ext cx="330120" cy="1066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791834" y="2848922"/>
            <a:ext cx="11200348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8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∵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是大于 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的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正整数，∴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1 是连续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的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正整数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791834" y="3496865"/>
            <a:ext cx="11200348" cy="1242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8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∴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的值的末位数字只能是 0，2，6，即得分总数只能是 2070．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791834" y="4743113"/>
            <a:ext cx="4396016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8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∴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)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2070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791834" y="5391056"/>
            <a:ext cx="10212748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8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46，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45（舍去）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 ∴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46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791834" y="6038997"/>
            <a:ext cx="8253692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8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答：这次比赛中共有 46 名选手参赛．</a:t>
            </a:r>
            <a:endParaRPr lang="zh-CN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953529" y="1654047"/>
            <a:ext cx="10284942" cy="2895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3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一商店用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1800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元购进玩具若干个，其中有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个损坏无法出售，剩余的每个以比进价多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元的价格出售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若剩余的玩具全部卖完，则商店共赚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这批玩具每个进价是多少元？共买进了多少个玩具？</a:t>
            </a:r>
            <a:endParaRPr lang="en-US" sz="36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文本框 10241"/>
          <p:cNvSpPr txBox="1"/>
          <p:nvPr/>
        </p:nvSpPr>
        <p:spPr>
          <a:xfrm>
            <a:off x="1185290" y="1006958"/>
            <a:ext cx="544773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</a:t>
            </a:r>
            <a:r>
              <a:rPr lang="en-US" altLang="zh-CN"/>
              <a:t> + 1)</a:t>
            </a:r>
            <a:r>
              <a:rPr lang="en-US" altLang="zh-CN" baseline="30000"/>
              <a:t>2</a:t>
            </a:r>
            <a:r>
              <a:rPr lang="en-US" altLang="zh-CN"/>
              <a:t> = 2</a:t>
            </a:r>
            <a:r>
              <a:rPr lang="en-US" altLang="zh-CN" i="1"/>
              <a:t>x</a:t>
            </a:r>
            <a:r>
              <a:rPr lang="en-US" altLang="zh-CN"/>
              <a:t> + 1.</a:t>
            </a:r>
            <a:endParaRPr lang="en-US" altLang="zh-CN" dirty="0"/>
          </a:p>
        </p:txBody>
      </p:sp>
      <p:sp>
        <p:nvSpPr>
          <p:cNvPr id="9" name="Text Box 3"/>
          <p:cNvSpPr txBox="1"/>
          <p:nvPr/>
        </p:nvSpPr>
        <p:spPr>
          <a:xfrm>
            <a:off x="911468" y="1807179"/>
            <a:ext cx="35110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</a:rPr>
              <a:t>移项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3954103" y="1807179"/>
            <a:ext cx="505926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(2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1417905" y="2560208"/>
            <a:ext cx="685800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把方程左边分解因式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，整理，得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7844417" y="2560208"/>
            <a:ext cx="347413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417905" y="3297986"/>
            <a:ext cx="626305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因此，有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17905" y="4014295"/>
            <a:ext cx="6997847" cy="1066800"/>
            <a:chOff x="1890297" y="5113909"/>
            <a:chExt cx="6992695" cy="1066800"/>
          </a:xfrm>
        </p:grpSpPr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758792" y="5113909"/>
            <a:ext cx="3124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9" name="Equation" r:id="rId1" imgW="74980800" imgH="25603200" progId="Equation.DSMT4">
                    <p:embed/>
                  </p:oleObj>
                </mc:Choice>
                <mc:Fallback>
                  <p:oleObj name="Equation" r:id="rId1" imgW="74980800" imgH="25603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58792" y="5113909"/>
                          <a:ext cx="3124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 Box 3"/>
            <p:cNvSpPr txBox="1"/>
            <p:nvPr/>
          </p:nvSpPr>
          <p:spPr>
            <a:xfrm>
              <a:off x="1890297" y="5331114"/>
              <a:ext cx="43406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仿宋" panose="02010609060101010101" pitchFamily="49" charset="-122"/>
                </a:rPr>
                <a:t>所以原方程的根是</a:t>
              </a:r>
              <a:endPara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P49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1039275" y="869077"/>
            <a:ext cx="1010233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解：设每个玩具的进价是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元，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根据题意，得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39275" y="2607815"/>
            <a:ext cx="5459999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解得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225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39275" y="3315188"/>
            <a:ext cx="9634537" cy="126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经检验，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 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225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都是原方程的解，但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225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 不合题意，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</a:rPr>
              <a:t>所以 </a:t>
            </a:r>
            <a:r>
              <a:rPr lang="zh-CN" altLang="zh-CN" sz="3600" b="1" i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r>
              <a:rPr lang="zh-CN" altLang="zh-CN" sz="3600" b="1" baseline="-25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．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39275" y="4590410"/>
            <a:ext cx="4517463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00÷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20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= 90（个）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039275" y="5256232"/>
            <a:ext cx="10102337" cy="126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答：这批玩具每个的进价是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charset="0"/>
              </a:rPr>
              <a:t>0 元，共买进了 90 个玩具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136900" y="1520396"/>
          <a:ext cx="59182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1" name="Equation" r:id="rId1" imgW="142036800" imgH="28956000" progId="Equation.DSMT4">
                  <p:embed/>
                </p:oleObj>
              </mc:Choice>
              <mc:Fallback>
                <p:oleObj name="Equation" r:id="rId1" imgW="142036800" imgH="289560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6900" y="1520396"/>
                        <a:ext cx="59182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1051904" y="795918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用配方法解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0241"/>
          <p:cNvSpPr txBox="1"/>
          <p:nvPr/>
        </p:nvSpPr>
        <p:spPr>
          <a:xfrm>
            <a:off x="1199357" y="1553233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1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– 1 – 5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16" name="文本框 10241"/>
          <p:cNvSpPr txBox="1"/>
          <p:nvPr/>
        </p:nvSpPr>
        <p:spPr>
          <a:xfrm>
            <a:off x="1199357" y="2296480"/>
            <a:ext cx="600330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5</a:t>
            </a:r>
            <a:r>
              <a:rPr lang="en-US" altLang="zh-CN" i="1"/>
              <a:t>y</a:t>
            </a:r>
            <a:r>
              <a:rPr lang="en-US" altLang="zh-CN"/>
              <a:t> – 84 + </a:t>
            </a:r>
            <a:r>
              <a:rPr lang="en-US" altLang="zh-CN" i="1"/>
              <a:t>y</a:t>
            </a:r>
            <a:r>
              <a:rPr lang="en-US" altLang="zh-CN" baseline="30000"/>
              <a:t>2</a:t>
            </a:r>
            <a:r>
              <a:rPr lang="en-US" altLang="zh-CN"/>
              <a:t>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873363" y="2352675"/>
          <a:ext cx="276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2" name="Equation" r:id="rId1" imgW="66446400" imgH="13411200" progId="Equation.DSMT4">
                  <p:embed/>
                </p:oleObj>
              </mc:Choice>
              <mc:Fallback>
                <p:oleObj name="Equation" r:id="rId1" imgW="66446400" imgH="13411200" progId="Equation.DSMT4">
                  <p:embed/>
                  <p:pic>
                    <p:nvPicPr>
                      <p:cNvPr id="0" name="图片 350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3363" y="2352675"/>
                        <a:ext cx="276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/>
          <p:nvPr/>
        </p:nvSpPr>
        <p:spPr>
          <a:xfrm>
            <a:off x="726415" y="3052497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1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745529" y="3828429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7482854" y="3888191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811336" y="3633788"/>
          <a:ext cx="4584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3" name="Equation" r:id="rId3" imgW="110032800" imgH="25603200" progId="Equation.DSMT4">
                  <p:embed/>
                </p:oleObj>
              </mc:Choice>
              <mc:Fallback>
                <p:oleObj name="Equation" r:id="rId3" imgW="110032800" imgH="25603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1336" y="3633788"/>
                        <a:ext cx="45847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155114" y="3527039"/>
          <a:ext cx="24511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" name="Equation" r:id="rId5" imgW="58826400" imgH="31089600" progId="Equation.DSMT4">
                  <p:embed/>
                </p:oleObj>
              </mc:Choice>
              <mc:Fallback>
                <p:oleObj name="Equation" r:id="rId5" imgW="58826400" imgH="31089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55114" y="3527039"/>
                        <a:ext cx="24511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682639" y="4822140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102587" y="4524595"/>
          <a:ext cx="2463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5" name="Equation" r:id="rId7" imgW="59131200" imgH="28041600" progId="Equation.DSMT4">
                  <p:embed/>
                </p:oleObj>
              </mc:Choice>
              <mc:Fallback>
                <p:oleObj name="Equation" r:id="rId7" imgW="59131200" imgH="28041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02587" y="4524595"/>
                        <a:ext cx="2463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645019" y="5761165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499707" y="5466911"/>
          <a:ext cx="4953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6" name="Equation" r:id="rId9" imgW="118872000" imgH="28041600" progId="Equation.DSMT4">
                  <p:embed/>
                </p:oleObj>
              </mc:Choice>
              <mc:Fallback>
                <p:oleObj name="Equation" r:id="rId9" imgW="118872000" imgH="28041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99707" y="5466911"/>
                        <a:ext cx="4953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206359" y="2336631"/>
            <a:ext cx="79487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）移项，二次项系数化为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562649" y="3476736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8411321" y="3536498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586340" y="3275745"/>
          <a:ext cx="5499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78" name="Equation" r:id="rId1" imgW="131978400" imgH="25908000" progId="Equation.DSMT4">
                  <p:embed/>
                </p:oleObj>
              </mc:Choice>
              <mc:Fallback>
                <p:oleObj name="Equation" r:id="rId1" imgW="131978400" imgH="25908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86340" y="3275745"/>
                        <a:ext cx="5499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962805" y="3175732"/>
          <a:ext cx="2692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79" name="Equation" r:id="rId3" imgW="64617600" imgH="31089600" progId="Equation.DSMT4">
                  <p:embed/>
                </p:oleObj>
              </mc:Choice>
              <mc:Fallback>
                <p:oleObj name="Equation" r:id="rId3" imgW="64617600" imgH="31089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62805" y="3175732"/>
                        <a:ext cx="26924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600269" y="4807534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108422" y="4502907"/>
          <a:ext cx="26797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0" name="Equation" r:id="rId5" imgW="64312800" imgH="28346400" progId="Equation.DSMT4">
                  <p:embed/>
                </p:oleObj>
              </mc:Choice>
              <mc:Fallback>
                <p:oleObj name="Equation" r:id="rId5" imgW="64312800" imgH="283464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8422" y="4502907"/>
                        <a:ext cx="26797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562649" y="5746559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463214" y="5474018"/>
          <a:ext cx="5753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1" name="Equation" r:id="rId7" imgW="138074400" imgH="28346400" progId="Equation.DSMT4">
                  <p:embed/>
                </p:oleObj>
              </mc:Choice>
              <mc:Fallback>
                <p:oleObj name="Equation" r:id="rId7" imgW="138074400" imgH="283464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3214" y="5474018"/>
                        <a:ext cx="5753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1051904" y="795918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2.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用配方法解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0241"/>
          <p:cNvSpPr txBox="1"/>
          <p:nvPr/>
        </p:nvSpPr>
        <p:spPr>
          <a:xfrm>
            <a:off x="1199357" y="1553233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/>
              <a:t> – 1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– 1 – 5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367900" y="2162175"/>
          <a:ext cx="2654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2" name="Equation" r:id="rId9" imgW="63703200" imgH="25908000" progId="Equation.DSMT4">
                  <p:embed/>
                </p:oleObj>
              </mc:Choice>
              <mc:Fallback>
                <p:oleObj name="Equation" r:id="rId9" imgW="63703200" imgH="25908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67900" y="2162175"/>
                        <a:ext cx="2654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文本框 10241"/>
          <p:cNvSpPr txBox="1"/>
          <p:nvPr/>
        </p:nvSpPr>
        <p:spPr>
          <a:xfrm>
            <a:off x="1199357" y="915351"/>
            <a:ext cx="600330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5</a:t>
            </a:r>
            <a:r>
              <a:rPr lang="en-US" altLang="zh-CN" i="1"/>
              <a:t>y</a:t>
            </a:r>
            <a:r>
              <a:rPr lang="en-US" altLang="zh-CN"/>
              <a:t> – 84 + </a:t>
            </a:r>
            <a:r>
              <a:rPr lang="en-US" altLang="zh-CN" i="1"/>
              <a:t>y</a:t>
            </a:r>
            <a:r>
              <a:rPr lang="en-US" altLang="zh-CN" baseline="30000"/>
              <a:t>2</a:t>
            </a:r>
            <a:r>
              <a:rPr lang="en-US" altLang="zh-CN"/>
              <a:t>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873363" y="971546"/>
          <a:ext cx="276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8" name="Equation" r:id="rId1" imgW="66446400" imgH="13411200" progId="Equation.DSMT4">
                  <p:embed/>
                </p:oleObj>
              </mc:Choice>
              <mc:Fallback>
                <p:oleObj name="Equation" r:id="rId1" imgW="66446400" imgH="13411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3363" y="971546"/>
                        <a:ext cx="276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/>
          <p:nvPr/>
        </p:nvSpPr>
        <p:spPr>
          <a:xfrm>
            <a:off x="726415" y="1715664"/>
            <a:ext cx="673532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）移项，得  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+ 5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>
                <a:solidFill>
                  <a:srgbClr val="FF0000"/>
                </a:solidFill>
              </a:rPr>
              <a:t> = 84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745529" y="2563270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8158103" y="2623032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833814" y="2368550"/>
          <a:ext cx="5321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9" name="Equation" r:id="rId3" imgW="127711200" imgH="25603200" progId="Equation.DSMT4">
                  <p:embed/>
                </p:oleObj>
              </mc:Choice>
              <mc:Fallback>
                <p:oleObj name="Equation" r:id="rId3" imgW="127711200" imgH="256032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3814" y="2368550"/>
                        <a:ext cx="5321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769887" y="2262188"/>
          <a:ext cx="29083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0" name="Equation" r:id="rId5" imgW="69799200" imgH="31089600" progId="Equation.DSMT4">
                  <p:embed/>
                </p:oleObj>
              </mc:Choice>
              <mc:Fallback>
                <p:oleObj name="Equation" r:id="rId5" imgW="69799200" imgH="31089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69887" y="2262188"/>
                        <a:ext cx="29083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3"/>
          <p:cNvSpPr txBox="1"/>
          <p:nvPr/>
        </p:nvSpPr>
        <p:spPr>
          <a:xfrm>
            <a:off x="682639" y="3556981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171825" y="3324006"/>
          <a:ext cx="2324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1" name="Equation" r:id="rId7" imgW="55778400" imgH="25603200" progId="Equation.DSMT4">
                  <p:embed/>
                </p:oleObj>
              </mc:Choice>
              <mc:Fallback>
                <p:oleObj name="Equation" r:id="rId7" imgW="55778400" imgH="256032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71825" y="3324006"/>
                        <a:ext cx="2324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3"/>
          <p:cNvSpPr txBox="1"/>
          <p:nvPr/>
        </p:nvSpPr>
        <p:spPr>
          <a:xfrm>
            <a:off x="645019" y="4496006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592027" y="4527331"/>
          <a:ext cx="3289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2" name="Equation" r:id="rId9" imgW="78943200" imgH="13106400" progId="Equation.DSMT4">
                  <p:embed/>
                </p:oleObj>
              </mc:Choice>
              <mc:Fallback>
                <p:oleObj name="Equation" r:id="rId9" imgW="78943200" imgH="131064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92027" y="4527331"/>
                        <a:ext cx="32893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文本框 10241"/>
          <p:cNvSpPr txBox="1"/>
          <p:nvPr/>
        </p:nvSpPr>
        <p:spPr>
          <a:xfrm>
            <a:off x="1199357" y="915351"/>
            <a:ext cx="600330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5</a:t>
            </a:r>
            <a:r>
              <a:rPr lang="en-US" altLang="zh-CN" i="1"/>
              <a:t>y</a:t>
            </a:r>
            <a:r>
              <a:rPr lang="en-US" altLang="zh-CN"/>
              <a:t> – 84 + </a:t>
            </a:r>
            <a:r>
              <a:rPr lang="en-US" altLang="zh-CN" i="1"/>
              <a:t>y</a:t>
            </a:r>
            <a:r>
              <a:rPr lang="en-US" altLang="zh-CN" baseline="30000"/>
              <a:t>2</a:t>
            </a:r>
            <a:r>
              <a:rPr lang="en-US" altLang="zh-CN"/>
              <a:t>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873363" y="971546"/>
          <a:ext cx="276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4" name="Equation" r:id="rId1" imgW="66446400" imgH="13411200" progId="Equation.DSMT4">
                  <p:embed/>
                </p:oleObj>
              </mc:Choice>
              <mc:Fallback>
                <p:oleObj name="Equation" r:id="rId1" imgW="66446400" imgH="13411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3363" y="971546"/>
                        <a:ext cx="276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304834" y="1902763"/>
            <a:ext cx="65685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）二次项系数化为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661123" y="3042868"/>
            <a:ext cx="24490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配方，得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8284712" y="3102630"/>
            <a:ext cx="939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669027" y="2790825"/>
          <a:ext cx="54737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5" name="Equation" r:id="rId3" imgW="131368800" imgH="28346400" progId="Equation.DSMT4">
                  <p:embed/>
                </p:oleObj>
              </mc:Choice>
              <mc:Fallback>
                <p:oleObj name="Equation" r:id="rId3" imgW="131368800" imgH="283464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9027" y="2790825"/>
                        <a:ext cx="54737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8883650" y="2640013"/>
          <a:ext cx="30480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6" name="Equation" r:id="rId5" imgW="73152000" imgH="35966400" progId="Equation.DSMT4">
                  <p:embed/>
                </p:oleObj>
              </mc:Choice>
              <mc:Fallback>
                <p:oleObj name="Equation" r:id="rId5" imgW="73152000" imgH="35966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83650" y="2640013"/>
                        <a:ext cx="30480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"/>
          <p:cNvSpPr txBox="1"/>
          <p:nvPr/>
        </p:nvSpPr>
        <p:spPr>
          <a:xfrm>
            <a:off x="698743" y="4373666"/>
            <a:ext cx="259499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开平方，得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150577" y="4075113"/>
          <a:ext cx="3073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7" name="Equation" r:id="rId7" imgW="73761600" imgH="28041600" progId="Equation.DSMT4">
                  <p:embed/>
                </p:oleObj>
              </mc:Choice>
              <mc:Fallback>
                <p:oleObj name="Equation" r:id="rId7" imgW="73761600" imgH="280416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0577" y="4075113"/>
                        <a:ext cx="3073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"/>
          <p:cNvSpPr txBox="1"/>
          <p:nvPr/>
        </p:nvSpPr>
        <p:spPr>
          <a:xfrm>
            <a:off x="661123" y="5608114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385812" y="5341938"/>
          <a:ext cx="38989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8" name="Equation" r:id="rId9" imgW="93573600" imgH="28041600" progId="Equation.DSMT4">
                  <p:embed/>
                </p:oleObj>
              </mc:Choice>
              <mc:Fallback>
                <p:oleObj name="Equation" r:id="rId9" imgW="93573600" imgH="280416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85812" y="5341938"/>
                        <a:ext cx="38989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6097902" y="1628066"/>
          <a:ext cx="2679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9" name="Equation" r:id="rId11" imgW="64312800" imgH="28041600" progId="Equation.DSMT4">
                  <p:embed/>
                </p:oleObj>
              </mc:Choice>
              <mc:Fallback>
                <p:oleObj name="Equation" r:id="rId11" imgW="64312800" imgH="28041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7902" y="1628066"/>
                        <a:ext cx="2679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2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5"/>
          <p:cNvSpPr>
            <a:spLocks noChangeArrowheads="1"/>
          </p:cNvSpPr>
          <p:nvPr/>
        </p:nvSpPr>
        <p:spPr bwMode="auto">
          <a:xfrm>
            <a:off x="1051904" y="795918"/>
            <a:ext cx="5336442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</a:rPr>
              <a:t>3.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用公式法解</a:t>
            </a:r>
            <a:r>
              <a:rPr lang="zh-CN" altLang="zh-CN" sz="3600" b="1">
                <a:latin typeface="Times New Roman" panose="02020603050405020304" charset="0"/>
                <a:ea typeface="黑体" panose="02010609060101010101" charset="-122"/>
              </a:rPr>
              <a:t>下列方程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10241"/>
          <p:cNvSpPr txBox="1"/>
          <p:nvPr/>
        </p:nvSpPr>
        <p:spPr>
          <a:xfrm>
            <a:off x="916200" y="1553233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                       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9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 = 12</a:t>
            </a:r>
            <a:r>
              <a:rPr lang="en-US" altLang="zh-CN" i="1"/>
              <a:t>x</a:t>
            </a:r>
            <a:r>
              <a:rPr lang="zh-CN" altLang="en-US"/>
              <a:t>；</a:t>
            </a:r>
            <a:endParaRPr lang="en-US" altLang="zh-CN" dirty="0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122789" y="2073320"/>
          <a:ext cx="26289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64" name="Equation" r:id="rId1" imgW="63093600" imgH="26822400" progId="Equation.DSMT4">
                  <p:embed/>
                </p:oleObj>
              </mc:Choice>
              <mc:Fallback>
                <p:oleObj name="Equation" r:id="rId1" imgW="63093600" imgH="26822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22789" y="2073320"/>
                        <a:ext cx="26289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2090768" y="1625790"/>
          <a:ext cx="2692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65" name="Equation" r:id="rId3" imgW="64617600" imgH="13106400" progId="Equation.DSMT4">
                  <p:embed/>
                </p:oleObj>
              </mc:Choice>
              <mc:Fallback>
                <p:oleObj name="Equation" r:id="rId3" imgW="64617600" imgH="131064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0768" y="1625790"/>
                        <a:ext cx="2692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10241"/>
          <p:cNvSpPr txBox="1"/>
          <p:nvPr/>
        </p:nvSpPr>
        <p:spPr>
          <a:xfrm>
            <a:off x="916200" y="2285359"/>
            <a:ext cx="8549553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(2</a:t>
            </a:r>
            <a:r>
              <a:rPr lang="en-US" altLang="zh-CN" i="1"/>
              <a:t>x</a:t>
            </a:r>
            <a:r>
              <a:rPr lang="en-US" altLang="zh-CN"/>
              <a:t> – 1)</a:t>
            </a:r>
            <a:r>
              <a:rPr lang="en-US" altLang="zh-CN" baseline="30000"/>
              <a:t>2</a:t>
            </a:r>
            <a:r>
              <a:rPr lang="en-US" altLang="zh-CN"/>
              <a:t> – 5 = 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 – 5)</a:t>
            </a:r>
            <a:r>
              <a:rPr lang="en-US" altLang="zh-CN" baseline="30000"/>
              <a:t>2 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42" name="Text Box 3"/>
          <p:cNvSpPr txBox="1"/>
          <p:nvPr/>
        </p:nvSpPr>
        <p:spPr>
          <a:xfrm>
            <a:off x="268994" y="3017485"/>
            <a:ext cx="760896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7542483" y="3080160"/>
          <a:ext cx="3340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66" name="Equation" r:id="rId5" imgW="80162400" imgH="13106400" progId="Equation.DSMT4">
                  <p:embed/>
                </p:oleObj>
              </mc:Choice>
              <mc:Fallback>
                <p:oleObj name="Equation" r:id="rId5" imgW="80162400" imgH="13106400" progId="Equation.DSMT4">
                  <p:embed/>
                  <p:pic>
                    <p:nvPicPr>
                      <p:cNvPr id="0" name="图片 3636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42483" y="3080160"/>
                        <a:ext cx="3340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组合 43"/>
          <p:cNvGrpSpPr/>
          <p:nvPr/>
        </p:nvGrpSpPr>
        <p:grpSpPr>
          <a:xfrm>
            <a:off x="1514333" y="3637069"/>
            <a:ext cx="6295485" cy="646331"/>
            <a:chOff x="2683415" y="3068164"/>
            <a:chExt cx="6295485" cy="646331"/>
          </a:xfrm>
        </p:grpSpPr>
        <p:sp>
          <p:nvSpPr>
            <p:cNvPr id="45" name="Text Box 3"/>
            <p:cNvSpPr txBox="1"/>
            <p:nvPr/>
          </p:nvSpPr>
          <p:spPr>
            <a:xfrm>
              <a:off x="2683415" y="3068164"/>
              <a:ext cx="62954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∵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a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b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c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6" name="对象 45"/>
            <p:cNvGraphicFramePr>
              <a:graphicFrameLocks noChangeAspect="1"/>
            </p:cNvGraphicFramePr>
            <p:nvPr/>
          </p:nvGraphicFramePr>
          <p:xfrm>
            <a:off x="5445155" y="3081290"/>
            <a:ext cx="1092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367" name="Equation" r:id="rId7" imgW="26212800" imgH="13106400" progId="Equation.DSMT4">
                    <p:embed/>
                  </p:oleObj>
                </mc:Choice>
                <mc:Fallback>
                  <p:oleObj name="Equation" r:id="rId7" imgW="26212800" imgH="131064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445155" y="3081290"/>
                          <a:ext cx="1092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46"/>
          <p:cNvGrpSpPr/>
          <p:nvPr/>
        </p:nvGrpSpPr>
        <p:grpSpPr>
          <a:xfrm>
            <a:off x="1500254" y="4225606"/>
            <a:ext cx="7306808" cy="914400"/>
            <a:chOff x="2712054" y="3599870"/>
            <a:chExt cx="7306808" cy="914400"/>
          </a:xfrm>
        </p:grpSpPr>
        <p:sp>
          <p:nvSpPr>
            <p:cNvPr id="48" name="文本框 47"/>
            <p:cNvSpPr txBox="1"/>
            <p:nvPr/>
          </p:nvSpPr>
          <p:spPr bwMode="auto">
            <a:xfrm>
              <a:off x="2712054" y="3682548"/>
              <a:ext cx="7306808" cy="6935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∴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b</a:t>
              </a:r>
              <a:r>
                <a:rPr lang="en-US" altLang="zh-CN" sz="3600" b="1" baseline="3000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</a:rPr>
                <a:t>–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4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ac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=               – 4×1×2 =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0.</a:t>
              </a:r>
              <a:endParaRPr lang="en-US" altLang="zh-CN" sz="3600" b="1" dirty="0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9" name="对象 48"/>
            <p:cNvGraphicFramePr>
              <a:graphicFrameLocks noChangeAspect="1"/>
            </p:cNvGraphicFramePr>
            <p:nvPr/>
          </p:nvGraphicFramePr>
          <p:xfrm>
            <a:off x="5360988" y="3599870"/>
            <a:ext cx="1638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368" name="Equation" r:id="rId9" imgW="39319200" imgH="21945600" progId="Equation.DSMT4">
                    <p:embed/>
                  </p:oleObj>
                </mc:Choice>
                <mc:Fallback>
                  <p:oleObj name="Equation" r:id="rId9" imgW="39319200" imgH="21945600" progId="Equation.DSMT4">
                    <p:embed/>
                    <p:pic>
                      <p:nvPicPr>
                        <p:cNvPr id="0" name="对象 3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60988" y="3599870"/>
                          <a:ext cx="1638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" name="文本框 49"/>
          <p:cNvSpPr txBox="1"/>
          <p:nvPr/>
        </p:nvSpPr>
        <p:spPr bwMode="auto">
          <a:xfrm>
            <a:off x="1479067" y="5229461"/>
            <a:ext cx="3889206" cy="6935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代入求根公式，得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5349562" y="4991695"/>
          <a:ext cx="46609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69" name="Equation" r:id="rId11" imgW="111861600" imgH="28041600" progId="Equation.DSMT4">
                  <p:embed/>
                </p:oleObj>
              </mc:Choice>
              <mc:Fallback>
                <p:oleObj name="Equation" r:id="rId11" imgW="111861600" imgH="280416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49562" y="4991695"/>
                        <a:ext cx="46609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 Box 3"/>
          <p:cNvSpPr txBox="1"/>
          <p:nvPr/>
        </p:nvSpPr>
        <p:spPr>
          <a:xfrm>
            <a:off x="1478287" y="6150638"/>
            <a:ext cx="4241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5349562" y="6152392"/>
          <a:ext cx="2501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70" name="Equation" r:id="rId13" imgW="60045600" imgH="15240000" progId="Equation.DSMT4">
                  <p:embed/>
                </p:oleObj>
              </mc:Choice>
              <mc:Fallback>
                <p:oleObj name="Equation" r:id="rId13" imgW="60045600" imgH="152400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49562" y="6152392"/>
                        <a:ext cx="25019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0" grpId="0"/>
      <p:bldP spid="5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6575</Words>
  <Application>WPS 演示</Application>
  <PresentationFormat>宽屏</PresentationFormat>
  <Paragraphs>568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83</vt:i4>
      </vt:variant>
      <vt:variant>
        <vt:lpstr>幻灯片标题</vt:lpstr>
      </vt:variant>
      <vt:variant>
        <vt:i4>40</vt:i4>
      </vt:variant>
    </vt:vector>
  </HeadingPairs>
  <TitlesOfParts>
    <vt:vector size="140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黑体</vt:lpstr>
      <vt:lpstr>Calibri</vt:lpstr>
      <vt:lpstr>仿宋</vt:lpstr>
      <vt:lpstr>times</vt:lpstr>
      <vt:lpstr>Traditional Arabic</vt:lpstr>
      <vt:lpstr>Times New Roman</vt:lpstr>
      <vt:lpstr>Arial Unicode MS</vt:lpstr>
      <vt:lpstr>等线</vt:lpstr>
      <vt:lpstr>Times New Roman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559</cp:revision>
  <dcterms:created xsi:type="dcterms:W3CDTF">2025-11-05T05:12:00Z</dcterms:created>
  <dcterms:modified xsi:type="dcterms:W3CDTF">2026-02-04T08:34:32Z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E62370508B1D43119E6CA345BA51CCAD_12</vt:lpwstr>
  </property>
  <property fmtid="{D5CDD505-2E9C-101B-9397-08002B2CF9AE}" pid="3" name="KSOProductBuildVer">
    <vt:lpwstr>2052-12.1.0.24657</vt:lpwstr>
  </property>
</Properties>
</file>