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52" r:id="rId7"/>
    <p:sldId id="363" r:id="rId8"/>
    <p:sldId id="378" r:id="rId9"/>
    <p:sldId id="379" r:id="rId10"/>
    <p:sldId id="364" r:id="rId11"/>
    <p:sldId id="380" r:id="rId12"/>
    <p:sldId id="344" r:id="rId13"/>
    <p:sldId id="381" r:id="rId14"/>
    <p:sldId id="358" r:id="rId15"/>
    <p:sldId id="383" r:id="rId16"/>
    <p:sldId id="372" r:id="rId17"/>
    <p:sldId id="382" r:id="rId18"/>
    <p:sldId id="384" r:id="rId19"/>
    <p:sldId id="385" r:id="rId20"/>
    <p:sldId id="386" r:id="rId21"/>
    <p:sldId id="276" r:id="rId22"/>
    <p:sldId id="388" r:id="rId23"/>
    <p:sldId id="390" r:id="rId24"/>
    <p:sldId id="376" r:id="rId25"/>
    <p:sldId id="338" r:id="rId26"/>
    <p:sldId id="33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FFFBDD"/>
    <a:srgbClr val="FF7DA2"/>
    <a:srgbClr val="FFF9CD"/>
    <a:srgbClr val="FFFF00"/>
    <a:srgbClr val="FF7D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1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42.wmf"/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e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0.e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5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16.wmf"/><Relationship Id="rId15" Type="http://schemas.openxmlformats.org/officeDocument/2006/relationships/vmlDrawing" Target="../drawings/vmlDrawing6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4.png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8.bin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25.wmf"/><Relationship Id="rId1" Type="http://schemas.openxmlformats.org/officeDocument/2006/relationships/oleObject" Target="../embeddings/oleObject24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0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27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26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30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33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38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31.wmf"/><Relationship Id="rId12" Type="http://schemas.openxmlformats.org/officeDocument/2006/relationships/vmlDrawing" Target="../drawings/vmlDrawing11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9.wmf"/><Relationship Id="rId1" Type="http://schemas.openxmlformats.org/officeDocument/2006/relationships/oleObject" Target="../embeddings/oleObject35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2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31.wmf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40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5.wmf"/><Relationship Id="rId7" Type="http://schemas.openxmlformats.org/officeDocument/2006/relationships/oleObject" Target="../embeddings/oleObject48.bin"/><Relationship Id="rId6" Type="http://schemas.openxmlformats.org/officeDocument/2006/relationships/oleObject" Target="../embeddings/oleObject47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46.bin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3.wmf"/><Relationship Id="rId10" Type="http://schemas.openxmlformats.org/officeDocument/2006/relationships/vmlDrawing" Target="../drawings/vmlDrawing13.vml"/><Relationship Id="rId1" Type="http://schemas.openxmlformats.org/officeDocument/2006/relationships/oleObject" Target="../embeddings/oleObject44.bin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7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46.wmf"/><Relationship Id="rId1" Type="http://schemas.openxmlformats.org/officeDocument/2006/relationships/oleObject" Target="../embeddings/oleObject49.bin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9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48.wmf"/><Relationship Id="rId1" Type="http://schemas.openxmlformats.org/officeDocument/2006/relationships/oleObject" Target="../embeddings/oleObject51.bin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wmf"/><Relationship Id="rId1" Type="http://schemas.openxmlformats.org/officeDocument/2006/relationships/oleObject" Target="../embeddings/oleObject53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1" Type="http://schemas.openxmlformats.org/officeDocument/2006/relationships/oleObject" Target="../embeddings/oleObject54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e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7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0.e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1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4.wmf"/><Relationship Id="rId1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1" Type="http://schemas.openxmlformats.org/officeDocument/2006/relationships/oleObject" Target="../embeddings/oleObject1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56832" y="1265023"/>
            <a:ext cx="8678336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17.2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一元二次方程的解法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公式法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32236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322369"/>
            <a:ext cx="5264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用公式法解下列方程：</a:t>
            </a:r>
            <a:endParaRPr lang="en-US" altLang="zh-CN" dirty="0"/>
          </a:p>
        </p:txBody>
      </p:sp>
      <p:sp>
        <p:nvSpPr>
          <p:cNvPr id="11" name="文本框 10241"/>
          <p:cNvSpPr txBox="1"/>
          <p:nvPr/>
        </p:nvSpPr>
        <p:spPr>
          <a:xfrm>
            <a:off x="969390" y="991649"/>
            <a:ext cx="6091810" cy="71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+ 7</a:t>
            </a:r>
            <a:r>
              <a:rPr lang="en-US" altLang="zh-CN" i="1"/>
              <a:t>x</a:t>
            </a:r>
            <a:r>
              <a:rPr lang="en-US" altLang="zh-CN"/>
              <a:t> – 4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endParaRPr lang="en-US" altLang="zh-CN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604866" y="1747584"/>
            <a:ext cx="1059653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分析：</a:t>
            </a:r>
            <a:r>
              <a:rPr lang="en-US" altLang="zh-CN" sz="3200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先确定二次项系数、一次项系数、常数项的值，并比较 </a:t>
            </a:r>
            <a:r>
              <a:rPr lang="en-US" altLang="zh-CN" sz="3200" b="1" i="1">
                <a:solidFill>
                  <a:srgbClr val="0000FF"/>
                </a:solidFill>
                <a:latin typeface="+mj-lt"/>
                <a:ea typeface="+mn-ea"/>
              </a:rPr>
              <a:t>b</a:t>
            </a:r>
            <a:r>
              <a:rPr lang="en-US" altLang="zh-CN" sz="3200" b="1" baseline="30000">
                <a:solidFill>
                  <a:srgbClr val="0000FF"/>
                </a:solidFill>
                <a:latin typeface="+mj-lt"/>
                <a:ea typeface="+mn-ea"/>
              </a:rPr>
              <a:t>2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+mn-ea"/>
              </a:rPr>
              <a:t> – 4</a:t>
            </a:r>
            <a:r>
              <a:rPr lang="en-US" altLang="zh-CN" sz="3200" b="1" i="1">
                <a:solidFill>
                  <a:srgbClr val="0000FF"/>
                </a:solidFill>
                <a:latin typeface="+mj-lt"/>
                <a:ea typeface="+mn-ea"/>
              </a:rPr>
              <a:t>ac 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+mn-ea"/>
                <a:sym typeface="Euclid Math Two" panose="02050601010101010101" pitchFamily="18" charset="2"/>
              </a:rPr>
              <a:t>与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+mn-ea"/>
                <a:sym typeface="Euclid Math Two" panose="02050601010101010101" pitchFamily="18" charset="2"/>
              </a:rPr>
              <a:t> 0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+mn-ea"/>
                <a:sym typeface="Euclid Math Two" panose="02050601010101010101" pitchFamily="18" charset="2"/>
              </a:rPr>
              <a:t> 的大小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.</a:t>
            </a:r>
            <a:endParaRPr lang="en-US" altLang="zh-CN" sz="3200" b="1">
              <a:solidFill>
                <a:srgbClr val="0000FF"/>
              </a:solidFill>
              <a:latin typeface="+mj-lt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1" name="Text Box 3"/>
          <p:cNvSpPr txBox="1"/>
          <p:nvPr/>
        </p:nvSpPr>
        <p:spPr>
          <a:xfrm>
            <a:off x="674615" y="2864964"/>
            <a:ext cx="78597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）∵ </a:t>
            </a:r>
            <a:r>
              <a:rPr lang="en-US" altLang="zh-CN" sz="3600" b="1" i="1">
                <a:latin typeface="+mj-lt"/>
                <a:ea typeface="+mj-ea"/>
              </a:rPr>
              <a:t>a</a:t>
            </a:r>
            <a:r>
              <a:rPr lang="en-US" altLang="zh-CN" sz="3600" b="1">
                <a:latin typeface="+mj-lt"/>
                <a:ea typeface="+mj-ea"/>
              </a:rPr>
              <a:t> = 2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 i="1">
                <a:latin typeface="+mj-lt"/>
                <a:ea typeface="+mj-ea"/>
              </a:rPr>
              <a:t>b</a:t>
            </a:r>
            <a:r>
              <a:rPr lang="en-US" altLang="zh-CN" sz="3600" b="1">
                <a:latin typeface="+mj-lt"/>
                <a:ea typeface="+mj-ea"/>
              </a:rPr>
              <a:t> = 7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 i="1">
                <a:latin typeface="+mj-lt"/>
                <a:ea typeface="+mj-ea"/>
              </a:rPr>
              <a:t>c</a:t>
            </a:r>
            <a:r>
              <a:rPr lang="en-US" altLang="zh-CN" sz="3600" b="1">
                <a:latin typeface="+mj-lt"/>
                <a:ea typeface="+mj-ea"/>
              </a:rPr>
              <a:t> = – 4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endParaRPr lang="en-US" altLang="zh-CN" sz="3600" b="1">
              <a:latin typeface="+mj-lt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654800" y="1071213"/>
          <a:ext cx="2794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0" name="Equation" r:id="rId1" imgW="67056000" imgH="13411200" progId="Equation.DSMT4">
                  <p:embed/>
                </p:oleObj>
              </mc:Choice>
              <mc:Fallback>
                <p:oleObj name="Equation" r:id="rId1" imgW="67056000" imgH="13411200" progId="Equation.DSMT4">
                  <p:embed/>
                  <p:pic>
                    <p:nvPicPr>
                      <p:cNvPr id="0" name="图片 2265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654800" y="1071213"/>
                        <a:ext cx="2794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文本框 29"/>
          <p:cNvSpPr txBox="1"/>
          <p:nvPr/>
        </p:nvSpPr>
        <p:spPr bwMode="auto">
          <a:xfrm>
            <a:off x="2712054" y="3479348"/>
            <a:ext cx="768511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j-ea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j-ea"/>
              </a:rPr>
              <a:t>ac</a:t>
            </a:r>
            <a:r>
              <a:rPr lang="en-US" altLang="zh-CN" sz="3600" b="1" dirty="0">
                <a:latin typeface="+mj-lt"/>
                <a:ea typeface="+mj-ea"/>
              </a:rPr>
              <a:t> = 7</a:t>
            </a:r>
            <a:r>
              <a:rPr lang="en-US" altLang="zh-CN" sz="3600" b="1" baseline="30000" dirty="0">
                <a:latin typeface="+mj-lt"/>
                <a:ea typeface="+mj-ea"/>
              </a:rPr>
              <a:t>2</a:t>
            </a:r>
            <a:r>
              <a:rPr lang="en-US" altLang="zh-CN" sz="3600" b="1" dirty="0">
                <a:latin typeface="+mj-lt"/>
                <a:ea typeface="+mj-ea"/>
              </a:rPr>
              <a:t> – </a:t>
            </a:r>
            <a:r>
              <a:rPr lang="en-US" altLang="zh-CN" sz="3600" b="1">
                <a:latin typeface="+mj-lt"/>
                <a:ea typeface="+mj-ea"/>
              </a:rPr>
              <a:t>4×2×(– 4) = 81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&gt;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0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en-US" altLang="zh-CN" sz="3600" b="1" dirty="0">
              <a:latin typeface="+mj-lt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 bwMode="auto">
          <a:xfrm>
            <a:off x="1784954" y="4471697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代入求根公式，得</a:t>
            </a:r>
            <a:endParaRPr lang="en-US" altLang="zh-CN" sz="3600" b="1" dirty="0">
              <a:latin typeface="+mj-lt"/>
              <a:ea typeface="+mj-ea"/>
            </a:endParaRPr>
          </a:p>
        </p:txBody>
      </p:sp>
      <p:graphicFrame>
        <p:nvGraphicFramePr>
          <p:cNvPr id="45" name="对象 44"/>
          <p:cNvGraphicFramePr>
            <a:graphicFrameLocks noChangeAspect="1"/>
          </p:cNvGraphicFramePr>
          <p:nvPr/>
        </p:nvGraphicFramePr>
        <p:xfrm>
          <a:off x="5674160" y="4234258"/>
          <a:ext cx="42418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1" name="Equation" r:id="rId3" imgW="101803200" imgH="28041600" progId="Equation.DSMT4">
                  <p:embed/>
                </p:oleObj>
              </mc:Choice>
              <mc:Fallback>
                <p:oleObj name="Equation" r:id="rId3" imgW="101803200" imgH="280416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74160" y="4234258"/>
                        <a:ext cx="42418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 Box 3"/>
          <p:cNvSpPr txBox="1"/>
          <p:nvPr/>
        </p:nvSpPr>
        <p:spPr>
          <a:xfrm>
            <a:off x="1784954" y="5751656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52" name="对象 51"/>
          <p:cNvGraphicFramePr>
            <a:graphicFrameLocks noChangeAspect="1"/>
          </p:cNvGraphicFramePr>
          <p:nvPr/>
        </p:nvGraphicFramePr>
        <p:xfrm>
          <a:off x="5674160" y="5508625"/>
          <a:ext cx="3162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2" name="Equation" r:id="rId5" imgW="75895200" imgH="25603200" progId="Equation.DSMT4">
                  <p:embed/>
                </p:oleObj>
              </mc:Choice>
              <mc:Fallback>
                <p:oleObj name="Equation" r:id="rId5" imgW="75895200" imgH="25603200" progId="Equation.DSMT4">
                  <p:embed/>
                  <p:pic>
                    <p:nvPicPr>
                      <p:cNvPr id="0" name="对象 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74160" y="5508625"/>
                        <a:ext cx="31623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1" grpId="0"/>
      <p:bldP spid="30" grpId="0"/>
      <p:bldP spid="44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241"/>
          <p:cNvSpPr txBox="1"/>
          <p:nvPr/>
        </p:nvSpPr>
        <p:spPr>
          <a:xfrm>
            <a:off x="1248790" y="271133"/>
            <a:ext cx="1646810" cy="71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endParaRPr lang="en-US" altLang="zh-CN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087466" y="996475"/>
            <a:ext cx="105965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分析：</a:t>
            </a:r>
            <a:r>
              <a:rPr lang="en-US" altLang="zh-CN" sz="3200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先将方程化为一般形式，再代入公式运算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pitchFamily="18" charset="0"/>
              </a:rPr>
              <a:t>.</a:t>
            </a:r>
            <a:endParaRPr lang="en-US" altLang="zh-CN" sz="3200" b="1">
              <a:solidFill>
                <a:srgbClr val="0000FF"/>
              </a:solidFill>
              <a:latin typeface="+mj-lt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25700" y="350697"/>
          <a:ext cx="2794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59" name="Equation" r:id="rId1" imgW="67056000" imgH="13411200" progId="Equation.DSMT4">
                  <p:embed/>
                </p:oleObj>
              </mc:Choice>
              <mc:Fallback>
                <p:oleObj name="Equation" r:id="rId1" imgW="67056000" imgH="13411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25700" y="350697"/>
                        <a:ext cx="2794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3"/>
          <p:cNvSpPr txBox="1"/>
          <p:nvPr/>
        </p:nvSpPr>
        <p:spPr>
          <a:xfrm>
            <a:off x="380437" y="1679712"/>
            <a:ext cx="78597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n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）</a:t>
            </a:r>
            <a:r>
              <a:rPr lang="zh-CN" altLang="en-US" sz="3600" b="1">
                <a:ea typeface="+mj-ea"/>
                <a:cs typeface="仿宋" panose="02010609060101010101" pitchFamily="49" charset="-122"/>
              </a:rPr>
              <a:t>将原方程化为一般形式，得</a:t>
            </a:r>
            <a:endParaRPr lang="en-US" altLang="zh-CN" sz="3600" b="1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093672" y="2373705"/>
          <a:ext cx="3416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60" name="Equation" r:id="rId3" imgW="81991200" imgH="13411200" progId="Equation.DSMT4">
                  <p:embed/>
                </p:oleObj>
              </mc:Choice>
              <mc:Fallback>
                <p:oleObj name="Equation" r:id="rId3" imgW="81991200" imgH="13411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3672" y="2373705"/>
                        <a:ext cx="3416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1325675" y="3060872"/>
            <a:ext cx="6266847" cy="653623"/>
            <a:chOff x="2712053" y="3060872"/>
            <a:chExt cx="6266847" cy="653623"/>
          </a:xfrm>
        </p:grpSpPr>
        <p:sp>
          <p:nvSpPr>
            <p:cNvPr id="15" name="Text Box 3"/>
            <p:cNvSpPr txBox="1"/>
            <p:nvPr/>
          </p:nvSpPr>
          <p:spPr>
            <a:xfrm>
              <a:off x="2712053" y="3068164"/>
              <a:ext cx="626684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chemeClr val="tx1"/>
                  </a:solidFill>
                  <a:latin typeface="+mj-lt"/>
                  <a:ea typeface="+mj-ea"/>
                  <a:cs typeface="仿宋" panose="02010609060101010101" pitchFamily="49" charset="-122"/>
                </a:rPr>
                <a:t>∵ </a:t>
              </a:r>
              <a:r>
                <a:rPr lang="en-US" altLang="zh-CN" sz="3600" b="1" i="1">
                  <a:latin typeface="+mj-lt"/>
                  <a:ea typeface="+mj-ea"/>
                </a:rPr>
                <a:t>a</a:t>
              </a:r>
              <a:r>
                <a:rPr lang="en-US" altLang="zh-CN" sz="3600" b="1">
                  <a:latin typeface="+mj-lt"/>
                  <a:ea typeface="+mj-ea"/>
                </a:rPr>
                <a:t> = 1</a:t>
              </a:r>
              <a:r>
                <a:rPr lang="zh-CN" altLang="en-US" sz="3600" b="1">
                  <a:latin typeface="+mj-lt"/>
                  <a:ea typeface="+mj-ea"/>
                </a:rPr>
                <a:t>，</a:t>
              </a:r>
              <a:r>
                <a:rPr lang="en-US" altLang="zh-CN" sz="3600" b="1" i="1">
                  <a:latin typeface="+mj-lt"/>
                  <a:ea typeface="+mj-ea"/>
                </a:rPr>
                <a:t>b</a:t>
              </a:r>
              <a:r>
                <a:rPr lang="en-US" altLang="zh-CN" sz="3600" b="1">
                  <a:latin typeface="+mj-lt"/>
                  <a:ea typeface="+mj-ea"/>
                </a:rPr>
                <a:t> =           </a:t>
              </a:r>
              <a:r>
                <a:rPr lang="zh-CN" altLang="en-US" sz="3600" b="1">
                  <a:latin typeface="+mj-lt"/>
                  <a:ea typeface="+mj-ea"/>
                </a:rPr>
                <a:t>，</a:t>
              </a:r>
              <a:r>
                <a:rPr lang="en-US" altLang="zh-CN" sz="3600" b="1" i="1">
                  <a:latin typeface="+mj-lt"/>
                  <a:ea typeface="+mj-ea"/>
                </a:rPr>
                <a:t>c</a:t>
              </a:r>
              <a:r>
                <a:rPr lang="en-US" altLang="zh-CN" sz="3600" b="1">
                  <a:latin typeface="+mj-lt"/>
                  <a:ea typeface="+mj-ea"/>
                </a:rPr>
                <a:t> = 3</a:t>
              </a:r>
              <a:r>
                <a:rPr lang="zh-CN" altLang="en-US" sz="3600" b="1">
                  <a:latin typeface="+mj-lt"/>
                  <a:ea typeface="+mj-ea"/>
                </a:rPr>
                <a:t>，</a:t>
              </a:r>
              <a:endParaRPr lang="en-US" altLang="zh-CN" sz="3600" b="1">
                <a:latin typeface="+mj-lt"/>
                <a:ea typeface="+mj-ea"/>
              </a:endParaRPr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511800" y="3060872"/>
            <a:ext cx="10922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61" name="Equation" r:id="rId5" imgW="26212800" imgH="13411200" progId="Equation.DSMT4">
                    <p:embed/>
                  </p:oleObj>
                </mc:Choice>
                <mc:Fallback>
                  <p:oleObj name="Equation" r:id="rId5" imgW="26212800" imgH="134112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511800" y="3060872"/>
                          <a:ext cx="10922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1325676" y="3613483"/>
            <a:ext cx="7306808" cy="914400"/>
            <a:chOff x="2712054" y="3613483"/>
            <a:chExt cx="7306808" cy="914400"/>
          </a:xfrm>
        </p:grpSpPr>
        <p:sp>
          <p:nvSpPr>
            <p:cNvPr id="23" name="文本框 22"/>
            <p:cNvSpPr txBox="1"/>
            <p:nvPr/>
          </p:nvSpPr>
          <p:spPr bwMode="auto">
            <a:xfrm>
              <a:off x="2712054" y="3682548"/>
              <a:ext cx="7306808" cy="6935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3600" b="1">
                  <a:latin typeface="+mj-lt"/>
                  <a:ea typeface="+mj-ea"/>
                </a:rPr>
                <a:t>∴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  <a:ea typeface="+mj-ea"/>
                </a:rPr>
                <a:t>b</a:t>
              </a:r>
              <a:r>
                <a:rPr lang="en-US" altLang="zh-CN" sz="3600" b="1" baseline="30000">
                  <a:solidFill>
                    <a:srgbClr val="FF0000"/>
                  </a:solidFill>
                  <a:latin typeface="+mj-lt"/>
                  <a:ea typeface="+mj-ea"/>
                </a:rPr>
                <a:t>2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ea typeface="+mj-ea"/>
                </a:rPr>
                <a:t> </a:t>
              </a:r>
              <a:r>
                <a:rPr lang="en-US" altLang="zh-CN" sz="3600" b="1" dirty="0">
                  <a:solidFill>
                    <a:srgbClr val="FF0000"/>
                  </a:solidFill>
                  <a:latin typeface="+mj-lt"/>
                  <a:ea typeface="+mj-ea"/>
                </a:rPr>
                <a:t>– 4</a:t>
              </a:r>
              <a:r>
                <a:rPr lang="en-US" altLang="zh-CN" sz="3600" b="1" i="1" dirty="0">
                  <a:solidFill>
                    <a:srgbClr val="FF0000"/>
                  </a:solidFill>
                  <a:latin typeface="+mj-lt"/>
                  <a:ea typeface="+mj-ea"/>
                </a:rPr>
                <a:t>ac</a:t>
              </a:r>
              <a:r>
                <a:rPr lang="en-US" altLang="zh-CN" sz="3600" b="1" dirty="0">
                  <a:latin typeface="+mj-lt"/>
                  <a:ea typeface="+mj-ea"/>
                </a:rPr>
                <a:t> </a:t>
              </a:r>
              <a:r>
                <a:rPr lang="en-US" altLang="zh-CN" sz="3600" b="1">
                  <a:latin typeface="+mj-lt"/>
                  <a:ea typeface="+mj-ea"/>
                </a:rPr>
                <a:t>=                – 4×1×3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ea typeface="+mj-ea"/>
                </a:rPr>
                <a:t>=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+mj-ea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ea typeface="+mj-ea"/>
                </a:rPr>
                <a:t>0</a:t>
              </a:r>
              <a:r>
                <a:rPr lang="en-US" altLang="zh-CN" sz="3600" b="1">
                  <a:latin typeface="+mj-lt"/>
                  <a:ea typeface="+mj-ea"/>
                </a:rPr>
                <a:t>.</a:t>
              </a:r>
              <a:endParaRPr lang="en-US" altLang="zh-CN" sz="3600" b="1" dirty="0">
                <a:latin typeface="+mj-lt"/>
                <a:ea typeface="+mj-ea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403850" y="3613483"/>
            <a:ext cx="16383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62" name="Equation" r:id="rId7" imgW="39319200" imgH="21945600" progId="Equation.DSMT4">
                    <p:embed/>
                  </p:oleObj>
                </mc:Choice>
                <mc:Fallback>
                  <p:oleObj name="Equation" r:id="rId7" imgW="39319200" imgH="21945600" progId="Equation.DSMT4">
                    <p:embed/>
                    <p:pic>
                      <p:nvPicPr>
                        <p:cNvPr id="0" name="图片 3906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403850" y="3613483"/>
                          <a:ext cx="16383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文本框 31"/>
          <p:cNvSpPr txBox="1"/>
          <p:nvPr/>
        </p:nvSpPr>
        <p:spPr bwMode="auto">
          <a:xfrm>
            <a:off x="1325676" y="4674897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代入求根公式，得</a:t>
            </a:r>
            <a:endParaRPr lang="en-US" altLang="zh-CN" sz="3600" b="1" dirty="0">
              <a:latin typeface="+mj-lt"/>
              <a:ea typeface="+mj-ea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5286868" y="4437063"/>
          <a:ext cx="46609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63" name="Equation" r:id="rId9" imgW="111861600" imgH="28041600" progId="Equation.DSMT4">
                  <p:embed/>
                </p:oleObj>
              </mc:Choice>
              <mc:Fallback>
                <p:oleObj name="Equation" r:id="rId9" imgW="111861600" imgH="280416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86868" y="4437063"/>
                        <a:ext cx="46609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3"/>
          <p:cNvSpPr txBox="1"/>
          <p:nvPr/>
        </p:nvSpPr>
        <p:spPr>
          <a:xfrm>
            <a:off x="1325676" y="5751656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5261468" y="5724525"/>
          <a:ext cx="25019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64" name="Equation" r:id="rId11" imgW="60045600" imgH="15240000" progId="Equation.DSMT4">
                  <p:embed/>
                </p:oleObj>
              </mc:Choice>
              <mc:Fallback>
                <p:oleObj name="Equation" r:id="rId11" imgW="60045600" imgH="152400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61468" y="5724525"/>
                        <a:ext cx="25019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7661401" y="1170774"/>
            <a:ext cx="4918878" cy="4615259"/>
            <a:chOff x="7513773" y="1034001"/>
            <a:chExt cx="4918878" cy="4615259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  <a:alpha val="0"/>
                  </a:srgbClr>
                </a:clrTo>
              </a:clrChange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3773" y="1034001"/>
              <a:ext cx="4918878" cy="4615259"/>
            </a:xfrm>
            <a:prstGeom prst="rect">
              <a:avLst/>
            </a:prstGeom>
          </p:spPr>
        </p:pic>
        <p:sp>
          <p:nvSpPr>
            <p:cNvPr id="47" name="文本框 53"/>
            <p:cNvSpPr txBox="1"/>
            <p:nvPr/>
          </p:nvSpPr>
          <p:spPr>
            <a:xfrm>
              <a:off x="8365956" y="2061249"/>
              <a:ext cx="3025953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9pPr>
            </a:lstStyle>
            <a:p>
              <a:pPr lvl="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 b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方程有两个相等的实数根</a:t>
              </a:r>
              <a:r>
                <a:rPr lang="en-US" altLang="zh-CN" sz="3600" b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600" b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如 </a:t>
              </a:r>
              <a:r>
                <a:rPr lang="en-US" altLang="zh-CN" sz="3600" b="1" i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p</a:t>
              </a:r>
              <a:r>
                <a:rPr lang="en-US" altLang="zh-CN" sz="3600" b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3600" b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，应写为 </a:t>
              </a:r>
              <a:r>
                <a:rPr lang="en-US" altLang="zh-CN" sz="3600" b="1" i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highlight>
                    <a:srgbClr val="FFFF00"/>
                  </a:highligh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3600" b="1" baseline="-2500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highlight>
                    <a:srgbClr val="FFFF00"/>
                  </a:highligh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3600" b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highlight>
                    <a:srgbClr val="FFFF00"/>
                  </a:highligh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 = </a:t>
              </a:r>
              <a:r>
                <a:rPr lang="en-US" altLang="zh-CN" sz="3600" b="1" i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highlight>
                    <a:srgbClr val="FFFF00"/>
                  </a:highligh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3600" b="1" baseline="-2500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highlight>
                    <a:srgbClr val="FFFF00"/>
                  </a:highligh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3600" b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highlight>
                    <a:srgbClr val="FFFF00"/>
                  </a:highligh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 = </a:t>
              </a:r>
              <a:r>
                <a:rPr lang="en-US" altLang="zh-CN" sz="3600" b="1" i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highlight>
                    <a:srgbClr val="FFFF00"/>
                  </a:highligh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3600" b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，而不是 </a:t>
              </a:r>
              <a:r>
                <a:rPr lang="en-US" altLang="zh-CN" sz="3600" b="1" i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3600" b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 = </a:t>
              </a:r>
              <a:r>
                <a:rPr lang="en-US" altLang="zh-CN" sz="3600" b="1" i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p</a:t>
              </a:r>
              <a:r>
                <a:rPr lang="en-US" altLang="zh-CN" sz="3600" b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prstClr val="white"/>
                    </a:outerShdw>
                  </a:effectLst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zh-CN" altLang="en-US" sz="3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prstClr val="white"/>
                  </a:outerShdw>
                </a:effectLst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32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1337686" y="1040071"/>
            <a:ext cx="79616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解关于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的方程：</a:t>
            </a:r>
            <a:r>
              <a:rPr lang="en-US" altLang="zh-CN"/>
              <a:t> 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</a:t>
            </a:r>
            <a:r>
              <a:rPr lang="en-US" altLang="zh-CN" i="1"/>
              <a:t>mx</a:t>
            </a:r>
            <a:r>
              <a:rPr lang="en-US" altLang="zh-CN"/>
              <a:t> – </a:t>
            </a:r>
            <a:r>
              <a:rPr lang="en-US" altLang="zh-CN" i="1"/>
              <a:t>n</a:t>
            </a:r>
            <a:r>
              <a:rPr lang="en-US" altLang="zh-CN" baseline="30000"/>
              <a:t>2</a:t>
            </a:r>
            <a:r>
              <a:rPr lang="en-US" altLang="zh-CN"/>
              <a:t> = 0.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Text Box 3"/>
          <p:cNvSpPr txBox="1"/>
          <p:nvPr/>
        </p:nvSpPr>
        <p:spPr>
          <a:xfrm>
            <a:off x="775703" y="1917331"/>
            <a:ext cx="78597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775703" y="2646981"/>
            <a:ext cx="9929321" cy="7294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(– 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4×2×(– 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) = 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+ 8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sym typeface="Euclid Math Two" panose="02050601010101010101" pitchFamily="18" charset="2"/>
              </a:rPr>
              <a:t>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775703" y="3639330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664909" y="3351908"/>
          <a:ext cx="70485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15" name="Equation" r:id="rId1" imgW="169164000" imgH="29260800" progId="Equation.DSMT4">
                  <p:embed/>
                </p:oleObj>
              </mc:Choice>
              <mc:Fallback>
                <p:oleObj name="Equation" r:id="rId1" imgW="169164000" imgH="29260800" progId="Equation.DSMT4">
                  <p:embed/>
                  <p:pic>
                    <p:nvPicPr>
                      <p:cNvPr id="0" name="对象 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64909" y="3351908"/>
                        <a:ext cx="70485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 Box 3"/>
          <p:cNvSpPr txBox="1"/>
          <p:nvPr/>
        </p:nvSpPr>
        <p:spPr>
          <a:xfrm>
            <a:off x="775703" y="4510861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1619213" y="5157192"/>
          <a:ext cx="82423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16" name="Equation" r:id="rId3" imgW="197815200" imgH="29260800" progId="Equation.DSMT4">
                  <p:embed/>
                </p:oleObj>
              </mc:Choice>
              <mc:Fallback>
                <p:oleObj name="Equation" r:id="rId3" imgW="197815200" imgH="29260800" progId="Equation.DSMT4">
                  <p:embed/>
                  <p:pic>
                    <p:nvPicPr>
                      <p:cNvPr id="0" name="对象 5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213" y="5157192"/>
                        <a:ext cx="82423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080205" y="77956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241"/>
          <p:cNvSpPr txBox="1"/>
          <p:nvPr/>
        </p:nvSpPr>
        <p:spPr>
          <a:xfrm>
            <a:off x="2704396" y="763072"/>
            <a:ext cx="8191499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解方程：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</a:t>
            </a:r>
            <a:r>
              <a:rPr lang="en-US" altLang="zh-CN" i="1"/>
              <a:t>x</a:t>
            </a:r>
            <a:r>
              <a:rPr lang="en-US" altLang="zh-CN"/>
              <a:t> – 1 = 0.</a:t>
            </a:r>
            <a:r>
              <a:rPr lang="zh-CN" altLang="en-US"/>
              <a:t>（精确到 </a:t>
            </a:r>
            <a:r>
              <a:rPr lang="en-US" altLang="zh-CN"/>
              <a:t>0.001</a:t>
            </a:r>
            <a:r>
              <a:rPr lang="zh-CN" altLang="en-US"/>
              <a:t>）</a:t>
            </a:r>
            <a:endParaRPr lang="en-US" altLang="zh-CN" dirty="0"/>
          </a:p>
        </p:txBody>
      </p:sp>
      <p:sp>
        <p:nvSpPr>
          <p:cNvPr id="31" name="Text Box 3"/>
          <p:cNvSpPr txBox="1"/>
          <p:nvPr/>
        </p:nvSpPr>
        <p:spPr>
          <a:xfrm>
            <a:off x="900208" y="1699626"/>
            <a:ext cx="900278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由题意，得 </a:t>
            </a:r>
            <a:r>
              <a:rPr lang="en-US" altLang="zh-CN" sz="3600" b="1" i="1">
                <a:latin typeface="+mj-lt"/>
                <a:ea typeface="+mj-ea"/>
              </a:rPr>
              <a:t>a</a:t>
            </a:r>
            <a:r>
              <a:rPr lang="en-US" altLang="zh-CN" sz="3600" b="1">
                <a:latin typeface="+mj-lt"/>
                <a:ea typeface="+mj-ea"/>
              </a:rPr>
              <a:t> = 1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 i="1">
                <a:latin typeface="+mj-lt"/>
                <a:ea typeface="+mj-ea"/>
              </a:rPr>
              <a:t>b</a:t>
            </a:r>
            <a:r>
              <a:rPr lang="en-US" altLang="zh-CN" sz="3600" b="1">
                <a:latin typeface="+mj-lt"/>
                <a:ea typeface="+mj-ea"/>
              </a:rPr>
              <a:t> = 1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 i="1">
                <a:latin typeface="+mj-lt"/>
                <a:ea typeface="+mj-ea"/>
              </a:rPr>
              <a:t>c</a:t>
            </a:r>
            <a:r>
              <a:rPr lang="en-US" altLang="zh-CN" sz="3600" b="1">
                <a:latin typeface="+mj-lt"/>
                <a:ea typeface="+mj-ea"/>
              </a:rPr>
              <a:t> = – 1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 bwMode="auto">
          <a:xfrm>
            <a:off x="1771987" y="2406537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代入求根公式，得</a:t>
            </a:r>
            <a:endParaRPr lang="en-US" altLang="zh-CN" sz="3600" b="1" dirty="0">
              <a:latin typeface="+mj-lt"/>
              <a:ea typeface="+mj-ea"/>
            </a:endParaRPr>
          </a:p>
        </p:txBody>
      </p:sp>
      <p:graphicFrame>
        <p:nvGraphicFramePr>
          <p:cNvPr id="45" name="对象 44"/>
          <p:cNvGraphicFramePr>
            <a:graphicFrameLocks noChangeAspect="1"/>
          </p:cNvGraphicFramePr>
          <p:nvPr/>
        </p:nvGraphicFramePr>
        <p:xfrm>
          <a:off x="2860506" y="3109688"/>
          <a:ext cx="49022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0" name="Equation" r:id="rId1" imgW="117652800" imgH="31089600" progId="Equation.DSMT4">
                  <p:embed/>
                </p:oleObj>
              </mc:Choice>
              <mc:Fallback>
                <p:oleObj name="Equation" r:id="rId1" imgW="117652800" imgH="31089600" progId="Equation.DSMT4">
                  <p:embed/>
                  <p:pic>
                    <p:nvPicPr>
                      <p:cNvPr id="0" name="对象 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60506" y="3109688"/>
                        <a:ext cx="49022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7959893" y="3240337"/>
          <a:ext cx="19431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1" name="Equation" r:id="rId3" imgW="46634400" imgH="28041600" progId="Equation.DSMT4">
                  <p:embed/>
                </p:oleObj>
              </mc:Choice>
              <mc:Fallback>
                <p:oleObj name="Equation" r:id="rId3" imgW="46634400" imgH="28041600" progId="Equation.DSMT4">
                  <p:embed/>
                  <p:pic>
                    <p:nvPicPr>
                      <p:cNvPr id="0" name="对象 4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59893" y="3240337"/>
                        <a:ext cx="19431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 bwMode="auto">
          <a:xfrm>
            <a:off x="1768980" y="4465668"/>
            <a:ext cx="2964273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用计算器求得</a:t>
            </a:r>
            <a:endParaRPr lang="en-US" altLang="zh-CN" sz="3600" b="1" dirty="0">
              <a:latin typeface="+mj-lt"/>
              <a:ea typeface="+mj-ea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733253" y="4533029"/>
          <a:ext cx="2298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2" name="Equation" r:id="rId5" imgW="55168800" imgH="13411200" progId="Equation.DSMT4">
                  <p:embed/>
                </p:oleObj>
              </mc:Choice>
              <mc:Fallback>
                <p:oleObj name="Equation" r:id="rId5" imgW="55168800" imgH="13411200" progId="Equation.DSMT4">
                  <p:embed/>
                  <p:pic>
                    <p:nvPicPr>
                      <p:cNvPr id="0" name="对象 4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33253" y="4533029"/>
                        <a:ext cx="22987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3"/>
          <p:cNvSpPr txBox="1"/>
          <p:nvPr/>
        </p:nvSpPr>
        <p:spPr>
          <a:xfrm>
            <a:off x="1768980" y="5447530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661193" y="5497645"/>
          <a:ext cx="46736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3" name="Equation" r:id="rId7" imgW="112166400" imgH="13106400" progId="Equation.DSMT4">
                  <p:embed/>
                </p:oleObj>
              </mc:Choice>
              <mc:Fallback>
                <p:oleObj name="Equation" r:id="rId7" imgW="112166400" imgH="13106400" progId="Equation.DSMT4">
                  <p:embed/>
                  <p:pic>
                    <p:nvPicPr>
                      <p:cNvPr id="0" name="对象 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61193" y="5497645"/>
                        <a:ext cx="46736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4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0182" y="877471"/>
            <a:ext cx="7799615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</a:rPr>
              <a:t>用</a:t>
            </a:r>
            <a:r>
              <a:rPr lang="zh-CN" altLang="en-US" sz="3600" b="1" dirty="0">
                <a:latin typeface="+mj-lt"/>
              </a:rPr>
              <a:t>配方</a:t>
            </a:r>
            <a:r>
              <a:rPr lang="zh-CN" altLang="en-US" sz="3600" b="1">
                <a:latin typeface="+mj-lt"/>
              </a:rPr>
              <a:t>法解一元二次方程的步骤：</a:t>
            </a:r>
            <a:endParaRPr lang="zh-CN" altLang="en-US" sz="3600" b="1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56807" y="1384300"/>
            <a:ext cx="0" cy="4653167"/>
          </a:xfrm>
          <a:prstGeom prst="line">
            <a:avLst/>
          </a:prstGeom>
          <a:ln w="25400">
            <a:solidFill>
              <a:srgbClr val="777777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652203" y="1884818"/>
            <a:ext cx="1041278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465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</a:rPr>
              <a:t>将一元二次方程化为</a:t>
            </a:r>
            <a:r>
              <a:rPr lang="zh-CN" altLang="en-US" sz="3465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一般形式 </a:t>
            </a:r>
            <a:r>
              <a:rPr lang="en-US" altLang="zh-CN" sz="3465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3465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3465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3465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bx </a:t>
            </a:r>
            <a:r>
              <a:rPr lang="en-US" altLang="zh-CN" sz="3465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3465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 </a:t>
            </a:r>
            <a:r>
              <a:rPr lang="en-US" altLang="zh-CN" sz="3465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0 </a:t>
            </a:r>
            <a:r>
              <a:rPr lang="en-US" altLang="zh-CN" sz="3465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3465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3465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</a:rPr>
              <a:t>≠ 0)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90446" y="1941622"/>
            <a:ext cx="532722" cy="532722"/>
          </a:xfrm>
          <a:prstGeom prst="ellipse">
            <a:avLst/>
          </a:prstGeom>
          <a:solidFill>
            <a:srgbClr val="F35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1</a:t>
            </a:r>
            <a:endParaRPr lang="en-US" altLang="zh-CN" sz="4000" b="1"/>
          </a:p>
        </p:txBody>
      </p:sp>
      <p:sp>
        <p:nvSpPr>
          <p:cNvPr id="8" name="椭圆 7"/>
          <p:cNvSpPr/>
          <p:nvPr/>
        </p:nvSpPr>
        <p:spPr>
          <a:xfrm>
            <a:off x="990446" y="2855838"/>
            <a:ext cx="532722" cy="532722"/>
          </a:xfrm>
          <a:prstGeom prst="ellipse">
            <a:avLst/>
          </a:prstGeom>
          <a:solidFill>
            <a:srgbClr val="008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2</a:t>
            </a:r>
            <a:endParaRPr lang="en-US" altLang="zh-CN" sz="4000" b="1"/>
          </a:p>
        </p:txBody>
      </p:sp>
      <p:sp>
        <p:nvSpPr>
          <p:cNvPr id="9" name="文本框 8"/>
          <p:cNvSpPr txBox="1"/>
          <p:nvPr/>
        </p:nvSpPr>
        <p:spPr>
          <a:xfrm>
            <a:off x="1652203" y="2724783"/>
            <a:ext cx="5078792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确定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的值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90446" y="3770054"/>
            <a:ext cx="532722" cy="5327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3</a:t>
            </a:r>
            <a:endParaRPr lang="en-US" altLang="zh-CN" sz="4000" b="1"/>
          </a:p>
        </p:txBody>
      </p:sp>
      <p:sp>
        <p:nvSpPr>
          <p:cNvPr id="12" name="文本框 11"/>
          <p:cNvSpPr txBox="1"/>
          <p:nvPr/>
        </p:nvSpPr>
        <p:spPr>
          <a:xfrm>
            <a:off x="1652203" y="3653490"/>
            <a:ext cx="8926897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求出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– 4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ac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的值，比较其与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0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的大小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90446" y="4684270"/>
            <a:ext cx="532722" cy="532722"/>
          </a:xfrm>
          <a:prstGeom prst="ellipse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4</a:t>
            </a:r>
            <a:endParaRPr lang="en-US" altLang="zh-CN" sz="4000" b="1"/>
          </a:p>
        </p:txBody>
      </p:sp>
      <p:sp>
        <p:nvSpPr>
          <p:cNvPr id="14" name="文本框 13"/>
          <p:cNvSpPr txBox="1"/>
          <p:nvPr/>
        </p:nvSpPr>
        <p:spPr>
          <a:xfrm>
            <a:off x="1652203" y="4582197"/>
            <a:ext cx="8177594" cy="1455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若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– 4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ac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Euclid Math Two" panose="02050601010101010101" pitchFamily="18" charset="2"/>
              </a:rPr>
              <a:t>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0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，则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利用求根公式求解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若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b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–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4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ac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&lt; 0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，则方程无实数根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87158" y="877471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 纳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bldLvl="0" animBg="1"/>
      <p:bldP spid="7" grpId="1" animBg="1"/>
      <p:bldP spid="8" grpId="0" bldLvl="0" animBg="1"/>
      <p:bldP spid="8" grpId="1" animBg="1"/>
      <p:bldP spid="9" grpId="0"/>
      <p:bldP spid="9" grpId="1"/>
      <p:bldP spid="11" grpId="0" bldLvl="0" animBg="1"/>
      <p:bldP spid="11" grpId="1" animBg="1"/>
      <p:bldP spid="12" grpId="0"/>
      <p:bldP spid="12" grpId="1"/>
      <p:bldP spid="13" grpId="0" bldLvl="0" animBg="1"/>
      <p:bldP spid="13" grpId="1" animBg="1"/>
      <p:bldP spid="14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869526" y="856938"/>
            <a:ext cx="6712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用公式法解下列方程：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文本框 10241"/>
          <p:cNvSpPr txBox="1"/>
          <p:nvPr/>
        </p:nvSpPr>
        <p:spPr>
          <a:xfrm>
            <a:off x="67690" y="1450574"/>
            <a:ext cx="101177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+ 5</a:t>
            </a:r>
            <a:r>
              <a:rPr lang="en-US" altLang="zh-CN" i="1"/>
              <a:t>x</a:t>
            </a:r>
            <a:r>
              <a:rPr lang="en-US" altLang="zh-CN"/>
              <a:t> – 2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+ 5</a:t>
            </a:r>
            <a:r>
              <a:rPr lang="en-US" altLang="zh-CN" i="1"/>
              <a:t>x </a:t>
            </a:r>
            <a:r>
              <a:rPr lang="en-US" altLang="zh-CN"/>
              <a:t>– 12 = 0</a:t>
            </a:r>
            <a:r>
              <a:rPr lang="zh-CN" altLang="en-US"/>
              <a:t>；</a:t>
            </a:r>
            <a:endParaRPr lang="en-US" altLang="zh-CN" dirty="0"/>
          </a:p>
        </p:txBody>
      </p:sp>
      <p:grpSp>
        <p:nvGrpSpPr>
          <p:cNvPr id="4" name="组合 3"/>
          <p:cNvGrpSpPr/>
          <p:nvPr/>
        </p:nvGrpSpPr>
        <p:grpSpPr>
          <a:xfrm>
            <a:off x="67690" y="2173496"/>
            <a:ext cx="12111610" cy="693523"/>
            <a:chOff x="969390" y="2503696"/>
            <a:chExt cx="12111610" cy="693523"/>
          </a:xfrm>
        </p:grpSpPr>
        <p:sp>
          <p:nvSpPr>
            <p:cNvPr id="26" name="文本框 10241"/>
            <p:cNvSpPr txBox="1"/>
            <p:nvPr/>
          </p:nvSpPr>
          <p:spPr>
            <a:xfrm>
              <a:off x="969390" y="2503696"/>
              <a:ext cx="1211161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     </a:t>
              </a:r>
              <a:r>
                <a:rPr lang="en-US" altLang="zh-CN" i="1"/>
                <a:t>                      </a:t>
              </a:r>
              <a:r>
                <a:rPr lang="zh-CN" altLang="en-US"/>
                <a:t>；（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r>
                <a:rPr lang="en-US" altLang="zh-CN" i="1"/>
                <a:t>x</a:t>
              </a:r>
              <a:r>
                <a:rPr lang="en-US" altLang="zh-CN" baseline="30000"/>
                <a:t>2</a:t>
              </a:r>
              <a:r>
                <a:rPr lang="en-US" altLang="zh-CN"/>
                <a:t> – 3</a:t>
              </a:r>
              <a:r>
                <a:rPr lang="en-US" altLang="zh-CN" i="1"/>
                <a:t>x</a:t>
              </a:r>
              <a:r>
                <a:rPr lang="en-US" altLang="zh-CN"/>
                <a:t> – 1 = 0</a:t>
              </a:r>
              <a:r>
                <a:rPr lang="zh-CN" altLang="en-US"/>
                <a:t>（精确到 </a:t>
              </a:r>
              <a:r>
                <a:rPr lang="en-US" altLang="zh-CN"/>
                <a:t>0.1</a:t>
              </a:r>
              <a:r>
                <a:rPr lang="zh-CN" altLang="en-US"/>
                <a:t>）</a:t>
              </a:r>
              <a:r>
                <a:rPr lang="en-US" altLang="zh-CN"/>
                <a:t>.</a:t>
              </a:r>
              <a:endParaRPr lang="en-US" altLang="zh-CN" dirty="0"/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2105424" y="2591683"/>
            <a:ext cx="31115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96" name="Equation" r:id="rId1" imgW="74676000" imgH="13106400" progId="Equation.DSMT4">
                    <p:embed/>
                  </p:oleObj>
                </mc:Choice>
                <mc:Fallback>
                  <p:oleObj name="Equation" r:id="rId1" imgW="74676000" imgH="131064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05424" y="2591683"/>
                          <a:ext cx="31115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" name="Text Box 3"/>
          <p:cNvSpPr txBox="1"/>
          <p:nvPr/>
        </p:nvSpPr>
        <p:spPr>
          <a:xfrm>
            <a:off x="674615" y="2915764"/>
            <a:ext cx="78597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3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5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2712054" y="3530148"/>
            <a:ext cx="768511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5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4×3×(– 2) = 49 &gt;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1784954" y="4522497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5673725" y="4278313"/>
          <a:ext cx="42418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7" name="Equation" r:id="rId3" imgW="101803200" imgH="28346400" progId="Equation.DSMT4">
                  <p:embed/>
                </p:oleObj>
              </mc:Choice>
              <mc:Fallback>
                <p:oleObj name="Equation" r:id="rId3" imgW="101803200" imgH="28346400" progId="Equation.DSMT4">
                  <p:embed/>
                  <p:pic>
                    <p:nvPicPr>
                      <p:cNvPr id="0" name="对象 4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73725" y="4278313"/>
                        <a:ext cx="42418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 Box 3"/>
          <p:cNvSpPr txBox="1"/>
          <p:nvPr/>
        </p:nvSpPr>
        <p:spPr>
          <a:xfrm>
            <a:off x="1784954" y="5802456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5673725" y="5553075"/>
          <a:ext cx="31623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8" name="Equation" r:id="rId5" imgW="75895200" imgH="25908000" progId="Equation.DSMT4">
                  <p:embed/>
                </p:oleObj>
              </mc:Choice>
              <mc:Fallback>
                <p:oleObj name="Equation" r:id="rId5" imgW="75895200" imgH="25908000" progId="Equation.DSMT4">
                  <p:embed/>
                  <p:pic>
                    <p:nvPicPr>
                      <p:cNvPr id="0" name="对象 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73725" y="5553075"/>
                        <a:ext cx="31623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869526" y="856938"/>
            <a:ext cx="6712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用公式法解下列方程：</a:t>
            </a:r>
            <a:endParaRPr lang="en-US" altLang="zh-CN" dirty="0"/>
          </a:p>
        </p:txBody>
      </p:sp>
      <p:sp>
        <p:nvSpPr>
          <p:cNvPr id="24" name="文本框 10241"/>
          <p:cNvSpPr txBox="1"/>
          <p:nvPr/>
        </p:nvSpPr>
        <p:spPr>
          <a:xfrm>
            <a:off x="67690" y="1450574"/>
            <a:ext cx="101177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+ 5</a:t>
            </a:r>
            <a:r>
              <a:rPr lang="en-US" altLang="zh-CN" i="1"/>
              <a:t>x</a:t>
            </a:r>
            <a:r>
              <a:rPr lang="en-US" altLang="zh-CN"/>
              <a:t> – 2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+ 5</a:t>
            </a:r>
            <a:r>
              <a:rPr lang="en-US" altLang="zh-CN" i="1"/>
              <a:t>x </a:t>
            </a:r>
            <a:r>
              <a:rPr lang="en-US" altLang="zh-CN"/>
              <a:t>– 12 = 0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28" name="Text Box 3"/>
          <p:cNvSpPr txBox="1"/>
          <p:nvPr/>
        </p:nvSpPr>
        <p:spPr>
          <a:xfrm>
            <a:off x="1523999" y="2468039"/>
            <a:ext cx="701040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5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12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2712054" y="3082423"/>
            <a:ext cx="8146782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5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4×2×(– 12) = 121 &gt;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1784954" y="4074772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5645150" y="3836988"/>
          <a:ext cx="46228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8" name="Equation" r:id="rId1" imgW="110947200" imgH="28041600" progId="Equation.DSMT4">
                  <p:embed/>
                </p:oleObj>
              </mc:Choice>
              <mc:Fallback>
                <p:oleObj name="Equation" r:id="rId1" imgW="110947200" imgH="280416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45150" y="3836988"/>
                        <a:ext cx="46228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 Box 3"/>
          <p:cNvSpPr txBox="1"/>
          <p:nvPr/>
        </p:nvSpPr>
        <p:spPr>
          <a:xfrm>
            <a:off x="1784954" y="5354731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5673725" y="5111750"/>
          <a:ext cx="3162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9" name="Equation" r:id="rId3" imgW="75895200" imgH="25603200" progId="Equation.DSMT4">
                  <p:embed/>
                </p:oleObj>
              </mc:Choice>
              <mc:Fallback>
                <p:oleObj name="Equation" r:id="rId3" imgW="75895200" imgH="25603200" progId="Equation.DSMT4">
                  <p:embed/>
                  <p:pic>
                    <p:nvPicPr>
                      <p:cNvPr id="0" name="对象 4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73725" y="5111750"/>
                        <a:ext cx="31623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690" y="948457"/>
            <a:ext cx="12111610" cy="693523"/>
            <a:chOff x="969390" y="2503696"/>
            <a:chExt cx="12111610" cy="693523"/>
          </a:xfrm>
        </p:grpSpPr>
        <p:sp>
          <p:nvSpPr>
            <p:cNvPr id="26" name="文本框 10241"/>
            <p:cNvSpPr txBox="1"/>
            <p:nvPr/>
          </p:nvSpPr>
          <p:spPr>
            <a:xfrm>
              <a:off x="969390" y="2503696"/>
              <a:ext cx="1211161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     </a:t>
              </a:r>
              <a:r>
                <a:rPr lang="en-US" altLang="zh-CN" i="1"/>
                <a:t>                      </a:t>
              </a:r>
              <a:r>
                <a:rPr lang="zh-CN" altLang="en-US"/>
                <a:t>；（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r>
                <a:rPr lang="en-US" altLang="zh-CN" i="1"/>
                <a:t>x</a:t>
              </a:r>
              <a:r>
                <a:rPr lang="en-US" altLang="zh-CN" baseline="30000"/>
                <a:t>2</a:t>
              </a:r>
              <a:r>
                <a:rPr lang="en-US" altLang="zh-CN"/>
                <a:t> – 3</a:t>
              </a:r>
              <a:r>
                <a:rPr lang="en-US" altLang="zh-CN" i="1"/>
                <a:t>x</a:t>
              </a:r>
              <a:r>
                <a:rPr lang="en-US" altLang="zh-CN"/>
                <a:t> – 1 = 0</a:t>
              </a:r>
              <a:r>
                <a:rPr lang="zh-CN" altLang="en-US"/>
                <a:t>（精确到 </a:t>
              </a:r>
              <a:r>
                <a:rPr lang="en-US" altLang="zh-CN"/>
                <a:t>0.1</a:t>
              </a:r>
              <a:r>
                <a:rPr lang="zh-CN" altLang="en-US"/>
                <a:t>）</a:t>
              </a:r>
              <a:r>
                <a:rPr lang="en-US" altLang="zh-CN"/>
                <a:t>.</a:t>
              </a:r>
              <a:endParaRPr lang="en-US" altLang="zh-CN" dirty="0"/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2105424" y="2591683"/>
            <a:ext cx="31115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73" name="Equation" r:id="rId1" imgW="74676000" imgH="13106400" progId="Equation.DSMT4">
                    <p:embed/>
                  </p:oleObj>
                </mc:Choice>
                <mc:Fallback>
                  <p:oleObj name="Equation" r:id="rId1" imgW="74676000" imgH="131064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05424" y="2591683"/>
                          <a:ext cx="31115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文本框 14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36701" y="1897715"/>
            <a:ext cx="7442200" cy="647445"/>
            <a:chOff x="1536701" y="3067050"/>
            <a:chExt cx="7442200" cy="647445"/>
          </a:xfrm>
        </p:grpSpPr>
        <p:sp>
          <p:nvSpPr>
            <p:cNvPr id="25" name="Text Box 3"/>
            <p:cNvSpPr txBox="1"/>
            <p:nvPr/>
          </p:nvSpPr>
          <p:spPr>
            <a:xfrm>
              <a:off x="1536701" y="3068164"/>
              <a:ext cx="744220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3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）∵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a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= 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，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b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=        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，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c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= 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，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5473700" y="3067050"/>
            <a:ext cx="8382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74" name="Equation" r:id="rId3" imgW="20116800" imgH="13106400" progId="Equation.DSMT4">
                    <p:embed/>
                  </p:oleObj>
                </mc:Choice>
                <mc:Fallback>
                  <p:oleObj name="Equation" r:id="rId3" imgW="20116800" imgH="13106400" progId="Equation.DSMT4">
                    <p:embed/>
                    <p:pic>
                      <p:nvPicPr>
                        <p:cNvPr id="0" name="对象 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473700" y="3067050"/>
                          <a:ext cx="8382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" name="组合 30"/>
          <p:cNvGrpSpPr/>
          <p:nvPr/>
        </p:nvGrpSpPr>
        <p:grpSpPr>
          <a:xfrm>
            <a:off x="2673410" y="2577161"/>
            <a:ext cx="7306808" cy="914400"/>
            <a:chOff x="2712054" y="3600450"/>
            <a:chExt cx="7306808" cy="914400"/>
          </a:xfrm>
        </p:grpSpPr>
        <p:sp>
          <p:nvSpPr>
            <p:cNvPr id="32" name="文本框 31"/>
            <p:cNvSpPr txBox="1"/>
            <p:nvPr/>
          </p:nvSpPr>
          <p:spPr bwMode="auto">
            <a:xfrm>
              <a:off x="2712054" y="3682548"/>
              <a:ext cx="7306808" cy="6935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∴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b</a:t>
              </a:r>
              <a:r>
                <a:rPr lang="en-US" altLang="zh-CN" sz="3600" b="1" baseline="30000">
                  <a:solidFill>
                    <a:srgbClr val="FF0000"/>
                  </a:solidFill>
                  <a:latin typeface="+mj-lt"/>
                </a:rPr>
                <a:t>2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zh-CN" sz="3600" b="1" dirty="0">
                  <a:solidFill>
                    <a:srgbClr val="FF0000"/>
                  </a:solidFill>
                  <a:latin typeface="+mj-lt"/>
                </a:rPr>
                <a:t>– 4</a:t>
              </a:r>
              <a:r>
                <a:rPr lang="en-US" altLang="zh-CN" sz="3600" b="1" i="1" dirty="0">
                  <a:solidFill>
                    <a:srgbClr val="FF0000"/>
                  </a:solidFill>
                  <a:latin typeface="+mj-lt"/>
                </a:rPr>
                <a:t>ac</a:t>
              </a:r>
              <a:r>
                <a:rPr lang="en-US" altLang="zh-CN" sz="3600" b="1" dirty="0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=              – 4×1×2 =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0.</a:t>
              </a:r>
              <a:endParaRPr lang="en-US" altLang="zh-CN" sz="3600" b="1" dirty="0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5403850" y="3600450"/>
            <a:ext cx="13843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75" name="Equation" r:id="rId5" imgW="33223200" imgH="21945600" progId="Equation.DSMT4">
                    <p:embed/>
                  </p:oleObj>
                </mc:Choice>
                <mc:Fallback>
                  <p:oleObj name="Equation" r:id="rId5" imgW="33223200" imgH="219456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403850" y="3600450"/>
                          <a:ext cx="13843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" name="文本框 34"/>
          <p:cNvSpPr txBox="1"/>
          <p:nvPr/>
        </p:nvSpPr>
        <p:spPr bwMode="auto">
          <a:xfrm>
            <a:off x="1784954" y="3874797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5784850" y="3636963"/>
          <a:ext cx="50546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6" name="Equation" r:id="rId7" imgW="121310400" imgH="28041600" progId="Equation.DSMT4">
                  <p:embed/>
                </p:oleObj>
              </mc:Choice>
              <mc:Fallback>
                <p:oleObj name="Equation" r:id="rId7" imgW="121310400" imgH="280416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84850" y="3636963"/>
                        <a:ext cx="50546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3"/>
          <p:cNvSpPr txBox="1"/>
          <p:nvPr/>
        </p:nvSpPr>
        <p:spPr>
          <a:xfrm>
            <a:off x="1784954" y="4951556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5784850" y="4924425"/>
          <a:ext cx="25273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7" name="Equation" r:id="rId9" imgW="60655200" imgH="15240000" progId="Equation.DSMT4">
                  <p:embed/>
                </p:oleObj>
              </mc:Choice>
              <mc:Fallback>
                <p:oleObj name="Equation" r:id="rId9" imgW="60655200" imgH="15240000" progId="Equation.DSMT4">
                  <p:embed/>
                  <p:pic>
                    <p:nvPicPr>
                      <p:cNvPr id="0" name="对象 3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84850" y="4924425"/>
                        <a:ext cx="25273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690" y="948457"/>
            <a:ext cx="12111610" cy="693523"/>
            <a:chOff x="969390" y="2503696"/>
            <a:chExt cx="12111610" cy="693523"/>
          </a:xfrm>
        </p:grpSpPr>
        <p:sp>
          <p:nvSpPr>
            <p:cNvPr id="26" name="文本框 10241"/>
            <p:cNvSpPr txBox="1"/>
            <p:nvPr/>
          </p:nvSpPr>
          <p:spPr>
            <a:xfrm>
              <a:off x="969390" y="2503696"/>
              <a:ext cx="1211161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     </a:t>
              </a:r>
              <a:r>
                <a:rPr lang="en-US" altLang="zh-CN" i="1"/>
                <a:t>                      </a:t>
              </a:r>
              <a:r>
                <a:rPr lang="zh-CN" altLang="en-US"/>
                <a:t>；（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r>
                <a:rPr lang="en-US" altLang="zh-CN" i="1"/>
                <a:t>x</a:t>
              </a:r>
              <a:r>
                <a:rPr lang="en-US" altLang="zh-CN" baseline="30000"/>
                <a:t>2</a:t>
              </a:r>
              <a:r>
                <a:rPr lang="en-US" altLang="zh-CN"/>
                <a:t> – 3</a:t>
              </a:r>
              <a:r>
                <a:rPr lang="en-US" altLang="zh-CN" i="1"/>
                <a:t>x</a:t>
              </a:r>
              <a:r>
                <a:rPr lang="en-US" altLang="zh-CN"/>
                <a:t> – 1 = 0</a:t>
              </a:r>
              <a:r>
                <a:rPr lang="zh-CN" altLang="en-US"/>
                <a:t>（精确到 </a:t>
              </a:r>
              <a:r>
                <a:rPr lang="en-US" altLang="zh-CN"/>
                <a:t>0.1</a:t>
              </a:r>
              <a:r>
                <a:rPr lang="zh-CN" altLang="en-US"/>
                <a:t>）</a:t>
              </a:r>
              <a:r>
                <a:rPr lang="en-US" altLang="zh-CN"/>
                <a:t>.</a:t>
              </a:r>
              <a:endParaRPr lang="en-US" altLang="zh-CN" dirty="0"/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2105424" y="2591683"/>
            <a:ext cx="31115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76" name="Equation" r:id="rId1" imgW="74676000" imgH="13106400" progId="Equation.DSMT4">
                    <p:embed/>
                  </p:oleObj>
                </mc:Choice>
                <mc:Fallback>
                  <p:oleObj name="Equation" r:id="rId1" imgW="74676000" imgH="131064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05424" y="2591683"/>
                          <a:ext cx="31115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文本框 14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1327651" y="1934639"/>
            <a:ext cx="701040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3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2515706" y="2549023"/>
            <a:ext cx="8339142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(– 3)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4×1×(– 1) = 13 &gt;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1588606" y="3541372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5477377" y="3303588"/>
          <a:ext cx="22860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7" name="Equation" r:id="rId3" imgW="54864000" imgH="28041600" progId="Equation.DSMT4">
                  <p:embed/>
                </p:oleObj>
              </mc:Choice>
              <mc:Fallback>
                <p:oleObj name="Equation" r:id="rId3" imgW="54864000" imgH="280416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77377" y="3303588"/>
                        <a:ext cx="22860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文本框 23"/>
          <p:cNvSpPr txBox="1"/>
          <p:nvPr/>
        </p:nvSpPr>
        <p:spPr bwMode="auto">
          <a:xfrm>
            <a:off x="1768980" y="4465668"/>
            <a:ext cx="2964273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用计算器求得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4733253" y="4532313"/>
          <a:ext cx="2514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8" name="Equation" r:id="rId5" imgW="60350400" imgH="13411200" progId="Equation.DSMT4">
                  <p:embed/>
                </p:oleObj>
              </mc:Choice>
              <mc:Fallback>
                <p:oleObj name="Equation" r:id="rId5" imgW="60350400" imgH="134112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33253" y="4532313"/>
                        <a:ext cx="2514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3"/>
          <p:cNvSpPr txBox="1"/>
          <p:nvPr/>
        </p:nvSpPr>
        <p:spPr>
          <a:xfrm>
            <a:off x="1768980" y="5447530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5603875" y="5497513"/>
          <a:ext cx="3670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9" name="Equation" r:id="rId7" imgW="88087200" imgH="13106400" progId="Equation.DSMT4">
                  <p:embed/>
                </p:oleObj>
              </mc:Choice>
              <mc:Fallback>
                <p:oleObj name="Equation" r:id="rId7" imgW="88087200" imgH="131064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03875" y="5497513"/>
                        <a:ext cx="36703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4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" name="矩形 5"/>
          <p:cNvSpPr>
            <a:spLocks noChangeArrowheads="1"/>
          </p:cNvSpPr>
          <p:nvPr/>
        </p:nvSpPr>
        <p:spPr bwMode="auto">
          <a:xfrm>
            <a:off x="1170516" y="1490008"/>
            <a:ext cx="9850967" cy="16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利用求根公式求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    = 6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x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的根时，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的值分别是（     ）</a:t>
            </a:r>
            <a:endParaRPr lang="en-US" altLang="zh-CN" sz="36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029569" y="2456184"/>
            <a:ext cx="5180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grpSp>
        <p:nvGrpSpPr>
          <p:cNvPr id="20" name="组合 6"/>
          <p:cNvGrpSpPr/>
          <p:nvPr/>
        </p:nvGrpSpPr>
        <p:grpSpPr bwMode="auto">
          <a:xfrm>
            <a:off x="1183896" y="3076411"/>
            <a:ext cx="7476314" cy="2464409"/>
            <a:chOff x="1638300" y="2444750"/>
            <a:chExt cx="5607255" cy="1848934"/>
          </a:xfrm>
        </p:grpSpPr>
        <p:sp>
          <p:nvSpPr>
            <p:cNvPr id="21" name="文本框 20"/>
            <p:cNvSpPr txBox="1"/>
            <p:nvPr/>
          </p:nvSpPr>
          <p:spPr>
            <a:xfrm>
              <a:off x="1638300" y="2444750"/>
              <a:ext cx="5478923" cy="16009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en-US" altLang="zh-CN" sz="3600" b="1" dirty="0">
                  <a:latin typeface="+mj-lt"/>
                  <a:ea typeface="+mj-ea"/>
                </a:rPr>
                <a:t>A. 5</a:t>
              </a:r>
              <a:r>
                <a:rPr lang="zh-CN" altLang="en-US" sz="3600" b="1">
                  <a:latin typeface="+mj-lt"/>
                  <a:ea typeface="+mj-ea"/>
                </a:rPr>
                <a:t>，  ，</a:t>
              </a:r>
              <a:r>
                <a:rPr lang="en-US" altLang="zh-CN" sz="3600" b="1">
                  <a:latin typeface="+mj-lt"/>
                  <a:ea typeface="+mj-ea"/>
                </a:rPr>
                <a:t>6          		B</a:t>
              </a:r>
              <a:r>
                <a:rPr lang="en-US" altLang="zh-CN" sz="3600" b="1" dirty="0">
                  <a:latin typeface="+mj-lt"/>
                  <a:ea typeface="+mj-ea"/>
                </a:rPr>
                <a:t>. 5</a:t>
              </a:r>
              <a:r>
                <a:rPr lang="zh-CN" altLang="en-US" sz="3600" b="1" dirty="0">
                  <a:latin typeface="+mj-lt"/>
                  <a:ea typeface="+mj-ea"/>
                </a:rPr>
                <a:t>，</a:t>
              </a:r>
              <a:r>
                <a:rPr lang="en-US" altLang="zh-CN" sz="3600" b="1" dirty="0">
                  <a:latin typeface="+mj-lt"/>
                  <a:ea typeface="+mj-ea"/>
                </a:rPr>
                <a:t>6</a:t>
              </a:r>
              <a:r>
                <a:rPr lang="zh-CN" altLang="en-US" sz="3600" b="1" dirty="0">
                  <a:latin typeface="+mj-lt"/>
                  <a:ea typeface="+mj-ea"/>
                </a:rPr>
                <a:t>，     </a:t>
              </a:r>
              <a:endParaRPr lang="en-US" altLang="zh-CN" sz="3600" b="1" dirty="0">
                <a:latin typeface="+mj-lt"/>
                <a:ea typeface="+mj-ea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en-US" altLang="zh-CN" sz="3600" b="1" dirty="0">
                  <a:latin typeface="+mj-lt"/>
                  <a:ea typeface="+mj-ea"/>
                </a:rPr>
                <a:t>C</a:t>
              </a:r>
              <a:r>
                <a:rPr lang="en-US" altLang="zh-CN" sz="3600" b="1">
                  <a:latin typeface="+mj-lt"/>
                  <a:ea typeface="+mj-ea"/>
                </a:rPr>
                <a:t>. 5</a:t>
              </a:r>
              <a:r>
                <a:rPr lang="zh-CN" altLang="en-US" sz="3600" b="1">
                  <a:latin typeface="+mj-lt"/>
                  <a:ea typeface="+mj-ea"/>
                </a:rPr>
                <a:t>，</a:t>
              </a:r>
              <a:r>
                <a:rPr lang="en-US" altLang="zh-CN" sz="3600" b="1">
                  <a:latin typeface="+mj-lt"/>
                  <a:ea typeface="+mj-ea"/>
                </a:rPr>
                <a:t>– 6</a:t>
              </a:r>
              <a:r>
                <a:rPr lang="zh-CN" altLang="en-US" sz="3600" b="1">
                  <a:latin typeface="+mj-lt"/>
                  <a:ea typeface="+mj-ea"/>
                </a:rPr>
                <a:t>，         </a:t>
              </a:r>
              <a:r>
                <a:rPr lang="en-US" altLang="zh-CN" sz="3600" b="1">
                  <a:latin typeface="+mj-lt"/>
                  <a:ea typeface="+mj-ea"/>
                </a:rPr>
                <a:t>		D</a:t>
              </a:r>
              <a:r>
                <a:rPr lang="en-US" altLang="zh-CN" sz="3600" b="1" dirty="0">
                  <a:latin typeface="+mj-lt"/>
                  <a:ea typeface="+mj-ea"/>
                </a:rPr>
                <a:t>. </a:t>
              </a:r>
              <a:r>
                <a:rPr lang="en-US" altLang="zh-CN" sz="3600" b="1" dirty="0">
                  <a:latin typeface="+mj-lt"/>
                </a:rPr>
                <a:t>5</a:t>
              </a:r>
              <a:r>
                <a:rPr lang="zh-CN" altLang="en-US" sz="3600" b="1">
                  <a:latin typeface="黑体" panose="02010609060101010101" charset="-122"/>
                  <a:ea typeface="黑体" panose="02010609060101010101" charset="-122"/>
                </a:rPr>
                <a:t>，</a:t>
              </a:r>
              <a:r>
                <a:rPr lang="en-US" altLang="zh-CN" sz="3600" b="1">
                  <a:latin typeface="+mj-lt"/>
                </a:rPr>
                <a:t>– 6</a:t>
              </a:r>
              <a:r>
                <a:rPr lang="zh-CN" altLang="en-US" sz="3600" b="1" dirty="0">
                  <a:latin typeface="黑体" panose="02010609060101010101" charset="-122"/>
                  <a:ea typeface="黑体" panose="02010609060101010101" charset="-122"/>
                </a:rPr>
                <a:t>，</a:t>
              </a:r>
              <a:endParaRPr lang="zh-CN" altLang="en-US" sz="36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graphicFrame>
          <p:nvGraphicFramePr>
            <p:cNvPr id="24" name="对象 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500312" y="2557203"/>
            <a:ext cx="330200" cy="878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27" name="" r:id="rId1" imgW="152400" imgH="405765" progId="Equation.KSEE3">
                    <p:embed/>
                  </p:oleObj>
                </mc:Choice>
                <mc:Fallback>
                  <p:oleObj name="" r:id="rId1" imgW="152400" imgH="405765" progId="Equation.KSEE3">
                    <p:embed/>
                    <p:pic>
                      <p:nvPicPr>
                        <p:cNvPr id="0" name="对象 6">
                          <a:hlinkClick r:id="" action="ppaction://ole?verb=1"/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00312" y="2557203"/>
                          <a:ext cx="330200" cy="8785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对象 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405472" y="2557203"/>
            <a:ext cx="330200" cy="878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28" name="" r:id="rId3" imgW="152400" imgH="405765" progId="Equation.KSEE3">
                    <p:embed/>
                  </p:oleObj>
                </mc:Choice>
                <mc:Fallback>
                  <p:oleObj name="" r:id="rId3" imgW="152400" imgH="405765" progId="Equation.KSEE3">
                    <p:embed/>
                    <p:pic>
                      <p:nvPicPr>
                        <p:cNvPr id="0" name="对象 6">
                          <a:hlinkClick r:id="" action="ppaction://ole?verb=1"/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05472" y="2557203"/>
                          <a:ext cx="330200" cy="8785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对象 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696280" y="3301013"/>
            <a:ext cx="549275" cy="879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29" name="Equation" r:id="rId4" imgW="254000" imgH="405765" progId="Equation.DSMT4">
                    <p:embed/>
                  </p:oleObj>
                </mc:Choice>
                <mc:Fallback>
                  <p:oleObj name="Equation" r:id="rId4" imgW="254000" imgH="405765" progId="Equation.DSMT4">
                    <p:embed/>
                    <p:pic>
                      <p:nvPicPr>
                        <p:cNvPr id="0" name="对象 6">
                          <a:hlinkClick r:id="" action="ppaction://ole?verb=1"/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96280" y="3301013"/>
                          <a:ext cx="549275" cy="8794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对象 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394869" y="3415117"/>
            <a:ext cx="330200" cy="878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30" name="" r:id="rId6" imgW="152400" imgH="405765" progId="Equation.KSEE3">
                    <p:embed/>
                  </p:oleObj>
                </mc:Choice>
                <mc:Fallback>
                  <p:oleObj name="" r:id="rId6" imgW="152400" imgH="405765" progId="Equation.KSEE3">
                    <p:embed/>
                    <p:pic>
                      <p:nvPicPr>
                        <p:cNvPr id="0" name="对象 6">
                          <a:hlinkClick r:id="" action="ppaction://ole?verb=1"/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4869" y="3415117"/>
                          <a:ext cx="330200" cy="8785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054000" y="1441451"/>
          <a:ext cx="330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1" name="Equation" r:id="rId7" imgW="7924800" imgH="25603200" progId="Equation.DSMT4">
                  <p:embed/>
                </p:oleObj>
              </mc:Choice>
              <mc:Fallback>
                <p:oleObj name="Equation" r:id="rId7" imgW="7924800" imgH="25603200" progId="Equation.DSMT4">
                  <p:embed/>
                  <p:pic>
                    <p:nvPicPr>
                      <p:cNvPr id="0" name="图片 298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54000" y="1441451"/>
                        <a:ext cx="330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1442906" y="1242467"/>
            <a:ext cx="9302828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1451295" y="5855040"/>
            <a:ext cx="9383215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 flipH="1">
            <a:off x="6885756" y="5052176"/>
            <a:ext cx="3859978" cy="713918"/>
            <a:chOff x="2658295" y="332865"/>
            <a:chExt cx="3859978" cy="713918"/>
          </a:xfrm>
        </p:grpSpPr>
        <p:sp>
          <p:nvSpPr>
            <p:cNvPr id="6" name="任意多边形 12"/>
            <p:cNvSpPr/>
            <p:nvPr>
              <p:custDataLst>
                <p:tags r:id="rId4"/>
              </p:custDataLst>
            </p:nvPr>
          </p:nvSpPr>
          <p:spPr>
            <a:xfrm>
              <a:off x="3142878" y="812687"/>
              <a:ext cx="3375395" cy="234096"/>
            </a:xfrm>
            <a:custGeom>
              <a:avLst/>
              <a:gdLst>
                <a:gd name="connsiteX0" fmla="*/ 0 w 3556000"/>
                <a:gd name="connsiteY0" fmla="*/ 0 h 220464"/>
                <a:gd name="connsiteX1" fmla="*/ 304800 w 3556000"/>
                <a:gd name="connsiteY1" fmla="*/ 215900 h 220464"/>
                <a:gd name="connsiteX2" fmla="*/ 1168400 w 3556000"/>
                <a:gd name="connsiteY2" fmla="*/ 152400 h 220464"/>
                <a:gd name="connsiteX3" fmla="*/ 2590800 w 3556000"/>
                <a:gd name="connsiteY3" fmla="*/ 38100 h 220464"/>
                <a:gd name="connsiteX4" fmla="*/ 3556000 w 3556000"/>
                <a:gd name="connsiteY4" fmla="*/ 165100 h 22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0" h="220462">
                  <a:moveTo>
                    <a:pt x="0" y="0"/>
                  </a:moveTo>
                  <a:cubicBezTo>
                    <a:pt x="55033" y="95250"/>
                    <a:pt x="110067" y="190500"/>
                    <a:pt x="304800" y="215900"/>
                  </a:cubicBezTo>
                  <a:cubicBezTo>
                    <a:pt x="499533" y="241300"/>
                    <a:pt x="1168400" y="152400"/>
                    <a:pt x="1168400" y="152400"/>
                  </a:cubicBezTo>
                  <a:cubicBezTo>
                    <a:pt x="1549400" y="122767"/>
                    <a:pt x="2192867" y="35983"/>
                    <a:pt x="2590800" y="38100"/>
                  </a:cubicBezTo>
                  <a:cubicBezTo>
                    <a:pt x="2988733" y="40217"/>
                    <a:pt x="3272366" y="102658"/>
                    <a:pt x="3556000" y="165100"/>
                  </a:cubicBezTo>
                </a:path>
              </a:pathLst>
            </a:custGeom>
            <a:noFill/>
            <a:ln w="19050">
              <a:solidFill>
                <a:srgbClr val="78AB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KSO_Shape"/>
            <p:cNvSpPr/>
            <p:nvPr>
              <p:custDataLst>
                <p:tags r:id="rId5"/>
              </p:custDataLst>
            </p:nvPr>
          </p:nvSpPr>
          <p:spPr bwMode="auto">
            <a:xfrm flipH="1">
              <a:off x="2658295" y="332865"/>
              <a:ext cx="450056" cy="45124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8A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4706" y="1570795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84706" y="2819171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8249" y="1601449"/>
            <a:ext cx="86993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经历探索求根公式的过程，理解并掌握求根公式，加强推理技能，进一步发展逻辑思维能力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2248247" y="2831871"/>
            <a:ext cx="86993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能利用公式法求一元二次方程的解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  <p:sp>
        <p:nvSpPr>
          <p:cNvPr id="14" name="椭圆 13"/>
          <p:cNvSpPr/>
          <p:nvPr/>
        </p:nvSpPr>
        <p:spPr>
          <a:xfrm>
            <a:off x="1484706" y="3776353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8247" y="3776353"/>
            <a:ext cx="86993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用公式法求解一元二次方程的过程中，锻炼学生的运算能力，养成良好的运算习惯，培养严谨认真的科学态度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52500" y="393701"/>
            <a:ext cx="10287000" cy="16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用公式法解下列方程：</a:t>
            </a:r>
            <a:endParaRPr lang="zh-CN" altLang="zh-CN" sz="360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–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= 3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；（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–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6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x –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2 = 0.</a:t>
            </a:r>
            <a:endParaRPr lang="zh-CN" altLang="en-US" sz="36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695595" y="2839564"/>
            <a:ext cx="635574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4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12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3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1695595" y="3453948"/>
            <a:ext cx="880080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(– 12)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4×4×(– 3) = 192 &gt;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708194" y="4446297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97400" y="4202113"/>
          <a:ext cx="69215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4" name="Equation" r:id="rId1" imgW="166116000" imgH="28346400" progId="Equation.DSMT4">
                  <p:embed/>
                </p:oleObj>
              </mc:Choice>
              <mc:Fallback>
                <p:oleObj name="Equation" r:id="rId1" imgW="166116000" imgH="283464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97400" y="4202113"/>
                        <a:ext cx="69215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3"/>
          <p:cNvSpPr txBox="1"/>
          <p:nvPr/>
        </p:nvSpPr>
        <p:spPr>
          <a:xfrm>
            <a:off x="708194" y="5726256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581525" y="5407025"/>
          <a:ext cx="55245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5" name="Equation" r:id="rId3" imgW="132588000" imgH="28041600" progId="Equation.DSMT4">
                  <p:embed/>
                </p:oleObj>
              </mc:Choice>
              <mc:Fallback>
                <p:oleObj name="Equation" r:id="rId3" imgW="132588000" imgH="28041600" progId="Equation.DSMT4">
                  <p:embed/>
                  <p:pic>
                    <p:nvPicPr>
                      <p:cNvPr id="0" name="对象 4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1525" y="5407025"/>
                        <a:ext cx="55245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3"/>
          <p:cNvSpPr txBox="1"/>
          <p:nvPr/>
        </p:nvSpPr>
        <p:spPr>
          <a:xfrm>
            <a:off x="522214" y="2097512"/>
            <a:ext cx="109966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– 3 = 0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52500" y="393701"/>
            <a:ext cx="10287000" cy="16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用公式法解下列方程：</a:t>
            </a:r>
            <a:endParaRPr lang="zh-CN" altLang="zh-CN" sz="360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–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12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= 3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；（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–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6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x –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2 = 0.</a:t>
            </a:r>
            <a:endParaRPr lang="zh-CN" altLang="en-US" sz="36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522215" y="2255364"/>
            <a:ext cx="752912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3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6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695595" y="3025289"/>
            <a:ext cx="8339142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(– 6)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4×3×(– 2) = 60 &gt;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708194" y="4017638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597400" y="3773488"/>
          <a:ext cx="64643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2" name="Equation" r:id="rId1" imgW="155143200" imgH="28346400" progId="Equation.DSMT4">
                  <p:embed/>
                </p:oleObj>
              </mc:Choice>
              <mc:Fallback>
                <p:oleObj name="Equation" r:id="rId1" imgW="155143200" imgH="283464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97400" y="3773488"/>
                        <a:ext cx="64643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3"/>
          <p:cNvSpPr txBox="1"/>
          <p:nvPr/>
        </p:nvSpPr>
        <p:spPr>
          <a:xfrm>
            <a:off x="708194" y="5297597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619625" y="4972050"/>
          <a:ext cx="54483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3" name="Equation" r:id="rId3" imgW="130759200" imgH="28346400" progId="Equation.DSMT4">
                  <p:embed/>
                </p:oleObj>
              </mc:Choice>
              <mc:Fallback>
                <p:oleObj name="Equation" r:id="rId3" imgW="130759200" imgH="283464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9625" y="4972050"/>
                        <a:ext cx="54483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72633" y="160867"/>
            <a:ext cx="10320867" cy="201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在正数范围内有一种运算“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*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”，其运算规则为 </a:t>
            </a:r>
            <a:r>
              <a:rPr lang="en-US" altLang="zh-CN" sz="3600" b="1" i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a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*</a:t>
            </a:r>
            <a:r>
              <a:rPr lang="en-US" altLang="zh-CN" sz="3600" b="1" i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b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 = </a:t>
            </a:r>
            <a:r>
              <a:rPr lang="en-US" altLang="zh-CN" sz="3600" b="1" i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a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 + </a:t>
            </a:r>
            <a:r>
              <a:rPr lang="en-US" altLang="zh-CN" sz="3600" b="1" i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b</a:t>
            </a:r>
            <a:r>
              <a:rPr lang="en-US" altLang="zh-CN" sz="3600" b="1" baseline="30000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.  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根据这个规则，求方程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 </a:t>
            </a:r>
            <a:r>
              <a:rPr lang="en-US" altLang="zh-CN" sz="3600" b="1" i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x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*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(</a:t>
            </a:r>
            <a:r>
              <a:rPr lang="en-US" altLang="zh-CN" sz="3600" b="1" i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x 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+ 1) = 5 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charset="-122"/>
              </a:rPr>
              <a:t>的根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zh-CN" sz="32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80533" y="2123695"/>
            <a:ext cx="9779000" cy="135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由题意得，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*(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+ 1) =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+ 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+ 1)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5.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化简、整理，得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+ 3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4 = 0.</a:t>
            </a:r>
            <a:endParaRPr lang="zh-CN" altLang="zh-CN" sz="3600" b="1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880533" y="3756648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69739" y="3387725"/>
          <a:ext cx="6654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6" name="Equation" r:id="rId1" imgW="159715200" imgH="31089600" progId="Equation.DSMT4">
                  <p:embed/>
                </p:oleObj>
              </mc:Choice>
              <mc:Fallback>
                <p:oleObj name="Equation" r:id="rId1" imgW="159715200" imgH="310896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69739" y="3387725"/>
                        <a:ext cx="66548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3"/>
          <p:cNvSpPr txBox="1"/>
          <p:nvPr/>
        </p:nvSpPr>
        <p:spPr>
          <a:xfrm>
            <a:off x="880533" y="4657725"/>
            <a:ext cx="86106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所以化简后方程的根是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– 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1.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880532" y="5304056"/>
            <a:ext cx="1113366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因为“*”是在正数范围内，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– 4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不符题意，舍去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 Box 3"/>
          <p:cNvSpPr txBox="1"/>
          <p:nvPr/>
        </p:nvSpPr>
        <p:spPr>
          <a:xfrm>
            <a:off x="880531" y="5950387"/>
            <a:ext cx="657436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1.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15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02035" y="1924474"/>
            <a:ext cx="8779087" cy="3014981"/>
            <a:chOff x="1715" y="4215"/>
            <a:chExt cx="10369" cy="3561"/>
          </a:xfrm>
        </p:grpSpPr>
        <p:sp>
          <p:nvSpPr>
            <p:cNvPr id="15" name="矩形 14"/>
            <p:cNvSpPr/>
            <p:nvPr/>
          </p:nvSpPr>
          <p:spPr>
            <a:xfrm>
              <a:off x="1715" y="4215"/>
              <a:ext cx="10369" cy="3561"/>
            </a:xfrm>
            <a:prstGeom prst="rect">
              <a:avLst/>
            </a:prstGeom>
            <a:solidFill>
              <a:srgbClr val="FFFBDD"/>
            </a:solidFill>
            <a:ln w="19050">
              <a:solidFill>
                <a:srgbClr val="0000FF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n>
                  <a:solidFill>
                    <a:srgbClr val="7030A0"/>
                  </a:solidFill>
                </a:ln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38" y="4231"/>
              <a:ext cx="10246" cy="17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b="1">
                  <a:latin typeface="+mj-lt"/>
                  <a:ea typeface="+mj-ea"/>
                </a:rPr>
                <a:t>        一元二次方程 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ax</a:t>
              </a:r>
              <a:r>
                <a:rPr lang="en-US" altLang="zh-CN" sz="3600" b="1" baseline="30000">
                  <a:solidFill>
                    <a:srgbClr val="0000FF"/>
                  </a:solidFill>
                  <a:latin typeface="+mj-lt"/>
                  <a:ea typeface="+mj-ea"/>
                  <a:sym typeface="+mn-ea"/>
                </a:rPr>
                <a:t>2 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+ 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bx 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+ 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c 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= 0 (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a 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≠ 0</a:t>
              </a:r>
              <a:r>
                <a:rPr lang="zh-CN" altLang="en-US" sz="3600" b="1">
                  <a:solidFill>
                    <a:srgbClr val="0000FF"/>
                  </a:solidFill>
                  <a:latin typeface="+mj-lt"/>
                  <a:ea typeface="+mj-ea"/>
                </a:rPr>
                <a:t>，且 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b</a:t>
              </a:r>
              <a:r>
                <a:rPr lang="en-US" altLang="zh-CN" sz="3600" b="1" baseline="30000">
                  <a:solidFill>
                    <a:srgbClr val="0000FF"/>
                  </a:solidFill>
                  <a:latin typeface="+mj-lt"/>
                  <a:ea typeface="+mj-ea"/>
                </a:rPr>
                <a:t>2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 – 4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ac 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  <a:sym typeface="Euclid Math Two" panose="02050601010101010101" pitchFamily="18" charset="2"/>
                </a:rPr>
                <a:t> 0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)</a:t>
              </a:r>
              <a:r>
                <a:rPr lang="zh-CN" altLang="en-US" sz="3600" b="1">
                  <a:latin typeface="+mj-lt"/>
                  <a:ea typeface="+mj-ea"/>
                </a:rPr>
                <a:t> 的</a:t>
              </a:r>
              <a:r>
                <a:rPr lang="zh-CN" altLang="en-US" sz="3600" b="1">
                  <a:solidFill>
                    <a:srgbClr val="FF00FF"/>
                  </a:solidFill>
                  <a:latin typeface="+mj-lt"/>
                  <a:ea typeface="+mj-ea"/>
                </a:rPr>
                <a:t>求根公式</a:t>
              </a:r>
              <a:r>
                <a:rPr lang="zh-CN" altLang="en-US" sz="3600" b="1">
                  <a:latin typeface="+mj-lt"/>
                  <a:ea typeface="+mj-ea"/>
                </a:rPr>
                <a:t>：</a:t>
              </a:r>
              <a:endParaRPr lang="zh-CN" altLang="en-US" sz="3600" b="1">
                <a:latin typeface="+mj-lt"/>
                <a:ea typeface="+mj-ea"/>
              </a:endParaRPr>
            </a:p>
          </p:txBody>
        </p:sp>
      </p:grp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094797" y="3429000"/>
          <a:ext cx="4002405" cy="1341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2" name="Equation" r:id="rId1" imgW="3433445" imgH="1156335" progId="Equation.DSMT4">
                  <p:embed/>
                </p:oleObj>
              </mc:Choice>
              <mc:Fallback>
                <p:oleObj name="Equation" r:id="rId1" imgW="3433445" imgH="1156335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94797" y="3429000"/>
                        <a:ext cx="4002405" cy="1341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练习册本课时的习题。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57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回顾导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2802" y="3602689"/>
            <a:ext cx="10412785" cy="78120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8049" y="978040"/>
            <a:ext cx="7799615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</a:rPr>
              <a:t>用</a:t>
            </a:r>
            <a:r>
              <a:rPr lang="zh-CN" altLang="en-US" sz="3600" b="1" dirty="0">
                <a:latin typeface="+mj-lt"/>
              </a:rPr>
              <a:t>配方</a:t>
            </a:r>
            <a:r>
              <a:rPr lang="zh-CN" altLang="en-US" sz="3600" b="1">
                <a:latin typeface="+mj-lt"/>
              </a:rPr>
              <a:t>法解一元二次方程的步骤：</a:t>
            </a:r>
            <a:endParaRPr lang="zh-CN" altLang="en-US" sz="3600" b="1" dirty="0">
              <a:latin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2803" y="1834018"/>
            <a:ext cx="469779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化二次项系数为 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1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11046" y="1890822"/>
            <a:ext cx="532722" cy="532722"/>
          </a:xfrm>
          <a:prstGeom prst="ellipse">
            <a:avLst/>
          </a:prstGeom>
          <a:solidFill>
            <a:srgbClr val="F35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1</a:t>
            </a:r>
            <a:endParaRPr lang="en-US" altLang="zh-CN" sz="4000" b="1"/>
          </a:p>
        </p:txBody>
      </p:sp>
      <p:sp>
        <p:nvSpPr>
          <p:cNvPr id="12" name="椭圆 11"/>
          <p:cNvSpPr/>
          <p:nvPr/>
        </p:nvSpPr>
        <p:spPr>
          <a:xfrm>
            <a:off x="711046" y="2805038"/>
            <a:ext cx="532722" cy="532722"/>
          </a:xfrm>
          <a:prstGeom prst="ellipse">
            <a:avLst/>
          </a:prstGeom>
          <a:solidFill>
            <a:srgbClr val="008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2</a:t>
            </a:r>
            <a:endParaRPr lang="en-US" altLang="zh-CN" sz="4000" b="1"/>
          </a:p>
        </p:txBody>
      </p:sp>
      <p:sp>
        <p:nvSpPr>
          <p:cNvPr id="14" name="文本框 13"/>
          <p:cNvSpPr txBox="1"/>
          <p:nvPr/>
        </p:nvSpPr>
        <p:spPr>
          <a:xfrm>
            <a:off x="1372803" y="2673983"/>
            <a:ext cx="10050778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移项，含未知数的项移至左边，常数项移至右边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11046" y="3719254"/>
            <a:ext cx="532722" cy="5327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3</a:t>
            </a:r>
            <a:endParaRPr lang="en-US" altLang="zh-CN" sz="4000" b="1"/>
          </a:p>
        </p:txBody>
      </p:sp>
      <p:sp>
        <p:nvSpPr>
          <p:cNvPr id="20" name="文本框 19"/>
          <p:cNvSpPr txBox="1"/>
          <p:nvPr/>
        </p:nvSpPr>
        <p:spPr>
          <a:xfrm>
            <a:off x="1372803" y="3602690"/>
            <a:ext cx="10514395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配方，方程左右两边都加上一次项系数一半的平方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1046" y="4633470"/>
            <a:ext cx="532722" cy="532722"/>
          </a:xfrm>
          <a:prstGeom prst="ellipse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4</a:t>
            </a:r>
            <a:endParaRPr lang="en-US" altLang="zh-CN" sz="4000" b="1"/>
          </a:p>
        </p:txBody>
      </p:sp>
      <p:sp>
        <p:nvSpPr>
          <p:cNvPr id="22" name="文本框 21"/>
          <p:cNvSpPr txBox="1"/>
          <p:nvPr/>
        </p:nvSpPr>
        <p:spPr>
          <a:xfrm>
            <a:off x="1372803" y="4531397"/>
            <a:ext cx="7580695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开方，利用平方根的意义开平方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11046" y="5547685"/>
            <a:ext cx="532722" cy="53272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5</a:t>
            </a:r>
            <a:endParaRPr lang="en-US" altLang="zh-CN" sz="4000" b="1"/>
          </a:p>
        </p:txBody>
      </p:sp>
      <p:sp>
        <p:nvSpPr>
          <p:cNvPr id="24" name="文本框 23"/>
          <p:cNvSpPr txBox="1"/>
          <p:nvPr/>
        </p:nvSpPr>
        <p:spPr>
          <a:xfrm>
            <a:off x="1372803" y="5460103"/>
            <a:ext cx="7580695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解两个一元一次方程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11281" y="4350265"/>
            <a:ext cx="3125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最关键的步骤</a:t>
            </a:r>
            <a:endParaRPr lang="zh-CN" altLang="en-US" sz="36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0" grpId="1"/>
      <p:bldP spid="11" grpId="0" bldLvl="0" animBg="1"/>
      <p:bldP spid="11" grpId="1" animBg="1"/>
      <p:bldP spid="12" grpId="0" bldLvl="0" animBg="1"/>
      <p:bldP spid="12" grpId="1" animBg="1"/>
      <p:bldP spid="14" grpId="0"/>
      <p:bldP spid="14" grpId="1"/>
      <p:bldP spid="15" grpId="0" bldLvl="0" animBg="1"/>
      <p:bldP spid="15" grpId="1" animBg="1"/>
      <p:bldP spid="20" grpId="0"/>
      <p:bldP spid="20" grpId="1"/>
      <p:bldP spid="21" grpId="0" bldLvl="0" animBg="1"/>
      <p:bldP spid="21" grpId="1" animBg="1"/>
      <p:bldP spid="22" grpId="0"/>
      <p:bldP spid="22" grpId="1"/>
      <p:bldP spid="23" grpId="0" bldLvl="0" animBg="1"/>
      <p:bldP spid="23" grpId="1" animBg="1"/>
      <p:bldP spid="24" grpId="0"/>
      <p:bldP spid="24" grpId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8926" y="1099680"/>
            <a:ext cx="8077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 一元二次方程的求根公式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1272776" y="2141154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13674" y="1984568"/>
            <a:ext cx="6754812" cy="16491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如何解一般形式的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一元二次方程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0 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≠ 0)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 ？</a:t>
            </a:r>
            <a:endParaRPr lang="en-US" altLang="zh-CN" sz="36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12074" y="4703673"/>
            <a:ext cx="7133684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我们</a:t>
            </a:r>
            <a:r>
              <a:rPr lang="zh-CN" altLang="en-US" sz="3600" b="1" dirty="0">
                <a:latin typeface="+mj-lt"/>
                <a:ea typeface="+mj-ea"/>
              </a:rPr>
              <a:t>能否用配方法得出它的解呢？</a:t>
            </a:r>
            <a:endParaRPr lang="zh-CN" altLang="en-US" sz="3600" b="1" dirty="0">
              <a:latin typeface="+mj-lt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8251" y="980525"/>
            <a:ext cx="865653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因为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≠ 0</a:t>
            </a:r>
            <a:r>
              <a:rPr lang="zh-CN" altLang="en-US" sz="3600" b="1">
                <a:latin typeface="+mj-lt"/>
                <a:ea typeface="+mj-ea"/>
              </a:rPr>
              <a:t>，所以把方程两边都除以 </a:t>
            </a:r>
            <a:r>
              <a:rPr lang="en-US" altLang="zh-CN" sz="3600" b="1" i="1">
                <a:latin typeface="+mj-lt"/>
                <a:ea typeface="+mj-ea"/>
              </a:rPr>
              <a:t>a</a:t>
            </a:r>
            <a:r>
              <a:rPr lang="zh-CN" altLang="en-US" sz="3600" b="1">
                <a:latin typeface="+mj-lt"/>
                <a:ea typeface="+mj-ea"/>
              </a:rPr>
              <a:t>，得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589219" y="399400"/>
            <a:ext cx="50135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0 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≠ 0)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61569" y="1626856"/>
          <a:ext cx="30099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2" name="Equation" r:id="rId1" imgW="72237600" imgH="25908000" progId="Equation.DSMT4">
                  <p:embed/>
                </p:oleObj>
              </mc:Choice>
              <mc:Fallback>
                <p:oleObj name="Equation" r:id="rId1" imgW="72237600" imgH="25908000" progId="Equation.DSMT4">
                  <p:embed/>
                  <p:pic>
                    <p:nvPicPr>
                      <p:cNvPr id="0" name="图片 216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61569" y="1626856"/>
                        <a:ext cx="30099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1238251" y="2706356"/>
            <a:ext cx="203773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移项，得</a:t>
            </a:r>
            <a:endParaRPr lang="zh-CN" altLang="en-US" sz="3600" b="1" dirty="0">
              <a:latin typeface="+mj-lt"/>
              <a:ea typeface="+mj-ea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3441700" y="2552700"/>
          <a:ext cx="26797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3" name="Equation" r:id="rId3" imgW="64312800" imgH="25908000" progId="Equation.DSMT4">
                  <p:embed/>
                </p:oleObj>
              </mc:Choice>
              <mc:Fallback>
                <p:oleObj name="Equation" r:id="rId3" imgW="64312800" imgH="259080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41700" y="2552700"/>
                        <a:ext cx="26797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1238251" y="3895928"/>
            <a:ext cx="203773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配方，得</a:t>
            </a:r>
            <a:endParaRPr lang="zh-CN" altLang="en-US" sz="3600" b="1" dirty="0">
              <a:latin typeface="+mj-lt"/>
              <a:ea typeface="+mj-ea"/>
            </a:endParaRPr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3441700" y="3633788"/>
          <a:ext cx="66421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4" name="Equation" r:id="rId5" imgW="159410400" imgH="31089600" progId="Equation.DSMT4">
                  <p:embed/>
                </p:oleObj>
              </mc:Choice>
              <mc:Fallback>
                <p:oleObj name="Equation" r:id="rId5" imgW="159410400" imgH="310896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41700" y="3633788"/>
                        <a:ext cx="66421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1238251" y="5347984"/>
            <a:ext cx="647934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则</a:t>
            </a:r>
            <a:endParaRPr lang="zh-CN" altLang="en-US" sz="3600" b="1" dirty="0">
              <a:latin typeface="+mj-lt"/>
              <a:ea typeface="+mj-ea"/>
            </a:endParaRPr>
          </a:p>
        </p:txBody>
      </p:sp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2003557" y="5084763"/>
          <a:ext cx="5054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5" name="Equation" r:id="rId7" imgW="121310400" imgH="31089600" progId="Equation.DSMT4">
                  <p:embed/>
                </p:oleObj>
              </mc:Choice>
              <mc:Fallback>
                <p:oleObj name="Equation" r:id="rId7" imgW="121310400" imgH="310896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03557" y="5084763"/>
                        <a:ext cx="50546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文本框 31"/>
          <p:cNvSpPr txBox="1"/>
          <p:nvPr/>
        </p:nvSpPr>
        <p:spPr>
          <a:xfrm>
            <a:off x="7289770" y="5410034"/>
            <a:ext cx="427993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两边能直接开方吗？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28" grpId="0"/>
      <p:bldP spid="30" grpId="0"/>
      <p:bldP spid="32" grpId="0" bldLvl="0" animBg="1"/>
      <p:bldP spid="3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54143" y="1210276"/>
            <a:ext cx="5210081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因为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≠ 0</a:t>
            </a:r>
            <a:r>
              <a:rPr lang="zh-CN" altLang="en-US" sz="3600" b="1">
                <a:latin typeface="+mj-lt"/>
                <a:ea typeface="+mj-ea"/>
              </a:rPr>
              <a:t>，所以 </a:t>
            </a:r>
            <a:r>
              <a:rPr lang="en-US" altLang="zh-CN" sz="3600" b="1">
                <a:latin typeface="+mj-lt"/>
                <a:ea typeface="+mj-ea"/>
              </a:rPr>
              <a:t>4</a:t>
            </a:r>
            <a:r>
              <a:rPr lang="en-US" altLang="zh-CN" sz="3600" b="1" i="1">
                <a:latin typeface="+mj-lt"/>
                <a:ea typeface="+mj-ea"/>
              </a:rPr>
              <a:t>a</a:t>
            </a:r>
            <a:r>
              <a:rPr lang="en-US" altLang="zh-CN" sz="3600" b="1" baseline="30000">
                <a:latin typeface="+mj-lt"/>
                <a:ea typeface="+mj-ea"/>
              </a:rPr>
              <a:t>2</a:t>
            </a:r>
            <a:r>
              <a:rPr lang="en-US" altLang="zh-CN" sz="3600" b="1">
                <a:latin typeface="+mj-lt"/>
                <a:ea typeface="+mj-ea"/>
              </a:rPr>
              <a:t> &gt; 0.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44551" y="399400"/>
            <a:ext cx="50135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0 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≠ 0)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54143" y="2287451"/>
            <a:ext cx="7815257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式子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– 4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ac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Euclid Math Two" panose="02050601010101010101" pitchFamily="18" charset="2"/>
              </a:rPr>
              <a:t>的值有以下三种情况：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6643" y="3280936"/>
            <a:ext cx="4349749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① 当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– 4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ac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Euclid Math Two" panose="02050601010101010101" pitchFamily="18" charset="2"/>
              </a:rPr>
              <a:t>&lt; 0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Euclid Math Two" panose="02050601010101010101" pitchFamily="18" charset="2"/>
              </a:rPr>
              <a:t>时，</a:t>
            </a:r>
            <a:r>
              <a:rPr lang="zh-CN" altLang="en-US" sz="3600" b="1">
                <a:latin typeface="+mj-lt"/>
                <a:ea typeface="+mj-ea"/>
              </a:rPr>
              <a:t> </a:t>
            </a:r>
            <a:endParaRPr lang="zh-CN" altLang="en-US" sz="3600" b="1" dirty="0">
              <a:latin typeface="+mj-lt"/>
              <a:ea typeface="+mj-ea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284792" y="3079811"/>
          <a:ext cx="2298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1" name="Equation" r:id="rId1" imgW="55168800" imgH="27127200" progId="Equation.DSMT4">
                  <p:embed/>
                </p:oleObj>
              </mc:Choice>
              <mc:Fallback>
                <p:oleObj name="Equation" r:id="rId1" imgW="55168800" imgH="271272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84792" y="3079811"/>
                        <a:ext cx="229870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5284792" y="4397900"/>
          <a:ext cx="2298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2" name="Equation" r:id="rId3" imgW="55168800" imgH="27127200" progId="Equation.DSMT4">
                  <p:embed/>
                </p:oleObj>
              </mc:Choice>
              <mc:Fallback>
                <p:oleObj name="Equation" r:id="rId3" imgW="55168800" imgH="271272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84792" y="4397900"/>
                        <a:ext cx="229870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7799392" y="2844699"/>
            <a:ext cx="403224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i="1">
                <a:latin typeface="+mj-lt"/>
                <a:ea typeface="楷体" panose="02010609060101010101" pitchFamily="49" charset="-122"/>
              </a:rPr>
              <a:t>x </a:t>
            </a:r>
            <a:r>
              <a:rPr lang="zh-CN" altLang="en-US" sz="3600" b="1">
                <a:latin typeface="+mj-lt"/>
                <a:ea typeface="楷体" panose="02010609060101010101" pitchFamily="49" charset="-122"/>
              </a:rPr>
              <a:t>取任何实数都不能使</a:t>
            </a:r>
            <a:r>
              <a:rPr lang="zh-CN" altLang="en-US" sz="3600" b="1">
                <a:highlight>
                  <a:srgbClr val="FFFF00"/>
                </a:highlight>
                <a:latin typeface="+mj-lt"/>
                <a:ea typeface="楷体" panose="02010609060101010101" pitchFamily="49" charset="-122"/>
              </a:rPr>
              <a:t>式子左边</a:t>
            </a:r>
            <a:r>
              <a:rPr lang="en-US" altLang="zh-CN" sz="3600" b="1">
                <a:highlight>
                  <a:srgbClr val="FFFF00"/>
                </a:highlight>
                <a:latin typeface="+mj-lt"/>
                <a:ea typeface="楷体" panose="02010609060101010101" pitchFamily="49" charset="-122"/>
              </a:rPr>
              <a:t>&lt; 0</a:t>
            </a:r>
            <a:r>
              <a:rPr lang="zh-CN" altLang="zh-CN" sz="3600" b="1">
                <a:latin typeface="+mj-lt"/>
                <a:ea typeface="楷体" panose="02010609060101010101" pitchFamily="49" charset="-122"/>
                <a:sym typeface="+mn-ea"/>
              </a:rPr>
              <a:t>，因此方程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无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实数根</a:t>
            </a:r>
            <a:endParaRPr lang="zh-CN" altLang="en-US" sz="3600" b="1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36643" y="4599025"/>
            <a:ext cx="4349749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② 当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– 4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ac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Euclid Math Two" panose="02050601010101010101" pitchFamily="18" charset="2"/>
              </a:rPr>
              <a:t>= 0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Euclid Math Two" panose="02050601010101010101" pitchFamily="18" charset="2"/>
              </a:rPr>
              <a:t>时，</a:t>
            </a:r>
            <a:r>
              <a:rPr lang="zh-CN" altLang="en-US" sz="3600" b="1">
                <a:latin typeface="+mj-lt"/>
                <a:ea typeface="+mj-ea"/>
              </a:rPr>
              <a:t> 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36643" y="5725269"/>
            <a:ext cx="4349749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③ 当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– 4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ac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Euclid Math Two" panose="02050601010101010101" pitchFamily="18" charset="2"/>
              </a:rPr>
              <a:t>&gt; 0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Euclid Math Two" panose="02050601010101010101" pitchFamily="18" charset="2"/>
              </a:rPr>
              <a:t>时，</a:t>
            </a:r>
            <a:r>
              <a:rPr lang="zh-CN" altLang="en-US" sz="3600" b="1">
                <a:latin typeface="+mj-lt"/>
                <a:ea typeface="+mj-ea"/>
              </a:rPr>
              <a:t> </a:t>
            </a:r>
            <a:endParaRPr lang="zh-CN" altLang="en-US" sz="3600" b="1" dirty="0">
              <a:latin typeface="+mj-lt"/>
              <a:ea typeface="+mj-ea"/>
            </a:endParaRPr>
          </a:p>
        </p:txBody>
      </p:sp>
      <p:graphicFrame>
        <p:nvGraphicFramePr>
          <p:cNvPr id="42" name="对象 41"/>
          <p:cNvGraphicFramePr>
            <a:graphicFrameLocks noChangeAspect="1"/>
          </p:cNvGraphicFramePr>
          <p:nvPr/>
        </p:nvGraphicFramePr>
        <p:xfrm>
          <a:off x="5284792" y="5524144"/>
          <a:ext cx="2298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3" name="Equation" r:id="rId5" imgW="55168800" imgH="27127200" progId="Equation.DSMT4">
                  <p:embed/>
                </p:oleObj>
              </mc:Choice>
              <mc:Fallback>
                <p:oleObj name="Equation" r:id="rId5" imgW="55168800" imgH="27127200" progId="Equation.DSMT4">
                  <p:embed/>
                  <p:pic>
                    <p:nvPicPr>
                      <p:cNvPr id="0" name="对象 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84792" y="5524144"/>
                        <a:ext cx="229870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右大括号 44"/>
          <p:cNvSpPr/>
          <p:nvPr/>
        </p:nvSpPr>
        <p:spPr>
          <a:xfrm>
            <a:off x="7799392" y="4749444"/>
            <a:ext cx="342900" cy="1549400"/>
          </a:xfrm>
          <a:prstGeom prst="rightBrace">
            <a:avLst>
              <a:gd name="adj1" fmla="val 78703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8147846" y="4945786"/>
            <a:ext cx="32369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latin typeface="+mj-lt"/>
                <a:ea typeface="楷体" panose="02010609060101010101" pitchFamily="49" charset="-122"/>
                <a:sym typeface="+mn-ea"/>
              </a:rPr>
              <a:t>可直接开平方，</a:t>
            </a:r>
            <a:r>
              <a:rPr lang="zh-CN" altLang="zh-CN" sz="3600" b="1">
                <a:latin typeface="+mj-lt"/>
                <a:ea typeface="楷体" panose="02010609060101010101" pitchFamily="49" charset="-122"/>
                <a:sym typeface="+mn-ea"/>
              </a:rPr>
              <a:t>方程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有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实数根</a:t>
            </a:r>
            <a:endParaRPr lang="zh-CN" altLang="en-US" sz="3600" b="1" dirty="0">
              <a:latin typeface="+mj-lt"/>
              <a:ea typeface="楷体" panose="02010609060101010101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096000" y="87232"/>
          <a:ext cx="504825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4" name="Equation" r:id="rId7" imgW="4759960" imgH="1219200" progId="Equation.DSMT4">
                  <p:embed/>
                </p:oleObj>
              </mc:Choice>
              <mc:Fallback>
                <p:oleObj name="Equation" r:id="rId7" imgW="4759960" imgH="1219200" progId="Equation.DSMT4">
                  <p:embed/>
                  <p:pic>
                    <p:nvPicPr>
                      <p:cNvPr id="0" name="图片 359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6000" y="87232"/>
                        <a:ext cx="504825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12" grpId="0"/>
      <p:bldP spid="35" grpId="0"/>
      <p:bldP spid="36" grpId="0"/>
      <p:bldP spid="41" grpId="0"/>
      <p:bldP spid="45" grpId="0" animBg="1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54143" y="1210276"/>
            <a:ext cx="5210081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因为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≠ 0</a:t>
            </a:r>
            <a:r>
              <a:rPr lang="zh-CN" altLang="en-US" sz="3600" b="1">
                <a:latin typeface="+mj-lt"/>
                <a:ea typeface="+mj-ea"/>
              </a:rPr>
              <a:t>，所以 </a:t>
            </a:r>
            <a:r>
              <a:rPr lang="en-US" altLang="zh-CN" sz="3600" b="1">
                <a:latin typeface="+mj-lt"/>
                <a:ea typeface="+mj-ea"/>
              </a:rPr>
              <a:t>4</a:t>
            </a:r>
            <a:r>
              <a:rPr lang="en-US" altLang="zh-CN" sz="3600" b="1" i="1">
                <a:latin typeface="+mj-lt"/>
                <a:ea typeface="+mj-ea"/>
              </a:rPr>
              <a:t>a</a:t>
            </a:r>
            <a:r>
              <a:rPr lang="en-US" altLang="zh-CN" sz="3600" b="1" baseline="30000">
                <a:latin typeface="+mj-lt"/>
                <a:ea typeface="+mj-ea"/>
              </a:rPr>
              <a:t>2</a:t>
            </a:r>
            <a:r>
              <a:rPr lang="en-US" altLang="zh-CN" sz="3600" b="1">
                <a:latin typeface="+mj-lt"/>
                <a:ea typeface="+mj-ea"/>
              </a:rPr>
              <a:t> &gt; 0.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58900" y="2131525"/>
            <a:ext cx="3925892" cy="72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当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– 4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</a:rPr>
              <a:t>ac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Euclid Math Two" panose="02050601010101010101" pitchFamily="18" charset="2"/>
              </a:rPr>
              <a:t> 0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Euclid Math Two" panose="02050601010101010101" pitchFamily="18" charset="2"/>
              </a:rPr>
              <a:t>时，</a:t>
            </a:r>
            <a:r>
              <a:rPr lang="zh-CN" altLang="en-US" sz="3600" b="1">
                <a:latin typeface="+mj-lt"/>
                <a:ea typeface="+mj-ea"/>
              </a:rPr>
              <a:t> </a:t>
            </a:r>
            <a:endParaRPr lang="zh-CN" altLang="en-US" sz="3600" b="1" dirty="0">
              <a:latin typeface="+mj-lt"/>
              <a:ea typeface="+mj-ea"/>
            </a:endParaRPr>
          </a:p>
        </p:txBody>
      </p:sp>
      <p:graphicFrame>
        <p:nvGraphicFramePr>
          <p:cNvPr id="42" name="对象 41"/>
          <p:cNvGraphicFramePr>
            <a:graphicFrameLocks noChangeAspect="1"/>
          </p:cNvGraphicFramePr>
          <p:nvPr/>
        </p:nvGraphicFramePr>
        <p:xfrm>
          <a:off x="5284792" y="1930400"/>
          <a:ext cx="2298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1" name="Equation" r:id="rId1" imgW="55168800" imgH="27127200" progId="Equation.DSMT4">
                  <p:embed/>
                </p:oleObj>
              </mc:Choice>
              <mc:Fallback>
                <p:oleObj name="Equation" r:id="rId1" imgW="55168800" imgH="27127200" progId="Equation.DSMT4">
                  <p:embed/>
                  <p:pic>
                    <p:nvPicPr>
                      <p:cNvPr id="0" name="对象 4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84792" y="1930400"/>
                        <a:ext cx="229870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844551" y="399400"/>
            <a:ext cx="50135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bx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= 0 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≠ 0)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096000" y="87232"/>
          <a:ext cx="504825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2" name="Equation" r:id="rId3" imgW="4759960" imgH="1219200" progId="Equation.DSMT4">
                  <p:embed/>
                </p:oleObj>
              </mc:Choice>
              <mc:Fallback>
                <p:oleObj name="Equation" r:id="rId3" imgW="4759960" imgH="1219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0" y="87232"/>
                        <a:ext cx="504825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358900" y="3023421"/>
            <a:ext cx="5486400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将方程①两边开平方，得</a:t>
            </a:r>
            <a:endParaRPr lang="zh-CN" altLang="en-US" sz="3600" b="1" dirty="0">
              <a:latin typeface="+mj-lt"/>
              <a:ea typeface="+mj-ea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845300" y="2701925"/>
          <a:ext cx="40259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3" name="Equation" r:id="rId5" imgW="96621600" imgH="32918400" progId="Equation.DSMT4">
                  <p:embed/>
                </p:oleObj>
              </mc:Choice>
              <mc:Fallback>
                <p:oleObj name="Equation" r:id="rId5" imgW="96621600" imgH="32918400" progId="Equation.DSMT4">
                  <p:embed/>
                  <p:pic>
                    <p:nvPicPr>
                      <p:cNvPr id="0" name="对象 4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45300" y="2701925"/>
                        <a:ext cx="4025900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358900" y="4332342"/>
            <a:ext cx="354488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化简、整理，得</a:t>
            </a:r>
            <a:endParaRPr lang="zh-CN" altLang="en-US" sz="3600" b="1" dirty="0">
              <a:latin typeface="+mj-lt"/>
              <a:ea typeface="+mj-ea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4903788" y="4081463"/>
          <a:ext cx="40132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4" name="Equation" r:id="rId7" imgW="96316800" imgH="29565600" progId="Equation.DSMT4">
                  <p:embed/>
                </p:oleObj>
              </mc:Choice>
              <mc:Fallback>
                <p:oleObj name="Equation" r:id="rId7" imgW="96316800" imgH="295656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03788" y="4081463"/>
                        <a:ext cx="40132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358900" y="5662066"/>
            <a:ext cx="1866900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因此，</a:t>
            </a:r>
            <a:endParaRPr lang="zh-CN" altLang="en-US" sz="3600" b="1" dirty="0">
              <a:latin typeface="+mj-lt"/>
              <a:ea typeface="+mj-ea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2674938" y="5360988"/>
          <a:ext cx="36449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5" name="Equation" r:id="rId9" imgW="87477600" imgH="29565600" progId="Equation.DSMT4">
                  <p:embed/>
                </p:oleObj>
              </mc:Choice>
              <mc:Fallback>
                <p:oleObj name="Equation" r:id="rId9" imgW="87477600" imgH="295656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74938" y="5360988"/>
                        <a:ext cx="36449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02036" y="1678941"/>
            <a:ext cx="8779087" cy="3550074"/>
            <a:chOff x="1715" y="4215"/>
            <a:chExt cx="10369" cy="4193"/>
          </a:xfrm>
        </p:grpSpPr>
        <p:sp>
          <p:nvSpPr>
            <p:cNvPr id="4" name="矩形 3"/>
            <p:cNvSpPr/>
            <p:nvPr/>
          </p:nvSpPr>
          <p:spPr>
            <a:xfrm>
              <a:off x="1715" y="4215"/>
              <a:ext cx="10369" cy="4193"/>
            </a:xfrm>
            <a:prstGeom prst="rect">
              <a:avLst/>
            </a:prstGeom>
            <a:solidFill>
              <a:srgbClr val="FFFBDD"/>
            </a:solidFill>
            <a:ln w="19050">
              <a:solidFill>
                <a:srgbClr val="0000FF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n>
                  <a:solidFill>
                    <a:srgbClr val="7030A0"/>
                  </a:solidFill>
                </a:ln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838" y="4231"/>
              <a:ext cx="10246" cy="17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b="1">
                  <a:latin typeface="+mj-lt"/>
                  <a:ea typeface="+mj-ea"/>
                </a:rPr>
                <a:t>        一元二次方程 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ax</a:t>
              </a:r>
              <a:r>
                <a:rPr lang="en-US" altLang="zh-CN" sz="3600" b="1" baseline="30000">
                  <a:solidFill>
                    <a:srgbClr val="0000FF"/>
                  </a:solidFill>
                  <a:latin typeface="+mj-lt"/>
                  <a:ea typeface="+mj-ea"/>
                  <a:sym typeface="+mn-ea"/>
                </a:rPr>
                <a:t>2 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+ 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bx 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+ 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c 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= 0 (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a 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≠ 0</a:t>
              </a:r>
              <a:r>
                <a:rPr lang="zh-CN" altLang="en-US" sz="3600" b="1">
                  <a:solidFill>
                    <a:srgbClr val="0000FF"/>
                  </a:solidFill>
                  <a:latin typeface="+mj-lt"/>
                  <a:ea typeface="+mj-ea"/>
                </a:rPr>
                <a:t>，且 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b</a:t>
              </a:r>
              <a:r>
                <a:rPr lang="en-US" altLang="zh-CN" sz="3600" b="1" baseline="30000">
                  <a:solidFill>
                    <a:srgbClr val="0000FF"/>
                  </a:solidFill>
                  <a:latin typeface="+mj-lt"/>
                  <a:ea typeface="+mj-ea"/>
                </a:rPr>
                <a:t>2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 – 4</a:t>
              </a:r>
              <a:r>
                <a:rPr lang="en-US" altLang="zh-CN" sz="3600" b="1" i="1">
                  <a:solidFill>
                    <a:srgbClr val="0000FF"/>
                  </a:solidFill>
                  <a:latin typeface="+mj-lt"/>
                  <a:ea typeface="+mj-ea"/>
                </a:rPr>
                <a:t>ac 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  <a:sym typeface="Euclid Math Two" panose="02050601010101010101" pitchFamily="18" charset="2"/>
                </a:rPr>
                <a:t> 0</a:t>
              </a:r>
              <a:r>
                <a:rPr lang="en-US" altLang="zh-CN" sz="3600" b="1">
                  <a:solidFill>
                    <a:srgbClr val="0000FF"/>
                  </a:solidFill>
                  <a:latin typeface="+mj-lt"/>
                  <a:ea typeface="+mj-ea"/>
                </a:rPr>
                <a:t>)</a:t>
              </a:r>
              <a:r>
                <a:rPr lang="zh-CN" altLang="en-US" sz="3600" b="1">
                  <a:latin typeface="+mj-lt"/>
                  <a:ea typeface="+mj-ea"/>
                </a:rPr>
                <a:t> 的</a:t>
              </a:r>
              <a:r>
                <a:rPr lang="zh-CN" altLang="en-US" sz="3600" b="1">
                  <a:solidFill>
                    <a:srgbClr val="FF00FF"/>
                  </a:solidFill>
                  <a:latin typeface="+mj-lt"/>
                  <a:ea typeface="+mj-ea"/>
                </a:rPr>
                <a:t>求根公式</a:t>
              </a:r>
              <a:r>
                <a:rPr lang="zh-CN" altLang="en-US" sz="3600" b="1">
                  <a:latin typeface="+mj-lt"/>
                  <a:ea typeface="+mj-ea"/>
                </a:rPr>
                <a:t>：</a:t>
              </a:r>
              <a:endParaRPr lang="zh-CN" altLang="en-US" sz="3600" b="1">
                <a:latin typeface="+mj-lt"/>
                <a:ea typeface="+mj-ea"/>
              </a:endParaRPr>
            </a:p>
          </p:txBody>
        </p:sp>
      </p:grp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94677" y="3384804"/>
          <a:ext cx="4402646" cy="1475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8" name="Equation" r:id="rId1" imgW="3433445" imgH="1156335" progId="Equation.DSMT4">
                  <p:embed/>
                </p:oleObj>
              </mc:Choice>
              <mc:Fallback>
                <p:oleObj name="Equation" r:id="rId1" imgW="3433445" imgH="1156335" progId="Equation.DSMT4">
                  <p:embed/>
                  <p:pic>
                    <p:nvPicPr>
                      <p:cNvPr id="0" name="图片 379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94677" y="3384804"/>
                        <a:ext cx="4402646" cy="1475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2426" y="809425"/>
            <a:ext cx="8077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 用公式法解一元二次方程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62729" y="2233929"/>
            <a:ext cx="9866542" cy="23901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dist="114300" dir="2700000" algn="tl" rotWithShape="0">
              <a:schemeClr val="accent6">
                <a:lumMod val="5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735" b="1">
                <a:solidFill>
                  <a:prstClr val="black"/>
                </a:solidFill>
                <a:ea typeface="黑体" panose="02010609060101010101" charset="-122"/>
              </a:rPr>
              <a:t>        要解一个一元二次方程，只要先把它整理成一般形式，确定 </a:t>
            </a:r>
            <a:r>
              <a:rPr lang="en-US" altLang="zh-CN" sz="3735" b="1" i="1">
                <a:solidFill>
                  <a:prstClr val="black"/>
                </a:solidFill>
                <a:ea typeface="黑体" panose="02010609060101010101" charset="-122"/>
              </a:rPr>
              <a:t>a</a:t>
            </a:r>
            <a:r>
              <a:rPr lang="zh-CN" altLang="en-US" sz="3735" b="1">
                <a:solidFill>
                  <a:prstClr val="black"/>
                </a:solidFill>
                <a:ea typeface="黑体" panose="02010609060101010101" charset="-122"/>
              </a:rPr>
              <a:t>，</a:t>
            </a:r>
            <a:r>
              <a:rPr lang="en-US" altLang="zh-CN" sz="3735" b="1" i="1">
                <a:solidFill>
                  <a:prstClr val="black"/>
                </a:solidFill>
                <a:ea typeface="黑体" panose="02010609060101010101" charset="-122"/>
              </a:rPr>
              <a:t>b</a:t>
            </a:r>
            <a:r>
              <a:rPr lang="zh-CN" altLang="en-US" sz="3735" b="1">
                <a:solidFill>
                  <a:prstClr val="black"/>
                </a:solidFill>
                <a:ea typeface="黑体" panose="02010609060101010101" charset="-122"/>
              </a:rPr>
              <a:t>，</a:t>
            </a:r>
            <a:r>
              <a:rPr lang="en-US" altLang="zh-CN" sz="3735" b="1" i="1">
                <a:solidFill>
                  <a:prstClr val="black"/>
                </a:solidFill>
                <a:ea typeface="黑体" panose="02010609060101010101" charset="-122"/>
              </a:rPr>
              <a:t>c </a:t>
            </a:r>
            <a:r>
              <a:rPr lang="zh-CN" altLang="en-US" sz="3735" b="1">
                <a:solidFill>
                  <a:prstClr val="black"/>
                </a:solidFill>
                <a:ea typeface="黑体" panose="02010609060101010101" charset="-122"/>
              </a:rPr>
              <a:t>的值，然后，把 </a:t>
            </a:r>
            <a:r>
              <a:rPr lang="en-US" altLang="zh-CN" sz="3735" b="1" i="1">
                <a:solidFill>
                  <a:prstClr val="black"/>
                </a:solidFill>
                <a:ea typeface="黑体" panose="02010609060101010101" charset="-122"/>
              </a:rPr>
              <a:t>a</a:t>
            </a:r>
            <a:r>
              <a:rPr lang="zh-CN" altLang="en-US" sz="3735" b="1">
                <a:solidFill>
                  <a:prstClr val="black"/>
                </a:solidFill>
                <a:ea typeface="黑体" panose="02010609060101010101" charset="-122"/>
              </a:rPr>
              <a:t>，</a:t>
            </a:r>
            <a:r>
              <a:rPr lang="en-US" altLang="zh-CN" sz="3735" b="1" i="1">
                <a:solidFill>
                  <a:prstClr val="black"/>
                </a:solidFill>
                <a:ea typeface="黑体" panose="02010609060101010101" charset="-122"/>
              </a:rPr>
              <a:t>b</a:t>
            </a:r>
            <a:r>
              <a:rPr lang="zh-CN" altLang="en-US" sz="3735" b="1">
                <a:solidFill>
                  <a:prstClr val="black"/>
                </a:solidFill>
                <a:ea typeface="黑体" panose="02010609060101010101" charset="-122"/>
              </a:rPr>
              <a:t>，</a:t>
            </a:r>
            <a:r>
              <a:rPr lang="en-US" altLang="zh-CN" sz="3735" b="1" i="1">
                <a:solidFill>
                  <a:prstClr val="black"/>
                </a:solidFill>
                <a:ea typeface="黑体" panose="02010609060101010101" charset="-122"/>
              </a:rPr>
              <a:t>c </a:t>
            </a:r>
            <a:r>
              <a:rPr lang="zh-CN" altLang="en-US" sz="3735" b="1">
                <a:solidFill>
                  <a:prstClr val="black"/>
                </a:solidFill>
                <a:ea typeface="黑体" panose="02010609060101010101" charset="-122"/>
              </a:rPr>
              <a:t>的值代入求根公式，就可以得出方程的实数根</a:t>
            </a:r>
            <a:r>
              <a:rPr lang="en-US" altLang="zh-CN" sz="3735" b="1">
                <a:solidFill>
                  <a:prstClr val="black"/>
                </a:solidFill>
                <a:ea typeface="黑体" panose="02010609060101010101" charset="-122"/>
              </a:rPr>
              <a:t>.  </a:t>
            </a:r>
            <a:r>
              <a:rPr lang="zh-CN" altLang="en-US" sz="3735" b="1">
                <a:solidFill>
                  <a:prstClr val="black"/>
                </a:solidFill>
                <a:ea typeface="黑体" panose="02010609060101010101" charset="-122"/>
              </a:rPr>
              <a:t>这种解法叫作</a:t>
            </a:r>
            <a:r>
              <a:rPr lang="zh-CN" altLang="en-US" sz="3735" b="1">
                <a:solidFill>
                  <a:srgbClr val="FF0000"/>
                </a:solidFill>
                <a:ea typeface="黑体" panose="02010609060101010101" charset="-122"/>
              </a:rPr>
              <a:t>公式法</a:t>
            </a:r>
            <a:r>
              <a:rPr lang="en-US" altLang="zh-CN" sz="3735" b="1">
                <a:solidFill>
                  <a:prstClr val="black"/>
                </a:solidFill>
                <a:ea typeface="黑体" panose="02010609060101010101" charset="-122"/>
              </a:rPr>
              <a:t>.</a:t>
            </a:r>
            <a:endParaRPr lang="zh-CN" altLang="zh-CN" sz="3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p="http://schemas.openxmlformats.org/presentationml/2006/main">
  <p:tag name="AS_UNIQUEID" val="705"/>
</p:tagLst>
</file>

<file path=ppt/tags/tag2.xml><?xml version="1.0" encoding="utf-8"?>
<p:tagLst xmlns:p="http://schemas.openxmlformats.org/presentationml/2006/main">
  <p:tag name="AS_UNIQUEID" val="706"/>
</p:tagLst>
</file>

<file path=ppt/tags/tag3.xml><?xml version="1.0" encoding="utf-8"?>
<p:tagLst xmlns:p="http://schemas.openxmlformats.org/presentationml/2006/main">
  <p:tag name="AS_UNIQUEID" val="713"/>
</p:tagLst>
</file>

<file path=ppt/tags/tag4.xml><?xml version="1.0" encoding="utf-8"?>
<p:tagLst xmlns:p="http://schemas.openxmlformats.org/presentationml/2006/main">
  <p:tag name="AS_UNIQUEID" val="714"/>
</p:tagLst>
</file>

<file path=ppt/tags/tag5.xml><?xml version="1.0" encoding="utf-8"?>
<p:tagLst xmlns:p="http://schemas.openxmlformats.org/presentationml/2006/main">
  <p:tag name="AS_UNIQUEID" val="71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2905</Words>
  <Application>WPS 演示</Application>
  <PresentationFormat>宽屏</PresentationFormat>
  <Paragraphs>298</Paragraphs>
  <Slides>24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54</vt:i4>
      </vt:variant>
      <vt:variant>
        <vt:lpstr>幻灯片标题</vt:lpstr>
      </vt:variant>
      <vt:variant>
        <vt:i4>24</vt:i4>
      </vt:variant>
    </vt:vector>
  </HeadingPairs>
  <TitlesOfParts>
    <vt:vector size="97" baseType="lpstr">
      <vt:lpstr>Arial</vt:lpstr>
      <vt:lpstr>宋体</vt:lpstr>
      <vt:lpstr>Wingdings</vt:lpstr>
      <vt:lpstr>楷体</vt:lpstr>
      <vt:lpstr>微软雅黑</vt:lpstr>
      <vt:lpstr>Aa楷体</vt:lpstr>
      <vt:lpstr>楷体_GB2312</vt:lpstr>
      <vt:lpstr>华文中宋</vt:lpstr>
      <vt:lpstr>Times New Roman</vt:lpstr>
      <vt:lpstr>黑体</vt:lpstr>
      <vt:lpstr>Euclid Math Two</vt:lpstr>
      <vt:lpstr>Segoe Print</vt:lpstr>
      <vt:lpstr>Calibri</vt:lpstr>
      <vt:lpstr>仿宋</vt:lpstr>
      <vt:lpstr>Arial Unicode MS</vt:lpstr>
      <vt:lpstr>等线</vt:lpstr>
      <vt:lpstr>Gulim</vt:lpstr>
      <vt:lpstr>Times New Roman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485</cp:revision>
  <dcterms:created xsi:type="dcterms:W3CDTF">2025-11-05T05:12:00Z</dcterms:created>
  <dcterms:modified xsi:type="dcterms:W3CDTF">2026-02-04T08:32:20Z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176D1C0596C34DD889E42E0992859390_12</vt:lpwstr>
  </property>
  <property fmtid="{D5CDD505-2E9C-101B-9397-08002B2CF9AE}" pid="3" name="KSOProductBuildVer">
    <vt:lpwstr>2052-12.1.0.24657</vt:lpwstr>
  </property>
</Properties>
</file>