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353" r:id="rId4"/>
    <p:sldId id="374" r:id="rId5"/>
    <p:sldId id="375" r:id="rId6"/>
    <p:sldId id="376" r:id="rId7"/>
    <p:sldId id="377" r:id="rId8"/>
    <p:sldId id="378" r:id="rId9"/>
    <p:sldId id="379" r:id="rId10"/>
    <p:sldId id="380" r:id="rId11"/>
    <p:sldId id="381" r:id="rId12"/>
    <p:sldId id="382" r:id="rId13"/>
    <p:sldId id="383" r:id="rId14"/>
    <p:sldId id="384" r:id="rId15"/>
    <p:sldId id="385" r:id="rId16"/>
    <p:sldId id="366" r:id="rId17"/>
    <p:sldId id="38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5" autoAdjust="0"/>
    <p:restoredTop sz="87040" autoAdjust="0"/>
  </p:normalViewPr>
  <p:slideViewPr>
    <p:cSldViewPr snapToGrid="0">
      <p:cViewPr varScale="1">
        <p:scale>
          <a:sx n="113" d="100"/>
          <a:sy n="113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48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38.wmf"/><Relationship Id="rId1" Type="http://schemas.openxmlformats.org/officeDocument/2006/relationships/oleObject" Target="../embeddings/oleObject36.bin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8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image" Target="../media/image45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2.wmf"/><Relationship Id="rId16" Type="http://schemas.openxmlformats.org/officeDocument/2006/relationships/vmlDrawing" Target="../drawings/vmlDrawing11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48.wmf"/><Relationship Id="rId13" Type="http://schemas.openxmlformats.org/officeDocument/2006/relationships/oleObject" Target="../embeddings/oleObject46.bin"/><Relationship Id="rId12" Type="http://schemas.openxmlformats.org/officeDocument/2006/relationships/image" Target="../media/image47.wmf"/><Relationship Id="rId11" Type="http://schemas.openxmlformats.org/officeDocument/2006/relationships/oleObject" Target="../embeddings/oleObject45.bin"/><Relationship Id="rId10" Type="http://schemas.openxmlformats.org/officeDocument/2006/relationships/image" Target="../media/image46.wmf"/><Relationship Id="rId1" Type="http://schemas.openxmlformats.org/officeDocument/2006/relationships/oleObject" Target="../embeddings/oleObject40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wmf"/><Relationship Id="rId1" Type="http://schemas.openxmlformats.org/officeDocument/2006/relationships/oleObject" Target="../embeddings/oleObject47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3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0.wmf"/><Relationship Id="rId10" Type="http://schemas.openxmlformats.org/officeDocument/2006/relationships/vmlDrawing" Target="../drawings/vmlDrawing13.vml"/><Relationship Id="rId1" Type="http://schemas.openxmlformats.org/officeDocument/2006/relationships/oleObject" Target="../embeddings/oleObject48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9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5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0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1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24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27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30.bin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3.wmf"/><Relationship Id="rId1" Type="http://schemas.openxmlformats.org/officeDocument/2006/relationships/oleObject" Target="../embeddings/oleObject31.bin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35.wmf"/><Relationship Id="rId1" Type="http://schemas.openxmlformats.org/officeDocument/2006/relationships/oleObject" Target="../embeddings/oleObject33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wmf"/><Relationship Id="rId1" Type="http://schemas.openxmlformats.org/officeDocument/2006/relationships/oleObject" Target="../embeddings/oleObject3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1302" y="1807464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习题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17.2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0241"/>
          <p:cNvSpPr txBox="1"/>
          <p:nvPr/>
        </p:nvSpPr>
        <p:spPr>
          <a:xfrm>
            <a:off x="924721" y="458167"/>
            <a:ext cx="1021158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(</a:t>
            </a:r>
            <a:r>
              <a:rPr lang="en-US" altLang="zh-CN" i="1"/>
              <a:t>x </a:t>
            </a:r>
            <a:r>
              <a:rPr lang="en-US" altLang="zh-CN"/>
              <a:t>+ 1)</a:t>
            </a:r>
            <a:r>
              <a:rPr lang="en-US" altLang="zh-CN" baseline="30000"/>
              <a:t>2</a:t>
            </a:r>
            <a:r>
              <a:rPr lang="en-US" altLang="zh-CN"/>
              <a:t> – 2(</a:t>
            </a:r>
            <a:r>
              <a:rPr lang="en-US" altLang="zh-CN" i="1"/>
              <a:t>x</a:t>
            </a:r>
            <a:r>
              <a:rPr lang="en-US" altLang="zh-CN"/>
              <a:t> + 1) = 0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+ 2 = 0.</a:t>
            </a:r>
            <a:endParaRPr lang="en-US" altLang="zh-CN" dirty="0"/>
          </a:p>
        </p:txBody>
      </p:sp>
      <p:sp>
        <p:nvSpPr>
          <p:cNvPr id="28" name="Text Box 3"/>
          <p:cNvSpPr txBox="1"/>
          <p:nvPr/>
        </p:nvSpPr>
        <p:spPr>
          <a:xfrm>
            <a:off x="1071918" y="1480203"/>
            <a:ext cx="47693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2118841" y="2097436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+ 1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1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 Box 3"/>
          <p:cNvSpPr txBox="1"/>
          <p:nvPr/>
        </p:nvSpPr>
        <p:spPr>
          <a:xfrm>
            <a:off x="2118841" y="2790959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5560764" y="1480203"/>
            <a:ext cx="447441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+ 1)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+ 1 – 2)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2" name="Text Box 3"/>
          <p:cNvSpPr txBox="1"/>
          <p:nvPr/>
        </p:nvSpPr>
        <p:spPr>
          <a:xfrm>
            <a:off x="5791553" y="2790959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1.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924721" y="3469226"/>
            <a:ext cx="68580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7254566" y="3453114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1)(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– 2)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2035060" y="4069598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– 1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2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Text Box 3"/>
          <p:cNvSpPr txBox="1"/>
          <p:nvPr/>
        </p:nvSpPr>
        <p:spPr>
          <a:xfrm>
            <a:off x="2035061" y="4775787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5787770" y="4775787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2.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17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7197477" y="361655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P30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1490449" y="210930"/>
            <a:ext cx="6951186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5.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用适当的方法解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下列方程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0241"/>
          <p:cNvSpPr txBox="1"/>
          <p:nvPr/>
        </p:nvSpPr>
        <p:spPr>
          <a:xfrm>
            <a:off x="924721" y="870326"/>
            <a:ext cx="1021158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– 4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6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13</a:t>
            </a:r>
            <a:r>
              <a:rPr lang="en-US" altLang="zh-CN" i="1"/>
              <a:t>x</a:t>
            </a:r>
            <a:r>
              <a:rPr lang="en-US" altLang="zh-CN"/>
              <a:t> – 15 = 0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21" name="Text Box 3"/>
          <p:cNvSpPr txBox="1"/>
          <p:nvPr/>
        </p:nvSpPr>
        <p:spPr>
          <a:xfrm>
            <a:off x="659678" y="1590330"/>
            <a:ext cx="74008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2" name="Text Box 3"/>
          <p:cNvSpPr txBox="1"/>
          <p:nvPr/>
        </p:nvSpPr>
        <p:spPr>
          <a:xfrm>
            <a:off x="7910580" y="1590330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+ 1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– 4)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1770017" y="2223409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+ 1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1770018" y="2929598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5390207" y="2903094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4.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6" name="Text Box 3"/>
          <p:cNvSpPr txBox="1"/>
          <p:nvPr/>
        </p:nvSpPr>
        <p:spPr>
          <a:xfrm>
            <a:off x="1145533" y="3503853"/>
            <a:ext cx="772017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6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13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15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 bwMode="auto">
          <a:xfrm>
            <a:off x="2327382" y="4012221"/>
            <a:ext cx="880080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(–13)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4×6×(–15) = 529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1400282" y="4978066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5254306" y="4649125"/>
          <a:ext cx="55753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5" name="Equation" r:id="rId1" imgW="133807200" imgH="29260800" progId="Equation.DSMT4">
                  <p:embed/>
                </p:oleObj>
              </mc:Choice>
              <mc:Fallback>
                <p:oleObj name="Equation" r:id="rId1" imgW="133807200" imgH="292608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4306" y="4649125"/>
                        <a:ext cx="55753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Box 3"/>
          <p:cNvSpPr txBox="1"/>
          <p:nvPr/>
        </p:nvSpPr>
        <p:spPr>
          <a:xfrm>
            <a:off x="1400282" y="5892504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0" name="对象 39"/>
          <p:cNvGraphicFramePr>
            <a:graphicFrameLocks noChangeAspect="1"/>
          </p:cNvGraphicFramePr>
          <p:nvPr/>
        </p:nvGraphicFramePr>
        <p:xfrm>
          <a:off x="5367338" y="5702300"/>
          <a:ext cx="3276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6" name="Equation" r:id="rId3" imgW="78638400" imgH="25603200" progId="Equation.DSMT4">
                  <p:embed/>
                </p:oleObj>
              </mc:Choice>
              <mc:Fallback>
                <p:oleObj name="Equation" r:id="rId3" imgW="78638400" imgH="256032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67338" y="5702300"/>
                        <a:ext cx="32766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37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1043991" y="444915"/>
            <a:ext cx="8577088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(3 – </a:t>
            </a:r>
            <a:r>
              <a:rPr lang="en-US" altLang="zh-CN" i="1"/>
              <a:t>x</a:t>
            </a:r>
            <a:r>
              <a:rPr lang="en-US" altLang="zh-CN"/>
              <a:t>)</a:t>
            </a:r>
            <a:r>
              <a:rPr lang="en-US" altLang="zh-CN" baseline="30000"/>
              <a:t>2</a:t>
            </a:r>
            <a:r>
              <a:rPr lang="en-US" altLang="zh-CN"/>
              <a:t> +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9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(</a:t>
            </a:r>
            <a:r>
              <a:rPr lang="en-US" altLang="zh-CN" i="1"/>
              <a:t>y </a:t>
            </a:r>
            <a:r>
              <a:rPr lang="en-US" altLang="zh-CN"/>
              <a:t>– 2)</a:t>
            </a:r>
            <a:r>
              <a:rPr lang="en-US" altLang="zh-CN" baseline="30000"/>
              <a:t>2</a:t>
            </a:r>
            <a:r>
              <a:rPr lang="en-US" altLang="zh-CN"/>
              <a:t> = 3.</a:t>
            </a:r>
            <a:endParaRPr lang="en-US" altLang="zh-CN" dirty="0"/>
          </a:p>
        </p:txBody>
      </p:sp>
      <p:sp>
        <p:nvSpPr>
          <p:cNvPr id="3" name="Text Box 3"/>
          <p:cNvSpPr txBox="1"/>
          <p:nvPr/>
        </p:nvSpPr>
        <p:spPr>
          <a:xfrm>
            <a:off x="911469" y="1138438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</a:rPr>
              <a:t>移项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3954103" y="1138438"/>
            <a:ext cx="441631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(3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–</a:t>
            </a:r>
            <a:r>
              <a:rPr lang="en-US" altLang="zh-CN" sz="3600" b="1">
                <a:solidFill>
                  <a:srgbClr val="FF0000"/>
                </a:solidFill>
              </a:rPr>
              <a:t> (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9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911469" y="1783622"/>
            <a:ext cx="543632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6162262" y="1772835"/>
            <a:ext cx="543632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(3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–</a:t>
            </a:r>
            <a:r>
              <a:rPr lang="en-US" altLang="zh-CN" sz="3600" b="1">
                <a:solidFill>
                  <a:srgbClr val="FF0000"/>
                </a:solidFill>
              </a:rPr>
              <a:t> (3 +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)(3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911469" y="2428806"/>
            <a:ext cx="352570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911469" y="3073990"/>
            <a:ext cx="6143028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>
                <a:solidFill>
                  <a:srgbClr val="FF0000"/>
                </a:solidFill>
              </a:rPr>
              <a:t>3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–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911469" y="3766365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3861339" y="2455609"/>
            <a:ext cx="57054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(3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)(3 – </a:t>
            </a:r>
            <a:r>
              <a:rPr lang="en-US" altLang="zh-CN" sz="3600" b="1" i="1">
                <a:solidFill>
                  <a:srgbClr val="FF0000"/>
                </a:solidFill>
              </a:rPr>
              <a:t>x </a:t>
            </a:r>
            <a:r>
              <a:rPr lang="en-US" altLang="zh-CN" sz="3600" b="1">
                <a:solidFill>
                  <a:srgbClr val="FF0000"/>
                </a:solidFill>
              </a:rPr>
              <a:t>– 3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)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4436939" y="3766365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43991" y="5381625"/>
            <a:ext cx="8538303" cy="675782"/>
            <a:chOff x="1890297" y="5301663"/>
            <a:chExt cx="8538303" cy="675782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742300" y="5301663"/>
            <a:ext cx="46863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48" name="Equation" r:id="rId1" imgW="112471200" imgH="15240000" progId="Equation.DSMT4">
                    <p:embed/>
                  </p:oleObj>
                </mc:Choice>
                <mc:Fallback>
                  <p:oleObj name="Equation" r:id="rId1" imgW="112471200" imgH="152400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742300" y="5301663"/>
                          <a:ext cx="46863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6676" y="4591316"/>
            <a:ext cx="6058922" cy="646331"/>
            <a:chOff x="2316010" y="4586091"/>
            <a:chExt cx="6058922" cy="646331"/>
          </a:xfrm>
        </p:grpSpPr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088932" y="4604875"/>
            <a:ext cx="22860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49" name="Equation" r:id="rId3" imgW="54864000" imgH="14630400" progId="Equation.DSMT4">
                    <p:embed/>
                  </p:oleObj>
                </mc:Choice>
                <mc:Fallback>
                  <p:oleObj name="Equation" r:id="rId3" imgW="54864000" imgH="146304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088932" y="4604875"/>
                          <a:ext cx="22860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 Box 3"/>
            <p:cNvSpPr txBox="1"/>
            <p:nvPr/>
          </p:nvSpPr>
          <p:spPr>
            <a:xfrm>
              <a:off x="2316010" y="4586091"/>
              <a:ext cx="377292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4</a:t>
              </a:r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）开平方，得</a:t>
              </a:r>
              <a:endPara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935043" y="110439"/>
            <a:ext cx="10236541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/>
              <a:t>                             </a:t>
            </a:r>
            <a:r>
              <a:rPr lang="zh-CN" altLang="en-US"/>
              <a:t>；（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en-US" altLang="zh-CN"/>
              <a:t>(2</a:t>
            </a:r>
            <a:r>
              <a:rPr lang="en-US" altLang="zh-CN" i="1"/>
              <a:t>x </a:t>
            </a:r>
            <a:r>
              <a:rPr lang="en-US" altLang="zh-CN"/>
              <a:t>– 1)(</a:t>
            </a:r>
            <a:r>
              <a:rPr lang="en-US" altLang="zh-CN" i="1"/>
              <a:t>x </a:t>
            </a:r>
            <a:r>
              <a:rPr lang="en-US" altLang="zh-CN"/>
              <a:t>+ 3) = 4</a:t>
            </a:r>
            <a:r>
              <a:rPr lang="zh-CN" altLang="en-US"/>
              <a:t>；</a:t>
            </a:r>
            <a:endParaRPr lang="en-US" altLang="zh-CN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10519" y="0"/>
          <a:ext cx="34163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2" name="Equation" r:id="rId1" imgW="81991200" imgH="21945600" progId="Equation.DSMT4">
                  <p:embed/>
                </p:oleObj>
              </mc:Choice>
              <mc:Fallback>
                <p:oleObj name="Equation" r:id="rId1" imgW="81991200" imgH="21945600" progId="Equation.DSMT4">
                  <p:embed/>
                  <p:pic>
                    <p:nvPicPr>
                      <p:cNvPr id="0" name="图片 492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10519" y="0"/>
                        <a:ext cx="34163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/>
          <p:nvPr/>
        </p:nvSpPr>
        <p:spPr>
          <a:xfrm>
            <a:off x="596347" y="786303"/>
            <a:ext cx="796698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）将原方程化为一般形式，得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511774" y="804668"/>
          <a:ext cx="3327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3" name="Equation" r:id="rId3" imgW="79857600" imgH="14630400" progId="Equation.DSMT4">
                  <p:embed/>
                </p:oleObj>
              </mc:Choice>
              <mc:Fallback>
                <p:oleObj name="Equation" r:id="rId3" imgW="79857600" imgH="146304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11774" y="804668"/>
                        <a:ext cx="3327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3"/>
          <p:cNvSpPr txBox="1"/>
          <p:nvPr/>
        </p:nvSpPr>
        <p:spPr>
          <a:xfrm>
            <a:off x="765695" y="1450591"/>
            <a:ext cx="543632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985236" y="1334756"/>
          <a:ext cx="25781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4" name="Equation" r:id="rId5" imgW="61874400" imgH="21945600" progId="Equation.DSMT4">
                  <p:embed/>
                </p:oleObj>
              </mc:Choice>
              <mc:Fallback>
                <p:oleObj name="Equation" r:id="rId5" imgW="61874400" imgH="219456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85236" y="1334756"/>
                        <a:ext cx="25781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765695" y="2498466"/>
            <a:ext cx="6464141" cy="675786"/>
            <a:chOff x="1890297" y="5301659"/>
            <a:chExt cx="6464141" cy="675786"/>
          </a:xfrm>
        </p:grpSpPr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5865238" y="5301659"/>
            <a:ext cx="24892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25" name="Equation" r:id="rId7" imgW="59740800" imgH="15240000" progId="Equation.DSMT4">
                    <p:embed/>
                  </p:oleObj>
                </mc:Choice>
                <mc:Fallback>
                  <p:oleObj name="Equation" r:id="rId7" imgW="59740800" imgH="152400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865238" y="5301659"/>
                          <a:ext cx="24892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65695" y="2024411"/>
            <a:ext cx="4581006" cy="646331"/>
            <a:chOff x="2553325" y="4586091"/>
            <a:chExt cx="4581006" cy="646331"/>
          </a:xfrm>
        </p:grpSpPr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5140431" y="4586091"/>
            <a:ext cx="19939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26" name="Equation" r:id="rId9" imgW="47853600" imgH="14630400" progId="Equation.DSMT4">
                    <p:embed/>
                  </p:oleObj>
                </mc:Choice>
                <mc:Fallback>
                  <p:oleObj name="Equation" r:id="rId9" imgW="47853600" imgH="14630400" progId="Equation.DSMT4">
                    <p:embed/>
                    <p:pic>
                      <p:nvPicPr>
                        <p:cNvPr id="0" name="对象 1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140431" y="4586091"/>
                          <a:ext cx="19939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 Box 3"/>
            <p:cNvSpPr txBox="1"/>
            <p:nvPr/>
          </p:nvSpPr>
          <p:spPr>
            <a:xfrm>
              <a:off x="2553325" y="4586091"/>
              <a:ext cx="258710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开平方，得</a:t>
              </a:r>
              <a:endPara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endParaRPr>
            </a:p>
          </p:txBody>
        </p:sp>
      </p:grpSp>
      <p:sp>
        <p:nvSpPr>
          <p:cNvPr id="31" name="Text Box 3"/>
          <p:cNvSpPr txBox="1"/>
          <p:nvPr/>
        </p:nvSpPr>
        <p:spPr>
          <a:xfrm>
            <a:off x="596347" y="3133464"/>
            <a:ext cx="707666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）将原方程化为一般形式，得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2" name="Text Box 3"/>
          <p:cNvSpPr txBox="1"/>
          <p:nvPr/>
        </p:nvSpPr>
        <p:spPr>
          <a:xfrm>
            <a:off x="7642018" y="3172188"/>
            <a:ext cx="33274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+ 5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7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3" name="Text Box 3"/>
          <p:cNvSpPr txBox="1"/>
          <p:nvPr/>
        </p:nvSpPr>
        <p:spPr>
          <a:xfrm>
            <a:off x="765695" y="3661294"/>
            <a:ext cx="653832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7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765695" y="4143158"/>
            <a:ext cx="7569701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5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4×2×(–7) = 81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765695" y="5016239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4587784" y="4712541"/>
          <a:ext cx="4216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7" name="Equation" r:id="rId11" imgW="101193600" imgH="28041600" progId="Equation.DSMT4">
                  <p:embed/>
                </p:oleObj>
              </mc:Choice>
              <mc:Fallback>
                <p:oleObj name="Equation" r:id="rId11" imgW="101193600" imgH="280416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87784" y="4712541"/>
                        <a:ext cx="4216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3"/>
          <p:cNvSpPr txBox="1"/>
          <p:nvPr/>
        </p:nvSpPr>
        <p:spPr>
          <a:xfrm>
            <a:off x="765695" y="5890921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4587784" y="5701485"/>
          <a:ext cx="3238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8" name="Equation" r:id="rId13" imgW="77724000" imgH="25603200" progId="Equation.DSMT4">
                  <p:embed/>
                </p:oleObj>
              </mc:Choice>
              <mc:Fallback>
                <p:oleObj name="Equation" r:id="rId13" imgW="77724000" imgH="25603200" progId="Equation.DSMT4">
                  <p:embed/>
                  <p:pic>
                    <p:nvPicPr>
                      <p:cNvPr id="0" name="对象 3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87784" y="5701485"/>
                        <a:ext cx="3238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31" grpId="0"/>
      <p:bldP spid="32" grpId="0"/>
      <p:bldP spid="33" grpId="0"/>
      <p:bldP spid="34" grpId="0"/>
      <p:bldP spid="35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1043991" y="444915"/>
            <a:ext cx="8577088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en-US" altLang="zh-CN"/>
              <a:t>(2</a:t>
            </a:r>
            <a:r>
              <a:rPr lang="en-US" altLang="zh-CN" i="1"/>
              <a:t>y</a:t>
            </a:r>
            <a:r>
              <a:rPr lang="en-US" altLang="zh-CN"/>
              <a:t> + 1)</a:t>
            </a:r>
            <a:r>
              <a:rPr lang="en-US" altLang="zh-CN" baseline="30000"/>
              <a:t>2</a:t>
            </a:r>
            <a:r>
              <a:rPr lang="en-US" altLang="zh-CN"/>
              <a:t> + 3(2</a:t>
            </a:r>
            <a:r>
              <a:rPr lang="en-US" altLang="zh-CN" i="1"/>
              <a:t>y</a:t>
            </a:r>
            <a:r>
              <a:rPr lang="en-US" altLang="zh-CN"/>
              <a:t> + 1) + 2 = 0.</a:t>
            </a:r>
            <a:endParaRPr lang="en-US" altLang="zh-CN" dirty="0"/>
          </a:p>
        </p:txBody>
      </p:sp>
      <p:sp>
        <p:nvSpPr>
          <p:cNvPr id="5" name="Text Box 3"/>
          <p:cNvSpPr txBox="1"/>
          <p:nvPr/>
        </p:nvSpPr>
        <p:spPr>
          <a:xfrm>
            <a:off x="911468" y="1282485"/>
            <a:ext cx="710640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（</a:t>
            </a:r>
            <a:r>
              <a:rPr lang="en-US" altLang="zh-CN" sz="3600" b="1">
                <a:solidFill>
                  <a:srgbClr val="FF0000"/>
                </a:solidFill>
              </a:rPr>
              <a:t>7</a:t>
            </a:r>
            <a:r>
              <a:rPr lang="zh-CN" altLang="en-US" sz="3600" b="1">
                <a:solidFill>
                  <a:srgbClr val="FF0000"/>
                </a:solidFill>
              </a:rPr>
              <a:t>）把方程左边分解因式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2732621" y="1918609"/>
            <a:ext cx="597995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</a:rPr>
              <a:t>y</a:t>
            </a:r>
            <a:r>
              <a:rPr lang="en-US" altLang="zh-CN" sz="3600" b="1">
                <a:solidFill>
                  <a:srgbClr val="FF0000"/>
                </a:solidFill>
              </a:rPr>
              <a:t> + 1 + 1)(2</a:t>
            </a:r>
            <a:r>
              <a:rPr lang="en-US" altLang="zh-CN" sz="3600" b="1" i="1">
                <a:solidFill>
                  <a:srgbClr val="FF0000"/>
                </a:solidFill>
              </a:rPr>
              <a:t>y</a:t>
            </a:r>
            <a:r>
              <a:rPr lang="en-US" altLang="zh-CN" sz="3600" b="1">
                <a:solidFill>
                  <a:srgbClr val="FF0000"/>
                </a:solidFill>
              </a:rPr>
              <a:t> + 1 + 2)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1849530" y="2564940"/>
            <a:ext cx="6700873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y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+ 2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y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+ 3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1849531" y="3345111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722597" y="3135313"/>
          <a:ext cx="3492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7" name="Equation" r:id="rId1" imgW="83820000" imgH="25603200" progId="Equation.DSMT4">
                  <p:embed/>
                </p:oleObj>
              </mc:Choice>
              <mc:Fallback>
                <p:oleObj name="Equation" r:id="rId1" imgW="83820000" imgH="25603200" progId="Equation.DSMT4">
                  <p:embed/>
                  <p:pic>
                    <p:nvPicPr>
                      <p:cNvPr id="0" name="图片 501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22597" y="3135313"/>
                        <a:ext cx="3492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483767" y="889982"/>
            <a:ext cx="115227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6. </a:t>
            </a:r>
            <a:r>
              <a:rPr lang="zh-CN" altLang="en-US"/>
              <a:t>当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为何值时，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+ 6</a:t>
            </a:r>
            <a:r>
              <a:rPr lang="en-US" altLang="zh-CN" i="1"/>
              <a:t>x</a:t>
            </a:r>
            <a:r>
              <a:rPr lang="en-US" altLang="zh-CN"/>
              <a:t> – 8 </a:t>
            </a:r>
            <a:r>
              <a:rPr lang="zh-CN" altLang="en-US"/>
              <a:t>的值与 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1 </a:t>
            </a:r>
            <a:r>
              <a:rPr lang="zh-CN" altLang="en-US"/>
              <a:t>的值相等？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P30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20863" y="1647342"/>
            <a:ext cx="9818794" cy="148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解：根据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题意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 3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+ 6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– 8 = 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– 1.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将方程化为一般形式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+ 6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7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0.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1020863" y="3226767"/>
            <a:ext cx="543632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6271656" y="3215980"/>
            <a:ext cx="40385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1)(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+ 7)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1020863" y="3947979"/>
            <a:ext cx="6290505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 = 0 </a:t>
            </a:r>
            <a:r>
              <a:rPr lang="zh-CN" altLang="en-US" sz="3600" b="1">
                <a:solidFill>
                  <a:srgbClr val="FF0000"/>
                </a:solidFill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+ 7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020863" y="4727170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4891825" y="4727170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– 7.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1020863" y="5430531"/>
            <a:ext cx="891871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即当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的值为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–7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时，</a:t>
            </a:r>
            <a:r>
              <a:rPr lang="en-US" altLang="zh-CN" sz="3600" b="1">
                <a:solidFill>
                  <a:srgbClr val="FF0000"/>
                </a:solidFill>
              </a:rPr>
              <a:t>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+ 6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8 </a:t>
            </a:r>
            <a:r>
              <a:rPr lang="zh-CN" altLang="en-US" sz="3600" b="1">
                <a:solidFill>
                  <a:srgbClr val="FF0000"/>
                </a:solidFill>
              </a:rPr>
              <a:t>的值与 </a:t>
            </a:r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1 </a:t>
            </a:r>
            <a:r>
              <a:rPr lang="zh-CN" altLang="en-US" sz="3600" b="1">
                <a:solidFill>
                  <a:srgbClr val="FF0000"/>
                </a:solidFill>
              </a:rPr>
              <a:t>的值相等</a:t>
            </a:r>
            <a:r>
              <a:rPr lang="en-US" altLang="zh-CN" sz="3600" b="1">
                <a:solidFill>
                  <a:srgbClr val="FF0000"/>
                </a:solidFill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1252394" y="320139"/>
            <a:ext cx="92300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7. </a:t>
            </a:r>
            <a:r>
              <a:rPr lang="zh-CN" altLang="en-US"/>
              <a:t>用配方法解关于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的方程：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</a:t>
            </a:r>
            <a:r>
              <a:rPr lang="en-US" altLang="zh-CN" i="1"/>
              <a:t>px</a:t>
            </a:r>
            <a:r>
              <a:rPr lang="en-US" altLang="zh-CN"/>
              <a:t> + </a:t>
            </a:r>
            <a:r>
              <a:rPr lang="en-US" altLang="zh-CN" i="1"/>
              <a:t>q</a:t>
            </a:r>
            <a:r>
              <a:rPr lang="en-US" altLang="zh-CN"/>
              <a:t> = 0</a:t>
            </a:r>
            <a:r>
              <a:rPr lang="zh-CN" altLang="en-US"/>
              <a:t>（其中 </a:t>
            </a:r>
            <a:r>
              <a:rPr lang="en-US" altLang="zh-CN" i="1"/>
              <a:t>p</a:t>
            </a:r>
            <a:r>
              <a:rPr lang="en-US" altLang="zh-CN" baseline="30000"/>
              <a:t>2</a:t>
            </a:r>
            <a:r>
              <a:rPr lang="en-US" altLang="zh-CN"/>
              <a:t> – 4</a:t>
            </a:r>
            <a:r>
              <a:rPr lang="en-US" altLang="zh-CN" i="1"/>
              <a:t>q</a:t>
            </a:r>
            <a:r>
              <a:rPr lang="en-US" altLang="zh-CN"/>
              <a:t> </a:t>
            </a:r>
            <a:r>
              <a:rPr lang="zh-CN" altLang="en-US"/>
              <a:t>≥ </a:t>
            </a:r>
            <a:r>
              <a:rPr lang="en-US" altLang="zh-CN"/>
              <a:t>0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4983262" y="997248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P30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T7】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626258" y="1450278"/>
            <a:ext cx="67552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解：移项，得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px</a:t>
            </a:r>
            <a:r>
              <a:rPr lang="en-US" altLang="zh-CN" sz="3600" b="1">
                <a:solidFill>
                  <a:srgbClr val="FF0000"/>
                </a:solidFill>
              </a:rPr>
              <a:t> = – </a:t>
            </a:r>
            <a:r>
              <a:rPr lang="en-US" altLang="zh-CN" sz="3600" b="1" i="1">
                <a:solidFill>
                  <a:srgbClr val="FF0000"/>
                </a:solidFill>
              </a:rPr>
              <a:t>q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1464844" y="2169930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390595" y="3291775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488535" y="1925553"/>
          <a:ext cx="55245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4" name="Equation" r:id="rId1" imgW="132588000" imgH="26822400" progId="Equation.DSMT4">
                  <p:embed/>
                </p:oleObj>
              </mc:Choice>
              <mc:Fallback>
                <p:oleObj name="Equation" r:id="rId1" imgW="132588000" imgH="268224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88535" y="1925553"/>
                        <a:ext cx="552450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002182" y="2947415"/>
          <a:ext cx="3683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5" name="Equation" r:id="rId3" imgW="88392000" imgH="31089600" progId="Equation.DSMT4">
                  <p:embed/>
                </p:oleObj>
              </mc:Choice>
              <mc:Fallback>
                <p:oleObj name="Equation" r:id="rId3" imgW="88392000" imgH="310896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2182" y="2947415"/>
                        <a:ext cx="36830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3"/>
          <p:cNvSpPr txBox="1"/>
          <p:nvPr/>
        </p:nvSpPr>
        <p:spPr>
          <a:xfrm>
            <a:off x="801904" y="4433540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3336708" y="4056055"/>
          <a:ext cx="36957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6" name="Equation" r:id="rId5" imgW="88696800" imgH="29565600" progId="Equation.DSMT4">
                  <p:embed/>
                </p:oleObj>
              </mc:Choice>
              <mc:Fallback>
                <p:oleObj name="Equation" r:id="rId5" imgW="88696800" imgH="295656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36708" y="4056055"/>
                        <a:ext cx="36957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3"/>
          <p:cNvSpPr txBox="1"/>
          <p:nvPr/>
        </p:nvSpPr>
        <p:spPr>
          <a:xfrm>
            <a:off x="324042" y="5679497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4226243" y="5330345"/>
          <a:ext cx="74930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7" name="Equation" r:id="rId7" imgW="179832000" imgH="29565600" progId="Equation.DSMT4">
                  <p:embed/>
                </p:oleObj>
              </mc:Choice>
              <mc:Fallback>
                <p:oleObj name="Equation" r:id="rId7" imgW="179832000" imgH="295656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26243" y="5330345"/>
                        <a:ext cx="74930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7457455" y="422550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P30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1142452" y="271825"/>
            <a:ext cx="7781603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用直接开平方法解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下列方程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–     = 0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；（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– 1)</a:t>
            </a:r>
            <a:r>
              <a:rPr lang="en-US" altLang="zh-CN" sz="36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 = 2.</a:t>
            </a:r>
            <a:endParaRPr lang="zh-CN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43084" y="3685667"/>
            <a:ext cx="6993097" cy="1066800"/>
            <a:chOff x="1890297" y="5098100"/>
            <a:chExt cx="6993097" cy="1066800"/>
          </a:xfrm>
        </p:grpSpPr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695694" y="5098100"/>
            <a:ext cx="31877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68" name="Equation" r:id="rId1" imgW="76504800" imgH="25603200" progId="Equation.DSMT4">
                    <p:embed/>
                  </p:oleObj>
                </mc:Choice>
                <mc:Fallback>
                  <p:oleObj name="Equation" r:id="rId1" imgW="76504800" imgH="25603200" progId="Equation.DSMT4">
                    <p:embed/>
                    <p:pic>
                      <p:nvPicPr>
                        <p:cNvPr id="0" name="对象 1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695694" y="5098100"/>
                          <a:ext cx="31877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90004" y="2715057"/>
            <a:ext cx="4555003" cy="1066800"/>
            <a:chOff x="3030190" y="4382679"/>
            <a:chExt cx="4555003" cy="1066800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6188193" y="4382679"/>
            <a:ext cx="13970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69" name="Equation" r:id="rId3" imgW="33528000" imgH="25603200" progId="Equation.DSMT4">
                    <p:embed/>
                  </p:oleObj>
                </mc:Choice>
                <mc:Fallback>
                  <p:oleObj name="Equation" r:id="rId3" imgW="33528000" imgH="256032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188193" y="4382679"/>
                          <a:ext cx="13970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3"/>
            <p:cNvSpPr txBox="1"/>
            <p:nvPr/>
          </p:nvSpPr>
          <p:spPr>
            <a:xfrm>
              <a:off x="3030190" y="4586091"/>
              <a:ext cx="277486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n-ea"/>
                </a:rPr>
                <a:t>开平方，得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8878" y="1630146"/>
            <a:ext cx="6585329" cy="1079500"/>
            <a:chOff x="1059228" y="4400256"/>
            <a:chExt cx="6585329" cy="1079500"/>
          </a:xfrm>
        </p:grpSpPr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171357" y="4400256"/>
            <a:ext cx="14732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0" name="Equation" r:id="rId5" imgW="35356800" imgH="25908000" progId="Equation.DSMT4">
                    <p:embed/>
                  </p:oleObj>
                </mc:Choice>
                <mc:Fallback>
                  <p:oleObj name="Equation" r:id="rId5" imgW="35356800" imgH="25908000" progId="Equation.DSMT4">
                    <p:embed/>
                    <p:pic>
                      <p:nvPicPr>
                        <p:cNvPr id="0" name="对象 1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171357" y="4400256"/>
                          <a:ext cx="14732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 Box 3"/>
            <p:cNvSpPr txBox="1"/>
            <p:nvPr/>
          </p:nvSpPr>
          <p:spPr>
            <a:xfrm>
              <a:off x="1059228" y="4586091"/>
              <a:ext cx="533644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）原方程可化为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438321" y="783354"/>
          <a:ext cx="3175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1" name="Equation" r:id="rId7" imgW="7620000" imgH="25908000" progId="Equation.DSMT4">
                  <p:embed/>
                </p:oleObj>
              </mc:Choice>
              <mc:Fallback>
                <p:oleObj name="Equation" r:id="rId7" imgW="7620000" imgH="25908000" progId="Equation.DSMT4">
                  <p:embed/>
                  <p:pic>
                    <p:nvPicPr>
                      <p:cNvPr id="0" name="图片 3797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38321" y="783354"/>
                        <a:ext cx="3175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947453" y="5800534"/>
            <a:ext cx="8434822" cy="675881"/>
            <a:chOff x="1890297" y="5301564"/>
            <a:chExt cx="8434822" cy="675881"/>
          </a:xfrm>
        </p:grpSpPr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5715019" y="5301564"/>
            <a:ext cx="46101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2" name="Equation" r:id="rId9" imgW="110642400" imgH="15240000" progId="Equation.DSMT4">
                    <p:embed/>
                  </p:oleObj>
                </mc:Choice>
                <mc:Fallback>
                  <p:oleObj name="Equation" r:id="rId9" imgW="110642400" imgH="15240000" progId="Equation.DSMT4">
                    <p:embed/>
                    <p:pic>
                      <p:nvPicPr>
                        <p:cNvPr id="0" name="对象 1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715019" y="5301564"/>
                          <a:ext cx="46101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31335" y="4981393"/>
            <a:ext cx="6361265" cy="646331"/>
            <a:chOff x="2316010" y="4586091"/>
            <a:chExt cx="6361265" cy="646331"/>
          </a:xfrm>
        </p:grpSpPr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6429375" y="4586983"/>
            <a:ext cx="22479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3" name="Equation" r:id="rId11" imgW="53949600" imgH="13106400" progId="Equation.DSMT4">
                    <p:embed/>
                  </p:oleObj>
                </mc:Choice>
                <mc:Fallback>
                  <p:oleObj name="Equation" r:id="rId11" imgW="53949600" imgH="131064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429375" y="4586983"/>
                          <a:ext cx="22479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Text Box 3"/>
            <p:cNvSpPr txBox="1"/>
            <p:nvPr/>
          </p:nvSpPr>
          <p:spPr>
            <a:xfrm>
              <a:off x="2316010" y="4586091"/>
              <a:ext cx="377292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）开平方，得</a:t>
              </a:r>
              <a:endPara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64653" y="558615"/>
            <a:ext cx="9568410" cy="914400"/>
            <a:chOff x="1104353" y="736415"/>
            <a:chExt cx="9568410" cy="914400"/>
          </a:xfrm>
        </p:grpSpPr>
        <p:sp>
          <p:nvSpPr>
            <p:cNvPr id="2" name="矩形 5"/>
            <p:cNvSpPr>
              <a:spLocks noChangeArrowheads="1"/>
            </p:cNvSpPr>
            <p:nvPr/>
          </p:nvSpPr>
          <p:spPr bwMode="auto">
            <a:xfrm>
              <a:off x="1104353" y="783354"/>
              <a:ext cx="5753648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（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zh-CN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）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                    </a:t>
              </a:r>
              <a:r>
                <a:rPr lang="zh-CN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；（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）</a:t>
              </a:r>
              <a:endPara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163053" y="736415"/>
            <a:ext cx="27813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98" name="Equation" r:id="rId1" imgW="66751200" imgH="21945600" progId="Equation.DSMT4">
                    <p:embed/>
                  </p:oleObj>
                </mc:Choice>
                <mc:Fallback>
                  <p:oleObj name="Equation" r:id="rId1" imgW="66751200" imgH="219456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63053" y="736415"/>
                          <a:ext cx="27813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6392863" y="736415"/>
            <a:ext cx="42799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99" name="Equation" r:id="rId3" imgW="102717600" imgH="21945600" progId="Equation.DSMT4">
                    <p:embed/>
                  </p:oleObj>
                </mc:Choice>
                <mc:Fallback>
                  <p:oleObj name="Equation" r:id="rId3" imgW="102717600" imgH="219456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392863" y="736415"/>
                          <a:ext cx="42799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1379750" y="2685694"/>
            <a:ext cx="9254700" cy="675690"/>
            <a:chOff x="1890297" y="5301755"/>
            <a:chExt cx="9254700" cy="675690"/>
          </a:xfrm>
        </p:grpSpPr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747497" y="5301755"/>
            <a:ext cx="53975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00" name="Equation" r:id="rId5" imgW="129540000" imgH="15240000" progId="Equation.DSMT4">
                    <p:embed/>
                  </p:oleObj>
                </mc:Choice>
                <mc:Fallback>
                  <p:oleObj name="Equation" r:id="rId5" imgW="129540000" imgH="15240000" progId="Equation.DSMT4">
                    <p:embed/>
                    <p:pic>
                      <p:nvPicPr>
                        <p:cNvPr id="0" name="对象 2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747497" y="5301755"/>
                          <a:ext cx="53975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42435" y="1895293"/>
            <a:ext cx="6597085" cy="646331"/>
            <a:chOff x="2316010" y="4586091"/>
            <a:chExt cx="6597085" cy="646331"/>
          </a:xfrm>
        </p:grpSpPr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080995" y="4629856"/>
            <a:ext cx="28321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01" name="Equation" r:id="rId7" imgW="67970400" imgH="13411200" progId="Equation.DSMT4">
                    <p:embed/>
                  </p:oleObj>
                </mc:Choice>
                <mc:Fallback>
                  <p:oleObj name="Equation" r:id="rId7" imgW="67970400" imgH="13411200" progId="Equation.DSMT4">
                    <p:embed/>
                    <p:pic>
                      <p:nvPicPr>
                        <p:cNvPr id="0" name="对象 2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080995" y="4629856"/>
                          <a:ext cx="28321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 Box 3"/>
            <p:cNvSpPr txBox="1"/>
            <p:nvPr/>
          </p:nvSpPr>
          <p:spPr>
            <a:xfrm>
              <a:off x="2316010" y="4586091"/>
              <a:ext cx="377292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）开平方，得</a:t>
              </a:r>
              <a:endPara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79750" y="4257675"/>
            <a:ext cx="7984700" cy="675516"/>
            <a:chOff x="1890297" y="5301929"/>
            <a:chExt cx="7984700" cy="675516"/>
          </a:xfrm>
        </p:grpSpPr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747497" y="5301929"/>
            <a:ext cx="41275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02" name="Equation" r:id="rId9" imgW="99060000" imgH="15240000" progId="Equation.DSMT4">
                    <p:embed/>
                  </p:oleObj>
                </mc:Choice>
                <mc:Fallback>
                  <p:oleObj name="Equation" r:id="rId9" imgW="99060000" imgH="152400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747497" y="5301929"/>
                          <a:ext cx="41275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2435" y="3416300"/>
            <a:ext cx="7301478" cy="825500"/>
            <a:chOff x="2316010" y="4535291"/>
            <a:chExt cx="7301478" cy="825500"/>
          </a:xfrm>
        </p:grpSpPr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921788" y="4535291"/>
            <a:ext cx="36957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03" name="Equation" r:id="rId11" imgW="88696800" imgH="19812000" progId="Equation.DSMT4">
                    <p:embed/>
                  </p:oleObj>
                </mc:Choice>
                <mc:Fallback>
                  <p:oleObj name="Equation" r:id="rId11" imgW="88696800" imgH="198120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921788" y="4535291"/>
                          <a:ext cx="36957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3"/>
            <p:cNvSpPr txBox="1"/>
            <p:nvPr/>
          </p:nvSpPr>
          <p:spPr>
            <a:xfrm>
              <a:off x="2316010" y="4586091"/>
              <a:ext cx="377292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4</a:t>
              </a:r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）开平方，得</a:t>
              </a:r>
              <a:endPara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6481860" y="176125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P30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1530206" y="25400"/>
            <a:ext cx="533644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用配方法解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下列方程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0241"/>
          <p:cNvSpPr txBox="1"/>
          <p:nvPr/>
        </p:nvSpPr>
        <p:spPr>
          <a:xfrm>
            <a:off x="1185290" y="607510"/>
            <a:ext cx="92160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+ 6</a:t>
            </a:r>
            <a:r>
              <a:rPr lang="en-US" altLang="zh-CN" i="1"/>
              <a:t>x</a:t>
            </a:r>
            <a:r>
              <a:rPr lang="en-US" altLang="zh-CN"/>
              <a:t> – 1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+ 5</a:t>
            </a:r>
            <a:r>
              <a:rPr lang="en-US" altLang="zh-CN" i="1"/>
              <a:t>x</a:t>
            </a:r>
            <a:r>
              <a:rPr lang="en-US" altLang="zh-CN"/>
              <a:t> + 2 = 0.</a:t>
            </a:r>
            <a:endParaRPr lang="en-US" altLang="zh-CN" dirty="0"/>
          </a:p>
        </p:txBody>
      </p:sp>
      <p:sp>
        <p:nvSpPr>
          <p:cNvPr id="40" name="Text Box 3"/>
          <p:cNvSpPr txBox="1"/>
          <p:nvPr/>
        </p:nvSpPr>
        <p:spPr>
          <a:xfrm>
            <a:off x="656077" y="1185863"/>
            <a:ext cx="67353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+ 6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1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1" name="Text Box 3"/>
          <p:cNvSpPr txBox="1"/>
          <p:nvPr/>
        </p:nvSpPr>
        <p:spPr>
          <a:xfrm>
            <a:off x="1646676" y="1743342"/>
            <a:ext cx="67353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+ 2×3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+ 9 = 1 + 9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2" name="Text Box 3"/>
          <p:cNvSpPr txBox="1"/>
          <p:nvPr/>
        </p:nvSpPr>
        <p:spPr>
          <a:xfrm>
            <a:off x="8094836" y="1743342"/>
            <a:ext cx="31143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 </a:t>
            </a:r>
            <a:r>
              <a:rPr lang="en-US" altLang="zh-CN" sz="3600" b="1">
                <a:solidFill>
                  <a:srgbClr val="FF0000"/>
                </a:solidFill>
              </a:rPr>
              <a:t>+ 3)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= 10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5" name="Text Box 3"/>
          <p:cNvSpPr txBox="1"/>
          <p:nvPr/>
        </p:nvSpPr>
        <p:spPr>
          <a:xfrm>
            <a:off x="1646677" y="2259652"/>
            <a:ext cx="279887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9" name="Text Box 3"/>
          <p:cNvSpPr txBox="1"/>
          <p:nvPr/>
        </p:nvSpPr>
        <p:spPr>
          <a:xfrm>
            <a:off x="1646677" y="2842555"/>
            <a:ext cx="45382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95750" y="2270072"/>
          <a:ext cx="2501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0" name="Equation" r:id="rId1" imgW="60045600" imgH="13411200" progId="Equation.DSMT4">
                  <p:embed/>
                </p:oleObj>
              </mc:Choice>
              <mc:Fallback>
                <p:oleObj name="Equation" r:id="rId1" imgW="60045600" imgH="13411200" progId="Equation.DSMT4">
                  <p:embed/>
                  <p:pic>
                    <p:nvPicPr>
                      <p:cNvPr id="0" name="图片 400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95750" y="2270072"/>
                        <a:ext cx="2501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86400" y="2803270"/>
          <a:ext cx="55118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1" name="Equation" r:id="rId3" imgW="132283200" imgH="15240000" progId="Equation.DSMT4">
                  <p:embed/>
                </p:oleObj>
              </mc:Choice>
              <mc:Fallback>
                <p:oleObj name="Equation" r:id="rId3" imgW="132283200" imgH="15240000" progId="Equation.DSMT4">
                  <p:embed/>
                  <p:pic>
                    <p:nvPicPr>
                      <p:cNvPr id="0" name="图片 4003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6400" y="2803270"/>
                        <a:ext cx="55118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 Box 3"/>
          <p:cNvSpPr txBox="1"/>
          <p:nvPr/>
        </p:nvSpPr>
        <p:spPr>
          <a:xfrm>
            <a:off x="463321" y="3348485"/>
            <a:ext cx="62064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+ 5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– 2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7" name="Text Box 3"/>
          <p:cNvSpPr txBox="1"/>
          <p:nvPr/>
        </p:nvSpPr>
        <p:spPr>
          <a:xfrm>
            <a:off x="745528" y="4064988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8282624" y="4124750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774268" y="3870539"/>
          <a:ext cx="5372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2" name="Equation" r:id="rId5" imgW="128930400" imgH="25603200" progId="Equation.DSMT4">
                  <p:embed/>
                </p:oleObj>
              </mc:Choice>
              <mc:Fallback>
                <p:oleObj name="Equation" r:id="rId5" imgW="128930400" imgH="256032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74268" y="3870539"/>
                        <a:ext cx="5372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8812142" y="3780051"/>
          <a:ext cx="26797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3" name="Equation" r:id="rId7" imgW="64312800" imgH="31089600" progId="Equation.DSMT4">
                  <p:embed/>
                </p:oleObj>
              </mc:Choice>
              <mc:Fallback>
                <p:oleObj name="Equation" r:id="rId7" imgW="64312800" imgH="310896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12142" y="3780051"/>
                        <a:ext cx="26797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3"/>
          <p:cNvSpPr txBox="1"/>
          <p:nvPr/>
        </p:nvSpPr>
        <p:spPr>
          <a:xfrm>
            <a:off x="682638" y="5058699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128674" y="4775760"/>
          <a:ext cx="2692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4" name="Equation" r:id="rId9" imgW="64617600" imgH="28041600" progId="Equation.DSMT4">
                  <p:embed/>
                </p:oleObj>
              </mc:Choice>
              <mc:Fallback>
                <p:oleObj name="Equation" r:id="rId9" imgW="64617600" imgH="280416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28674" y="4775760"/>
                        <a:ext cx="2692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/>
          <p:nvPr/>
        </p:nvSpPr>
        <p:spPr>
          <a:xfrm>
            <a:off x="645018" y="5997724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4445550" y="5674563"/>
          <a:ext cx="57658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5" name="Equation" r:id="rId11" imgW="138379200" imgH="28041600" progId="Equation.DSMT4">
                  <p:embed/>
                </p:oleObj>
              </mc:Choice>
              <mc:Fallback>
                <p:oleObj name="Equation" r:id="rId11" imgW="138379200" imgH="280416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45550" y="5674563"/>
                        <a:ext cx="57658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5" grpId="0"/>
      <p:bldP spid="49" grpId="0"/>
      <p:bldP spid="56" grpId="0"/>
      <p:bldP spid="57" grpId="0"/>
      <p:bldP spid="14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1020742" y="487384"/>
            <a:ext cx="92160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5</a:t>
            </a:r>
            <a:r>
              <a:rPr lang="en-US" altLang="zh-CN" i="1"/>
              <a:t>x</a:t>
            </a:r>
            <a:r>
              <a:rPr lang="en-US" altLang="zh-CN"/>
              <a:t> + 1 = 0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– 7 = 0.</a:t>
            </a:r>
            <a:endParaRPr lang="en-US" altLang="zh-CN" dirty="0"/>
          </a:p>
        </p:txBody>
      </p:sp>
      <p:sp>
        <p:nvSpPr>
          <p:cNvPr id="3" name="Text Box 3"/>
          <p:cNvSpPr txBox="1"/>
          <p:nvPr/>
        </p:nvSpPr>
        <p:spPr>
          <a:xfrm>
            <a:off x="1020742" y="1391142"/>
            <a:ext cx="453877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）系数化为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346930" y="1180907"/>
          <a:ext cx="2984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9" name="Equation" r:id="rId1" imgW="71628000" imgH="25603200" progId="Equation.DSMT4">
                  <p:embed/>
                </p:oleObj>
              </mc:Choice>
              <mc:Fallback>
                <p:oleObj name="Equation" r:id="rId1" imgW="71628000" imgH="25603200" progId="Equation.DSMT4">
                  <p:embed/>
                  <p:pic>
                    <p:nvPicPr>
                      <p:cNvPr id="0" name="图片 410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46930" y="1180907"/>
                        <a:ext cx="2984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3"/>
          <p:cNvSpPr txBox="1"/>
          <p:nvPr/>
        </p:nvSpPr>
        <p:spPr>
          <a:xfrm>
            <a:off x="1121252" y="2294107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移项，得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151799" y="2126355"/>
          <a:ext cx="2641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0" name="Equation" r:id="rId3" imgW="63398400" imgH="25603200" progId="Equation.DSMT4">
                  <p:embed/>
                </p:oleObj>
              </mc:Choice>
              <mc:Fallback>
                <p:oleObj name="Equation" r:id="rId3" imgW="63398400" imgH="256032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51799" y="2126355"/>
                        <a:ext cx="26416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3"/>
          <p:cNvSpPr txBox="1"/>
          <p:nvPr/>
        </p:nvSpPr>
        <p:spPr>
          <a:xfrm>
            <a:off x="1121252" y="3473568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9" name="Text Box 3"/>
          <p:cNvSpPr txBox="1"/>
          <p:nvPr/>
        </p:nvSpPr>
        <p:spPr>
          <a:xfrm>
            <a:off x="8658348" y="3559834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3185214" y="3299795"/>
          <a:ext cx="5486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1" name="Equation" r:id="rId5" imgW="131673600" imgH="25908000" progId="Equation.DSMT4">
                  <p:embed/>
                </p:oleObj>
              </mc:Choice>
              <mc:Fallback>
                <p:oleObj name="Equation" r:id="rId5" imgW="131673600" imgH="259080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85214" y="3299795"/>
                        <a:ext cx="5486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9261060" y="3215658"/>
          <a:ext cx="2667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2" name="Equation" r:id="rId7" imgW="64008000" imgH="31089600" progId="Equation.DSMT4">
                  <p:embed/>
                </p:oleObj>
              </mc:Choice>
              <mc:Fallback>
                <p:oleObj name="Equation" r:id="rId7" imgW="64008000" imgH="31089600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61060" y="3215658"/>
                        <a:ext cx="26670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3"/>
          <p:cNvSpPr txBox="1"/>
          <p:nvPr/>
        </p:nvSpPr>
        <p:spPr>
          <a:xfrm>
            <a:off x="1058362" y="4573295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509963" y="4290532"/>
          <a:ext cx="26797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3" name="Equation" r:id="rId9" imgW="64312800" imgH="28041600" progId="Equation.DSMT4">
                  <p:embed/>
                </p:oleObj>
              </mc:Choice>
              <mc:Fallback>
                <p:oleObj name="Equation" r:id="rId9" imgW="64312800" imgH="280416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09963" y="4290532"/>
                        <a:ext cx="26797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3"/>
          <p:cNvSpPr txBox="1"/>
          <p:nvPr/>
        </p:nvSpPr>
        <p:spPr>
          <a:xfrm>
            <a:off x="1020742" y="5605085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4849813" y="5304294"/>
          <a:ext cx="54483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4" name="Equation" r:id="rId11" imgW="130759200" imgH="28041600" progId="Equation.DSMT4">
                  <p:embed/>
                </p:oleObj>
              </mc:Choice>
              <mc:Fallback>
                <p:oleObj name="Equation" r:id="rId11" imgW="130759200" imgH="28041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49813" y="5304294"/>
                        <a:ext cx="54483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8" grpId="0"/>
      <p:bldP spid="29" grpId="0"/>
      <p:bldP spid="32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1020742" y="487384"/>
            <a:ext cx="92160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5</a:t>
            </a:r>
            <a:r>
              <a:rPr lang="en-US" altLang="zh-CN" i="1"/>
              <a:t>x</a:t>
            </a:r>
            <a:r>
              <a:rPr lang="en-US" altLang="zh-CN"/>
              <a:t> + 1 = 0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– 7 = 0.</a:t>
            </a:r>
            <a:endParaRPr lang="en-US" altLang="zh-CN" dirty="0"/>
          </a:p>
        </p:txBody>
      </p:sp>
      <p:sp>
        <p:nvSpPr>
          <p:cNvPr id="3" name="Text Box 3"/>
          <p:cNvSpPr txBox="1"/>
          <p:nvPr/>
        </p:nvSpPr>
        <p:spPr>
          <a:xfrm>
            <a:off x="1020742" y="1391142"/>
            <a:ext cx="453877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）系数化为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353050" y="1181100"/>
          <a:ext cx="2971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0" name="Equation" r:id="rId1" imgW="71323200" imgH="25603200" progId="Equation.DSMT4">
                  <p:embed/>
                </p:oleObj>
              </mc:Choice>
              <mc:Fallback>
                <p:oleObj name="Equation" r:id="rId1" imgW="71323200" imgH="256032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53050" y="1181100"/>
                        <a:ext cx="29718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3"/>
          <p:cNvSpPr txBox="1"/>
          <p:nvPr/>
        </p:nvSpPr>
        <p:spPr>
          <a:xfrm>
            <a:off x="1121252" y="2294107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移项，得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309938" y="2125663"/>
          <a:ext cx="2324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1" name="Equation" r:id="rId3" imgW="55778400" imgH="25603200" progId="Equation.DSMT4">
                  <p:embed/>
                </p:oleObj>
              </mc:Choice>
              <mc:Fallback>
                <p:oleObj name="Equation" r:id="rId3" imgW="55778400" imgH="256032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09938" y="2125663"/>
                        <a:ext cx="2324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3"/>
          <p:cNvSpPr txBox="1"/>
          <p:nvPr/>
        </p:nvSpPr>
        <p:spPr>
          <a:xfrm>
            <a:off x="1121252" y="3327796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9" name="Text Box 3"/>
          <p:cNvSpPr txBox="1"/>
          <p:nvPr/>
        </p:nvSpPr>
        <p:spPr>
          <a:xfrm>
            <a:off x="8658348" y="3414062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3144943" y="3154641"/>
          <a:ext cx="5118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2" name="Equation" r:id="rId5" imgW="122834400" imgH="25908000" progId="Equation.DSMT4">
                  <p:embed/>
                </p:oleObj>
              </mc:Choice>
              <mc:Fallback>
                <p:oleObj name="Equation" r:id="rId5" imgW="122834400" imgH="25908000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44943" y="3154641"/>
                        <a:ext cx="5118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9255125" y="3070503"/>
          <a:ext cx="26797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3" name="Equation" r:id="rId7" imgW="64312800" imgH="31089600" progId="Equation.DSMT4">
                  <p:embed/>
                </p:oleObj>
              </mc:Choice>
              <mc:Fallback>
                <p:oleObj name="Equation" r:id="rId7" imgW="64312800" imgH="310896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55125" y="3070503"/>
                        <a:ext cx="26797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3"/>
          <p:cNvSpPr txBox="1"/>
          <p:nvPr/>
        </p:nvSpPr>
        <p:spPr>
          <a:xfrm>
            <a:off x="1058362" y="4573295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503613" y="4290461"/>
          <a:ext cx="2692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4" name="Equation" r:id="rId9" imgW="64617600" imgH="28041600" progId="Equation.DSMT4">
                  <p:embed/>
                </p:oleObj>
              </mc:Choice>
              <mc:Fallback>
                <p:oleObj name="Equation" r:id="rId9" imgW="64617600" imgH="280416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03613" y="4290461"/>
                        <a:ext cx="2692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3"/>
          <p:cNvSpPr txBox="1"/>
          <p:nvPr/>
        </p:nvSpPr>
        <p:spPr>
          <a:xfrm>
            <a:off x="1020742" y="5658093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4859338" y="5360504"/>
          <a:ext cx="5486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5" name="Equation" r:id="rId11" imgW="131673600" imgH="28041600" progId="Equation.DSMT4">
                  <p:embed/>
                </p:oleObj>
              </mc:Choice>
              <mc:Fallback>
                <p:oleObj name="Equation" r:id="rId11" imgW="131673600" imgH="280416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59338" y="5360504"/>
                        <a:ext cx="5486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8" grpId="0"/>
      <p:bldP spid="29" grpId="0"/>
      <p:bldP spid="32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6442103" y="507429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P30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1490449" y="356704"/>
            <a:ext cx="533644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用公式法解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下列方程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0241"/>
          <p:cNvSpPr txBox="1"/>
          <p:nvPr/>
        </p:nvSpPr>
        <p:spPr>
          <a:xfrm>
            <a:off x="1145533" y="1151083"/>
            <a:ext cx="92160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</a:t>
            </a:r>
            <a:r>
              <a:rPr lang="en-US" altLang="zh-CN" i="1"/>
              <a:t>x</a:t>
            </a:r>
            <a:r>
              <a:rPr lang="en-US" altLang="zh-CN"/>
              <a:t> – 3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</a:t>
            </a:r>
            <a:r>
              <a:rPr lang="en-US" altLang="zh-CN" i="1"/>
              <a:t>x</a:t>
            </a:r>
            <a:r>
              <a:rPr lang="en-US" altLang="zh-CN"/>
              <a:t> – 1 = 0.</a:t>
            </a:r>
            <a:endParaRPr lang="en-US" altLang="zh-CN" dirty="0"/>
          </a:p>
        </p:txBody>
      </p:sp>
      <p:sp>
        <p:nvSpPr>
          <p:cNvPr id="22" name="Text Box 3"/>
          <p:cNvSpPr txBox="1"/>
          <p:nvPr/>
        </p:nvSpPr>
        <p:spPr>
          <a:xfrm>
            <a:off x="634858" y="1891281"/>
            <a:ext cx="78597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2672297" y="2505665"/>
            <a:ext cx="8339142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(– 1)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4×1×(– 3) = 13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1745197" y="3564274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5633968" y="3294200"/>
          <a:ext cx="51562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2" name="Equation" r:id="rId1" imgW="123748800" imgH="28956000" progId="Equation.DSMT4">
                  <p:embed/>
                </p:oleObj>
              </mc:Choice>
              <mc:Fallback>
                <p:oleObj name="Equation" r:id="rId1" imgW="123748800" imgH="289560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3968" y="3294200"/>
                        <a:ext cx="51562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3"/>
          <p:cNvSpPr txBox="1"/>
          <p:nvPr/>
        </p:nvSpPr>
        <p:spPr>
          <a:xfrm>
            <a:off x="1745197" y="5049256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652039" y="4755487"/>
          <a:ext cx="5359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3" name="Equation" r:id="rId3" imgW="128625600" imgH="28041600" progId="Equation.DSMT4">
                  <p:embed/>
                </p:oleObj>
              </mc:Choice>
              <mc:Fallback>
                <p:oleObj name="Equation" r:id="rId3" imgW="128625600" imgH="28041600" progId="Equation.DSMT4">
                  <p:embed/>
                  <p:pic>
                    <p:nvPicPr>
                      <p:cNvPr id="0" name="对象 4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52039" y="4755487"/>
                        <a:ext cx="5359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6442103" y="507429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P30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1490449" y="356704"/>
            <a:ext cx="533644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用公式法解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下列方程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0241"/>
          <p:cNvSpPr txBox="1"/>
          <p:nvPr/>
        </p:nvSpPr>
        <p:spPr>
          <a:xfrm>
            <a:off x="1145533" y="1151083"/>
            <a:ext cx="92160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</a:t>
            </a:r>
            <a:r>
              <a:rPr lang="en-US" altLang="zh-CN" i="1"/>
              <a:t>x</a:t>
            </a:r>
            <a:r>
              <a:rPr lang="en-US" altLang="zh-CN"/>
              <a:t> – 3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</a:t>
            </a:r>
            <a:r>
              <a:rPr lang="en-US" altLang="zh-CN" i="1"/>
              <a:t>x</a:t>
            </a:r>
            <a:r>
              <a:rPr lang="en-US" altLang="zh-CN"/>
              <a:t> – 1 = 0.</a:t>
            </a:r>
            <a:endParaRPr lang="en-US" altLang="zh-CN" dirty="0"/>
          </a:p>
        </p:txBody>
      </p:sp>
      <p:sp>
        <p:nvSpPr>
          <p:cNvPr id="22" name="Text Box 3"/>
          <p:cNvSpPr txBox="1"/>
          <p:nvPr/>
        </p:nvSpPr>
        <p:spPr>
          <a:xfrm>
            <a:off x="1145533" y="1993701"/>
            <a:ext cx="700419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2327382" y="2608085"/>
            <a:ext cx="8339142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(– 1)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4×3×(– 1) = 13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1400282" y="3666694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5289550" y="3390900"/>
          <a:ext cx="51562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0" name="Equation" r:id="rId1" imgW="123748800" imgH="29260800" progId="Equation.DSMT4">
                  <p:embed/>
                </p:oleObj>
              </mc:Choice>
              <mc:Fallback>
                <p:oleObj name="Equation" r:id="rId1" imgW="123748800" imgH="292608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89550" y="3390900"/>
                        <a:ext cx="51562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3"/>
          <p:cNvSpPr txBox="1"/>
          <p:nvPr/>
        </p:nvSpPr>
        <p:spPr>
          <a:xfrm>
            <a:off x="1400282" y="5151676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307013" y="4851400"/>
          <a:ext cx="5359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1" name="Equation" r:id="rId3" imgW="128625600" imgH="28346400" progId="Equation.DSMT4">
                  <p:embed/>
                </p:oleObj>
              </mc:Choice>
              <mc:Fallback>
                <p:oleObj name="Equation" r:id="rId3" imgW="128625600" imgH="283464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07013" y="4851400"/>
                        <a:ext cx="5359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7197477" y="507429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P30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1490449" y="356704"/>
            <a:ext cx="6951186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用因式分解法解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下列方程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0241"/>
          <p:cNvSpPr txBox="1"/>
          <p:nvPr/>
        </p:nvSpPr>
        <p:spPr>
          <a:xfrm>
            <a:off x="1145533" y="1151083"/>
            <a:ext cx="92160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7</a:t>
            </a:r>
            <a:r>
              <a:rPr lang="en-US" altLang="zh-CN" i="1"/>
              <a:t>x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</a:t>
            </a:r>
            <a:r>
              <a:rPr lang="en-US" altLang="zh-CN" i="1"/>
              <a:t>x</a:t>
            </a:r>
            <a:r>
              <a:rPr lang="en-US" altLang="zh-CN"/>
              <a:t> = 0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18" name="Text Box 3"/>
          <p:cNvSpPr txBox="1"/>
          <p:nvPr/>
        </p:nvSpPr>
        <p:spPr>
          <a:xfrm>
            <a:off x="768625" y="1862700"/>
            <a:ext cx="796698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）将原方程化为一般形式，得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8238366" y="1862700"/>
            <a:ext cx="295910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7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Text Box 3"/>
          <p:cNvSpPr txBox="1"/>
          <p:nvPr/>
        </p:nvSpPr>
        <p:spPr>
          <a:xfrm>
            <a:off x="1866197" y="2527125"/>
            <a:ext cx="47693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1866197" y="3144358"/>
            <a:ext cx="556594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 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7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 Box 3"/>
          <p:cNvSpPr txBox="1"/>
          <p:nvPr/>
        </p:nvSpPr>
        <p:spPr>
          <a:xfrm>
            <a:off x="1866197" y="3837881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4880003" y="2527125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7)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2" name="Text Box 3"/>
          <p:cNvSpPr txBox="1"/>
          <p:nvPr/>
        </p:nvSpPr>
        <p:spPr>
          <a:xfrm>
            <a:off x="5538909" y="3837881"/>
            <a:ext cx="3580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7.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3" name="Text Box 3"/>
          <p:cNvSpPr txBox="1"/>
          <p:nvPr/>
        </p:nvSpPr>
        <p:spPr>
          <a:xfrm>
            <a:off x="1866197" y="4544209"/>
            <a:ext cx="47693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1866197" y="5161442"/>
            <a:ext cx="5796780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 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+ 1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5" name="Text Box 3"/>
          <p:cNvSpPr txBox="1"/>
          <p:nvPr/>
        </p:nvSpPr>
        <p:spPr>
          <a:xfrm>
            <a:off x="1866197" y="5854965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6" name="Text Box 3"/>
          <p:cNvSpPr txBox="1"/>
          <p:nvPr/>
        </p:nvSpPr>
        <p:spPr>
          <a:xfrm>
            <a:off x="5993186" y="4544209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+ 1)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692429" y="5658402"/>
          <a:ext cx="3276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2" name="Equation" r:id="rId1" imgW="78638400" imgH="25603200" progId="Equation.DSMT4">
                  <p:embed/>
                </p:oleObj>
              </mc:Choice>
              <mc:Fallback>
                <p:oleObj name="Equation" r:id="rId1" imgW="78638400" imgH="25603200" progId="Equation.DSMT4">
                  <p:embed/>
                  <p:pic>
                    <p:nvPicPr>
                      <p:cNvPr id="0" name="图片 4507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92429" y="5658402"/>
                        <a:ext cx="32766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2372</Words>
  <Application>WPS 演示</Application>
  <PresentationFormat>宽屏</PresentationFormat>
  <Paragraphs>275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51</vt:i4>
      </vt:variant>
      <vt:variant>
        <vt:lpstr>幻灯片标题</vt:lpstr>
      </vt:variant>
      <vt:variant>
        <vt:i4>16</vt:i4>
      </vt:variant>
    </vt:vector>
  </HeadingPairs>
  <TitlesOfParts>
    <vt:vector size="84" baseType="lpstr">
      <vt:lpstr>Arial</vt:lpstr>
      <vt:lpstr>宋体</vt:lpstr>
      <vt:lpstr>Wingdings</vt:lpstr>
      <vt:lpstr>楷体</vt:lpstr>
      <vt:lpstr>微软雅黑</vt:lpstr>
      <vt:lpstr>Aa楷体</vt:lpstr>
      <vt:lpstr>楷体_GB2312</vt:lpstr>
      <vt:lpstr>Times New Roman</vt:lpstr>
      <vt:lpstr>黑体</vt:lpstr>
      <vt:lpstr>仿宋</vt:lpstr>
      <vt:lpstr>times</vt:lpstr>
      <vt:lpstr>Traditional Arabic</vt:lpstr>
      <vt:lpstr>Calibri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360</cp:revision>
  <dcterms:created xsi:type="dcterms:W3CDTF">2025-11-05T05:12:00Z</dcterms:created>
  <dcterms:modified xsi:type="dcterms:W3CDTF">2026-02-04T08:32:50Z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3A81D49F43F145888C3E30C0375645E2_12</vt:lpwstr>
  </property>
  <property fmtid="{D5CDD505-2E9C-101B-9397-08002B2CF9AE}" pid="3" name="KSOProductBuildVer">
    <vt:lpwstr>2052-12.1.0.24657</vt:lpwstr>
  </property>
</Properties>
</file>