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353" r:id="rId4"/>
    <p:sldId id="357" r:id="rId5"/>
    <p:sldId id="358" r:id="rId6"/>
    <p:sldId id="361" r:id="rId7"/>
    <p:sldId id="359" r:id="rId8"/>
    <p:sldId id="362" r:id="rId9"/>
    <p:sldId id="363" r:id="rId10"/>
    <p:sldId id="356" r:id="rId11"/>
    <p:sldId id="364" r:id="rId12"/>
    <p:sldId id="365" r:id="rId13"/>
    <p:sldId id="35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5" autoAdjust="0"/>
    <p:restoredTop sz="87040" autoAdjust="0"/>
  </p:normalViewPr>
  <p:slideViewPr>
    <p:cSldViewPr snapToGrid="0">
      <p:cViewPr varScale="1">
        <p:scale>
          <a:sx n="110" d="100"/>
          <a:sy n="110" d="100"/>
        </p:scale>
        <p:origin x="4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7" Type="http://schemas.openxmlformats.org/officeDocument/2006/relationships/image" Target="../media/image27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32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5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42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6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6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45.emf"/><Relationship Id="rId1" Type="http://schemas.openxmlformats.org/officeDocument/2006/relationships/oleObject" Target="../embeddings/oleObject48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8" Type="http://schemas.openxmlformats.org/officeDocument/2006/relationships/vmlDrawing" Target="../drawings/vmlDrawing1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0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1.wmf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6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1.wmf"/><Relationship Id="rId18" Type="http://schemas.openxmlformats.org/officeDocument/2006/relationships/vmlDrawing" Target="../drawings/vmlDrawing4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28.wmf"/><Relationship Id="rId15" Type="http://schemas.openxmlformats.org/officeDocument/2006/relationships/oleObject" Target="../embeddings/oleObject26.bin"/><Relationship Id="rId14" Type="http://schemas.openxmlformats.org/officeDocument/2006/relationships/image" Target="../media/image27.wmf"/><Relationship Id="rId13" Type="http://schemas.openxmlformats.org/officeDocument/2006/relationships/oleObject" Target="../embeddings/oleObject25.bin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24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21.wmf"/><Relationship Id="rId16" Type="http://schemas.openxmlformats.org/officeDocument/2006/relationships/vmlDrawing" Target="../drawings/vmlDrawing5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32.wmf"/><Relationship Id="rId13" Type="http://schemas.openxmlformats.org/officeDocument/2006/relationships/oleObject" Target="../embeddings/oleObject33.bin"/><Relationship Id="rId12" Type="http://schemas.openxmlformats.org/officeDocument/2006/relationships/image" Target="../media/image31.wmf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27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6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33.wmf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34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2.bin"/><Relationship Id="rId8" Type="http://schemas.openxmlformats.org/officeDocument/2006/relationships/image" Target="../media/image36.wmf"/><Relationship Id="rId7" Type="http://schemas.openxmlformats.org/officeDocument/2006/relationships/oleObject" Target="../embeddings/oleObject41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37.w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42.wmf"/><Relationship Id="rId13" Type="http://schemas.openxmlformats.org/officeDocument/2006/relationships/oleObject" Target="../embeddings/oleObject44.bin"/><Relationship Id="rId12" Type="http://schemas.openxmlformats.org/officeDocument/2006/relationships/image" Target="../media/image41.wmf"/><Relationship Id="rId11" Type="http://schemas.openxmlformats.org/officeDocument/2006/relationships/oleObject" Target="../embeddings/oleObject43.bin"/><Relationship Id="rId10" Type="http://schemas.openxmlformats.org/officeDocument/2006/relationships/image" Target="../media/image40.wmf"/><Relationship Id="rId1" Type="http://schemas.openxmlformats.org/officeDocument/2006/relationships/oleObject" Target="../embeddings/oleObject38.bin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8.vml"/><Relationship Id="rId6" Type="http://schemas.openxmlformats.org/officeDocument/2006/relationships/slideLayout" Target="../slideLayouts/slideLayout2.xml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43.wmf"/><Relationship Id="rId1" Type="http://schemas.openxmlformats.org/officeDocument/2006/relationships/oleObject" Target="../embeddings/oleObject4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1302" y="1697866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二次根式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习题</a:t>
            </a: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16.1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144795" y="423049"/>
            <a:ext cx="10501106" cy="60119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lnSpc>
                <a:spcPct val="120000"/>
              </a:lnSpc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物体从离地面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h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（单位：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）的高处自由下落，其落到地面所用的时间为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（单位：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实验发现，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h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baseline="30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成正比例关系，且当物体从离地面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45 m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的高处自由下落时，落到地面所用的时间为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 s.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1219200">
              <a:lnSpc>
                <a:spcPct val="120000"/>
              </a:lnSpc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）求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h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之间的函数表达式；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1219200">
              <a:lnSpc>
                <a:spcPct val="120000"/>
              </a:lnSpc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）若物体从离地面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20 m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处自由下落，求该物体落到地面所用的时间；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1219200">
              <a:lnSpc>
                <a:spcPct val="120000"/>
              </a:lnSpc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）若物体从离地面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25 m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处自由下落，求该物体落到地面所用的时间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19779" y="5823795"/>
            <a:ext cx="3877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P5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T6】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8744" y="802101"/>
            <a:ext cx="10475856" cy="24801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因为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与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t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成正比例关系，且当物体从离地面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45 m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的高处自由下落时，落到地面所用的时间为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3 s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，可设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at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，将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45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t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3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代入，得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20844" y="3240286"/>
            <a:ext cx="3750312" cy="8237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45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 a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· 3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8744" y="3941347"/>
            <a:ext cx="3885573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ym typeface="+mn-ea"/>
              </a:rPr>
              <a:t>解得 </a:t>
            </a:r>
            <a:r>
              <a:rPr lang="en-US" altLang="zh-CN" i="1">
                <a:sym typeface="+mn-ea"/>
              </a:rPr>
              <a:t>a</a:t>
            </a:r>
            <a:r>
              <a:rPr lang="en-US" altLang="zh-CN">
                <a:sym typeface="+mn-ea"/>
              </a:rPr>
              <a:t> = 5.</a:t>
            </a:r>
            <a:endParaRPr lang="en-US" altLang="zh-CN" dirty="0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8744" y="4759520"/>
            <a:ext cx="10082156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ym typeface="+mn-ea"/>
              </a:rPr>
              <a:t>所以 </a:t>
            </a:r>
            <a:r>
              <a:rPr lang="en-US" altLang="zh-CN" i="1">
                <a:sym typeface="+mn-ea"/>
              </a:rPr>
              <a:t>h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与 </a:t>
            </a:r>
            <a:r>
              <a:rPr lang="en-US" altLang="zh-CN" i="1">
                <a:sym typeface="+mn-ea"/>
              </a:rPr>
              <a:t>t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之间的函数表达式为：</a:t>
            </a:r>
            <a:r>
              <a:rPr lang="en-US" altLang="zh-CN" i="1">
                <a:sym typeface="+mn-ea"/>
              </a:rPr>
              <a:t>h</a:t>
            </a:r>
            <a:r>
              <a:rPr lang="en-US" altLang="zh-CN">
                <a:sym typeface="+mn-ea"/>
              </a:rPr>
              <a:t> = 5</a:t>
            </a:r>
            <a:r>
              <a:rPr lang="en-US" altLang="zh-CN" i="1">
                <a:sym typeface="+mn-ea"/>
              </a:rPr>
              <a:t>t</a:t>
            </a:r>
            <a:r>
              <a:rPr lang="en-US" altLang="zh-CN" baseline="30000">
                <a:sym typeface="+mn-ea"/>
              </a:rPr>
              <a:t>2</a:t>
            </a:r>
            <a:r>
              <a:rPr lang="en-US" altLang="zh-CN">
                <a:sym typeface="+mn-ea"/>
              </a:rPr>
              <a:t>.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70044" y="497301"/>
            <a:ext cx="6602356" cy="693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将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20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代入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5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t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38268" y="491722"/>
            <a:ext cx="2817665" cy="699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·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70044" y="1190824"/>
            <a:ext cx="3885573" cy="693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解得 </a:t>
            </a:r>
            <a:r>
              <a:rPr lang="en-US" altLang="zh-CN" i="1">
                <a:sym typeface="+mn-ea"/>
              </a:rPr>
              <a:t>t</a:t>
            </a:r>
            <a:r>
              <a:rPr lang="en-US" altLang="zh-CN">
                <a:sym typeface="+mn-ea"/>
              </a:rPr>
              <a:t> = 2.</a:t>
            </a:r>
            <a:endParaRPr lang="en-US" altLang="zh-CN" dirty="0"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70044" y="1899290"/>
            <a:ext cx="10640956" cy="13583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所以物体从离地面 </a:t>
            </a:r>
            <a:r>
              <a:rPr lang="en-US" altLang="zh-CN">
                <a:sym typeface="+mn-ea"/>
              </a:rPr>
              <a:t>20 m </a:t>
            </a:r>
            <a:r>
              <a:rPr lang="zh-CN" altLang="en-US">
                <a:sym typeface="+mn-ea"/>
              </a:rPr>
              <a:t>处自由下落，落到地面所用的时间为 </a:t>
            </a:r>
            <a:r>
              <a:rPr lang="en-US" altLang="zh-CN">
                <a:sym typeface="+mn-ea"/>
              </a:rPr>
              <a:t>2 s.</a:t>
            </a:r>
            <a:endParaRPr lang="en-US" altLang="zh-CN" dirty="0"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70044" y="3472679"/>
            <a:ext cx="6602356" cy="693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将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25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代入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5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t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，得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38268" y="3467100"/>
            <a:ext cx="2817665" cy="699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25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·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70044" y="4166202"/>
            <a:ext cx="3885573" cy="693523"/>
            <a:chOff x="1170044" y="4166202"/>
            <a:chExt cx="3885573" cy="693523"/>
          </a:xfrm>
        </p:grpSpPr>
        <p:sp>
          <p:nvSpPr>
            <p:cNvPr id="35" name="文本框 34"/>
            <p:cNvSpPr txBox="1"/>
            <p:nvPr/>
          </p:nvSpPr>
          <p:spPr>
            <a:xfrm>
              <a:off x="1170044" y="4166202"/>
              <a:ext cx="3885573" cy="693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ym typeface="+mn-ea"/>
                </a:rPr>
                <a:t>解得 </a:t>
              </a:r>
              <a:r>
                <a:rPr lang="en-US" altLang="zh-CN" i="1">
                  <a:sym typeface="+mn-ea"/>
                </a:rPr>
                <a:t>t</a:t>
              </a:r>
              <a:r>
                <a:rPr lang="en-US" altLang="zh-CN">
                  <a:sym typeface="+mn-ea"/>
                </a:rPr>
                <a:t> =      .</a:t>
              </a:r>
              <a:endParaRPr lang="en-US" altLang="zh-CN" dirty="0">
                <a:sym typeface="+mn-ea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2867025" y="4261672"/>
            <a:ext cx="590550" cy="542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647" name="Equation" r:id="rId1" imgW="564515" imgH="520065" progId="Equation.DSMT4">
                    <p:embed/>
                  </p:oleObj>
                </mc:Choice>
                <mc:Fallback>
                  <p:oleObj name="Equation" r:id="rId1" imgW="564515" imgH="520065" progId="Equation.DSMT4">
                    <p:embed/>
                    <p:pic>
                      <p:nvPicPr>
                        <p:cNvPr id="0" name="图片 2364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67025" y="4261672"/>
                          <a:ext cx="590550" cy="5429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1170044" y="4874668"/>
            <a:ext cx="10640956" cy="1358321"/>
            <a:chOff x="1170044" y="4874668"/>
            <a:chExt cx="10640956" cy="1358321"/>
          </a:xfrm>
        </p:grpSpPr>
        <p:sp>
          <p:nvSpPr>
            <p:cNvPr id="36" name="文本框 35"/>
            <p:cNvSpPr txBox="1"/>
            <p:nvPr/>
          </p:nvSpPr>
          <p:spPr>
            <a:xfrm>
              <a:off x="1170044" y="4874668"/>
              <a:ext cx="10640956" cy="13583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ym typeface="+mn-ea"/>
                </a:rPr>
                <a:t>所以物体从离地面 </a:t>
              </a:r>
              <a:r>
                <a:rPr lang="en-US" altLang="zh-CN">
                  <a:sym typeface="+mn-ea"/>
                </a:rPr>
                <a:t>25 m </a:t>
              </a:r>
              <a:r>
                <a:rPr lang="zh-CN" altLang="en-US">
                  <a:sym typeface="+mn-ea"/>
                </a:rPr>
                <a:t>处自由下落，落到地面所用的时间为 </a:t>
              </a:r>
              <a:r>
                <a:rPr lang="en-US" altLang="zh-CN">
                  <a:sym typeface="+mn-ea"/>
                </a:rPr>
                <a:t>     s.</a:t>
              </a:r>
              <a:endParaRPr lang="en-US" altLang="zh-CN" dirty="0">
                <a:sym typeface="+mn-ea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121025" y="5593591"/>
            <a:ext cx="5969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648" name="Equation" r:id="rId3" imgW="14325600" imgH="13411200" progId="Equation.DSMT4">
                    <p:embed/>
                  </p:oleObj>
                </mc:Choice>
                <mc:Fallback>
                  <p:oleObj name="Equation" r:id="rId3" imgW="14325600" imgH="13411200" progId="Equation.DSMT4">
                    <p:embed/>
                    <p:pic>
                      <p:nvPicPr>
                        <p:cNvPr id="0" name="图片 2364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121025" y="5593591"/>
                          <a:ext cx="5969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7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409385" y="901755"/>
            <a:ext cx="86001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实数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为何值时，下列式子有意义？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8091288" y="965967"/>
            <a:ext cx="3877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4665" y="1612298"/>
            <a:ext cx="8801822" cy="1143000"/>
            <a:chOff x="393660" y="2028534"/>
            <a:chExt cx="8801822" cy="1143000"/>
          </a:xfrm>
        </p:grpSpPr>
        <p:sp>
          <p:nvSpPr>
            <p:cNvPr id="13" name="文本框 10241"/>
            <p:cNvSpPr txBox="1"/>
            <p:nvPr/>
          </p:nvSpPr>
          <p:spPr>
            <a:xfrm>
              <a:off x="393660" y="2262316"/>
              <a:ext cx="739403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；（</a:t>
              </a:r>
              <a:r>
                <a:rPr lang="en-US" altLang="zh-CN"/>
                <a:t>2</a:t>
              </a:r>
              <a:r>
                <a:rPr lang="zh-CN" altLang="en-US"/>
                <a:t>）  </a:t>
              </a:r>
              <a:r>
                <a:rPr lang="en-US" altLang="zh-CN"/>
                <a:t>         </a:t>
              </a:r>
              <a:r>
                <a:rPr lang="zh-CN" altLang="en-US"/>
                <a:t>；（</a:t>
              </a:r>
              <a:r>
                <a:rPr lang="en-US" altLang="zh-CN"/>
                <a:t>3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1402996" y="2273009"/>
            <a:ext cx="13081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84" name="Equation" r:id="rId1" imgW="31394400" imgH="13411200" progId="Equation.DSMT4">
                    <p:embed/>
                  </p:oleObj>
                </mc:Choice>
                <mc:Fallback>
                  <p:oleObj name="Equation" r:id="rId1" imgW="31394400" imgH="134112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02996" y="2273009"/>
                          <a:ext cx="13081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7087282" y="2309521"/>
            <a:ext cx="21082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85" name="Equation" r:id="rId3" imgW="50596800" imgH="13411200" progId="Equation.DSMT4">
                    <p:embed/>
                  </p:oleObj>
                </mc:Choice>
                <mc:Fallback>
                  <p:oleObj name="Equation" r:id="rId3" imgW="50596800" imgH="13411200" progId="Equation.DSMT4">
                    <p:embed/>
                    <p:pic>
                      <p:nvPicPr>
                        <p:cNvPr id="0" name="对象 3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087282" y="2309521"/>
                          <a:ext cx="21082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对象 53"/>
            <p:cNvGraphicFramePr>
              <a:graphicFrameLocks noChangeAspect="1"/>
            </p:cNvGraphicFramePr>
            <p:nvPr/>
          </p:nvGraphicFramePr>
          <p:xfrm>
            <a:off x="4226089" y="2028534"/>
            <a:ext cx="134620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86" name="Equation" r:id="rId5" imgW="32308800" imgH="27432000" progId="Equation.DSMT4">
                    <p:embed/>
                  </p:oleObj>
                </mc:Choice>
                <mc:Fallback>
                  <p:oleObj name="Equation" r:id="rId5" imgW="32308800" imgH="27432000" progId="Equation.DSMT4">
                    <p:embed/>
                    <p:pic>
                      <p:nvPicPr>
                        <p:cNvPr id="0" name="对象 5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26089" y="2028534"/>
                          <a:ext cx="1346200" cy="1143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82654" y="2870964"/>
            <a:ext cx="9257265" cy="646331"/>
            <a:chOff x="1643149" y="2785601"/>
            <a:chExt cx="9257265" cy="646331"/>
          </a:xfrm>
        </p:grpSpPr>
        <p:sp>
          <p:nvSpPr>
            <p:cNvPr id="19" name="Text Box 3"/>
            <p:cNvSpPr txBox="1"/>
            <p:nvPr/>
          </p:nvSpPr>
          <p:spPr>
            <a:xfrm>
              <a:off x="1643149" y="2785601"/>
              <a:ext cx="925726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）要使             有意义，则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</a:rPr>
                <a:t>–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2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0.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803990" y="2820417"/>
            <a:ext cx="13081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87" name="Equation" r:id="rId7" imgW="31394400" imgH="13411200" progId="Equation.DSMT4">
                    <p:embed/>
                  </p:oleObj>
                </mc:Choice>
                <mc:Fallback>
                  <p:oleObj name="Equation" r:id="rId7" imgW="31394400" imgH="134112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803990" y="2820417"/>
                          <a:ext cx="13081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Text Box 3"/>
          <p:cNvSpPr txBox="1"/>
          <p:nvPr/>
        </p:nvSpPr>
        <p:spPr>
          <a:xfrm>
            <a:off x="2359250" y="3631030"/>
            <a:ext cx="28409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n-ea"/>
              </a:rPr>
              <a:t>≥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2.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911287" y="3631030"/>
            <a:ext cx="6868338" cy="646331"/>
            <a:chOff x="2750012" y="4256051"/>
            <a:chExt cx="6868338" cy="646331"/>
          </a:xfrm>
        </p:grpSpPr>
        <p:sp>
          <p:nvSpPr>
            <p:cNvPr id="23" name="Text Box 3"/>
            <p:cNvSpPr txBox="1"/>
            <p:nvPr/>
          </p:nvSpPr>
          <p:spPr>
            <a:xfrm>
              <a:off x="2750012" y="4256051"/>
              <a:ext cx="686833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所以当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2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          有意义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6314050" y="4299173"/>
            <a:ext cx="13081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88" name="Equation" r:id="rId9" imgW="31394400" imgH="13411200" progId="Equation.DSMT4">
                    <p:embed/>
                  </p:oleObj>
                </mc:Choice>
                <mc:Fallback>
                  <p:oleObj name="Equation" r:id="rId9" imgW="31394400" imgH="13411200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314050" y="4299173"/>
                          <a:ext cx="13081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282654" y="4133850"/>
            <a:ext cx="10516771" cy="1143000"/>
            <a:chOff x="1643149" y="2528355"/>
            <a:chExt cx="10516771" cy="1143000"/>
          </a:xfrm>
        </p:grpSpPr>
        <p:sp>
          <p:nvSpPr>
            <p:cNvPr id="26" name="Text Box 3"/>
            <p:cNvSpPr txBox="1"/>
            <p:nvPr/>
          </p:nvSpPr>
          <p:spPr>
            <a:xfrm>
              <a:off x="1643149" y="2785601"/>
              <a:ext cx="925726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）要使             有意义，则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</a:rPr>
                <a:t>–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0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且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3813183" y="2528355"/>
            <a:ext cx="134620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89" name="Equation" r:id="rId11" imgW="32308800" imgH="27432000" progId="Equation.DSMT4">
                    <p:embed/>
                  </p:oleObj>
                </mc:Choice>
                <mc:Fallback>
                  <p:oleObj name="Equation" r:id="rId11" imgW="32308800" imgH="274320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813183" y="2528355"/>
                          <a:ext cx="1346200" cy="1143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10127920" y="2782816"/>
            <a:ext cx="2032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90" name="Equation" r:id="rId13" imgW="48768000" imgH="13411200" progId="Equation.DSMT4">
                    <p:embed/>
                  </p:oleObj>
                </mc:Choice>
                <mc:Fallback>
                  <p:oleObj name="Equation" r:id="rId13" imgW="48768000" imgH="13411200" progId="Equation.DSMT4">
                    <p:embed/>
                    <p:pic>
                      <p:nvPicPr>
                        <p:cNvPr id="0" name="对象 2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0127920" y="2782816"/>
                          <a:ext cx="2032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" name="Text Box 3"/>
          <p:cNvSpPr txBox="1"/>
          <p:nvPr/>
        </p:nvSpPr>
        <p:spPr>
          <a:xfrm>
            <a:off x="1379050" y="5568867"/>
            <a:ext cx="28409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sym typeface="Euclid Math Two" panose="02050601010101010101" pitchFamily="18" charset="2"/>
              </a:rPr>
              <a:t>&lt;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1.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931087" y="5258053"/>
            <a:ext cx="6868338" cy="1143000"/>
            <a:chOff x="2750012" y="3945237"/>
            <a:chExt cx="6868338" cy="1143000"/>
          </a:xfrm>
        </p:grpSpPr>
        <p:sp>
          <p:nvSpPr>
            <p:cNvPr id="30" name="Text Box 3"/>
            <p:cNvSpPr txBox="1"/>
            <p:nvPr/>
          </p:nvSpPr>
          <p:spPr>
            <a:xfrm>
              <a:off x="2750012" y="4256051"/>
              <a:ext cx="686833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所以当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sym typeface="Euclid Math Two" panose="02050601010101010101" pitchFamily="18" charset="2"/>
                </a:rPr>
                <a:t>&lt;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1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          有意义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6184181" y="3945237"/>
            <a:ext cx="134620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91" name="Equation" r:id="rId15" imgW="32308800" imgH="27432000" progId="Equation.DSMT4">
                    <p:embed/>
                  </p:oleObj>
                </mc:Choice>
                <mc:Fallback>
                  <p:oleObj name="Equation" r:id="rId15" imgW="32308800" imgH="27432000" progId="Equation.DSMT4">
                    <p:embed/>
                    <p:pic>
                      <p:nvPicPr>
                        <p:cNvPr id="0" name="对象 23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6184181" y="3945237"/>
                          <a:ext cx="1346200" cy="1143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409385" y="901755"/>
            <a:ext cx="86001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实数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为何值时，下列式子有意义？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8091288" y="965967"/>
            <a:ext cx="3877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4665" y="1612298"/>
            <a:ext cx="8801822" cy="1143000"/>
            <a:chOff x="393660" y="2028534"/>
            <a:chExt cx="8801822" cy="1143000"/>
          </a:xfrm>
        </p:grpSpPr>
        <p:sp>
          <p:nvSpPr>
            <p:cNvPr id="13" name="文本框 10241"/>
            <p:cNvSpPr txBox="1"/>
            <p:nvPr/>
          </p:nvSpPr>
          <p:spPr>
            <a:xfrm>
              <a:off x="393660" y="2262316"/>
              <a:ext cx="739403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；（</a:t>
              </a:r>
              <a:r>
                <a:rPr lang="en-US" altLang="zh-CN"/>
                <a:t>2</a:t>
              </a:r>
              <a:r>
                <a:rPr lang="zh-CN" altLang="en-US"/>
                <a:t>）  </a:t>
              </a:r>
              <a:r>
                <a:rPr lang="en-US" altLang="zh-CN"/>
                <a:t>         </a:t>
              </a:r>
              <a:r>
                <a:rPr lang="zh-CN" altLang="en-US"/>
                <a:t>；（</a:t>
              </a:r>
              <a:r>
                <a:rPr lang="en-US" altLang="zh-CN"/>
                <a:t>3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1402996" y="2273009"/>
            <a:ext cx="13081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86" name="Equation" r:id="rId1" imgW="31394400" imgH="13411200" progId="Equation.DSMT4">
                    <p:embed/>
                  </p:oleObj>
                </mc:Choice>
                <mc:Fallback>
                  <p:oleObj name="Equation" r:id="rId1" imgW="31394400" imgH="134112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02996" y="2273009"/>
                          <a:ext cx="13081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7087282" y="2309521"/>
            <a:ext cx="21082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87" name="Equation" r:id="rId3" imgW="50596800" imgH="13411200" progId="Equation.DSMT4">
                    <p:embed/>
                  </p:oleObj>
                </mc:Choice>
                <mc:Fallback>
                  <p:oleObj name="Equation" r:id="rId3" imgW="50596800" imgH="13411200" progId="Equation.DSMT4">
                    <p:embed/>
                    <p:pic>
                      <p:nvPicPr>
                        <p:cNvPr id="0" name="对象 3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087282" y="2309521"/>
                          <a:ext cx="21082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对象 53"/>
            <p:cNvGraphicFramePr>
              <a:graphicFrameLocks noChangeAspect="1"/>
            </p:cNvGraphicFramePr>
            <p:nvPr/>
          </p:nvGraphicFramePr>
          <p:xfrm>
            <a:off x="4226089" y="2028534"/>
            <a:ext cx="134620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88" name="Equation" r:id="rId5" imgW="32308800" imgH="27432000" progId="Equation.DSMT4">
                    <p:embed/>
                  </p:oleObj>
                </mc:Choice>
                <mc:Fallback>
                  <p:oleObj name="Equation" r:id="rId5" imgW="32308800" imgH="27432000" progId="Equation.DSMT4">
                    <p:embed/>
                    <p:pic>
                      <p:nvPicPr>
                        <p:cNvPr id="0" name="对象 5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26089" y="2028534"/>
                          <a:ext cx="1346200" cy="1143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282654" y="3310538"/>
            <a:ext cx="11080111" cy="646331"/>
            <a:chOff x="1643149" y="2785601"/>
            <a:chExt cx="11080111" cy="646331"/>
          </a:xfrm>
        </p:grpSpPr>
        <p:sp>
          <p:nvSpPr>
            <p:cNvPr id="26" name="Text Box 3"/>
            <p:cNvSpPr txBox="1"/>
            <p:nvPr/>
          </p:nvSpPr>
          <p:spPr>
            <a:xfrm>
              <a:off x="1643149" y="2785601"/>
              <a:ext cx="1108011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3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）要使                   有意义，则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0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且 </a:t>
              </a:r>
              <a:r>
                <a:rPr lang="en-US" altLang="zh-CN" sz="3600" b="1">
                  <a:solidFill>
                    <a:srgbClr val="FF0000"/>
                  </a:solidFill>
                </a:rPr>
                <a:t>– 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</a:rPr>
                <a:t> 0. 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3878935" y="2819926"/>
            <a:ext cx="20066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89" name="Equation" r:id="rId7" imgW="48158400" imgH="13411200" progId="Equation.DSMT4">
                    <p:embed/>
                  </p:oleObj>
                </mc:Choice>
                <mc:Fallback>
                  <p:oleObj name="Equation" r:id="rId7" imgW="48158400" imgH="13411200" progId="Equation.DSMT4">
                    <p:embed/>
                    <p:pic>
                      <p:nvPicPr>
                        <p:cNvPr id="0" name="对象 2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878935" y="2819926"/>
                          <a:ext cx="20066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" name="Text Box 3"/>
          <p:cNvSpPr txBox="1"/>
          <p:nvPr/>
        </p:nvSpPr>
        <p:spPr>
          <a:xfrm>
            <a:off x="1405944" y="4273436"/>
            <a:ext cx="28409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sym typeface="Euclid Math Two" panose="02050601010101010101" pitchFamily="18" charset="2"/>
              </a:rPr>
              <a:t>= 0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699342" y="4253940"/>
            <a:ext cx="7431678" cy="665827"/>
            <a:chOff x="2750012" y="4236555"/>
            <a:chExt cx="7431678" cy="665827"/>
          </a:xfrm>
        </p:grpSpPr>
        <p:sp>
          <p:nvSpPr>
            <p:cNvPr id="30" name="Text Box 3"/>
            <p:cNvSpPr txBox="1"/>
            <p:nvPr/>
          </p:nvSpPr>
          <p:spPr>
            <a:xfrm>
              <a:off x="2750012" y="4256051"/>
              <a:ext cx="743167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所以当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sym typeface="Euclid Math Two" panose="02050601010101010101" pitchFamily="18" charset="2"/>
                </a:rPr>
                <a:t>= 0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                 有意义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6184181" y="4236555"/>
            <a:ext cx="20066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90" name="Equation" r:id="rId9" imgW="48158400" imgH="13411200" progId="Equation.DSMT4">
                    <p:embed/>
                  </p:oleObj>
                </mc:Choice>
                <mc:Fallback>
                  <p:oleObj name="Equation" r:id="rId9" imgW="48158400" imgH="13411200" progId="Equation.DSMT4">
                    <p:embed/>
                    <p:pic>
                      <p:nvPicPr>
                        <p:cNvPr id="0" name="对象 3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184181" y="4236555"/>
                          <a:ext cx="20066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874837" y="901755"/>
            <a:ext cx="45019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2. </a:t>
            </a:r>
            <a:r>
              <a:rPr lang="zh-CN" altLang="en-US"/>
              <a:t>求下列各式的值：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4833535" y="965967"/>
            <a:ext cx="3877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0" y="1631218"/>
            <a:ext cx="11952125" cy="1435100"/>
            <a:chOff x="393660" y="1871663"/>
            <a:chExt cx="11952125" cy="1435100"/>
          </a:xfrm>
        </p:grpSpPr>
        <p:sp>
          <p:nvSpPr>
            <p:cNvPr id="35" name="文本框 10241"/>
            <p:cNvSpPr txBox="1"/>
            <p:nvPr/>
          </p:nvSpPr>
          <p:spPr>
            <a:xfrm>
              <a:off x="393660" y="2262316"/>
              <a:ext cx="1045408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；（</a:t>
              </a:r>
              <a:r>
                <a:rPr lang="en-US" altLang="zh-CN"/>
                <a:t>2</a:t>
              </a:r>
              <a:r>
                <a:rPr lang="zh-CN" altLang="en-US"/>
                <a:t>）    </a:t>
              </a:r>
              <a:r>
                <a:rPr lang="en-US" altLang="zh-CN"/>
                <a:t>      </a:t>
              </a:r>
              <a:r>
                <a:rPr lang="zh-CN" altLang="en-US"/>
                <a:t>；（</a:t>
              </a:r>
              <a:r>
                <a:rPr lang="en-US" altLang="zh-CN"/>
                <a:t>3</a:t>
              </a:r>
              <a:r>
                <a:rPr lang="zh-CN" altLang="en-US"/>
                <a:t>）              ；（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r>
                <a:rPr lang="en-US" altLang="zh-CN"/>
                <a:t> </a:t>
              </a:r>
              <a:endParaRPr lang="en-US" altLang="zh-CN" dirty="0"/>
            </a:p>
          </p:txBody>
        </p:sp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1483919" y="2095500"/>
            <a:ext cx="17018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23" name="Equation" r:id="rId1" imgW="40843200" imgH="21945600" progId="Equation.DSMT4">
                    <p:embed/>
                  </p:oleObj>
                </mc:Choice>
                <mc:Fallback>
                  <p:oleObj name="Equation" r:id="rId1" imgW="40843200" imgH="219456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83919" y="2095500"/>
                          <a:ext cx="17018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7238702" y="1871663"/>
            <a:ext cx="1866900" cy="1435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24" name="Equation" r:id="rId3" imgW="44805600" imgH="34442400" progId="Equation.DSMT4">
                    <p:embed/>
                  </p:oleObj>
                </mc:Choice>
                <mc:Fallback>
                  <p:oleObj name="Equation" r:id="rId3" imgW="44805600" imgH="34442400" progId="Equation.DSMT4">
                    <p:embed/>
                    <p:pic>
                      <p:nvPicPr>
                        <p:cNvPr id="0" name="对象 3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238702" y="1871663"/>
                          <a:ext cx="1866900" cy="1435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对象 37"/>
            <p:cNvGraphicFramePr>
              <a:graphicFrameLocks noChangeAspect="1"/>
            </p:cNvGraphicFramePr>
            <p:nvPr/>
          </p:nvGraphicFramePr>
          <p:xfrm>
            <a:off x="4553583" y="2143125"/>
            <a:ext cx="14224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25" name="Equation" r:id="rId5" imgW="34137600" imgH="21945600" progId="Equation.DSMT4">
                    <p:embed/>
                  </p:oleObj>
                </mc:Choice>
                <mc:Fallback>
                  <p:oleObj name="Equation" r:id="rId5" imgW="34137600" imgH="21945600" progId="Equation.DSMT4">
                    <p:embed/>
                    <p:pic>
                      <p:nvPicPr>
                        <p:cNvPr id="0" name="对象 5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553583" y="2143125"/>
                          <a:ext cx="14224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10529685" y="2120247"/>
            <a:ext cx="18161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26" name="Equation" r:id="rId7" imgW="43586400" imgH="20421600" progId="Equation.DSMT4">
                    <p:embed/>
                  </p:oleObj>
                </mc:Choice>
                <mc:Fallback>
                  <p:oleObj name="Equation" r:id="rId7" imgW="43586400" imgH="20421600" progId="Equation.DSMT4">
                    <p:embed/>
                    <p:pic>
                      <p:nvPicPr>
                        <p:cNvPr id="0" name="对象 5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529685" y="2120247"/>
                          <a:ext cx="1816100" cy="850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0" name="对象 39"/>
          <p:cNvGraphicFramePr>
            <a:graphicFrameLocks noChangeAspect="1"/>
          </p:cNvGraphicFramePr>
          <p:nvPr/>
        </p:nvGraphicFramePr>
        <p:xfrm>
          <a:off x="7480300" y="3533775"/>
          <a:ext cx="5969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7" name="Equation" r:id="rId9" imgW="14325600" imgH="25908000" progId="Equation.DSMT4">
                  <p:embed/>
                </p:oleObj>
              </mc:Choice>
              <mc:Fallback>
                <p:oleObj name="Equation" r:id="rId9" imgW="14325600" imgH="25908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80300" y="3533775"/>
                        <a:ext cx="5969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文本框 40"/>
          <p:cNvSpPr txBox="1"/>
          <p:nvPr/>
        </p:nvSpPr>
        <p:spPr>
          <a:xfrm>
            <a:off x="1387947" y="3750360"/>
            <a:ext cx="110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0.01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159923" y="375036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3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454081" y="3750360"/>
            <a:ext cx="998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–7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1582779" y="183825"/>
            <a:ext cx="3877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P5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95185" y="740896"/>
            <a:ext cx="10415497" cy="676638"/>
            <a:chOff x="409385" y="871448"/>
            <a:chExt cx="10415497" cy="676638"/>
          </a:xfrm>
        </p:grpSpPr>
        <p:sp>
          <p:nvSpPr>
            <p:cNvPr id="9" name="文本框 10241"/>
            <p:cNvSpPr txBox="1"/>
            <p:nvPr/>
          </p:nvSpPr>
          <p:spPr>
            <a:xfrm>
              <a:off x="409385" y="901755"/>
              <a:ext cx="1041549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en-US" altLang="zh-CN"/>
                <a:t>3. </a:t>
              </a:r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）如果                   ，那么实数 </a:t>
              </a:r>
              <a:r>
                <a:rPr lang="en-US" altLang="zh-CN" i="1"/>
                <a:t>a</a:t>
              </a:r>
              <a:r>
                <a:rPr lang="en-US" altLang="zh-CN"/>
                <a:t> </a:t>
              </a:r>
              <a:r>
                <a:rPr lang="zh-CN" altLang="en-US"/>
                <a:t>应取何值？</a:t>
              </a:r>
              <a:endParaRPr lang="en-US" altLang="zh-CN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267075" y="871448"/>
            <a:ext cx="17907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2" name="Equation" r:id="rId1" imgW="42976800" imgH="14935200" progId="Equation.DSMT4">
                    <p:embed/>
                  </p:oleObj>
                </mc:Choice>
                <mc:Fallback>
                  <p:oleObj name="Equation" r:id="rId1" imgW="42976800" imgH="149352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267075" y="871448"/>
                          <a:ext cx="17907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367014" y="3169684"/>
            <a:ext cx="7799028" cy="723900"/>
            <a:chOff x="1643150" y="2737493"/>
            <a:chExt cx="7799028" cy="723900"/>
          </a:xfrm>
        </p:grpSpPr>
        <p:sp>
          <p:nvSpPr>
            <p:cNvPr id="19" name="Text Box 3"/>
            <p:cNvSpPr txBox="1"/>
            <p:nvPr/>
          </p:nvSpPr>
          <p:spPr>
            <a:xfrm>
              <a:off x="1643150" y="2785601"/>
              <a:ext cx="779902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）由题意得，              ，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6016141" y="2737493"/>
            <a:ext cx="1663700" cy="723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3" name="Equation" r:id="rId3" imgW="39928800" imgH="17373600" progId="Equation.DSMT4">
                    <p:embed/>
                  </p:oleObj>
                </mc:Choice>
                <mc:Fallback>
                  <p:oleObj name="Equation" r:id="rId3" imgW="39928800" imgH="173736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016141" y="2737493"/>
                          <a:ext cx="1663700" cy="723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" name="Text Box 3"/>
          <p:cNvSpPr txBox="1"/>
          <p:nvPr/>
        </p:nvSpPr>
        <p:spPr>
          <a:xfrm>
            <a:off x="2352548" y="4132177"/>
            <a:ext cx="343416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+mn-ea"/>
                <a:sym typeface="Euclid Math Two" panose="02050601010101010101" pitchFamily="18" charset="2"/>
              </a:rPr>
              <a:t>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0 .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869835" y="3247253"/>
            <a:ext cx="2177375" cy="646331"/>
            <a:chOff x="5420466" y="2785601"/>
            <a:chExt cx="2177375" cy="646331"/>
          </a:xfrm>
        </p:grpSpPr>
        <p:sp>
          <p:nvSpPr>
            <p:cNvPr id="34" name="Text Box 3"/>
            <p:cNvSpPr txBox="1"/>
            <p:nvPr/>
          </p:nvSpPr>
          <p:spPr>
            <a:xfrm>
              <a:off x="5420466" y="2785601"/>
              <a:ext cx="78943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即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6099241" y="2800870"/>
            <a:ext cx="1498600" cy="596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4" name="Equation" r:id="rId5" imgW="35966400" imgH="14325600" progId="Equation.DSMT4">
                    <p:embed/>
                  </p:oleObj>
                </mc:Choice>
                <mc:Fallback>
                  <p:oleObj name="Equation" r:id="rId5" imgW="35966400" imgH="14325600" progId="Equation.DSMT4">
                    <p:embed/>
                    <p:pic>
                      <p:nvPicPr>
                        <p:cNvPr id="0" name="对象 3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099241" y="2800870"/>
                          <a:ext cx="1498600" cy="596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4771972" y="4062079"/>
            <a:ext cx="4985157" cy="716429"/>
            <a:chOff x="2661831" y="3567318"/>
            <a:chExt cx="4985157" cy="716429"/>
          </a:xfrm>
        </p:grpSpPr>
        <p:sp>
          <p:nvSpPr>
            <p:cNvPr id="36" name="Text Box 3"/>
            <p:cNvSpPr txBox="1"/>
            <p:nvPr/>
          </p:nvSpPr>
          <p:spPr>
            <a:xfrm>
              <a:off x="2661831" y="3637416"/>
              <a:ext cx="343416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即当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a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  <a:sym typeface="Euclid Math Two" panose="02050601010101010101" pitchFamily="18" charset="2"/>
                </a:rPr>
                <a:t>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0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754688" y="3567318"/>
            <a:ext cx="18923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5" name="Equation" r:id="rId7" imgW="45415200" imgH="14935200" progId="Equation.DSMT4">
                    <p:embed/>
                  </p:oleObj>
                </mc:Choice>
                <mc:Fallback>
                  <p:oleObj name="Equation" r:id="rId7" imgW="45415200" imgH="149352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754688" y="3567318"/>
                          <a:ext cx="18923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>
            <a:off x="1569332" y="1508218"/>
            <a:ext cx="9366627" cy="646331"/>
            <a:chOff x="409385" y="901755"/>
            <a:chExt cx="9366627" cy="646331"/>
          </a:xfrm>
        </p:grpSpPr>
        <p:sp>
          <p:nvSpPr>
            <p:cNvPr id="38" name="文本框 10241"/>
            <p:cNvSpPr txBox="1"/>
            <p:nvPr/>
          </p:nvSpPr>
          <p:spPr>
            <a:xfrm>
              <a:off x="409385" y="901755"/>
              <a:ext cx="936662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）实数 </a:t>
              </a:r>
              <a:r>
                <a:rPr lang="en-US" altLang="zh-CN" i="1"/>
                <a:t>a</a:t>
              </a:r>
              <a:r>
                <a:rPr lang="en-US" altLang="zh-CN"/>
                <a:t> </a:t>
              </a:r>
              <a:r>
                <a:rPr lang="zh-CN" altLang="en-US"/>
                <a:t>取何值时，       有意义？</a:t>
              </a:r>
              <a:endParaRPr lang="en-US" altLang="zh-CN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5166283" y="903334"/>
            <a:ext cx="9017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6" name="Equation" r:id="rId9" imgW="21640800" imgH="13411200" progId="Equation.DSMT4">
                    <p:embed/>
                  </p:oleObj>
                </mc:Choice>
                <mc:Fallback>
                  <p:oleObj name="Equation" r:id="rId9" imgW="21640800" imgH="134112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166283" y="903334"/>
                          <a:ext cx="9017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2" name="组合 61"/>
          <p:cNvGrpSpPr/>
          <p:nvPr/>
        </p:nvGrpSpPr>
        <p:grpSpPr>
          <a:xfrm>
            <a:off x="1260048" y="4848956"/>
            <a:ext cx="7449405" cy="646331"/>
            <a:chOff x="1643149" y="2785601"/>
            <a:chExt cx="7449405" cy="646331"/>
          </a:xfrm>
        </p:grpSpPr>
        <p:sp>
          <p:nvSpPr>
            <p:cNvPr id="63" name="Text Box 3"/>
            <p:cNvSpPr txBox="1"/>
            <p:nvPr/>
          </p:nvSpPr>
          <p:spPr>
            <a:xfrm>
              <a:off x="1643149" y="2785601"/>
              <a:ext cx="744940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）要使        有意义，则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</a:rPr>
                <a:t>– 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a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</a:rPr>
                <a:t> 0. 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64" name="对象 63"/>
            <p:cNvGraphicFramePr>
              <a:graphicFrameLocks noChangeAspect="1"/>
            </p:cNvGraphicFramePr>
            <p:nvPr/>
          </p:nvGraphicFramePr>
          <p:xfrm>
            <a:off x="3803296" y="2820670"/>
            <a:ext cx="9017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7" name="Equation" r:id="rId11" imgW="21640800" imgH="13411200" progId="Equation.DSMT4">
                    <p:embed/>
                  </p:oleObj>
                </mc:Choice>
                <mc:Fallback>
                  <p:oleObj name="Equation" r:id="rId11" imgW="21640800" imgH="13411200" progId="Equation.DSMT4">
                    <p:embed/>
                    <p:pic>
                      <p:nvPicPr>
                        <p:cNvPr id="0" name="对象 63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803296" y="2820670"/>
                          <a:ext cx="9017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5" name="Text Box 3"/>
          <p:cNvSpPr txBox="1"/>
          <p:nvPr/>
        </p:nvSpPr>
        <p:spPr>
          <a:xfrm>
            <a:off x="2383338" y="5811854"/>
            <a:ext cx="28409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sym typeface="Euclid Math Two" panose="02050601010101010101" pitchFamily="18" charset="2"/>
              </a:rPr>
              <a:t> 0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930269" y="5778628"/>
            <a:ext cx="6367070" cy="679557"/>
            <a:chOff x="2750012" y="4222825"/>
            <a:chExt cx="6367070" cy="679557"/>
          </a:xfrm>
        </p:grpSpPr>
        <p:sp>
          <p:nvSpPr>
            <p:cNvPr id="67" name="Text Box 3"/>
            <p:cNvSpPr txBox="1"/>
            <p:nvPr/>
          </p:nvSpPr>
          <p:spPr>
            <a:xfrm>
              <a:off x="2750012" y="4256051"/>
              <a:ext cx="636707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所以当 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a 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 0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       有意义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68" name="对象 67"/>
            <p:cNvGraphicFramePr>
              <a:graphicFrameLocks noChangeAspect="1"/>
            </p:cNvGraphicFramePr>
            <p:nvPr/>
          </p:nvGraphicFramePr>
          <p:xfrm>
            <a:off x="6288774" y="4222825"/>
            <a:ext cx="9017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8" name="Equation" r:id="rId13" imgW="21640800" imgH="13411200" progId="Equation.DSMT4">
                    <p:embed/>
                  </p:oleObj>
                </mc:Choice>
                <mc:Fallback>
                  <p:oleObj name="Equation" r:id="rId13" imgW="21640800" imgH="13411200" progId="Equation.DSMT4">
                    <p:embed/>
                    <p:pic>
                      <p:nvPicPr>
                        <p:cNvPr id="0" name="对象 67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6288774" y="4222825"/>
                          <a:ext cx="9017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9" name="组合 68"/>
          <p:cNvGrpSpPr/>
          <p:nvPr/>
        </p:nvGrpSpPr>
        <p:grpSpPr>
          <a:xfrm>
            <a:off x="1569331" y="2162986"/>
            <a:ext cx="9366627" cy="914400"/>
            <a:chOff x="409385" y="725790"/>
            <a:chExt cx="9366627" cy="914400"/>
          </a:xfrm>
        </p:grpSpPr>
        <p:sp>
          <p:nvSpPr>
            <p:cNvPr id="70" name="文本框 10241"/>
            <p:cNvSpPr txBox="1"/>
            <p:nvPr/>
          </p:nvSpPr>
          <p:spPr>
            <a:xfrm>
              <a:off x="409385" y="901755"/>
              <a:ext cx="936662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）实数 </a:t>
              </a:r>
              <a:r>
                <a:rPr lang="en-US" altLang="zh-CN" i="1"/>
                <a:t>a</a:t>
              </a:r>
              <a:r>
                <a:rPr lang="en-US" altLang="zh-CN"/>
                <a:t> </a:t>
              </a:r>
              <a:r>
                <a:rPr lang="zh-CN" altLang="en-US"/>
                <a:t>取何值时，                   成立？</a:t>
              </a:r>
              <a:endParaRPr lang="en-US" altLang="zh-CN" dirty="0"/>
            </a:p>
          </p:txBody>
        </p:sp>
        <p:graphicFrame>
          <p:nvGraphicFramePr>
            <p:cNvPr id="71" name="对象 70"/>
            <p:cNvGraphicFramePr>
              <a:graphicFrameLocks noChangeAspect="1"/>
            </p:cNvGraphicFramePr>
            <p:nvPr/>
          </p:nvGraphicFramePr>
          <p:xfrm>
            <a:off x="5138590" y="725790"/>
            <a:ext cx="24003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9" name="Equation" r:id="rId15" imgW="57607200" imgH="21945600" progId="Equation.DSMT4">
                    <p:embed/>
                  </p:oleObj>
                </mc:Choice>
                <mc:Fallback>
                  <p:oleObj name="Equation" r:id="rId15" imgW="57607200" imgH="21945600" progId="Equation.DSMT4">
                    <p:embed/>
                    <p:pic>
                      <p:nvPicPr>
                        <p:cNvPr id="0" name="对象 70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5138590" y="725790"/>
                          <a:ext cx="24003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1582779" y="183825"/>
            <a:ext cx="3877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P5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95185" y="740896"/>
            <a:ext cx="10415497" cy="676638"/>
            <a:chOff x="409385" y="871448"/>
            <a:chExt cx="10415497" cy="676638"/>
          </a:xfrm>
        </p:grpSpPr>
        <p:sp>
          <p:nvSpPr>
            <p:cNvPr id="9" name="文本框 10241"/>
            <p:cNvSpPr txBox="1"/>
            <p:nvPr/>
          </p:nvSpPr>
          <p:spPr>
            <a:xfrm>
              <a:off x="409385" y="901755"/>
              <a:ext cx="1041549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en-US" altLang="zh-CN"/>
                <a:t>3. </a:t>
              </a:r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）如果                   ，那么实数 </a:t>
              </a:r>
              <a:r>
                <a:rPr lang="en-US" altLang="zh-CN" i="1"/>
                <a:t>a</a:t>
              </a:r>
              <a:r>
                <a:rPr lang="en-US" altLang="zh-CN"/>
                <a:t> </a:t>
              </a:r>
              <a:r>
                <a:rPr lang="zh-CN" altLang="en-US"/>
                <a:t>应取何值？</a:t>
              </a:r>
              <a:endParaRPr lang="en-US" altLang="zh-CN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267075" y="871448"/>
            <a:ext cx="17907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69" name="Equation" r:id="rId1" imgW="42976800" imgH="14935200" progId="Equation.DSMT4">
                    <p:embed/>
                  </p:oleObj>
                </mc:Choice>
                <mc:Fallback>
                  <p:oleObj name="Equation" r:id="rId1" imgW="42976800" imgH="14935200" progId="Equation.DSMT4">
                    <p:embed/>
                    <p:pic>
                      <p:nvPicPr>
                        <p:cNvPr id="0" name="图片 2886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267075" y="871448"/>
                          <a:ext cx="17907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>
            <a:off x="1569332" y="1508218"/>
            <a:ext cx="9366627" cy="646331"/>
            <a:chOff x="409385" y="901755"/>
            <a:chExt cx="9366627" cy="646331"/>
          </a:xfrm>
        </p:grpSpPr>
        <p:sp>
          <p:nvSpPr>
            <p:cNvPr id="38" name="文本框 10241"/>
            <p:cNvSpPr txBox="1"/>
            <p:nvPr/>
          </p:nvSpPr>
          <p:spPr>
            <a:xfrm>
              <a:off x="409385" y="901755"/>
              <a:ext cx="936662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）实数 </a:t>
              </a:r>
              <a:r>
                <a:rPr lang="en-US" altLang="zh-CN" i="1"/>
                <a:t>a</a:t>
              </a:r>
              <a:r>
                <a:rPr lang="en-US" altLang="zh-CN"/>
                <a:t> </a:t>
              </a:r>
              <a:r>
                <a:rPr lang="zh-CN" altLang="en-US"/>
                <a:t>取何值时，       有意义？</a:t>
              </a:r>
              <a:endParaRPr lang="en-US" altLang="zh-CN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5166283" y="903334"/>
            <a:ext cx="9017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70" name="Equation" r:id="rId3" imgW="21640800" imgH="13411200" progId="Equation.DSMT4">
                    <p:embed/>
                  </p:oleObj>
                </mc:Choice>
                <mc:Fallback>
                  <p:oleObj name="Equation" r:id="rId3" imgW="21640800" imgH="134112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166283" y="903334"/>
                          <a:ext cx="9017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5" name="Text Box 3"/>
          <p:cNvSpPr txBox="1"/>
          <p:nvPr/>
        </p:nvSpPr>
        <p:spPr>
          <a:xfrm>
            <a:off x="1160381" y="4749399"/>
            <a:ext cx="28409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+mn-ea"/>
              </a:rPr>
              <a:t>≥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sym typeface="Euclid Math Two" panose="02050601010101010101" pitchFamily="18" charset="2"/>
              </a:rPr>
              <a:t> 0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569331" y="2162986"/>
            <a:ext cx="9366627" cy="914400"/>
            <a:chOff x="409385" y="725790"/>
            <a:chExt cx="9366627" cy="914400"/>
          </a:xfrm>
        </p:grpSpPr>
        <p:sp>
          <p:nvSpPr>
            <p:cNvPr id="70" name="文本框 10241"/>
            <p:cNvSpPr txBox="1"/>
            <p:nvPr/>
          </p:nvSpPr>
          <p:spPr>
            <a:xfrm>
              <a:off x="409385" y="901755"/>
              <a:ext cx="936662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）实数 </a:t>
              </a:r>
              <a:r>
                <a:rPr lang="en-US" altLang="zh-CN" i="1"/>
                <a:t>a</a:t>
              </a:r>
              <a:r>
                <a:rPr lang="en-US" altLang="zh-CN"/>
                <a:t> </a:t>
              </a:r>
              <a:r>
                <a:rPr lang="zh-CN" altLang="en-US"/>
                <a:t>取何值时，                   成立？</a:t>
              </a:r>
              <a:endParaRPr lang="en-US" altLang="zh-CN" dirty="0"/>
            </a:p>
          </p:txBody>
        </p:sp>
        <p:graphicFrame>
          <p:nvGraphicFramePr>
            <p:cNvPr id="71" name="对象 70"/>
            <p:cNvGraphicFramePr>
              <a:graphicFrameLocks noChangeAspect="1"/>
            </p:cNvGraphicFramePr>
            <p:nvPr/>
          </p:nvGraphicFramePr>
          <p:xfrm>
            <a:off x="5138590" y="725790"/>
            <a:ext cx="24003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71" name="Equation" r:id="rId5" imgW="57607200" imgH="21945600" progId="Equation.DSMT4">
                    <p:embed/>
                  </p:oleObj>
                </mc:Choice>
                <mc:Fallback>
                  <p:oleObj name="Equation" r:id="rId5" imgW="57607200" imgH="219456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138590" y="725790"/>
                          <a:ext cx="24003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0" y="3167443"/>
            <a:ext cx="11680270" cy="914400"/>
            <a:chOff x="58702" y="3142851"/>
            <a:chExt cx="11680270" cy="914400"/>
          </a:xfrm>
        </p:grpSpPr>
        <p:sp>
          <p:nvSpPr>
            <p:cNvPr id="19" name="Text Box 3"/>
            <p:cNvSpPr txBox="1"/>
            <p:nvPr/>
          </p:nvSpPr>
          <p:spPr>
            <a:xfrm>
              <a:off x="58702" y="3218980"/>
              <a:ext cx="725746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3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）由二次根式的性质可知，</a:t>
              </a:r>
              <a:endPara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6210961" y="3193651"/>
            <a:ext cx="1828800" cy="723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72" name="Equation" r:id="rId7" imgW="43891200" imgH="17373600" progId="Equation.DSMT4">
                    <p:embed/>
                  </p:oleObj>
                </mc:Choice>
                <mc:Fallback>
                  <p:oleObj name="Equation" r:id="rId7" imgW="43891200" imgH="173736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210961" y="3193651"/>
                          <a:ext cx="1828800" cy="723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" name="对象 71"/>
            <p:cNvGraphicFramePr>
              <a:graphicFrameLocks noChangeAspect="1"/>
            </p:cNvGraphicFramePr>
            <p:nvPr/>
          </p:nvGraphicFramePr>
          <p:xfrm>
            <a:off x="8348072" y="3142851"/>
            <a:ext cx="33909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73" name="Equation" r:id="rId9" imgW="81381600" imgH="21945600" progId="Equation.DSMT4">
                    <p:embed/>
                  </p:oleObj>
                </mc:Choice>
                <mc:Fallback>
                  <p:oleObj name="Equation" r:id="rId9" imgW="81381600" imgH="219456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348072" y="3142851"/>
                          <a:ext cx="33909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1160381" y="3898287"/>
            <a:ext cx="9915198" cy="914400"/>
            <a:chOff x="1138401" y="4156914"/>
            <a:chExt cx="9915198" cy="914400"/>
          </a:xfrm>
        </p:grpSpPr>
        <p:sp>
          <p:nvSpPr>
            <p:cNvPr id="34" name="Text Box 3"/>
            <p:cNvSpPr txBox="1"/>
            <p:nvPr/>
          </p:nvSpPr>
          <p:spPr>
            <a:xfrm>
              <a:off x="1138401" y="4290949"/>
              <a:ext cx="991519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cs typeface="仿宋" panose="02010609060101010101" pitchFamily="49" charset="-122"/>
                </a:rPr>
                <a:t>要使                     成立，则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|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a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|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=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a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，且 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a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</a:rPr>
                <a:t> 0.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73" name="对象 72"/>
            <p:cNvGraphicFramePr>
              <a:graphicFrameLocks noChangeAspect="1"/>
            </p:cNvGraphicFramePr>
            <p:nvPr/>
          </p:nvGraphicFramePr>
          <p:xfrm>
            <a:off x="2190657" y="4156914"/>
            <a:ext cx="24003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74" name="Equation" r:id="rId11" imgW="57607200" imgH="21945600" progId="Equation.DSMT4">
                    <p:embed/>
                  </p:oleObj>
                </mc:Choice>
                <mc:Fallback>
                  <p:oleObj name="Equation" r:id="rId11" imgW="57607200" imgH="219456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190657" y="4156914"/>
                          <a:ext cx="24003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4" name="组合 73"/>
          <p:cNvGrpSpPr/>
          <p:nvPr/>
        </p:nvGrpSpPr>
        <p:grpSpPr>
          <a:xfrm>
            <a:off x="1160381" y="5238325"/>
            <a:ext cx="7830787" cy="914400"/>
            <a:chOff x="1138401" y="4156914"/>
            <a:chExt cx="7830787" cy="914400"/>
          </a:xfrm>
        </p:grpSpPr>
        <p:sp>
          <p:nvSpPr>
            <p:cNvPr id="75" name="Text Box 3"/>
            <p:cNvSpPr txBox="1"/>
            <p:nvPr/>
          </p:nvSpPr>
          <p:spPr>
            <a:xfrm>
              <a:off x="1138401" y="4290949"/>
              <a:ext cx="783078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cs typeface="仿宋" panose="02010609060101010101" pitchFamily="49" charset="-122"/>
                </a:rPr>
                <a:t>所以当 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a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 0 </a:t>
              </a:r>
              <a:r>
                <a:rPr lang="zh-CN" altLang="en-US" sz="3600" b="1">
                  <a:solidFill>
                    <a:srgbClr val="FF0000"/>
                  </a:solidFill>
                </a:rPr>
                <a:t>时，</a:t>
              </a:r>
              <a:r>
                <a:rPr lang="zh-CN" altLang="en-US" sz="3600" b="1">
                  <a:solidFill>
                    <a:srgbClr val="FF0000"/>
                  </a:solidFill>
                  <a:cs typeface="仿宋" panose="02010609060101010101" pitchFamily="49" charset="-122"/>
                </a:rPr>
                <a:t>                     成立</a:t>
              </a:r>
              <a:r>
                <a:rPr lang="en-US" altLang="zh-CN" sz="3600" b="1">
                  <a:solidFill>
                    <a:srgbClr val="FF0000"/>
                  </a:solidFill>
                </a:rPr>
                <a:t>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76" name="对象 75"/>
            <p:cNvGraphicFramePr>
              <a:graphicFrameLocks noChangeAspect="1"/>
            </p:cNvGraphicFramePr>
            <p:nvPr/>
          </p:nvGraphicFramePr>
          <p:xfrm>
            <a:off x="4895089" y="4156914"/>
            <a:ext cx="24003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75" name="Equation" r:id="rId13" imgW="57607200" imgH="21945600" progId="Equation.DSMT4">
                    <p:embed/>
                  </p:oleObj>
                </mc:Choice>
                <mc:Fallback>
                  <p:oleObj name="Equation" r:id="rId13" imgW="57607200" imgH="21945600" progId="Equation.DSMT4">
                    <p:embed/>
                    <p:pic>
                      <p:nvPicPr>
                        <p:cNvPr id="0" name="对象 7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895089" y="4156914"/>
                          <a:ext cx="24003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1582779" y="412425"/>
            <a:ext cx="3877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P5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95186" y="916175"/>
            <a:ext cx="9366628" cy="676171"/>
            <a:chOff x="409386" y="871915"/>
            <a:chExt cx="9366628" cy="676171"/>
          </a:xfrm>
        </p:grpSpPr>
        <p:sp>
          <p:nvSpPr>
            <p:cNvPr id="9" name="文本框 10241"/>
            <p:cNvSpPr txBox="1"/>
            <p:nvPr/>
          </p:nvSpPr>
          <p:spPr>
            <a:xfrm>
              <a:off x="409386" y="901755"/>
              <a:ext cx="936662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en-US" altLang="zh-CN"/>
                <a:t>4. </a:t>
              </a:r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）当 </a:t>
              </a:r>
              <a:r>
                <a:rPr lang="en-US" altLang="zh-CN" i="1"/>
                <a:t>a</a:t>
              </a:r>
              <a:r>
                <a:rPr lang="en-US" altLang="zh-CN"/>
                <a:t> = – 3 </a:t>
              </a:r>
              <a:r>
                <a:rPr lang="zh-CN" altLang="en-US"/>
                <a:t>时，求                           的值；</a:t>
              </a:r>
              <a:endParaRPr lang="en-US" altLang="zh-CN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5612736" y="871915"/>
            <a:ext cx="28067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08" name="Equation" r:id="rId1" imgW="67360800" imgH="14935200" progId="Equation.DSMT4">
                    <p:embed/>
                  </p:oleObj>
                </mc:Choice>
                <mc:Fallback>
                  <p:oleObj name="Equation" r:id="rId1" imgW="67360800" imgH="149352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612736" y="871915"/>
                          <a:ext cx="28067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649402" y="2485006"/>
            <a:ext cx="7799028" cy="850900"/>
            <a:chOff x="1643150" y="2673987"/>
            <a:chExt cx="7799028" cy="850900"/>
          </a:xfrm>
        </p:grpSpPr>
        <p:sp>
          <p:nvSpPr>
            <p:cNvPr id="19" name="Text Box 3"/>
            <p:cNvSpPr txBox="1"/>
            <p:nvPr/>
          </p:nvSpPr>
          <p:spPr>
            <a:xfrm>
              <a:off x="1643150" y="2785601"/>
              <a:ext cx="779902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3672755" y="2673987"/>
            <a:ext cx="5067300" cy="85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09" name="Equation" r:id="rId3" imgW="121615200" imgH="20421600" progId="Equation.DSMT4">
                    <p:embed/>
                  </p:oleObj>
                </mc:Choice>
                <mc:Fallback>
                  <p:oleObj name="Equation" r:id="rId3" imgW="121615200" imgH="204216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672755" y="2673987"/>
                          <a:ext cx="5067300" cy="850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7763517" y="2683657"/>
          <a:ext cx="1574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0" name="Equation" r:id="rId5" imgW="37795200" imgH="14325600" progId="Equation.DSMT4">
                  <p:embed/>
                </p:oleObj>
              </mc:Choice>
              <mc:Fallback>
                <p:oleObj name="Equation" r:id="rId5" imgW="37795200" imgH="14325600" progId="Equation.DSMT4">
                  <p:embed/>
                  <p:pic>
                    <p:nvPicPr>
                      <p:cNvPr id="0" name="对象 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63517" y="2683657"/>
                        <a:ext cx="15748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 Box 3"/>
          <p:cNvSpPr txBox="1"/>
          <p:nvPr/>
        </p:nvSpPr>
        <p:spPr>
          <a:xfrm>
            <a:off x="1843151" y="3422943"/>
            <a:ext cx="850569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sym typeface="Euclid Math Two" panose="02050601010101010101" pitchFamily="18" charset="2"/>
              </a:rPr>
              <a:t>=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3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时，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|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5| = |– 3 – 5| = |– 8| = 8.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69332" y="1666484"/>
            <a:ext cx="9537939" cy="646331"/>
            <a:chOff x="409385" y="901755"/>
            <a:chExt cx="9537939" cy="646331"/>
          </a:xfrm>
        </p:grpSpPr>
        <p:sp>
          <p:nvSpPr>
            <p:cNvPr id="38" name="文本框 10241"/>
            <p:cNvSpPr txBox="1"/>
            <p:nvPr/>
          </p:nvSpPr>
          <p:spPr>
            <a:xfrm>
              <a:off x="409385" y="901755"/>
              <a:ext cx="953793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）已知                是整数，求正整数 </a:t>
              </a:r>
              <a:r>
                <a:rPr lang="en-US" altLang="zh-CN" i="1"/>
                <a:t>n</a:t>
              </a:r>
              <a:r>
                <a:rPr lang="en-US" altLang="zh-CN"/>
                <a:t> </a:t>
              </a:r>
              <a:r>
                <a:rPr lang="zh-CN" altLang="en-US"/>
                <a:t>的值</a:t>
              </a:r>
              <a:r>
                <a:rPr lang="en-US" altLang="zh-CN"/>
                <a:t>.</a:t>
              </a:r>
              <a:endParaRPr lang="en-US" altLang="zh-CN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2711098" y="903250"/>
            <a:ext cx="1511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11" name="Equation" r:id="rId7" imgW="36271200" imgH="13411200" progId="Equation.DSMT4">
                    <p:embed/>
                  </p:oleObj>
                </mc:Choice>
                <mc:Fallback>
                  <p:oleObj name="Equation" r:id="rId7" imgW="36271200" imgH="134112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711098" y="903250"/>
                          <a:ext cx="1511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" name="Text Box 3"/>
          <p:cNvSpPr txBox="1"/>
          <p:nvPr/>
        </p:nvSpPr>
        <p:spPr>
          <a:xfrm>
            <a:off x="1843151" y="4265630"/>
            <a:ext cx="592036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∴当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sym typeface="Euclid Math Two" panose="02050601010101010101" pitchFamily="18" charset="2"/>
              </a:rPr>
              <a:t>=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3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时，原式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8.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542436" y="1172020"/>
            <a:ext cx="8919378" cy="646331"/>
            <a:chOff x="1643149" y="2785601"/>
            <a:chExt cx="8919378" cy="646331"/>
          </a:xfrm>
        </p:grpSpPr>
        <p:sp>
          <p:nvSpPr>
            <p:cNvPr id="63" name="Text Box 3"/>
            <p:cNvSpPr txBox="1"/>
            <p:nvPr/>
          </p:nvSpPr>
          <p:spPr>
            <a:xfrm>
              <a:off x="1643149" y="2785601"/>
              <a:ext cx="891937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）∵               是整数，且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 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n </a:t>
              </a:r>
              <a:r>
                <a:rPr lang="zh-CN" altLang="en-US" sz="3600" b="1">
                  <a:solidFill>
                    <a:srgbClr val="FF0000"/>
                  </a:solidFill>
                  <a:latin typeface="+mn-ea"/>
                </a:rPr>
                <a:t>是正整数，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64" name="对象 63"/>
            <p:cNvGraphicFramePr>
              <a:graphicFrameLocks noChangeAspect="1"/>
            </p:cNvGraphicFramePr>
            <p:nvPr/>
          </p:nvGraphicFramePr>
          <p:xfrm>
            <a:off x="3431261" y="2820907"/>
            <a:ext cx="1511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48" name="Equation" r:id="rId1" imgW="36271200" imgH="13411200" progId="Equation.DSMT4">
                    <p:embed/>
                  </p:oleObj>
                </mc:Choice>
                <mc:Fallback>
                  <p:oleObj name="Equation" r:id="rId1" imgW="36271200" imgH="13411200" progId="Equation.DSMT4">
                    <p:embed/>
                    <p:pic>
                      <p:nvPicPr>
                        <p:cNvPr id="0" name="对象 6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431261" y="2820907"/>
                          <a:ext cx="1511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6" name="组合 65"/>
          <p:cNvGrpSpPr/>
          <p:nvPr/>
        </p:nvGrpSpPr>
        <p:grpSpPr>
          <a:xfrm>
            <a:off x="1772898" y="2438671"/>
            <a:ext cx="7671556" cy="656525"/>
            <a:chOff x="2750012" y="4245857"/>
            <a:chExt cx="7671556" cy="656525"/>
          </a:xfrm>
        </p:grpSpPr>
        <p:sp>
          <p:nvSpPr>
            <p:cNvPr id="67" name="Text Box 3"/>
            <p:cNvSpPr txBox="1"/>
            <p:nvPr/>
          </p:nvSpPr>
          <p:spPr>
            <a:xfrm>
              <a:off x="2750012" y="4256051"/>
              <a:ext cx="767155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所以当                              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n 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= 4</a:t>
              </a:r>
              <a:r>
                <a:rPr lang="zh-CN" altLang="en-US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；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 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68" name="对象 67"/>
            <p:cNvGraphicFramePr>
              <a:graphicFrameLocks noChangeAspect="1"/>
            </p:cNvGraphicFramePr>
            <p:nvPr/>
          </p:nvGraphicFramePr>
          <p:xfrm>
            <a:off x="4261348" y="4245857"/>
            <a:ext cx="34290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49" name="Equation" r:id="rId3" imgW="82296000" imgH="13411200" progId="Equation.DSMT4">
                    <p:embed/>
                  </p:oleObj>
                </mc:Choice>
                <mc:Fallback>
                  <p:oleObj name="Equation" r:id="rId3" imgW="82296000" imgH="13411200" progId="Equation.DSMT4">
                    <p:embed/>
                    <p:pic>
                      <p:nvPicPr>
                        <p:cNvPr id="0" name="对象 6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61348" y="4245857"/>
                          <a:ext cx="34290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" name="Text Box 3"/>
          <p:cNvSpPr txBox="1"/>
          <p:nvPr/>
        </p:nvSpPr>
        <p:spPr>
          <a:xfrm>
            <a:off x="2692829" y="1826246"/>
            <a:ext cx="744152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∴</a:t>
            </a:r>
            <a:r>
              <a:rPr lang="en-US" altLang="zh-CN" sz="3600" b="1">
                <a:solidFill>
                  <a:srgbClr val="FF0000"/>
                </a:solidFill>
              </a:rPr>
              <a:t> 0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sym typeface="Euclid Math Two" panose="02050601010101010101" pitchFamily="18" charset="2"/>
              </a:rPr>
              <a:t> </a:t>
            </a:r>
            <a:r>
              <a:rPr lang="en-US" altLang="zh-CN" sz="3600" b="1">
                <a:solidFill>
                  <a:srgbClr val="FF0000"/>
                </a:solidFill>
              </a:rPr>
              <a:t>20 – 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sym typeface="Euclid Math Two" panose="02050601010101010101" pitchFamily="18" charset="2"/>
              </a:rPr>
              <a:t>&lt; 20 </a:t>
            </a:r>
            <a:r>
              <a:rPr lang="zh-CN" altLang="en-US" sz="3600" b="1">
                <a:solidFill>
                  <a:srgbClr val="FF0000"/>
                </a:solidFill>
                <a:sym typeface="Euclid Math Two" panose="02050601010101010101" pitchFamily="18" charset="2"/>
              </a:rPr>
              <a:t>且为整数的平方</a:t>
            </a:r>
            <a:r>
              <a:rPr lang="en-US" altLang="zh-CN" sz="3600" b="1">
                <a:solidFill>
                  <a:srgbClr val="FF0000"/>
                </a:solidFill>
                <a:sym typeface="Euclid Math Two" panose="02050601010101010101" pitchFamily="18" charset="2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772898" y="3130634"/>
            <a:ext cx="6544775" cy="655962"/>
            <a:chOff x="2750012" y="4246420"/>
            <a:chExt cx="6544775" cy="655962"/>
          </a:xfrm>
        </p:grpSpPr>
        <p:sp>
          <p:nvSpPr>
            <p:cNvPr id="51" name="Text Box 3"/>
            <p:cNvSpPr txBox="1"/>
            <p:nvPr/>
          </p:nvSpPr>
          <p:spPr>
            <a:xfrm>
              <a:off x="2750012" y="4256051"/>
              <a:ext cx="65447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当                           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n 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= 11</a:t>
              </a:r>
              <a:r>
                <a:rPr lang="zh-CN" altLang="en-US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；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 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52" name="对象 51"/>
            <p:cNvGraphicFramePr>
              <a:graphicFrameLocks noChangeAspect="1"/>
            </p:cNvGraphicFramePr>
            <p:nvPr/>
          </p:nvGraphicFramePr>
          <p:xfrm>
            <a:off x="3236138" y="4246420"/>
            <a:ext cx="32385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0" name="Equation" r:id="rId5" imgW="77724000" imgH="13411200" progId="Equation.DSMT4">
                    <p:embed/>
                  </p:oleObj>
                </mc:Choice>
                <mc:Fallback>
                  <p:oleObj name="Equation" r:id="rId5" imgW="77724000" imgH="13411200" progId="Equation.DSMT4">
                    <p:embed/>
                    <p:pic>
                      <p:nvPicPr>
                        <p:cNvPr id="0" name="对象 5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236138" y="4246420"/>
                          <a:ext cx="32385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" name="组合 30"/>
          <p:cNvGrpSpPr/>
          <p:nvPr/>
        </p:nvGrpSpPr>
        <p:grpSpPr>
          <a:xfrm>
            <a:off x="1569332" y="451551"/>
            <a:ext cx="9537939" cy="646331"/>
            <a:chOff x="409385" y="901755"/>
            <a:chExt cx="9537939" cy="646331"/>
          </a:xfrm>
        </p:grpSpPr>
        <p:sp>
          <p:nvSpPr>
            <p:cNvPr id="32" name="文本框 10241"/>
            <p:cNvSpPr txBox="1"/>
            <p:nvPr/>
          </p:nvSpPr>
          <p:spPr>
            <a:xfrm>
              <a:off x="409385" y="901755"/>
              <a:ext cx="953793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）已知                是整数，求正整数 </a:t>
              </a:r>
              <a:r>
                <a:rPr lang="en-US" altLang="zh-CN" i="1"/>
                <a:t>n</a:t>
              </a:r>
              <a:r>
                <a:rPr lang="en-US" altLang="zh-CN"/>
                <a:t> </a:t>
              </a:r>
              <a:r>
                <a:rPr lang="zh-CN" altLang="en-US"/>
                <a:t>的值</a:t>
              </a:r>
              <a:r>
                <a:rPr lang="en-US" altLang="zh-CN"/>
                <a:t>.</a:t>
              </a:r>
              <a:endParaRPr lang="en-US" altLang="zh-CN" dirty="0"/>
            </a:p>
          </p:txBody>
        </p:sp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2711098" y="903250"/>
            <a:ext cx="1511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1" name="Equation" r:id="rId7" imgW="36271200" imgH="13411200" progId="Equation.DSMT4">
                    <p:embed/>
                  </p:oleObj>
                </mc:Choice>
                <mc:Fallback>
                  <p:oleObj name="Equation" r:id="rId7" imgW="36271200" imgH="134112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711098" y="903250"/>
                          <a:ext cx="1511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" name="组合 33"/>
          <p:cNvGrpSpPr/>
          <p:nvPr/>
        </p:nvGrpSpPr>
        <p:grpSpPr>
          <a:xfrm>
            <a:off x="1772898" y="3831665"/>
            <a:ext cx="6544775" cy="655962"/>
            <a:chOff x="2750012" y="4246420"/>
            <a:chExt cx="6544775" cy="655962"/>
          </a:xfrm>
        </p:grpSpPr>
        <p:sp>
          <p:nvSpPr>
            <p:cNvPr id="40" name="Text Box 3"/>
            <p:cNvSpPr txBox="1"/>
            <p:nvPr/>
          </p:nvSpPr>
          <p:spPr>
            <a:xfrm>
              <a:off x="2750012" y="4256051"/>
              <a:ext cx="65447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当                           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n 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= 16</a:t>
              </a:r>
              <a:r>
                <a:rPr lang="zh-CN" altLang="en-US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；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 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1" name="对象 40"/>
            <p:cNvGraphicFramePr>
              <a:graphicFrameLocks noChangeAspect="1"/>
            </p:cNvGraphicFramePr>
            <p:nvPr/>
          </p:nvGraphicFramePr>
          <p:xfrm>
            <a:off x="3236138" y="4246420"/>
            <a:ext cx="32385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2" name="Equation" r:id="rId9" imgW="77724000" imgH="13411200" progId="Equation.DSMT4">
                    <p:embed/>
                  </p:oleObj>
                </mc:Choice>
                <mc:Fallback>
                  <p:oleObj name="Equation" r:id="rId9" imgW="77724000" imgH="13411200" progId="Equation.DSMT4">
                    <p:embed/>
                    <p:pic>
                      <p:nvPicPr>
                        <p:cNvPr id="0" name="对象 5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236138" y="4246420"/>
                          <a:ext cx="32385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2" name="组合 41"/>
          <p:cNvGrpSpPr/>
          <p:nvPr/>
        </p:nvGrpSpPr>
        <p:grpSpPr>
          <a:xfrm>
            <a:off x="1772897" y="4487367"/>
            <a:ext cx="6544775" cy="655359"/>
            <a:chOff x="2750012" y="4247023"/>
            <a:chExt cx="6544775" cy="655359"/>
          </a:xfrm>
        </p:grpSpPr>
        <p:sp>
          <p:nvSpPr>
            <p:cNvPr id="43" name="Text Box 3"/>
            <p:cNvSpPr txBox="1"/>
            <p:nvPr/>
          </p:nvSpPr>
          <p:spPr>
            <a:xfrm>
              <a:off x="2750012" y="4256051"/>
              <a:ext cx="65447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当                           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n 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= 19</a:t>
              </a:r>
              <a:r>
                <a:rPr lang="zh-CN" altLang="en-US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；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 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4" name="对象 43"/>
            <p:cNvGraphicFramePr>
              <a:graphicFrameLocks noChangeAspect="1"/>
            </p:cNvGraphicFramePr>
            <p:nvPr/>
          </p:nvGraphicFramePr>
          <p:xfrm>
            <a:off x="3274228" y="4247023"/>
            <a:ext cx="31623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3" name="Equation" r:id="rId11" imgW="75895200" imgH="13411200" progId="Equation.DSMT4">
                    <p:embed/>
                  </p:oleObj>
                </mc:Choice>
                <mc:Fallback>
                  <p:oleObj name="Equation" r:id="rId11" imgW="75895200" imgH="13411200" progId="Equation.DSMT4">
                    <p:embed/>
                    <p:pic>
                      <p:nvPicPr>
                        <p:cNvPr id="0" name="对象 40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274228" y="4247023"/>
                          <a:ext cx="31623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5" name="组合 44"/>
          <p:cNvGrpSpPr/>
          <p:nvPr/>
        </p:nvGrpSpPr>
        <p:grpSpPr>
          <a:xfrm>
            <a:off x="1772896" y="5141417"/>
            <a:ext cx="6544775" cy="656408"/>
            <a:chOff x="2750012" y="4245974"/>
            <a:chExt cx="6544775" cy="656408"/>
          </a:xfrm>
        </p:grpSpPr>
        <p:sp>
          <p:nvSpPr>
            <p:cNvPr id="46" name="Text Box 3"/>
            <p:cNvSpPr txBox="1"/>
            <p:nvPr/>
          </p:nvSpPr>
          <p:spPr>
            <a:xfrm>
              <a:off x="2750012" y="4256051"/>
              <a:ext cx="654477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当                           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</a:t>
              </a:r>
              <a:r>
                <a:rPr lang="en-US" altLang="zh-CN" sz="3600" b="1" i="1">
                  <a:solidFill>
                    <a:srgbClr val="FF0000"/>
                  </a:solidFill>
                </a:rPr>
                <a:t>n 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= 20</a:t>
              </a:r>
              <a:r>
                <a:rPr lang="zh-CN" altLang="en-US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；</a:t>
              </a:r>
              <a:r>
                <a:rPr lang="en-US" altLang="zh-CN" sz="3600" b="1">
                  <a:solidFill>
                    <a:srgbClr val="FF0000"/>
                  </a:solidFill>
                  <a:sym typeface="Euclid Math Two" panose="02050601010101010101" pitchFamily="18" charset="2"/>
                </a:rPr>
                <a:t> 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7" name="对象 46"/>
            <p:cNvGraphicFramePr>
              <a:graphicFrameLocks noChangeAspect="1"/>
            </p:cNvGraphicFramePr>
            <p:nvPr/>
          </p:nvGraphicFramePr>
          <p:xfrm>
            <a:off x="3242479" y="4245974"/>
            <a:ext cx="32258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4" name="Equation" r:id="rId13" imgW="77419200" imgH="13411200" progId="Equation.DSMT4">
                    <p:embed/>
                  </p:oleObj>
                </mc:Choice>
                <mc:Fallback>
                  <p:oleObj name="Equation" r:id="rId13" imgW="77419200" imgH="13411200" progId="Equation.DSMT4">
                    <p:embed/>
                    <p:pic>
                      <p:nvPicPr>
                        <p:cNvPr id="0" name="对象 43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242479" y="4245974"/>
                          <a:ext cx="32258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Text Box 3"/>
          <p:cNvSpPr txBox="1"/>
          <p:nvPr/>
        </p:nvSpPr>
        <p:spPr>
          <a:xfrm>
            <a:off x="1772896" y="5895638"/>
            <a:ext cx="90519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即正整数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n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的值为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19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或 </a:t>
            </a:r>
            <a:r>
              <a:rPr lang="en-US" altLang="zh-CN" sz="3600" b="1">
                <a:solidFill>
                  <a:srgbClr val="FF0000"/>
                </a:solidFill>
                <a:sym typeface="Euclid Math Two" panose="02050601010101010101" pitchFamily="18" charset="2"/>
              </a:rPr>
              <a:t>20.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14594" y="908972"/>
            <a:ext cx="11037993" cy="1363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eaLnBrk="1" hangingPunct="1">
              <a:lnSpc>
                <a:spcPct val="120000"/>
              </a:lnSpc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Rt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ABC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中，∠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 90°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 4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BC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，△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ABC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的面积为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，求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的长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4444" y="2376901"/>
            <a:ext cx="7478656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∵∠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 90°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 4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BC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14444" y="4386928"/>
            <a:ext cx="3489797" cy="1206500"/>
            <a:chOff x="793278" y="4649788"/>
            <a:chExt cx="3489797" cy="1206500"/>
          </a:xfrm>
        </p:grpSpPr>
        <p:sp>
          <p:nvSpPr>
            <p:cNvPr id="8" name="文本框 7"/>
            <p:cNvSpPr txBox="1"/>
            <p:nvPr/>
          </p:nvSpPr>
          <p:spPr>
            <a:xfrm>
              <a:off x="793278" y="4790001"/>
              <a:ext cx="789501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∴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438275" y="4649788"/>
            <a:ext cx="28448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41" name="Equation" r:id="rId1" imgW="68275200" imgH="28956000" progId="Equation.DSMT4">
                    <p:embed/>
                  </p:oleObj>
                </mc:Choice>
                <mc:Fallback>
                  <p:oleObj name="Equation" r:id="rId1" imgW="68275200" imgH="289560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38275" y="4649788"/>
                          <a:ext cx="28448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文本框 10"/>
          <p:cNvSpPr txBox="1"/>
          <p:nvPr/>
        </p:nvSpPr>
        <p:spPr>
          <a:xfrm>
            <a:off x="5939350" y="1707049"/>
            <a:ext cx="3877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P5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16.1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6310" y="3198860"/>
            <a:ext cx="4450900" cy="1069425"/>
            <a:chOff x="892510" y="3376660"/>
            <a:chExt cx="4450900" cy="1069425"/>
          </a:xfrm>
        </p:grpSpPr>
        <p:sp>
          <p:nvSpPr>
            <p:cNvPr id="15" name="文本框 14"/>
            <p:cNvSpPr txBox="1"/>
            <p:nvPr/>
          </p:nvSpPr>
          <p:spPr>
            <a:xfrm>
              <a:off x="892510" y="3376660"/>
              <a:ext cx="4450900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∴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6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3600" b="1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ABC 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=    · AC · BC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3035300" y="3379285"/>
            <a:ext cx="3302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42" name="Equation" r:id="rId3" imgW="7924800" imgH="25603200" progId="Equation.DSMT4">
                    <p:embed/>
                  </p:oleObj>
                </mc:Choice>
                <mc:Fallback>
                  <p:oleObj name="Equation" r:id="rId3" imgW="7924800" imgH="25603200" progId="Equation.DSMT4">
                    <p:embed/>
                    <p:pic>
                      <p:nvPicPr>
                        <p:cNvPr id="0" name="图片 2464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035300" y="3379285"/>
                          <a:ext cx="3302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5109805" y="3201485"/>
            <a:ext cx="2987492" cy="1069425"/>
            <a:chOff x="5460700" y="3379285"/>
            <a:chExt cx="2987492" cy="1069425"/>
          </a:xfrm>
        </p:grpSpPr>
        <p:sp>
          <p:nvSpPr>
            <p:cNvPr id="16" name="文本框 15"/>
            <p:cNvSpPr txBox="1"/>
            <p:nvPr/>
          </p:nvSpPr>
          <p:spPr>
            <a:xfrm>
              <a:off x="5460700" y="3379285"/>
              <a:ext cx="2987492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</a:pP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=    ·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4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BC · BC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892800" y="3381910"/>
            <a:ext cx="3302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43" name="Equation" r:id="rId5" imgW="7924800" imgH="25603200" progId="Equation.DSMT4">
                    <p:embed/>
                  </p:oleObj>
                </mc:Choice>
                <mc:Fallback>
                  <p:oleObj name="Equation" r:id="rId5" imgW="7924800" imgH="256032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892800" y="3381910"/>
                          <a:ext cx="3302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文本框 18"/>
          <p:cNvSpPr txBox="1"/>
          <p:nvPr/>
        </p:nvSpPr>
        <p:spPr>
          <a:xfrm>
            <a:off x="7959088" y="3193386"/>
            <a:ext cx="1819912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39792" y="3193386"/>
            <a:ext cx="892812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2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2051</Words>
  <Application>WPS 演示</Application>
  <PresentationFormat>宽屏</PresentationFormat>
  <Paragraphs>162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49</vt:i4>
      </vt:variant>
      <vt:variant>
        <vt:lpstr>幻灯片标题</vt:lpstr>
      </vt:variant>
      <vt:variant>
        <vt:i4>12</vt:i4>
      </vt:variant>
    </vt:vector>
  </HeadingPairs>
  <TitlesOfParts>
    <vt:vector size="77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黑体</vt:lpstr>
      <vt:lpstr>Calibri</vt:lpstr>
      <vt:lpstr>仿宋</vt:lpstr>
      <vt:lpstr>Euclid Math Two</vt:lpstr>
      <vt:lpstr>Segoe Print</vt:lpstr>
      <vt:lpstr>Times New Roman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217</cp:revision>
  <dcterms:created xsi:type="dcterms:W3CDTF">2025-11-05T05:12:00Z</dcterms:created>
  <dcterms:modified xsi:type="dcterms:W3CDTF">2026-02-04T08:29:32Z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FA76228F92C5418580CCEA4BB4F9B5B0_12</vt:lpwstr>
  </property>
  <property fmtid="{D5CDD505-2E9C-101B-9397-08002B2CF9AE}" pid="3" name="KSOProductBuildVer">
    <vt:lpwstr>2052-12.1.0.24657</vt:lpwstr>
  </property>
</Properties>
</file>