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77" r:id="rId7"/>
    <p:sldId id="378" r:id="rId8"/>
    <p:sldId id="369" r:id="rId9"/>
    <p:sldId id="382" r:id="rId10"/>
    <p:sldId id="383" r:id="rId11"/>
    <p:sldId id="380" r:id="rId12"/>
    <p:sldId id="381" r:id="rId13"/>
    <p:sldId id="384" r:id="rId14"/>
    <p:sldId id="379" r:id="rId15"/>
    <p:sldId id="385" r:id="rId16"/>
    <p:sldId id="386" r:id="rId17"/>
    <p:sldId id="387" r:id="rId18"/>
    <p:sldId id="388" r:id="rId19"/>
    <p:sldId id="335" r:id="rId20"/>
    <p:sldId id="33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4BD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9" Type="http://schemas.openxmlformats.org/officeDocument/2006/relationships/image" Target="../media/image36.wmf"/><Relationship Id="rId8" Type="http://schemas.openxmlformats.org/officeDocument/2006/relationships/image" Target="../media/image35.wmf"/><Relationship Id="rId7" Type="http://schemas.openxmlformats.org/officeDocument/2006/relationships/image" Target="../media/image34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2" Type="http://schemas.openxmlformats.org/officeDocument/2006/relationships/image" Target="../media/image39.wmf"/><Relationship Id="rId11" Type="http://schemas.openxmlformats.org/officeDocument/2006/relationships/image" Target="../media/image38.wmf"/><Relationship Id="rId10" Type="http://schemas.openxmlformats.org/officeDocument/2006/relationships/image" Target="../media/image37.wmf"/><Relationship Id="rId1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9" Type="http://schemas.openxmlformats.org/officeDocument/2006/relationships/image" Target="../media/image44.wmf"/><Relationship Id="rId8" Type="http://schemas.openxmlformats.org/officeDocument/2006/relationships/image" Target="../media/image34.wmf"/><Relationship Id="rId7" Type="http://schemas.openxmlformats.org/officeDocument/2006/relationships/image" Target="../media/image32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4" Type="http://schemas.openxmlformats.org/officeDocument/2006/relationships/image" Target="../media/image39.wmf"/><Relationship Id="rId13" Type="http://schemas.openxmlformats.org/officeDocument/2006/relationships/image" Target="../media/image47.wmf"/><Relationship Id="rId12" Type="http://schemas.openxmlformats.org/officeDocument/2006/relationships/image" Target="../media/image46.wmf"/><Relationship Id="rId11" Type="http://schemas.openxmlformats.org/officeDocument/2006/relationships/image" Target="../media/image36.wmf"/><Relationship Id="rId10" Type="http://schemas.openxmlformats.org/officeDocument/2006/relationships/image" Target="../media/image45.wmf"/><Relationship Id="rId1" Type="http://schemas.openxmlformats.org/officeDocument/2006/relationships/image" Target="../media/image40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7" Type="http://schemas.openxmlformats.org/officeDocument/2006/relationships/image" Target="../media/image54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9.vml.rels><?xml version="1.0" encoding="UTF-8" standalone="yes"?>
<Relationships xmlns="http://schemas.openxmlformats.org/package/2006/relationships"><Relationship Id="rId7" Type="http://schemas.openxmlformats.org/officeDocument/2006/relationships/image" Target="../media/image27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7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16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1.wmf"/><Relationship Id="rId16" Type="http://schemas.openxmlformats.org/officeDocument/2006/relationships/vmlDrawing" Target="../drawings/vmlDrawing9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27.wmf"/><Relationship Id="rId13" Type="http://schemas.openxmlformats.org/officeDocument/2006/relationships/oleObject" Target="../embeddings/oleObject26.bin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20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31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8.bin"/><Relationship Id="rId26" Type="http://schemas.openxmlformats.org/officeDocument/2006/relationships/vmlDrawing" Target="../drawings/vmlDrawing10.vml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39.wmf"/><Relationship Id="rId23" Type="http://schemas.openxmlformats.org/officeDocument/2006/relationships/oleObject" Target="../embeddings/oleObject38.bin"/><Relationship Id="rId22" Type="http://schemas.openxmlformats.org/officeDocument/2006/relationships/image" Target="../media/image38.wmf"/><Relationship Id="rId21" Type="http://schemas.openxmlformats.org/officeDocument/2006/relationships/oleObject" Target="../embeddings/oleObject37.bin"/><Relationship Id="rId20" Type="http://schemas.openxmlformats.org/officeDocument/2006/relationships/image" Target="../media/image37.wmf"/><Relationship Id="rId2" Type="http://schemas.openxmlformats.org/officeDocument/2006/relationships/image" Target="../media/image28.wmf"/><Relationship Id="rId19" Type="http://schemas.openxmlformats.org/officeDocument/2006/relationships/oleObject" Target="../embeddings/oleObject36.bin"/><Relationship Id="rId18" Type="http://schemas.openxmlformats.org/officeDocument/2006/relationships/image" Target="../media/image36.wmf"/><Relationship Id="rId17" Type="http://schemas.openxmlformats.org/officeDocument/2006/relationships/oleObject" Target="../embeddings/oleObject35.bin"/><Relationship Id="rId16" Type="http://schemas.openxmlformats.org/officeDocument/2006/relationships/image" Target="../media/image35.wmf"/><Relationship Id="rId15" Type="http://schemas.openxmlformats.org/officeDocument/2006/relationships/oleObject" Target="../embeddings/oleObject34.bin"/><Relationship Id="rId14" Type="http://schemas.openxmlformats.org/officeDocument/2006/relationships/image" Target="../media/image34.wmf"/><Relationship Id="rId13" Type="http://schemas.openxmlformats.org/officeDocument/2006/relationships/oleObject" Target="../embeddings/oleObject33.bin"/><Relationship Id="rId12" Type="http://schemas.openxmlformats.org/officeDocument/2006/relationships/image" Target="../media/image33.wmf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32.wmf"/><Relationship Id="rId1" Type="http://schemas.openxmlformats.org/officeDocument/2006/relationships/oleObject" Target="../embeddings/oleObject27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3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42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29.wmf"/><Relationship Id="rId30" Type="http://schemas.openxmlformats.org/officeDocument/2006/relationships/vmlDrawing" Target="../drawings/vmlDrawing11.vml"/><Relationship Id="rId3" Type="http://schemas.openxmlformats.org/officeDocument/2006/relationships/oleObject" Target="../embeddings/oleObject40.bin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39.wmf"/><Relationship Id="rId27" Type="http://schemas.openxmlformats.org/officeDocument/2006/relationships/oleObject" Target="../embeddings/oleObject52.bin"/><Relationship Id="rId26" Type="http://schemas.openxmlformats.org/officeDocument/2006/relationships/image" Target="../media/image47.wmf"/><Relationship Id="rId25" Type="http://schemas.openxmlformats.org/officeDocument/2006/relationships/oleObject" Target="../embeddings/oleObject51.bin"/><Relationship Id="rId24" Type="http://schemas.openxmlformats.org/officeDocument/2006/relationships/image" Target="../media/image46.wmf"/><Relationship Id="rId23" Type="http://schemas.openxmlformats.org/officeDocument/2006/relationships/oleObject" Target="../embeddings/oleObject50.bin"/><Relationship Id="rId22" Type="http://schemas.openxmlformats.org/officeDocument/2006/relationships/image" Target="../media/image36.wmf"/><Relationship Id="rId21" Type="http://schemas.openxmlformats.org/officeDocument/2006/relationships/oleObject" Target="../embeddings/oleObject49.bin"/><Relationship Id="rId20" Type="http://schemas.openxmlformats.org/officeDocument/2006/relationships/image" Target="../media/image45.wmf"/><Relationship Id="rId2" Type="http://schemas.openxmlformats.org/officeDocument/2006/relationships/image" Target="../media/image40.wmf"/><Relationship Id="rId19" Type="http://schemas.openxmlformats.org/officeDocument/2006/relationships/oleObject" Target="../embeddings/oleObject48.bin"/><Relationship Id="rId18" Type="http://schemas.openxmlformats.org/officeDocument/2006/relationships/image" Target="../media/image44.wmf"/><Relationship Id="rId17" Type="http://schemas.openxmlformats.org/officeDocument/2006/relationships/oleObject" Target="../embeddings/oleObject47.bin"/><Relationship Id="rId16" Type="http://schemas.openxmlformats.org/officeDocument/2006/relationships/image" Target="../media/image34.wmf"/><Relationship Id="rId15" Type="http://schemas.openxmlformats.org/officeDocument/2006/relationships/oleObject" Target="../embeddings/oleObject46.bin"/><Relationship Id="rId14" Type="http://schemas.openxmlformats.org/officeDocument/2006/relationships/image" Target="../media/image32.wmf"/><Relationship Id="rId13" Type="http://schemas.openxmlformats.org/officeDocument/2006/relationships/oleObject" Target="../embeddings/oleObject45.bin"/><Relationship Id="rId12" Type="http://schemas.openxmlformats.org/officeDocument/2006/relationships/image" Target="../media/image43.wmf"/><Relationship Id="rId11" Type="http://schemas.openxmlformats.org/officeDocument/2006/relationships/oleObject" Target="../embeddings/oleObject44.bin"/><Relationship Id="rId10" Type="http://schemas.openxmlformats.org/officeDocument/2006/relationships/image" Target="../media/image42.wmf"/><Relationship Id="rId1" Type="http://schemas.openxmlformats.org/officeDocument/2006/relationships/oleObject" Target="../embeddings/oleObject39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7.bin"/><Relationship Id="rId8" Type="http://schemas.openxmlformats.org/officeDocument/2006/relationships/image" Target="../media/image51.wmf"/><Relationship Id="rId7" Type="http://schemas.openxmlformats.org/officeDocument/2006/relationships/oleObject" Target="../embeddings/oleObject56.bin"/><Relationship Id="rId6" Type="http://schemas.openxmlformats.org/officeDocument/2006/relationships/image" Target="../media/image50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54.bin"/><Relationship Id="rId2" Type="http://schemas.openxmlformats.org/officeDocument/2006/relationships/image" Target="../media/image48.wmf"/><Relationship Id="rId18" Type="http://schemas.openxmlformats.org/officeDocument/2006/relationships/vmlDrawing" Target="../drawings/vmlDrawing12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55.wmf"/><Relationship Id="rId15" Type="http://schemas.openxmlformats.org/officeDocument/2006/relationships/oleObject" Target="../embeddings/oleObject60.bin"/><Relationship Id="rId14" Type="http://schemas.openxmlformats.org/officeDocument/2006/relationships/image" Target="../media/image54.wmf"/><Relationship Id="rId13" Type="http://schemas.openxmlformats.org/officeDocument/2006/relationships/oleObject" Target="../embeddings/oleObject59.bin"/><Relationship Id="rId12" Type="http://schemas.openxmlformats.org/officeDocument/2006/relationships/image" Target="../media/image53.wmf"/><Relationship Id="rId11" Type="http://schemas.openxmlformats.org/officeDocument/2006/relationships/oleObject" Target="../embeddings/oleObject58.bin"/><Relationship Id="rId10" Type="http://schemas.openxmlformats.org/officeDocument/2006/relationships/image" Target="../media/image52.wmf"/><Relationship Id="rId1" Type="http://schemas.openxmlformats.org/officeDocument/2006/relationships/oleObject" Target="../embeddings/oleObject53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7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1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3.bin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35919" y="1743379"/>
            <a:ext cx="6520162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二次根式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小结 </a:t>
            </a: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· </a:t>
            </a: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评价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1696" y="371505"/>
            <a:ext cx="3889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>
                <a:ea typeface="宋体" panose="02010600030101010101" pitchFamily="2" charset="-122"/>
              </a:rPr>
              <a:t>3. </a:t>
            </a:r>
            <a:r>
              <a:rPr lang="zh-CN" altLang="en-US" sz="3600" b="1">
                <a:ea typeface="宋体" panose="02010600030101010101" pitchFamily="2" charset="-122"/>
              </a:rPr>
              <a:t>二次根式的乘除</a:t>
            </a:r>
            <a:endParaRPr lang="zh-CN" altLang="en-US" sz="3600" b="1" dirty="0">
              <a:ea typeface="宋体" panose="02010600030101010101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42567" y="1218791"/>
          <a:ext cx="5257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4" name="Equation" r:id="rId1" imgW="126187200" imgH="16154400" progId="Equation.DSMT4">
                  <p:embed/>
                </p:oleObj>
              </mc:Choice>
              <mc:Fallback>
                <p:oleObj name="Equation" r:id="rId1" imgW="126187200" imgH="16154400" progId="Equation.DSMT4">
                  <p:embed/>
                  <p:pic>
                    <p:nvPicPr>
                      <p:cNvPr id="0" name="对象 4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42567" y="1218791"/>
                        <a:ext cx="5257800" cy="673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687067" y="2138390"/>
          <a:ext cx="43688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5" name="Equation" r:id="rId3" imgW="104851200" imgH="29870400" progId="Equation.DSMT4">
                  <p:embed/>
                </p:oleObj>
              </mc:Choice>
              <mc:Fallback>
                <p:oleObj name="Equation" r:id="rId3" imgW="104851200" imgH="29870400" progId="Equation.DSMT4">
                  <p:embed/>
                  <p:pic>
                    <p:nvPicPr>
                      <p:cNvPr id="0" name="对象 4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87067" y="2138390"/>
                        <a:ext cx="4368800" cy="1244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151696" y="3629489"/>
            <a:ext cx="3889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>
                <a:ea typeface="宋体" panose="02010600030101010101" pitchFamily="2" charset="-122"/>
              </a:rPr>
              <a:t>4. </a:t>
            </a:r>
            <a:r>
              <a:rPr lang="zh-CN" altLang="en-US" sz="3600" b="1">
                <a:ea typeface="宋体" panose="02010600030101010101" pitchFamily="2" charset="-122"/>
              </a:rPr>
              <a:t>二次根式的加减</a:t>
            </a:r>
            <a:endParaRPr lang="zh-CN" altLang="en-US" sz="3600" b="1" dirty="0">
              <a:ea typeface="宋体" panose="02010600030101010101" pitchFamily="2" charset="-122"/>
            </a:endParaRPr>
          </a:p>
        </p:txBody>
      </p:sp>
      <p:sp>
        <p:nvSpPr>
          <p:cNvPr id="13" name="文本框 36"/>
          <p:cNvSpPr txBox="1"/>
          <p:nvPr/>
        </p:nvSpPr>
        <p:spPr>
          <a:xfrm>
            <a:off x="1151696" y="4503544"/>
            <a:ext cx="9888608" cy="13583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       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先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把各个二</a:t>
            </a:r>
            <a:r>
              <a:rPr lang="zh-CN" altLang="en-US" sz="3600" b="1" dirty="0">
                <a:latin typeface="+mj-lt"/>
                <a:ea typeface="+mj-ea"/>
                <a:cs typeface="Times New Roman" panose="02020603050405020304" pitchFamily="18" charset="0"/>
              </a:rPr>
              <a:t>次根式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化成最简二次根式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再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把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同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类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二次根式合并</a:t>
            </a:r>
            <a:r>
              <a:rPr lang="en-US" altLang="zh-CN" sz="3600" b="1">
                <a:latin typeface="+mj-lt"/>
                <a:ea typeface="+mj-ea"/>
                <a:cs typeface="Times New Roman" panose="02020603050405020304" pitchFamily="18" charset="0"/>
              </a:rPr>
              <a:t>. </a:t>
            </a:r>
            <a:endParaRPr lang="zh-CN" altLang="en-US" sz="3600" b="1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0680" y="835805"/>
            <a:ext cx="48157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>
                <a:ea typeface="宋体" panose="02010600030101010101" pitchFamily="2" charset="-122"/>
              </a:rPr>
              <a:t>5. </a:t>
            </a:r>
            <a:r>
              <a:rPr lang="zh-CN" altLang="en-US" sz="3600" b="1">
                <a:ea typeface="宋体" panose="02010600030101010101" pitchFamily="2" charset="-122"/>
              </a:rPr>
              <a:t>二次根式的混合运算</a:t>
            </a:r>
            <a:endParaRPr lang="zh-CN" altLang="en-US" sz="3600" b="1" dirty="0"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6977" y="1482136"/>
            <a:ext cx="10100229" cy="2480166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0000FF"/>
                </a:solidFill>
                <a:latin typeface="+mj-lt"/>
                <a:ea typeface="+mj-ea"/>
              </a:rPr>
              <a:t>运算顺序</a:t>
            </a:r>
            <a:r>
              <a:rPr lang="zh-CN" altLang="en-US" sz="3600" b="1" dirty="0">
                <a:latin typeface="+mj-lt"/>
                <a:ea typeface="+mj-ea"/>
              </a:rPr>
              <a:t>：先算</a:t>
            </a:r>
            <a:r>
              <a:rPr lang="zh-CN" altLang="en-US" sz="3600" b="1" dirty="0">
                <a:solidFill>
                  <a:srgbClr val="FF00FF"/>
                </a:solidFill>
                <a:latin typeface="+mj-lt"/>
                <a:ea typeface="+mj-ea"/>
              </a:rPr>
              <a:t>乘方</a:t>
            </a:r>
            <a:r>
              <a:rPr lang="zh-CN" altLang="en-US" sz="3600" b="1" dirty="0">
                <a:latin typeface="+mj-lt"/>
                <a:ea typeface="+mj-ea"/>
              </a:rPr>
              <a:t>，再算</a:t>
            </a:r>
            <a:r>
              <a:rPr lang="zh-CN" altLang="en-US" sz="3600" b="1" dirty="0">
                <a:solidFill>
                  <a:srgbClr val="FF00FF"/>
                </a:solidFill>
                <a:latin typeface="+mj-lt"/>
                <a:ea typeface="+mj-ea"/>
              </a:rPr>
              <a:t>乘除</a:t>
            </a:r>
            <a:r>
              <a:rPr lang="zh-CN" altLang="en-US" sz="3600" b="1" dirty="0">
                <a:latin typeface="+mj-lt"/>
                <a:ea typeface="+mj-ea"/>
              </a:rPr>
              <a:t>，最后算</a:t>
            </a:r>
            <a:r>
              <a:rPr lang="zh-CN" altLang="en-US" sz="3600" b="1" dirty="0">
                <a:solidFill>
                  <a:srgbClr val="FF00FF"/>
                </a:solidFill>
                <a:latin typeface="+mj-lt"/>
                <a:ea typeface="+mj-ea"/>
              </a:rPr>
              <a:t>加减</a:t>
            </a:r>
            <a:r>
              <a:rPr lang="zh-CN" altLang="en-US" sz="3600" b="1" dirty="0">
                <a:latin typeface="+mj-lt"/>
                <a:ea typeface="+mj-ea"/>
              </a:rPr>
              <a:t>，如果有括号，要先算</a:t>
            </a:r>
            <a:r>
              <a:rPr lang="zh-CN" altLang="en-US" sz="3600" b="1" dirty="0">
                <a:solidFill>
                  <a:srgbClr val="FF00FF"/>
                </a:solidFill>
                <a:latin typeface="+mj-lt"/>
                <a:ea typeface="+mj-ea"/>
              </a:rPr>
              <a:t>括号里面</a:t>
            </a:r>
            <a:r>
              <a:rPr lang="zh-CN" altLang="en-US" sz="3600" b="1">
                <a:latin typeface="+mj-lt"/>
                <a:ea typeface="+mj-ea"/>
              </a:rPr>
              <a:t>的</a:t>
            </a:r>
            <a:r>
              <a:rPr lang="en-US" altLang="zh-CN" sz="3600" b="1">
                <a:latin typeface="+mj-lt"/>
                <a:ea typeface="+mj-ea"/>
              </a:rPr>
              <a:t>. </a:t>
            </a:r>
            <a:r>
              <a:rPr lang="zh-CN" altLang="en-US" sz="3600" b="1">
                <a:latin typeface="+mj-lt"/>
                <a:ea typeface="+mj-ea"/>
              </a:rPr>
              <a:t>运算</a:t>
            </a:r>
            <a:r>
              <a:rPr lang="zh-CN" altLang="en-US" sz="3600" b="1" dirty="0">
                <a:latin typeface="+mj-lt"/>
                <a:ea typeface="+mj-ea"/>
              </a:rPr>
              <a:t>结果中的二次根式必须化为</a:t>
            </a:r>
            <a:r>
              <a:rPr lang="zh-CN" altLang="en-US" sz="3600" b="1" dirty="0">
                <a:solidFill>
                  <a:srgbClr val="FF00FF"/>
                </a:solidFill>
                <a:latin typeface="+mj-lt"/>
                <a:ea typeface="+mj-ea"/>
              </a:rPr>
              <a:t>最简二次根式</a:t>
            </a:r>
            <a:r>
              <a:rPr lang="en-US" altLang="zh-CN" sz="3600" b="1" dirty="0">
                <a:latin typeface="+mj-lt"/>
                <a:ea typeface="+mj-ea"/>
              </a:rPr>
              <a:t>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977" y="4135494"/>
            <a:ext cx="10100229" cy="646331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600" b="1">
                <a:latin typeface="+mj-lt"/>
                <a:ea typeface="+mj-ea"/>
              </a:rPr>
              <a:t>多项式的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运算法则</a:t>
            </a:r>
            <a:r>
              <a:rPr lang="zh-CN" altLang="en-US" sz="3600" b="1" dirty="0">
                <a:latin typeface="+mj-lt"/>
                <a:ea typeface="+mj-ea"/>
              </a:rPr>
              <a:t>对二次根式的运算同样适用</a:t>
            </a:r>
            <a:r>
              <a:rPr lang="en-US" altLang="zh-CN" sz="3600" b="1" dirty="0">
                <a:latin typeface="+mj-lt"/>
                <a:ea typeface="+mj-ea"/>
              </a:rPr>
              <a:t>.</a:t>
            </a:r>
            <a:endParaRPr lang="zh-CN" altLang="en-US" sz="3600" b="1" dirty="0">
              <a:latin typeface="+mj-lt"/>
              <a:ea typeface="+mj-ea"/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956977" y="4951375"/>
            <a:ext cx="10595438" cy="693523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anchor="t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571500" indent="-571500" defTabSz="6096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3600" b="1">
                <a:latin typeface="+mj-lt"/>
                <a:ea typeface="+mj-ea"/>
              </a:rPr>
              <a:t>多项式的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乘法公式</a:t>
            </a:r>
            <a:r>
              <a:rPr lang="zh-CN" altLang="en-US" sz="3600" b="1">
                <a:latin typeface="+mj-lt"/>
                <a:ea typeface="+mj-ea"/>
              </a:rPr>
              <a:t>在二次根式的运算中仍然适用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en-US" altLang="zh-CN" sz="3600" b="1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1"/>
      <p:bldP spid="7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4142820" y="1082244"/>
          <a:ext cx="4216320" cy="1244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4" name="Equation" r:id="rId1" imgW="101193600" imgH="29870400" progId="Equation.DSMT4">
                  <p:embed/>
                </p:oleObj>
              </mc:Choice>
              <mc:Fallback>
                <p:oleObj name="Equation" r:id="rId1" imgW="101193600" imgH="29870400" progId="Equation.DSMT4">
                  <p:embed/>
                  <p:pic>
                    <p:nvPicPr>
                      <p:cNvPr id="0" name="对象 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42820" y="1082244"/>
                        <a:ext cx="4216320" cy="1244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107050" y="1145523"/>
            <a:ext cx="3254227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00">
              <a:lnSpc>
                <a:spcPct val="150000"/>
              </a:lnSpc>
              <a:defRPr/>
            </a:pPr>
            <a:r>
              <a:rPr lang="en-US" altLang="zh-CN" sz="3600" b="1" dirty="0">
                <a:latin typeface="+mj-lt"/>
                <a:ea typeface="+mj-ea"/>
              </a:rPr>
              <a:t>1</a:t>
            </a:r>
            <a:r>
              <a:rPr lang="en-US" altLang="zh-CN" sz="3600" b="1">
                <a:latin typeface="+mj-lt"/>
                <a:ea typeface="+mj-ea"/>
              </a:rPr>
              <a:t>. </a:t>
            </a:r>
            <a:r>
              <a:rPr lang="zh-CN" altLang="en-US" sz="3600" b="1">
                <a:latin typeface="+mj-lt"/>
                <a:ea typeface="+mj-ea"/>
              </a:rPr>
              <a:t>计算：（</a:t>
            </a:r>
            <a:r>
              <a:rPr lang="en-US" altLang="zh-CN" sz="3600" b="1">
                <a:latin typeface="+mj-lt"/>
                <a:ea typeface="+mj-ea"/>
              </a:rPr>
              <a:t>1</a:t>
            </a:r>
            <a:r>
              <a:rPr lang="zh-CN" altLang="en-US" sz="3600" b="1">
                <a:latin typeface="+mj-lt"/>
                <a:ea typeface="+mj-ea"/>
              </a:rPr>
              <a:t>）</a:t>
            </a:r>
            <a:endParaRPr lang="en-US" altLang="zh-CN" sz="3600" b="1" dirty="0">
              <a:latin typeface="+mj-lt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71811" y="2653227"/>
            <a:ext cx="6044953" cy="1244600"/>
            <a:chOff x="2594915" y="2476282"/>
            <a:chExt cx="6044953" cy="1244600"/>
          </a:xfrm>
        </p:grpSpPr>
        <p:sp>
          <p:nvSpPr>
            <p:cNvPr id="11" name="Text Box 3"/>
            <p:cNvSpPr txBox="1"/>
            <p:nvPr/>
          </p:nvSpPr>
          <p:spPr>
            <a:xfrm>
              <a:off x="2594915" y="2785601"/>
              <a:ext cx="22595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575868" y="2476282"/>
            <a:ext cx="4064000" cy="124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55" name="Equation" r:id="rId3" imgW="97536000" imgH="29870400" progId="Equation.DSMT4">
                    <p:embed/>
                  </p:oleObj>
                </mc:Choice>
                <mc:Fallback>
                  <p:oleObj name="Equation" r:id="rId3" imgW="97536000" imgH="298704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75868" y="2476282"/>
                          <a:ext cx="4064000" cy="1244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505200" y="3918196"/>
          <a:ext cx="50419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6" name="Equation" r:id="rId5" imgW="121005600" imgH="28346400" progId="Equation.DSMT4">
                  <p:embed/>
                </p:oleObj>
              </mc:Choice>
              <mc:Fallback>
                <p:oleObj name="Equation" r:id="rId5" imgW="121005600" imgH="283464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05200" y="3918196"/>
                        <a:ext cx="50419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505200" y="5005113"/>
          <a:ext cx="25908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7" name="Equation" r:id="rId7" imgW="62179200" imgH="28041600" progId="Equation.DSMT4">
                  <p:embed/>
                </p:oleObj>
              </mc:Choice>
              <mc:Fallback>
                <p:oleObj name="Equation" r:id="rId7" imgW="62179200" imgH="280416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05200" y="5005113"/>
                        <a:ext cx="25908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02250" y="1362211"/>
            <a:ext cx="8043544" cy="825500"/>
            <a:chOff x="2594915" y="2685318"/>
            <a:chExt cx="8043544" cy="825500"/>
          </a:xfrm>
        </p:grpSpPr>
        <p:sp>
          <p:nvSpPr>
            <p:cNvPr id="11" name="Text Box 3"/>
            <p:cNvSpPr txBox="1"/>
            <p:nvPr/>
          </p:nvSpPr>
          <p:spPr>
            <a:xfrm>
              <a:off x="2594915" y="2785601"/>
              <a:ext cx="22595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631359" y="2685318"/>
            <a:ext cx="60071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71" name="Equation" r:id="rId1" imgW="144170400" imgH="19812000" progId="Equation.DSMT4">
                    <p:embed/>
                  </p:oleObj>
                </mc:Choice>
                <mc:Fallback>
                  <p:oleObj name="Equation" r:id="rId1" imgW="144170400" imgH="19812000" progId="Equation.DSMT4">
                    <p:embed/>
                    <p:pic>
                      <p:nvPicPr>
                        <p:cNvPr id="0" name="对象 1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631359" y="2685318"/>
                          <a:ext cx="60071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938644" y="2295375"/>
          <a:ext cx="6807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2" name="Equation" r:id="rId3" imgW="163372800" imgH="21640800" progId="Equation.DSMT4">
                  <p:embed/>
                </p:oleObj>
              </mc:Choice>
              <mc:Fallback>
                <p:oleObj name="Equation" r:id="rId3" imgW="163372800" imgH="216408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38644" y="2295375"/>
                        <a:ext cx="68072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938644" y="3304739"/>
          <a:ext cx="41021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3" name="Equation" r:id="rId5" imgW="98450400" imgH="21945600" progId="Equation.DSMT4">
                  <p:embed/>
                </p:oleObj>
              </mc:Choice>
              <mc:Fallback>
                <p:oleObj name="Equation" r:id="rId5" imgW="98450400" imgH="219456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38644" y="3304739"/>
                        <a:ext cx="41021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199154" y="429067"/>
          <a:ext cx="6146640" cy="8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4" name="Equation" r:id="rId7" imgW="147523200" imgH="19812000" progId="Equation.DSMT4">
                  <p:embed/>
                </p:oleObj>
              </mc:Choice>
              <mc:Fallback>
                <p:oleObj name="Equation" r:id="rId7" imgW="147523200" imgH="198120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99154" y="429067"/>
                        <a:ext cx="6146640" cy="825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003109" y="296035"/>
            <a:ext cx="1238249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00">
              <a:lnSpc>
                <a:spcPct val="150000"/>
              </a:lnSpc>
              <a:defRPr/>
            </a:pPr>
            <a:r>
              <a:rPr lang="zh-CN" altLang="en-US" sz="3600" b="1">
                <a:latin typeface="+mj-lt"/>
                <a:ea typeface="+mj-ea"/>
              </a:rPr>
              <a:t>（</a:t>
            </a:r>
            <a:r>
              <a:rPr lang="en-US" altLang="zh-CN" sz="3600" b="1">
                <a:latin typeface="+mj-lt"/>
                <a:ea typeface="+mj-ea"/>
              </a:rPr>
              <a:t>2</a:t>
            </a:r>
            <a:r>
              <a:rPr lang="zh-CN" altLang="en-US" sz="3600" b="1">
                <a:latin typeface="+mj-lt"/>
                <a:ea typeface="+mj-ea"/>
              </a:rPr>
              <a:t>）</a:t>
            </a:r>
            <a:endParaRPr lang="en-US" altLang="zh-CN" sz="3600" b="1" dirty="0">
              <a:latin typeface="+mj-lt"/>
              <a:ea typeface="+mj-ea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938644" y="4326803"/>
          <a:ext cx="48768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5" name="Equation" r:id="rId9" imgW="117043200" imgH="19812000" progId="Equation.DSMT4">
                  <p:embed/>
                </p:oleObj>
              </mc:Choice>
              <mc:Fallback>
                <p:oleObj name="Equation" r:id="rId9" imgW="117043200" imgH="198120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38644" y="4326803"/>
                        <a:ext cx="48768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938644" y="5259967"/>
          <a:ext cx="3352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6" name="Equation" r:id="rId11" imgW="80467200" imgH="13411200" progId="Equation.DSMT4">
                  <p:embed/>
                </p:oleObj>
              </mc:Choice>
              <mc:Fallback>
                <p:oleObj name="Equation" r:id="rId11" imgW="80467200" imgH="134112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38644" y="5259967"/>
                        <a:ext cx="3352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938644" y="5926432"/>
          <a:ext cx="2298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7" name="Equation" r:id="rId13" imgW="55168800" imgH="13411200" progId="Equation.DSMT4">
                  <p:embed/>
                </p:oleObj>
              </mc:Choice>
              <mc:Fallback>
                <p:oleObj name="Equation" r:id="rId13" imgW="55168800" imgH="134112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38644" y="5926432"/>
                        <a:ext cx="22987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7050" y="1145523"/>
            <a:ext cx="9711005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00"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</a:rPr>
              <a:t>2. </a:t>
            </a:r>
            <a:r>
              <a:rPr lang="zh-CN" altLang="en-US" sz="3600" b="1">
                <a:latin typeface="+mj-lt"/>
                <a:ea typeface="+mj-ea"/>
              </a:rPr>
              <a:t>已知                                          计算：</a:t>
            </a:r>
            <a:endParaRPr lang="en-US" altLang="zh-CN" sz="3600" b="1" dirty="0">
              <a:latin typeface="+mj-lt"/>
              <a:ea typeface="+mj-ea"/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2791142" y="1316038"/>
          <a:ext cx="4508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2" name="Equation" r:id="rId1" imgW="108204000" imgH="14630400" progId="Equation.DSMT4">
                  <p:embed/>
                </p:oleObj>
              </mc:Choice>
              <mc:Fallback>
                <p:oleObj name="Equation" r:id="rId1" imgW="108204000" imgH="14630400" progId="Equation.DSMT4">
                  <p:embed/>
                  <p:pic>
                    <p:nvPicPr>
                      <p:cNvPr id="0" name="对象 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91142" y="1316038"/>
                        <a:ext cx="4508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372038" y="2026975"/>
            <a:ext cx="5266158" cy="818173"/>
            <a:chOff x="767127" y="2076921"/>
            <a:chExt cx="5266158" cy="818173"/>
          </a:xfrm>
        </p:grpSpPr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1869686" y="2401668"/>
            <a:ext cx="16002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93" name="Equation" r:id="rId3" imgW="38404800" imgH="11277600" progId="Equation.DSMT4">
                    <p:embed/>
                  </p:oleObj>
                </mc:Choice>
                <mc:Fallback>
                  <p:oleObj name="Equation" r:id="rId3" imgW="38404800" imgH="112776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69686" y="2401668"/>
                          <a:ext cx="1600200" cy="469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文本框 21"/>
            <p:cNvSpPr txBox="1"/>
            <p:nvPr/>
          </p:nvSpPr>
          <p:spPr>
            <a:xfrm>
              <a:off x="767127" y="2076921"/>
              <a:ext cx="1238249" cy="8181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00">
                <a:lnSpc>
                  <a:spcPct val="150000"/>
                </a:lnSpc>
                <a:defRPr/>
              </a:pPr>
              <a:r>
                <a:rPr lang="zh-CN" altLang="en-US" sz="3600" b="1">
                  <a:latin typeface="+mj-lt"/>
                  <a:ea typeface="+mj-ea"/>
                </a:rPr>
                <a:t>（</a:t>
              </a:r>
              <a:r>
                <a:rPr lang="en-US" altLang="zh-CN" sz="3600" b="1">
                  <a:latin typeface="+mj-lt"/>
                  <a:ea typeface="+mj-ea"/>
                </a:rPr>
                <a:t>1</a:t>
              </a:r>
              <a:r>
                <a:rPr lang="zh-CN" altLang="en-US" sz="3600" b="1">
                  <a:latin typeface="+mj-lt"/>
                  <a:ea typeface="+mj-ea"/>
                </a:rPr>
                <a:t>）</a:t>
              </a:r>
              <a:endParaRPr lang="en-US" altLang="zh-CN" sz="3600" b="1" dirty="0">
                <a:latin typeface="+mj-lt"/>
                <a:ea typeface="+mj-ea"/>
              </a:endParaRPr>
            </a:p>
          </p:txBody>
        </p:sp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4623585" y="2325316"/>
            <a:ext cx="1409700" cy="482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94" name="Equation" r:id="rId5" imgW="33832800" imgH="11582400" progId="Equation.DSMT4">
                    <p:embed/>
                  </p:oleObj>
                </mc:Choice>
                <mc:Fallback>
                  <p:oleObj name="Equation" r:id="rId5" imgW="33832800" imgH="11582400" progId="Equation.DSMT4">
                    <p:embed/>
                    <p:pic>
                      <p:nvPicPr>
                        <p:cNvPr id="0" name="对象 2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623585" y="2325316"/>
                          <a:ext cx="1409700" cy="482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文本框 23"/>
            <p:cNvSpPr txBox="1"/>
            <p:nvPr/>
          </p:nvSpPr>
          <p:spPr>
            <a:xfrm>
              <a:off x="3521026" y="2076921"/>
              <a:ext cx="1238249" cy="8181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00">
                <a:lnSpc>
                  <a:spcPct val="150000"/>
                </a:lnSpc>
                <a:defRPr/>
              </a:pPr>
              <a:r>
                <a:rPr lang="zh-CN" altLang="en-US" sz="3600" b="1">
                  <a:latin typeface="+mj-lt"/>
                  <a:ea typeface="+mj-ea"/>
                </a:rPr>
                <a:t>（</a:t>
              </a:r>
              <a:r>
                <a:rPr lang="en-US" altLang="zh-CN" sz="3600" b="1">
                  <a:latin typeface="+mj-lt"/>
                  <a:ea typeface="+mj-ea"/>
                </a:rPr>
                <a:t>2</a:t>
              </a:r>
              <a:r>
                <a:rPr lang="zh-CN" altLang="en-US" sz="3600" b="1">
                  <a:latin typeface="+mj-lt"/>
                  <a:ea typeface="+mj-ea"/>
                </a:rPr>
                <a:t>）</a:t>
              </a:r>
              <a:endParaRPr lang="en-US" altLang="zh-CN" sz="3600" b="1" dirty="0">
                <a:latin typeface="+mj-lt"/>
                <a:ea typeface="+mj-ea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7299642" y="2198817"/>
            <a:ext cx="39124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00">
              <a:defRPr/>
            </a:pP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</a:rPr>
              <a:t>方法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</a:rPr>
              <a:t>：直接代入</a:t>
            </a:r>
            <a:endParaRPr lang="en-US" altLang="zh-CN" sz="3600" b="1" dirty="0">
              <a:solidFill>
                <a:srgbClr val="0000FF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38983" y="2971709"/>
            <a:ext cx="7012156" cy="646331"/>
            <a:chOff x="922022" y="3348105"/>
            <a:chExt cx="7012156" cy="646331"/>
          </a:xfrm>
        </p:grpSpPr>
        <p:sp>
          <p:nvSpPr>
            <p:cNvPr id="27" name="Text Box 3"/>
            <p:cNvSpPr txBox="1"/>
            <p:nvPr/>
          </p:nvSpPr>
          <p:spPr>
            <a:xfrm>
              <a:off x="922022" y="3348105"/>
              <a:ext cx="701215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解：当                                       时：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2474597" y="3366470"/>
            <a:ext cx="44323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95" name="Equation" r:id="rId7" imgW="106375200" imgH="14630400" progId="Equation.DSMT4">
                    <p:embed/>
                  </p:oleObj>
                </mc:Choice>
                <mc:Fallback>
                  <p:oleObj name="Equation" r:id="rId7" imgW="106375200" imgH="14630400" progId="Equation.DSMT4">
                    <p:embed/>
                    <p:pic>
                      <p:nvPicPr>
                        <p:cNvPr id="0" name="图片 5239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474597" y="3366470"/>
                          <a:ext cx="44323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1797" y="3744601"/>
          <a:ext cx="20828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6" name="Equation" r:id="rId9" imgW="49987200" imgH="12496800" progId="Equation.DSMT4">
                  <p:embed/>
                </p:oleObj>
              </mc:Choice>
              <mc:Fallback>
                <p:oleObj name="Equation" r:id="rId9" imgW="49987200" imgH="12496800" progId="Equation.DSMT4">
                  <p:embed/>
                  <p:pic>
                    <p:nvPicPr>
                      <p:cNvPr id="0" name="图片 5239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1797" y="3744601"/>
                        <a:ext cx="20828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681896" y="5094755"/>
          <a:ext cx="45466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7" name="Equation" r:id="rId11" imgW="109118400" imgH="19812000" progId="Equation.DSMT4">
                  <p:embed/>
                </p:oleObj>
              </mc:Choice>
              <mc:Fallback>
                <p:oleObj name="Equation" r:id="rId11" imgW="109118400" imgH="19812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1896" y="5094755"/>
                        <a:ext cx="45466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677547" y="5963434"/>
          <a:ext cx="1206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8" name="Equation" r:id="rId13" imgW="28956000" imgH="13106400" progId="Equation.DSMT4">
                  <p:embed/>
                </p:oleObj>
              </mc:Choice>
              <mc:Fallback>
                <p:oleObj name="Equation" r:id="rId13" imgW="28956000" imgH="13106400" progId="Equation.DSMT4">
                  <p:embed/>
                  <p:pic>
                    <p:nvPicPr>
                      <p:cNvPr id="0" name="对象 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7547" y="5963434"/>
                        <a:ext cx="12065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677547" y="4265301"/>
          <a:ext cx="51943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9" name="Equation" r:id="rId15" imgW="124663200" imgH="19812000" progId="Equation.DSMT4">
                  <p:embed/>
                </p:oleObj>
              </mc:Choice>
              <mc:Fallback>
                <p:oleObj name="Equation" r:id="rId15" imgW="124663200" imgH="19812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7547" y="4265301"/>
                        <a:ext cx="51943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6364288" y="3719513"/>
          <a:ext cx="1981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0" name="Equation" r:id="rId17" imgW="47548800" imgH="13716000" progId="Equation.DSMT4">
                  <p:embed/>
                </p:oleObj>
              </mc:Choice>
              <mc:Fallback>
                <p:oleObj name="Equation" r:id="rId17" imgW="47548800" imgH="13716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64288" y="3719513"/>
                        <a:ext cx="19812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38"/>
          <p:cNvGraphicFramePr>
            <a:graphicFrameLocks noChangeAspect="1"/>
          </p:cNvGraphicFramePr>
          <p:nvPr/>
        </p:nvGraphicFramePr>
        <p:xfrm>
          <a:off x="6638196" y="4416687"/>
          <a:ext cx="43307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1" name="Equation" r:id="rId19" imgW="103936800" imgH="21945600" progId="Equation.DSMT4">
                  <p:embed/>
                </p:oleObj>
              </mc:Choice>
              <mc:Fallback>
                <p:oleObj name="Equation" r:id="rId19" imgW="103936800" imgH="219456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38196" y="4416687"/>
                        <a:ext cx="43307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对象 39"/>
          <p:cNvGraphicFramePr>
            <a:graphicFrameLocks noChangeAspect="1"/>
          </p:cNvGraphicFramePr>
          <p:nvPr/>
        </p:nvGraphicFramePr>
        <p:xfrm>
          <a:off x="6638196" y="5456761"/>
          <a:ext cx="37592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2" name="Equation" r:id="rId21" imgW="90220800" imgH="13106400" progId="Equation.DSMT4">
                  <p:embed/>
                </p:oleObj>
              </mc:Choice>
              <mc:Fallback>
                <p:oleObj name="Equation" r:id="rId21" imgW="90220800" imgH="13106400" progId="Equation.DSMT4">
                  <p:embed/>
                  <p:pic>
                    <p:nvPicPr>
                      <p:cNvPr id="0" name="对象 3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638196" y="5456761"/>
                        <a:ext cx="37592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/>
          <p:cNvGraphicFramePr>
            <a:graphicFrameLocks noChangeAspect="1"/>
          </p:cNvGraphicFramePr>
          <p:nvPr/>
        </p:nvGraphicFramePr>
        <p:xfrm>
          <a:off x="6638196" y="6128534"/>
          <a:ext cx="622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3" name="Equation" r:id="rId23" imgW="14935200" imgH="9144000" progId="Equation.DSMT4">
                  <p:embed/>
                </p:oleObj>
              </mc:Choice>
              <mc:Fallback>
                <p:oleObj name="Equation" r:id="rId23" imgW="14935200" imgH="9144000" progId="Equation.DSMT4">
                  <p:embed/>
                  <p:pic>
                    <p:nvPicPr>
                      <p:cNvPr id="0" name="对象 3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638196" y="6128534"/>
                        <a:ext cx="622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07050" y="384292"/>
            <a:ext cx="9711005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00"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+mj-ea"/>
              </a:rPr>
              <a:t>2. </a:t>
            </a:r>
            <a:r>
              <a:rPr lang="zh-CN" altLang="en-US" sz="3600" b="1">
                <a:latin typeface="+mj-lt"/>
                <a:ea typeface="+mj-ea"/>
              </a:rPr>
              <a:t>已知                                          计算：</a:t>
            </a:r>
            <a:endParaRPr lang="en-US" altLang="zh-CN" sz="3600" b="1" dirty="0">
              <a:latin typeface="+mj-lt"/>
              <a:ea typeface="+mj-ea"/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2791142" y="554807"/>
          <a:ext cx="4508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75" name="Equation" r:id="rId1" imgW="108204000" imgH="14630400" progId="Equation.DSMT4">
                  <p:embed/>
                </p:oleObj>
              </mc:Choice>
              <mc:Fallback>
                <p:oleObj name="Equation" r:id="rId1" imgW="108204000" imgH="14630400" progId="Equation.DSMT4">
                  <p:embed/>
                  <p:pic>
                    <p:nvPicPr>
                      <p:cNvPr id="0" name="对象 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91142" y="554807"/>
                        <a:ext cx="4508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372038" y="1265744"/>
            <a:ext cx="5266158" cy="818173"/>
            <a:chOff x="767127" y="2076921"/>
            <a:chExt cx="5266158" cy="818173"/>
          </a:xfrm>
        </p:grpSpPr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1869686" y="2401668"/>
            <a:ext cx="16002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76" name="Equation" r:id="rId3" imgW="38404800" imgH="11277600" progId="Equation.DSMT4">
                    <p:embed/>
                  </p:oleObj>
                </mc:Choice>
                <mc:Fallback>
                  <p:oleObj name="Equation" r:id="rId3" imgW="38404800" imgH="11277600" progId="Equation.DSMT4">
                    <p:embed/>
                    <p:pic>
                      <p:nvPicPr>
                        <p:cNvPr id="0" name="对象 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69686" y="2401668"/>
                          <a:ext cx="1600200" cy="469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文本框 21"/>
            <p:cNvSpPr txBox="1"/>
            <p:nvPr/>
          </p:nvSpPr>
          <p:spPr>
            <a:xfrm>
              <a:off x="767127" y="2076921"/>
              <a:ext cx="1238249" cy="8181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00">
                <a:lnSpc>
                  <a:spcPct val="150000"/>
                </a:lnSpc>
                <a:defRPr/>
              </a:pPr>
              <a:r>
                <a:rPr lang="zh-CN" altLang="en-US" sz="3600" b="1">
                  <a:latin typeface="+mj-lt"/>
                  <a:ea typeface="+mj-ea"/>
                </a:rPr>
                <a:t>（</a:t>
              </a:r>
              <a:r>
                <a:rPr lang="en-US" altLang="zh-CN" sz="3600" b="1">
                  <a:latin typeface="+mj-lt"/>
                  <a:ea typeface="+mj-ea"/>
                </a:rPr>
                <a:t>1</a:t>
              </a:r>
              <a:r>
                <a:rPr lang="zh-CN" altLang="en-US" sz="3600" b="1">
                  <a:latin typeface="+mj-lt"/>
                  <a:ea typeface="+mj-ea"/>
                </a:rPr>
                <a:t>）</a:t>
              </a:r>
              <a:endParaRPr lang="en-US" altLang="zh-CN" sz="3600" b="1" dirty="0">
                <a:latin typeface="+mj-lt"/>
                <a:ea typeface="+mj-ea"/>
              </a:endParaRPr>
            </a:p>
          </p:txBody>
        </p:sp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4623585" y="2325316"/>
            <a:ext cx="1409700" cy="482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77" name="Equation" r:id="rId5" imgW="33832800" imgH="11582400" progId="Equation.DSMT4">
                    <p:embed/>
                  </p:oleObj>
                </mc:Choice>
                <mc:Fallback>
                  <p:oleObj name="Equation" r:id="rId5" imgW="33832800" imgH="11582400" progId="Equation.DSMT4">
                    <p:embed/>
                    <p:pic>
                      <p:nvPicPr>
                        <p:cNvPr id="0" name="对象 2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623585" y="2325316"/>
                          <a:ext cx="1409700" cy="482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文本框 23"/>
            <p:cNvSpPr txBox="1"/>
            <p:nvPr/>
          </p:nvSpPr>
          <p:spPr>
            <a:xfrm>
              <a:off x="3521026" y="2076921"/>
              <a:ext cx="1238249" cy="8181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00">
                <a:lnSpc>
                  <a:spcPct val="150000"/>
                </a:lnSpc>
                <a:defRPr/>
              </a:pPr>
              <a:r>
                <a:rPr lang="zh-CN" altLang="en-US" sz="3600" b="1">
                  <a:latin typeface="+mj-lt"/>
                  <a:ea typeface="+mj-ea"/>
                </a:rPr>
                <a:t>（</a:t>
              </a:r>
              <a:r>
                <a:rPr lang="en-US" altLang="zh-CN" sz="3600" b="1">
                  <a:latin typeface="+mj-lt"/>
                  <a:ea typeface="+mj-ea"/>
                </a:rPr>
                <a:t>2</a:t>
              </a:r>
              <a:r>
                <a:rPr lang="zh-CN" altLang="en-US" sz="3600" b="1">
                  <a:latin typeface="+mj-lt"/>
                  <a:ea typeface="+mj-ea"/>
                </a:rPr>
                <a:t>）</a:t>
              </a:r>
              <a:endParaRPr lang="en-US" altLang="zh-CN" sz="3600" b="1" dirty="0">
                <a:latin typeface="+mj-lt"/>
                <a:ea typeface="+mj-ea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7299642" y="1437586"/>
            <a:ext cx="39124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00">
              <a:defRPr/>
            </a:pP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</a:rPr>
              <a:t>方法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楷体" panose="02010609060101010101" pitchFamily="49" charset="-122"/>
              </a:rPr>
              <a:t>：整体代入</a:t>
            </a:r>
            <a:endParaRPr lang="en-US" altLang="zh-CN" sz="3600" b="1" dirty="0">
              <a:solidFill>
                <a:srgbClr val="0000FF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38983" y="2223041"/>
            <a:ext cx="7012156" cy="646331"/>
            <a:chOff x="922022" y="3348105"/>
            <a:chExt cx="7012156" cy="646331"/>
          </a:xfrm>
        </p:grpSpPr>
        <p:sp>
          <p:nvSpPr>
            <p:cNvPr id="27" name="Text Box 3"/>
            <p:cNvSpPr txBox="1"/>
            <p:nvPr/>
          </p:nvSpPr>
          <p:spPr>
            <a:xfrm>
              <a:off x="922022" y="3348105"/>
              <a:ext cx="701215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解：当                                       时，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2474597" y="3366470"/>
            <a:ext cx="44323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78" name="Equation" r:id="rId7" imgW="106375200" imgH="14630400" progId="Equation.DSMT4">
                    <p:embed/>
                  </p:oleObj>
                </mc:Choice>
                <mc:Fallback>
                  <p:oleObj name="Equation" r:id="rId7" imgW="106375200" imgH="146304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474597" y="3366470"/>
                          <a:ext cx="44323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19521" y="2938963"/>
          <a:ext cx="63881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79" name="Equation" r:id="rId9" imgW="153314400" imgH="19812000" progId="Equation.DSMT4">
                  <p:embed/>
                </p:oleObj>
              </mc:Choice>
              <mc:Fallback>
                <p:oleObj name="Equation" r:id="rId9" imgW="153314400" imgH="19812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19521" y="2938963"/>
                        <a:ext cx="63881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2619521" y="3616210"/>
          <a:ext cx="72517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0" name="Equation" r:id="rId11" imgW="174040800" imgH="21945600" progId="Equation.DSMT4">
                  <p:embed/>
                </p:oleObj>
              </mc:Choice>
              <mc:Fallback>
                <p:oleObj name="Equation" r:id="rId11" imgW="174040800" imgH="219456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19521" y="3616210"/>
                        <a:ext cx="72517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1238983" y="4776056"/>
          <a:ext cx="20828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1" name="Equation" r:id="rId13" imgW="49987200" imgH="12496800" progId="Equation.DSMT4">
                  <p:embed/>
                </p:oleObj>
              </mc:Choice>
              <mc:Fallback>
                <p:oleObj name="Equation" r:id="rId13" imgW="49987200" imgH="124968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38983" y="4776056"/>
                        <a:ext cx="20828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7543578" y="4685019"/>
          <a:ext cx="1206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2" name="Equation" r:id="rId15" imgW="28956000" imgH="13106400" progId="Equation.DSMT4">
                  <p:embed/>
                </p:oleObj>
              </mc:Choice>
              <mc:Fallback>
                <p:oleObj name="Equation" r:id="rId15" imgW="28956000" imgH="13106400" progId="Equation.DSMT4">
                  <p:embed/>
                  <p:pic>
                    <p:nvPicPr>
                      <p:cNvPr id="0" name="对象 3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43578" y="4685019"/>
                        <a:ext cx="12065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3466707" y="4715334"/>
          <a:ext cx="19558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3" name="Equation" r:id="rId17" imgW="46939200" imgH="14935200" progId="Equation.DSMT4">
                  <p:embed/>
                </p:oleObj>
              </mc:Choice>
              <mc:Fallback>
                <p:oleObj name="Equation" r:id="rId17" imgW="46939200" imgH="149352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66707" y="4715334"/>
                        <a:ext cx="19558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5567431" y="4685019"/>
          <a:ext cx="1816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4" name="Equation" r:id="rId19" imgW="43586400" imgH="13106400" progId="Equation.DSMT4">
                  <p:embed/>
                </p:oleObj>
              </mc:Choice>
              <mc:Fallback>
                <p:oleObj name="Equation" r:id="rId19" imgW="43586400" imgH="13106400" progId="Equation.DSMT4">
                  <p:embed/>
                  <p:pic>
                    <p:nvPicPr>
                      <p:cNvPr id="0" name="对象 3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567431" y="4685019"/>
                        <a:ext cx="1816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1238983" y="5611175"/>
          <a:ext cx="1981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5" name="Equation" r:id="rId21" imgW="47548800" imgH="13716000" progId="Equation.DSMT4">
                  <p:embed/>
                </p:oleObj>
              </mc:Choice>
              <mc:Fallback>
                <p:oleObj name="Equation" r:id="rId21" imgW="47548800" imgH="13716000" progId="Equation.DSMT4">
                  <p:embed/>
                  <p:pic>
                    <p:nvPicPr>
                      <p:cNvPr id="0" name="对象 3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238983" y="5611175"/>
                        <a:ext cx="19812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3321783" y="5522833"/>
          <a:ext cx="29845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6" name="Equation" r:id="rId23" imgW="71628000" imgH="17068800" progId="Equation.DSMT4">
                  <p:embed/>
                </p:oleObj>
              </mc:Choice>
              <mc:Fallback>
                <p:oleObj name="Equation" r:id="rId23" imgW="71628000" imgH="17068800" progId="Equation.DSMT4">
                  <p:embed/>
                  <p:pic>
                    <p:nvPicPr>
                      <p:cNvPr id="0" name="对象 3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21783" y="5522833"/>
                        <a:ext cx="298450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6407883" y="5439725"/>
          <a:ext cx="2997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7" name="Equation" r:id="rId25" imgW="71932800" imgH="21945600" progId="Equation.DSMT4">
                  <p:embed/>
                </p:oleObj>
              </mc:Choice>
              <mc:Fallback>
                <p:oleObj name="Equation" r:id="rId25" imgW="71932800" imgH="21945600" progId="Equation.DSMT4">
                  <p:embed/>
                  <p:pic>
                    <p:nvPicPr>
                      <p:cNvPr id="0" name="对象 3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07883" y="5439725"/>
                        <a:ext cx="29972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44"/>
          <p:cNvGraphicFramePr>
            <a:graphicFrameLocks noChangeAspect="1"/>
          </p:cNvGraphicFramePr>
          <p:nvPr/>
        </p:nvGraphicFramePr>
        <p:xfrm>
          <a:off x="9560071" y="5687933"/>
          <a:ext cx="622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8" name="Equation" r:id="rId27" imgW="14935200" imgH="9144000" progId="Equation.DSMT4">
                  <p:embed/>
                </p:oleObj>
              </mc:Choice>
              <mc:Fallback>
                <p:oleObj name="Equation" r:id="rId27" imgW="14935200" imgH="9144000" progId="Equation.DSMT4">
                  <p:embed/>
                  <p:pic>
                    <p:nvPicPr>
                      <p:cNvPr id="0" name="对象 4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560071" y="5687933"/>
                        <a:ext cx="622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4436" y="1082244"/>
            <a:ext cx="2387600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00">
              <a:lnSpc>
                <a:spcPct val="120000"/>
              </a:lnSpc>
              <a:defRPr/>
            </a:pPr>
            <a:r>
              <a:rPr lang="en-US" altLang="zh-CN" sz="3600" b="1">
                <a:latin typeface="+mj-lt"/>
                <a:ea typeface="+mj-ea"/>
              </a:rPr>
              <a:t>3. </a:t>
            </a:r>
            <a:r>
              <a:rPr lang="zh-CN" altLang="en-US" sz="3600" b="1">
                <a:latin typeface="+mj-lt"/>
                <a:ea typeface="+mj-ea"/>
              </a:rPr>
              <a:t>计算：</a:t>
            </a:r>
            <a:endParaRPr lang="en-US" altLang="zh-CN" sz="3600" b="1" dirty="0">
              <a:latin typeface="+mj-lt"/>
              <a:ea typeface="+mj-ea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1764346" y="1877861"/>
          <a:ext cx="10414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6" name="Equation" r:id="rId1" imgW="24993600" imgH="28956000" progId="Equation.DSMT4">
                  <p:embed/>
                </p:oleObj>
              </mc:Choice>
              <mc:Fallback>
                <p:oleObj name="Equation" r:id="rId1" imgW="24993600" imgH="289560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4346" y="1877861"/>
                        <a:ext cx="10414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3111500" y="1857223"/>
          <a:ext cx="23876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7" name="Equation" r:id="rId3" imgW="57302400" imgH="28956000" progId="Equation.DSMT4">
                  <p:embed/>
                </p:oleObj>
              </mc:Choice>
              <mc:Fallback>
                <p:oleObj name="Equation" r:id="rId3" imgW="57302400" imgH="28956000" progId="Equation.DSMT4">
                  <p:embed/>
                  <p:pic>
                    <p:nvPicPr>
                      <p:cNvPr id="0" name="对象 3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11500" y="1857223"/>
                        <a:ext cx="23876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1764346" y="3415199"/>
          <a:ext cx="10414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8" name="Equation" r:id="rId5" imgW="24993600" imgH="28956000" progId="Equation.DSMT4">
                  <p:embed/>
                </p:oleObj>
              </mc:Choice>
              <mc:Fallback>
                <p:oleObj name="Equation" r:id="rId5" imgW="24993600" imgH="289560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64346" y="3415199"/>
                        <a:ext cx="10414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3111500" y="3394562"/>
          <a:ext cx="25908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49" name="Equation" r:id="rId7" imgW="62179200" imgH="28956000" progId="Equation.DSMT4">
                  <p:embed/>
                </p:oleObj>
              </mc:Choice>
              <mc:Fallback>
                <p:oleObj name="Equation" r:id="rId7" imgW="62179200" imgH="28956000" progId="Equation.DSMT4">
                  <p:embed/>
                  <p:pic>
                    <p:nvPicPr>
                      <p:cNvPr id="0" name="对象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11500" y="3394562"/>
                        <a:ext cx="25908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1764346" y="5013620"/>
          <a:ext cx="12319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50" name="Equation" r:id="rId9" imgW="29565600" imgH="28956000" progId="Equation.DSMT4">
                  <p:embed/>
                </p:oleObj>
              </mc:Choice>
              <mc:Fallback>
                <p:oleObj name="Equation" r:id="rId9" imgW="29565600" imgH="289560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64346" y="5013620"/>
                        <a:ext cx="12319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3111500" y="5013620"/>
          <a:ext cx="29845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51" name="Equation" r:id="rId11" imgW="71628000" imgH="28956000" progId="Equation.DSMT4">
                  <p:embed/>
                </p:oleObj>
              </mc:Choice>
              <mc:Fallback>
                <p:oleObj name="Equation" r:id="rId11" imgW="71628000" imgH="289560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11500" y="5013620"/>
                        <a:ext cx="29845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996503" y="1411471"/>
            <a:ext cx="4104662" cy="3357329"/>
            <a:chOff x="7028171" y="1164071"/>
            <a:chExt cx="4104662" cy="3357329"/>
          </a:xfrm>
        </p:grpSpPr>
        <p:sp>
          <p:nvSpPr>
            <p:cNvPr id="36" name="文本框 35"/>
            <p:cNvSpPr txBox="1"/>
            <p:nvPr/>
          </p:nvSpPr>
          <p:spPr>
            <a:xfrm>
              <a:off x="7028171" y="1164071"/>
              <a:ext cx="4104662" cy="3357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00">
                <a:lnSpc>
                  <a:spcPct val="130000"/>
                </a:lnSpc>
                <a:spcBef>
                  <a:spcPts val="1200"/>
                </a:spcBef>
                <a:spcAft>
                  <a:spcPts val="1200"/>
                </a:spcAft>
                <a:defRPr/>
              </a:pPr>
              <a:r>
                <a:rPr lang="zh-CN" altLang="en-US" sz="3600" b="1">
                  <a:latin typeface="+mj-lt"/>
                  <a:ea typeface="+mj-ea"/>
                </a:rPr>
                <a:t>当 </a:t>
              </a:r>
              <a:r>
                <a:rPr lang="en-US" altLang="zh-CN" sz="3600" b="1" i="1">
                  <a:latin typeface="+mj-lt"/>
                  <a:ea typeface="+mj-ea"/>
                </a:rPr>
                <a:t>a</a:t>
              </a:r>
              <a:r>
                <a:rPr lang="zh-CN" altLang="en-US" sz="3600" b="1">
                  <a:latin typeface="+mj-lt"/>
                  <a:ea typeface="+mj-ea"/>
                </a:rPr>
                <a:t>，</a:t>
              </a:r>
              <a:r>
                <a:rPr lang="en-US" altLang="zh-CN" sz="3600" b="1" i="1">
                  <a:latin typeface="+mj-lt"/>
                  <a:ea typeface="+mj-ea"/>
                </a:rPr>
                <a:t>b</a:t>
              </a:r>
              <a:r>
                <a:rPr lang="en-US" altLang="zh-CN" sz="3600" b="1">
                  <a:latin typeface="+mj-lt"/>
                  <a:ea typeface="+mj-ea"/>
                </a:rPr>
                <a:t> </a:t>
              </a:r>
              <a:r>
                <a:rPr lang="zh-CN" altLang="en-US" sz="3600" b="1">
                  <a:latin typeface="+mj-lt"/>
                  <a:ea typeface="+mj-ea"/>
                </a:rPr>
                <a:t>均为素数时，</a:t>
              </a:r>
              <a:endParaRPr lang="en-US" altLang="zh-CN" sz="3600" b="1">
                <a:latin typeface="+mj-lt"/>
                <a:ea typeface="+mj-ea"/>
              </a:endParaRPr>
            </a:p>
            <a:p>
              <a:pPr defTabSz="609600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3600" b="1">
                  <a:latin typeface="+mj-lt"/>
                  <a:ea typeface="+mj-ea"/>
                </a:rPr>
                <a:t>你能直接写出</a:t>
              </a:r>
              <a:endParaRPr lang="en-US" altLang="zh-CN" sz="3600" b="1">
                <a:latin typeface="+mj-lt"/>
                <a:ea typeface="+mj-ea"/>
              </a:endParaRPr>
            </a:p>
            <a:p>
              <a:pPr defTabSz="609600">
                <a:lnSpc>
                  <a:spcPct val="130000"/>
                </a:lnSpc>
                <a:spcBef>
                  <a:spcPts val="1200"/>
                </a:spcBef>
                <a:spcAft>
                  <a:spcPts val="1200"/>
                </a:spcAft>
                <a:defRPr/>
              </a:pPr>
              <a:r>
                <a:rPr lang="zh-CN" altLang="en-US" sz="3600" b="1">
                  <a:latin typeface="+mj-lt"/>
                  <a:ea typeface="+mj-ea"/>
                </a:rPr>
                <a:t>的化简结果吗？请说明理由</a:t>
              </a:r>
              <a:r>
                <a:rPr lang="en-US" altLang="zh-CN" sz="3600" b="1">
                  <a:latin typeface="+mj-lt"/>
                  <a:ea typeface="+mj-ea"/>
                </a:rPr>
                <a:t>.</a:t>
              </a:r>
              <a:endParaRPr lang="en-US" altLang="zh-CN" sz="3600" b="1" dirty="0">
                <a:latin typeface="+mj-lt"/>
                <a:ea typeface="+mj-ea"/>
              </a:endParaRPr>
            </a:p>
          </p:txBody>
        </p:sp>
        <p:graphicFrame>
          <p:nvGraphicFramePr>
            <p:cNvPr id="43" name="对象 42"/>
            <p:cNvGraphicFramePr>
              <a:graphicFrameLocks noChangeAspect="1"/>
            </p:cNvGraphicFramePr>
            <p:nvPr/>
          </p:nvGraphicFramePr>
          <p:xfrm>
            <a:off x="9960050" y="1877861"/>
            <a:ext cx="6858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352" name="Equation" r:id="rId13" imgW="16459200" imgH="28956000" progId="Equation.DSMT4">
                    <p:embed/>
                  </p:oleObj>
                </mc:Choice>
                <mc:Fallback>
                  <p:oleObj name="Equation" r:id="rId13" imgW="16459200" imgH="28956000" progId="Equation.DSMT4">
                    <p:embed/>
                    <p:pic>
                      <p:nvPicPr>
                        <p:cNvPr id="0" name="对象 25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9960050" y="1877861"/>
                          <a:ext cx="6858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6996503" y="4884069"/>
          <a:ext cx="36449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53" name="Equation" r:id="rId15" imgW="87477600" imgH="28956000" progId="Equation.DSMT4">
                  <p:embed/>
                </p:oleObj>
              </mc:Choice>
              <mc:Fallback>
                <p:oleObj name="Equation" r:id="rId15" imgW="87477600" imgH="289560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96503" y="4884069"/>
                        <a:ext cx="36449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9929" y="173868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自评与互评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" name="Text Box 4"/>
          <p:cNvSpPr txBox="1"/>
          <p:nvPr/>
        </p:nvSpPr>
        <p:spPr>
          <a:xfrm>
            <a:off x="789394" y="1786979"/>
            <a:ext cx="10613211" cy="2895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b="1">
                <a:latin typeface="+mj-lt"/>
              </a:defRPr>
            </a:lvl1pPr>
          </a:lstStyle>
          <a:p>
            <a:pPr marL="742950" indent="-742950">
              <a:buAutoNum type="arabicPeriod"/>
            </a:pPr>
            <a:r>
              <a:rPr lang="zh-CN" altLang="en-US" sz="3600">
                <a:ea typeface="+mj-ea"/>
              </a:rPr>
              <a:t>结合现实生活中的情境，试举出一个应用二次根式的实例</a:t>
            </a:r>
            <a:r>
              <a:rPr lang="en-US" altLang="zh-CN" sz="3600">
                <a:ea typeface="+mj-ea"/>
              </a:rPr>
              <a:t>.</a:t>
            </a:r>
            <a:endParaRPr lang="en-US" altLang="zh-CN" sz="3600">
              <a:ea typeface="+mj-ea"/>
            </a:endParaRPr>
          </a:p>
          <a:p>
            <a:pPr marL="742950" indent="-742950">
              <a:buAutoNum type="arabicPeriod"/>
            </a:pPr>
            <a:r>
              <a:rPr lang="zh-CN" altLang="en-US" sz="3600">
                <a:ea typeface="+mj-ea"/>
              </a:rPr>
              <a:t>请你编写一道二次根式的四则混合运算题。同学之间相互解答，并就计算过程和结果进行交流</a:t>
            </a:r>
            <a:r>
              <a:rPr lang="en-US" altLang="zh-CN" sz="3600">
                <a:ea typeface="+mj-ea"/>
              </a:rPr>
              <a:t>.</a:t>
            </a:r>
            <a:endParaRPr lang="zh-CN" altLang="en-US" sz="3600" dirty="0"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练习册本课时的习题。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知识体系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534738" y="2819925"/>
            <a:ext cx="2372366" cy="687898"/>
          </a:xfrm>
          <a:prstGeom prst="roundRect">
            <a:avLst>
              <a:gd name="adj" fmla="val 50000"/>
            </a:avLst>
          </a:prstGeom>
          <a:solidFill>
            <a:srgbClr val="DDF0F2"/>
          </a:solidFill>
          <a:ln>
            <a:noFill/>
          </a:ln>
          <a:effectLst>
            <a:outerShdw dist="50800" dir="2700000" algn="tl" rotWithShape="0">
              <a:srgbClr val="73C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二次根式</a:t>
            </a:r>
            <a:endParaRPr lang="zh-CN" altLang="en-US" sz="3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001734" y="1743768"/>
            <a:ext cx="1736691" cy="669150"/>
          </a:xfrm>
          <a:prstGeom prst="roundRect">
            <a:avLst>
              <a:gd name="adj" fmla="val 50000"/>
            </a:avLst>
          </a:prstGeom>
          <a:solidFill>
            <a:srgbClr val="FDEBE1"/>
          </a:solidFill>
          <a:ln>
            <a:noFill/>
          </a:ln>
          <a:effectLst>
            <a:outerShdw dist="50800" dir="2700000" algn="tl" rotWithShape="0">
              <a:srgbClr val="F7BBA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性质</a:t>
            </a:r>
            <a:endParaRPr lang="zh-CN" altLang="en-US" sz="3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5001734" y="3909925"/>
            <a:ext cx="1736691" cy="669150"/>
          </a:xfrm>
          <a:prstGeom prst="roundRect">
            <a:avLst>
              <a:gd name="adj" fmla="val 50000"/>
            </a:avLst>
          </a:prstGeom>
          <a:solidFill>
            <a:srgbClr val="FDEBE1"/>
          </a:solidFill>
          <a:ln>
            <a:noFill/>
          </a:ln>
          <a:effectLst>
            <a:outerShdw dist="50800" dir="2700000" algn="tl" rotWithShape="0">
              <a:srgbClr val="F7BBA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运算</a:t>
            </a:r>
            <a:endParaRPr lang="zh-CN" altLang="en-US" sz="3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7840437" y="3029317"/>
            <a:ext cx="1570849" cy="669150"/>
          </a:xfrm>
          <a:prstGeom prst="roundRect">
            <a:avLst>
              <a:gd name="adj" fmla="val 50000"/>
            </a:avLst>
          </a:prstGeom>
          <a:solidFill>
            <a:srgbClr val="EBF4E0"/>
          </a:solidFill>
          <a:ln>
            <a:noFill/>
          </a:ln>
          <a:effectLst>
            <a:outerShdw dist="50800" dir="2700000" algn="tl" rotWithShape="0">
              <a:srgbClr val="C2DB9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+mn-ea"/>
              </a:rPr>
              <a:t>乘除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7840437" y="4790533"/>
            <a:ext cx="1570849" cy="669150"/>
          </a:xfrm>
          <a:prstGeom prst="roundRect">
            <a:avLst>
              <a:gd name="adj" fmla="val 50000"/>
            </a:avLst>
          </a:prstGeom>
          <a:solidFill>
            <a:srgbClr val="EBF4E0"/>
          </a:solidFill>
          <a:ln>
            <a:noFill/>
          </a:ln>
          <a:effectLst>
            <a:outerShdw dist="50800" dir="2700000" algn="tl" rotWithShape="0">
              <a:srgbClr val="C2DB9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+mn-ea"/>
              </a:rPr>
              <a:t>加减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左中括号 16"/>
          <p:cNvSpPr/>
          <p:nvPr/>
        </p:nvSpPr>
        <p:spPr>
          <a:xfrm>
            <a:off x="4484151" y="2083250"/>
            <a:ext cx="474453" cy="2161249"/>
          </a:xfrm>
          <a:prstGeom prst="leftBracket">
            <a:avLst>
              <a:gd name="adj" fmla="val 0"/>
            </a:avLst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0" idx="3"/>
            <a:endCxn id="17" idx="1"/>
          </p:cNvCxnSpPr>
          <p:nvPr/>
        </p:nvCxnSpPr>
        <p:spPr>
          <a:xfrm>
            <a:off x="3907104" y="3163874"/>
            <a:ext cx="577047" cy="1"/>
          </a:xfrm>
          <a:prstGeom prst="line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左中括号 20"/>
          <p:cNvSpPr/>
          <p:nvPr/>
        </p:nvSpPr>
        <p:spPr>
          <a:xfrm>
            <a:off x="7327697" y="3363892"/>
            <a:ext cx="474453" cy="1761216"/>
          </a:xfrm>
          <a:prstGeom prst="leftBracket">
            <a:avLst>
              <a:gd name="adj" fmla="val 0"/>
            </a:avLst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12" idx="3"/>
            <a:endCxn id="21" idx="1"/>
          </p:cNvCxnSpPr>
          <p:nvPr/>
        </p:nvCxnSpPr>
        <p:spPr>
          <a:xfrm>
            <a:off x="6738425" y="4244500"/>
            <a:ext cx="589272" cy="0"/>
          </a:xfrm>
          <a:prstGeom prst="line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593025" y="173868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回顾与思考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90112" y="1360585"/>
            <a:ext cx="5195957" cy="702325"/>
            <a:chOff x="905773" y="1190446"/>
            <a:chExt cx="5195957" cy="702325"/>
          </a:xfrm>
        </p:grpSpPr>
        <p:sp>
          <p:nvSpPr>
            <p:cNvPr id="25" name="矩形: 圆角 24"/>
            <p:cNvSpPr/>
            <p:nvPr/>
          </p:nvSpPr>
          <p:spPr>
            <a:xfrm>
              <a:off x="905773" y="1190446"/>
              <a:ext cx="1647646" cy="702325"/>
            </a:xfrm>
            <a:prstGeom prst="roundRect">
              <a:avLst>
                <a:gd name="adj" fmla="val 46145"/>
              </a:avLst>
            </a:prstGeom>
            <a:solidFill>
              <a:srgbClr val="EB6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</a:t>
              </a:r>
              <a:r>
                <a:rPr lang="en-US" altLang="zh-CN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674189" y="1218443"/>
              <a:ext cx="34275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>
                  <a:latin typeface="+mj-ea"/>
                  <a:ea typeface="+mj-ea"/>
                </a:rPr>
                <a:t>二次根式的概念</a:t>
              </a:r>
              <a:endParaRPr lang="zh-CN" altLang="en-US" sz="3600" b="1" dirty="0">
                <a:latin typeface="+mj-ea"/>
                <a:ea typeface="+mj-ea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187091" y="2508063"/>
            <a:ext cx="7817818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形如  </a:t>
            </a:r>
            <a:r>
              <a:rPr lang="zh-CN" altLang="en-US" sz="3600" b="1" i="1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                 </a:t>
            </a:r>
            <a:r>
              <a:rPr lang="zh-CN" altLang="en-US" sz="3600" b="1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的</a:t>
            </a:r>
            <a:r>
              <a:rPr lang="zh-CN" altLang="en-US" sz="3600" b="1" dirty="0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式子叫作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二</a:t>
            </a:r>
            <a:r>
              <a:rPr lang="zh-CN" altLang="en-US" sz="3600" b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次根式</a:t>
            </a:r>
            <a:r>
              <a:rPr lang="en-US" altLang="zh-CN" sz="3600" b="1"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3600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3406618" y="2528238"/>
          <a:ext cx="19685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" name="Equation" r:id="rId1" imgW="47244000" imgH="16154400" progId="Equation.DSMT4">
                  <p:embed/>
                </p:oleObj>
              </mc:Choice>
              <mc:Fallback>
                <p:oleObj name="Equation" r:id="rId1" imgW="47244000" imgH="161544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06618" y="2528238"/>
                        <a:ext cx="19685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1385321" y="3980800"/>
            <a:ext cx="9440459" cy="1438275"/>
            <a:chOff x="1558976" y="4175739"/>
            <a:chExt cx="9440459" cy="1438275"/>
          </a:xfrm>
        </p:grpSpPr>
        <p:grpSp>
          <p:nvGrpSpPr>
            <p:cNvPr id="38" name="Group 34"/>
            <p:cNvGrpSpPr/>
            <p:nvPr/>
          </p:nvGrpSpPr>
          <p:grpSpPr>
            <a:xfrm>
              <a:off x="1558976" y="4175739"/>
              <a:ext cx="9440459" cy="1438275"/>
              <a:chOff x="622" y="1687"/>
              <a:chExt cx="7929" cy="1208"/>
            </a:xfrm>
          </p:grpSpPr>
          <p:sp>
            <p:nvSpPr>
              <p:cNvPr id="40" name="Text Box 27"/>
              <p:cNvSpPr txBox="1"/>
              <p:nvPr/>
            </p:nvSpPr>
            <p:spPr>
              <a:xfrm>
                <a:off x="622" y="2031"/>
                <a:ext cx="2490" cy="5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3600" b="1" dirty="0">
                    <a:latin typeface="+mn-lt"/>
                    <a:ea typeface="楷体" panose="02010609060101010101" pitchFamily="49" charset="-122"/>
                  </a:rPr>
                  <a:t>两个必备特征</a:t>
                </a:r>
                <a:endParaRPr lang="zh-CN" altLang="en-US" sz="3600" b="1" dirty="0"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AutoShape 28"/>
              <p:cNvSpPr/>
              <p:nvPr/>
            </p:nvSpPr>
            <p:spPr>
              <a:xfrm>
                <a:off x="3132" y="1849"/>
                <a:ext cx="181" cy="907"/>
              </a:xfrm>
              <a:prstGeom prst="leftBrace">
                <a:avLst>
                  <a:gd name="adj1" fmla="val 26963"/>
                  <a:gd name="adj2" fmla="val 50000"/>
                </a:avLst>
              </a:prstGeom>
              <a:noFill/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3600" b="1" dirty="0"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Text Box 29"/>
              <p:cNvSpPr txBox="1"/>
              <p:nvPr/>
            </p:nvSpPr>
            <p:spPr>
              <a:xfrm>
                <a:off x="3354" y="1687"/>
                <a:ext cx="5112" cy="5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36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36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外貌特征：含有</a:t>
                </a:r>
                <a:r>
                  <a:rPr lang="zh-CN" altLang="en-US" sz="3600" b="1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“           ”</a:t>
                </a:r>
                <a:endParaRPr lang="zh-CN" altLang="en-US" sz="36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43" name="Text Box 33"/>
              <p:cNvSpPr txBox="1"/>
              <p:nvPr/>
            </p:nvSpPr>
            <p:spPr>
              <a:xfrm>
                <a:off x="3354" y="2352"/>
                <a:ext cx="5197" cy="5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36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36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内在特征：被开方数 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a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 ≥ 0</a:t>
                </a:r>
                <a:endParaRPr lang="en-US" altLang="zh-CN" sz="36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</p:grp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9110937" y="4288252"/>
            <a:ext cx="107632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12" name="Equation" r:id="rId3" imgW="1021715" imgH="511175" progId="Equation.DSMT4">
                    <p:embed/>
                  </p:oleObj>
                </mc:Choice>
                <mc:Fallback>
                  <p:oleObj name="Equation" r:id="rId3" imgW="1021715" imgH="511175" progId="Equation.DSMT4">
                    <p:embed/>
                    <p:pic>
                      <p:nvPicPr>
                        <p:cNvPr id="0" name="对象 1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110937" y="4288252"/>
                          <a:ext cx="1076325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29173" y="2068115"/>
            <a:ext cx="9930602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indent="-685800" defTabSz="609600">
              <a:lnSpc>
                <a:spcPct val="130000"/>
              </a:lnSpc>
              <a:buFont typeface="+mj-lt"/>
              <a:buAutoNum type="arabicPeriod"/>
              <a:defRPr/>
            </a:pPr>
            <a:r>
              <a:rPr lang="zh-CN" altLang="en-US" sz="4000" b="1">
                <a:latin typeface="+mj-lt"/>
                <a:ea typeface="+mj-ea"/>
              </a:rPr>
              <a:t>式子             有</a:t>
            </a:r>
            <a:r>
              <a:rPr lang="zh-CN" altLang="en-US" sz="4000" b="1" dirty="0">
                <a:latin typeface="+mj-lt"/>
                <a:ea typeface="+mj-ea"/>
              </a:rPr>
              <a:t>意义的条件是（        ）</a:t>
            </a:r>
            <a:endParaRPr lang="en-US" altLang="zh-CN" sz="4000" b="1" dirty="0">
              <a:latin typeface="+mj-lt"/>
              <a:ea typeface="+mj-ea"/>
            </a:endParaRPr>
          </a:p>
          <a:p>
            <a:pPr defTabSz="609600">
              <a:lnSpc>
                <a:spcPct val="130000"/>
              </a:lnSpc>
              <a:defRPr/>
            </a:pPr>
            <a:endParaRPr lang="en-US" altLang="zh-CN" sz="4000" b="1" dirty="0">
              <a:latin typeface="+mj-lt"/>
              <a:ea typeface="+mj-ea"/>
            </a:endParaRPr>
          </a:p>
          <a:p>
            <a:pPr defTabSz="609600">
              <a:lnSpc>
                <a:spcPct val="130000"/>
              </a:lnSpc>
              <a:defRPr/>
            </a:pPr>
            <a:r>
              <a:rPr lang="en-US" altLang="zh-CN" sz="4000" b="1">
                <a:latin typeface="+mj-lt"/>
                <a:ea typeface="+mj-ea"/>
              </a:rPr>
              <a:t>A. </a:t>
            </a:r>
            <a:r>
              <a:rPr lang="en-US" altLang="zh-CN" sz="4000" b="1" i="1">
                <a:latin typeface="+mj-lt"/>
                <a:ea typeface="+mj-ea"/>
              </a:rPr>
              <a:t>x </a:t>
            </a:r>
            <a:r>
              <a:rPr lang="zh-CN" altLang="en-US" sz="4000" b="1">
                <a:latin typeface="+mj-lt"/>
                <a:ea typeface="+mj-ea"/>
              </a:rPr>
              <a:t>≠ </a:t>
            </a:r>
            <a:r>
              <a:rPr lang="en-US" altLang="zh-CN" sz="4000" b="1">
                <a:latin typeface="+mj-lt"/>
                <a:ea typeface="+mj-ea"/>
              </a:rPr>
              <a:t>2      </a:t>
            </a:r>
            <a:r>
              <a:rPr lang="en-US" altLang="zh-CN" sz="4000" b="1" dirty="0">
                <a:latin typeface="+mj-lt"/>
                <a:ea typeface="+mj-ea"/>
              </a:rPr>
              <a:t>B</a:t>
            </a:r>
            <a:r>
              <a:rPr lang="en-US" altLang="zh-CN" sz="4000" b="1">
                <a:latin typeface="+mj-lt"/>
                <a:ea typeface="+mj-ea"/>
              </a:rPr>
              <a:t>. </a:t>
            </a:r>
            <a:r>
              <a:rPr lang="en-US" altLang="zh-CN" sz="4000" b="1" i="1">
                <a:latin typeface="+mj-lt"/>
                <a:ea typeface="+mj-ea"/>
              </a:rPr>
              <a:t>x </a:t>
            </a:r>
            <a:r>
              <a:rPr lang="en-US" altLang="zh-CN" sz="4000" b="1">
                <a:latin typeface="+mj-lt"/>
                <a:ea typeface="+mj-ea"/>
              </a:rPr>
              <a:t>&gt; –2     </a:t>
            </a:r>
            <a:r>
              <a:rPr lang="en-US" altLang="zh-CN" sz="4000" b="1" dirty="0">
                <a:latin typeface="+mj-lt"/>
                <a:ea typeface="+mj-ea"/>
              </a:rPr>
              <a:t>C</a:t>
            </a:r>
            <a:r>
              <a:rPr lang="en-US" altLang="zh-CN" sz="4000" b="1">
                <a:latin typeface="+mj-lt"/>
                <a:ea typeface="+mj-ea"/>
              </a:rPr>
              <a:t>. </a:t>
            </a:r>
            <a:r>
              <a:rPr lang="en-US" altLang="zh-CN" sz="4000" b="1" i="1">
                <a:latin typeface="+mj-lt"/>
                <a:ea typeface="+mj-ea"/>
              </a:rPr>
              <a:t>x </a:t>
            </a:r>
            <a:r>
              <a:rPr lang="zh-CN" altLang="en-US" sz="4000" b="1">
                <a:latin typeface="+mj-lt"/>
                <a:ea typeface="+mj-ea"/>
                <a:sym typeface="Euclid Math Two" panose="02050601010101010101" pitchFamily="18" charset="2"/>
              </a:rPr>
              <a:t> </a:t>
            </a:r>
            <a:r>
              <a:rPr lang="en-US" altLang="zh-CN" sz="4000" b="1">
                <a:latin typeface="+mj-lt"/>
                <a:ea typeface="+mj-ea"/>
              </a:rPr>
              <a:t>2      </a:t>
            </a:r>
            <a:r>
              <a:rPr lang="en-US" altLang="zh-CN" sz="4000" b="1" dirty="0">
                <a:latin typeface="+mj-lt"/>
                <a:ea typeface="+mj-ea"/>
              </a:rPr>
              <a:t>D</a:t>
            </a:r>
            <a:r>
              <a:rPr lang="en-US" altLang="zh-CN" sz="4000" b="1">
                <a:latin typeface="+mj-lt"/>
                <a:ea typeface="+mj-ea"/>
              </a:rPr>
              <a:t>. </a:t>
            </a:r>
            <a:r>
              <a:rPr lang="en-US" altLang="zh-CN" sz="4000" b="1" i="1">
                <a:latin typeface="+mj-lt"/>
                <a:ea typeface="+mj-ea"/>
              </a:rPr>
              <a:t>x </a:t>
            </a:r>
            <a:r>
              <a:rPr lang="en-US" altLang="zh-CN" sz="4000" b="1">
                <a:latin typeface="+mj-lt"/>
                <a:ea typeface="+mj-ea"/>
              </a:rPr>
              <a:t>&gt; 2</a:t>
            </a:r>
            <a:endParaRPr lang="en-US" altLang="zh-CN" sz="4000" b="1" dirty="0">
              <a:latin typeface="+mj-lt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983842" y="2166849"/>
            <a:ext cx="530915" cy="6667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735" b="1" dirty="0">
                <a:solidFill>
                  <a:srgbClr val="FF0000"/>
                </a:solidFill>
              </a:rPr>
              <a:t>D</a:t>
            </a:r>
            <a:endParaRPr lang="zh-CN" altLang="en-US" sz="3735" dirty="0">
              <a:solidFill>
                <a:srgbClr val="FF0000"/>
              </a:solidFill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3092834" y="1885660"/>
          <a:ext cx="152273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3" name="Equation" r:id="rId1" imgW="33223200" imgH="27432000" progId="Equation.DSMT4">
                  <p:embed/>
                </p:oleObj>
              </mc:Choice>
              <mc:Fallback>
                <p:oleObj name="Equation" r:id="rId1" imgW="33223200" imgH="27432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92834" y="1885660"/>
                        <a:ext cx="1522730" cy="1257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69799" y="1355808"/>
            <a:ext cx="8841317" cy="3668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09600">
              <a:lnSpc>
                <a:spcPct val="150000"/>
              </a:lnSpc>
              <a:buFont typeface="+mj-lt"/>
              <a:buAutoNum type="arabicPeriod" startAt="2"/>
              <a:defRPr/>
            </a:pPr>
            <a:r>
              <a:rPr lang="zh-CN" altLang="en-US" sz="4000" b="1" dirty="0">
                <a:latin typeface="+mj-lt"/>
                <a:ea typeface="+mj-ea"/>
              </a:rPr>
              <a:t>若式子            在实数范围内有意义，则 </a:t>
            </a:r>
            <a:r>
              <a:rPr lang="en-US" altLang="zh-CN" sz="4000" b="1" i="1" dirty="0">
                <a:latin typeface="+mj-lt"/>
                <a:ea typeface="+mj-ea"/>
              </a:rPr>
              <a:t>x</a:t>
            </a:r>
            <a:r>
              <a:rPr lang="en-US" altLang="zh-CN" sz="4000" b="1" dirty="0">
                <a:latin typeface="+mj-lt"/>
                <a:ea typeface="+mj-ea"/>
              </a:rPr>
              <a:t> </a:t>
            </a:r>
            <a:r>
              <a:rPr lang="zh-CN" altLang="en-US" sz="4000" b="1" dirty="0">
                <a:latin typeface="+mj-lt"/>
                <a:ea typeface="+mj-ea"/>
              </a:rPr>
              <a:t>的取值范围是（        ）</a:t>
            </a:r>
            <a:endParaRPr lang="en-US" altLang="zh-CN" sz="4000" b="1" dirty="0">
              <a:latin typeface="+mj-lt"/>
              <a:ea typeface="+mj-ea"/>
            </a:endParaRPr>
          </a:p>
          <a:p>
            <a:pPr defTabSz="609600">
              <a:lnSpc>
                <a:spcPct val="150000"/>
              </a:lnSpc>
              <a:defRPr/>
            </a:pPr>
            <a:r>
              <a:rPr lang="en-US" altLang="zh-CN" sz="4000" b="1">
                <a:latin typeface="+mj-lt"/>
                <a:ea typeface="+mj-ea"/>
              </a:rPr>
              <a:t>A</a:t>
            </a:r>
            <a:r>
              <a:rPr lang="en-US" altLang="zh-CN" sz="4000" b="1" i="1">
                <a:latin typeface="+mj-lt"/>
                <a:ea typeface="+mj-ea"/>
              </a:rPr>
              <a:t>. x </a:t>
            </a:r>
            <a:r>
              <a:rPr lang="zh-CN" altLang="en-US" sz="4000" b="1">
                <a:latin typeface="+mj-lt"/>
                <a:ea typeface="+mj-ea"/>
                <a:sym typeface="Euclid Math Two" panose="02050601010101010101" pitchFamily="18" charset="2"/>
              </a:rPr>
              <a:t> </a:t>
            </a:r>
            <a:r>
              <a:rPr lang="en-US" altLang="zh-CN" sz="4000" b="1">
                <a:latin typeface="+mj-lt"/>
                <a:ea typeface="+mj-ea"/>
              </a:rPr>
              <a:t>1 </a:t>
            </a:r>
            <a:r>
              <a:rPr lang="zh-CN" altLang="en-US" sz="4000" b="1">
                <a:latin typeface="+mj-lt"/>
                <a:ea typeface="+mj-ea"/>
              </a:rPr>
              <a:t>且 </a:t>
            </a:r>
            <a:r>
              <a:rPr lang="en-US" altLang="zh-CN" sz="4000" b="1" i="1">
                <a:latin typeface="+mj-lt"/>
                <a:ea typeface="+mj-ea"/>
              </a:rPr>
              <a:t>x </a:t>
            </a:r>
            <a:r>
              <a:rPr lang="zh-CN" altLang="en-US" sz="4000" b="1">
                <a:latin typeface="+mj-lt"/>
                <a:ea typeface="+mj-ea"/>
              </a:rPr>
              <a:t>≠ </a:t>
            </a:r>
            <a:r>
              <a:rPr lang="en-US" altLang="zh-CN" sz="4000" b="1">
                <a:latin typeface="+mj-lt"/>
                <a:ea typeface="+mj-ea"/>
              </a:rPr>
              <a:t>2			B. </a:t>
            </a:r>
            <a:r>
              <a:rPr lang="en-US" altLang="zh-CN" sz="4000" b="1" i="1">
                <a:latin typeface="+mj-lt"/>
                <a:ea typeface="+mj-ea"/>
              </a:rPr>
              <a:t>x </a:t>
            </a:r>
            <a:r>
              <a:rPr lang="zh-CN" altLang="en-US" sz="4000" b="1">
                <a:latin typeface="+mj-lt"/>
                <a:ea typeface="+mj-ea"/>
                <a:sym typeface="Euclid Math Two" panose="02050601010101010101" pitchFamily="18" charset="2"/>
              </a:rPr>
              <a:t> </a:t>
            </a:r>
            <a:r>
              <a:rPr lang="en-US" altLang="zh-CN" sz="4000" b="1">
                <a:latin typeface="+mj-lt"/>
                <a:ea typeface="+mj-ea"/>
              </a:rPr>
              <a:t>1</a:t>
            </a:r>
            <a:endParaRPr lang="en-US" altLang="zh-CN" sz="4000" b="1" dirty="0">
              <a:latin typeface="+mj-lt"/>
              <a:ea typeface="+mj-ea"/>
            </a:endParaRPr>
          </a:p>
          <a:p>
            <a:pPr defTabSz="609600">
              <a:lnSpc>
                <a:spcPct val="150000"/>
              </a:lnSpc>
              <a:defRPr/>
            </a:pPr>
            <a:r>
              <a:rPr lang="en-US" altLang="zh-CN" sz="4000" b="1">
                <a:latin typeface="+mj-lt"/>
                <a:ea typeface="+mj-ea"/>
              </a:rPr>
              <a:t>C. </a:t>
            </a:r>
            <a:r>
              <a:rPr lang="en-US" altLang="zh-CN" sz="4000" b="1" i="1">
                <a:latin typeface="+mj-lt"/>
                <a:ea typeface="+mj-ea"/>
              </a:rPr>
              <a:t>x </a:t>
            </a:r>
            <a:r>
              <a:rPr lang="en-US" altLang="zh-CN" sz="4000" b="1">
                <a:latin typeface="+mj-lt"/>
                <a:ea typeface="+mj-ea"/>
              </a:rPr>
              <a:t>&gt; 1 </a:t>
            </a:r>
            <a:r>
              <a:rPr lang="zh-CN" altLang="en-US" sz="4000" b="1">
                <a:latin typeface="+mj-lt"/>
                <a:ea typeface="+mj-ea"/>
              </a:rPr>
              <a:t>且 </a:t>
            </a:r>
            <a:r>
              <a:rPr lang="en-US" altLang="zh-CN" sz="4000" b="1" i="1">
                <a:latin typeface="+mj-lt"/>
                <a:ea typeface="+mj-ea"/>
              </a:rPr>
              <a:t>x </a:t>
            </a:r>
            <a:r>
              <a:rPr lang="zh-CN" altLang="en-US" sz="4000" b="1">
                <a:latin typeface="+mj-lt"/>
                <a:ea typeface="+mj-ea"/>
              </a:rPr>
              <a:t>≠ </a:t>
            </a:r>
            <a:r>
              <a:rPr lang="en-US" altLang="zh-CN" sz="4000" b="1">
                <a:latin typeface="+mj-lt"/>
                <a:ea typeface="+mj-ea"/>
              </a:rPr>
              <a:t>2			D. </a:t>
            </a:r>
            <a:r>
              <a:rPr lang="en-US" altLang="zh-CN" sz="4000" b="1" i="1">
                <a:latin typeface="+mj-lt"/>
                <a:ea typeface="+mj-ea"/>
              </a:rPr>
              <a:t>x </a:t>
            </a:r>
            <a:r>
              <a:rPr lang="en-US" altLang="zh-CN" sz="4000" b="1">
                <a:latin typeface="+mj-lt"/>
                <a:ea typeface="+mj-ea"/>
              </a:rPr>
              <a:t>&lt; 1</a:t>
            </a:r>
            <a:endParaRPr lang="en-US" altLang="zh-CN" sz="4000" b="1" dirty="0">
              <a:latin typeface="+mj-lt"/>
              <a:ea typeface="+mj-ea"/>
            </a:endParaRPr>
          </a:p>
        </p:txBody>
      </p:sp>
      <p:graphicFrame>
        <p:nvGraphicFramePr>
          <p:cNvPr id="3" name="对象 8"/>
          <p:cNvGraphicFramePr>
            <a:graphicFrameLocks noChangeAspect="1"/>
          </p:cNvGraphicFramePr>
          <p:nvPr/>
        </p:nvGraphicFramePr>
        <p:xfrm>
          <a:off x="3943217" y="1206014"/>
          <a:ext cx="1378374" cy="1210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2" name="" r:id="rId1" imgW="939800" imgH="825500" progId="Equation.DSMT4">
                  <p:embed/>
                </p:oleObj>
              </mc:Choice>
              <mc:Fallback>
                <p:oleObj name="" r:id="rId1" imgW="939800" imgH="8255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43217" y="1206014"/>
                        <a:ext cx="1378374" cy="121073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743668" y="2458952"/>
            <a:ext cx="530915" cy="6667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735" b="1" dirty="0">
                <a:solidFill>
                  <a:srgbClr val="FF0000"/>
                </a:solidFill>
              </a:rPr>
              <a:t>A</a:t>
            </a:r>
            <a:endParaRPr lang="zh-CN" altLang="en-US" sz="3735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690112" y="375846"/>
            <a:ext cx="5195957" cy="702325"/>
            <a:chOff x="905773" y="1190446"/>
            <a:chExt cx="5195957" cy="702325"/>
          </a:xfrm>
        </p:grpSpPr>
        <p:sp>
          <p:nvSpPr>
            <p:cNvPr id="28" name="矩形: 圆角 27"/>
            <p:cNvSpPr/>
            <p:nvPr/>
          </p:nvSpPr>
          <p:spPr>
            <a:xfrm>
              <a:off x="905773" y="1190446"/>
              <a:ext cx="1647646" cy="702325"/>
            </a:xfrm>
            <a:prstGeom prst="roundRect">
              <a:avLst>
                <a:gd name="adj" fmla="val 46145"/>
              </a:avLst>
            </a:prstGeom>
            <a:solidFill>
              <a:srgbClr val="EB6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</a:t>
              </a:r>
              <a:r>
                <a:rPr lang="en-US" altLang="zh-CN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674189" y="1218443"/>
              <a:ext cx="34275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>
                  <a:latin typeface="+mj-ea"/>
                  <a:ea typeface="+mj-ea"/>
                </a:rPr>
                <a:t>二次根式的性质</a:t>
              </a:r>
              <a:endParaRPr lang="zh-CN" altLang="en-US" sz="3600" b="1" dirty="0"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81221" y="1185596"/>
            <a:ext cx="5218006" cy="914400"/>
            <a:chOff x="2859194" y="4575910"/>
            <a:chExt cx="5218006" cy="914400"/>
          </a:xfrm>
        </p:grpSpPr>
        <p:sp>
          <p:nvSpPr>
            <p:cNvPr id="36" name="文本框 35"/>
            <p:cNvSpPr txBox="1"/>
            <p:nvPr/>
          </p:nvSpPr>
          <p:spPr>
            <a:xfrm>
              <a:off x="2859194" y="4698677"/>
              <a:ext cx="1827106" cy="693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just">
                <a:lnSpc>
                  <a:spcPct val="120000"/>
                </a:lnSpc>
                <a:defRPr sz="24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 sz="3600">
                  <a:latin typeface="+mj-lt"/>
                  <a:ea typeface="+mj-ea"/>
                </a:rPr>
                <a:t>性质 </a:t>
              </a:r>
              <a:r>
                <a:rPr lang="en-US" altLang="zh-CN" sz="3600">
                  <a:latin typeface="+mj-lt"/>
                  <a:ea typeface="+mj-ea"/>
                </a:rPr>
                <a:t>1</a:t>
              </a:r>
              <a:endParaRPr lang="en-US" altLang="zh-CN" sz="3600">
                <a:latin typeface="+mj-lt"/>
              </a:endParaRPr>
            </a:p>
          </p:txBody>
        </p: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4686300" y="4575910"/>
            <a:ext cx="33909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68" name="Equation" r:id="rId1" imgW="81381600" imgH="21945600" progId="Equation.DSMT4">
                    <p:embed/>
                  </p:oleObj>
                </mc:Choice>
                <mc:Fallback>
                  <p:oleObj name="Equation" r:id="rId1" imgW="81381600" imgH="219456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686300" y="4575910"/>
                          <a:ext cx="3390900" cy="9144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3608327" y="2044052"/>
          <a:ext cx="4305300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69" name="Equation" r:id="rId3" imgW="103327200" imgH="47244000" progId="Equation.DSMT4">
                  <p:embed/>
                </p:oleObj>
              </mc:Choice>
              <mc:Fallback>
                <p:oleObj name="Equation" r:id="rId3" imgW="103327200" imgH="472440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08327" y="2044052"/>
                        <a:ext cx="4305300" cy="1968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文本框 38"/>
          <p:cNvSpPr txBox="1"/>
          <p:nvPr/>
        </p:nvSpPr>
        <p:spPr>
          <a:xfrm>
            <a:off x="1781221" y="2569191"/>
            <a:ext cx="182710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3600">
                <a:latin typeface="+mj-lt"/>
                <a:ea typeface="+mj-ea"/>
              </a:rPr>
              <a:t>性质 </a:t>
            </a:r>
            <a:r>
              <a:rPr lang="en-US" altLang="zh-CN" sz="3600">
                <a:latin typeface="+mj-lt"/>
                <a:ea typeface="+mj-ea"/>
              </a:rPr>
              <a:t>2</a:t>
            </a:r>
            <a:endParaRPr lang="en-US" altLang="zh-CN" sz="3600">
              <a:latin typeface="+mj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781221" y="4127980"/>
            <a:ext cx="7084906" cy="746261"/>
            <a:chOff x="2859194" y="4698677"/>
            <a:chExt cx="7084906" cy="746261"/>
          </a:xfrm>
        </p:grpSpPr>
        <p:sp>
          <p:nvSpPr>
            <p:cNvPr id="41" name="文本框 40"/>
            <p:cNvSpPr txBox="1"/>
            <p:nvPr/>
          </p:nvSpPr>
          <p:spPr>
            <a:xfrm>
              <a:off x="2859194" y="4698677"/>
              <a:ext cx="1827106" cy="693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just">
                <a:lnSpc>
                  <a:spcPct val="120000"/>
                </a:lnSpc>
                <a:defRPr sz="24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 sz="3600">
                  <a:latin typeface="+mj-lt"/>
                  <a:ea typeface="+mj-ea"/>
                </a:rPr>
                <a:t>性质 </a:t>
              </a:r>
              <a:r>
                <a:rPr lang="en-US" altLang="zh-CN" sz="3600">
                  <a:latin typeface="+mj-lt"/>
                  <a:ea typeface="+mj-ea"/>
                </a:rPr>
                <a:t>3</a:t>
              </a:r>
              <a:endParaRPr lang="en-US" altLang="zh-CN" sz="3600">
                <a:latin typeface="+mj-lt"/>
              </a:endParaRPr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4686300" y="4771838"/>
            <a:ext cx="5257800" cy="673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70" name="Equation" r:id="rId5" imgW="126187200" imgH="16154400" progId="Equation.DSMT4">
                    <p:embed/>
                  </p:oleObj>
                </mc:Choice>
                <mc:Fallback>
                  <p:oleObj name="Equation" r:id="rId5" imgW="126187200" imgH="16154400" progId="Equation.DSMT4">
                    <p:embed/>
                    <p:pic>
                      <p:nvPicPr>
                        <p:cNvPr id="0" name="对象 3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686300" y="4771838"/>
                          <a:ext cx="5257800" cy="6731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组合 42"/>
          <p:cNvGrpSpPr/>
          <p:nvPr/>
        </p:nvGrpSpPr>
        <p:grpSpPr>
          <a:xfrm>
            <a:off x="1781221" y="5120740"/>
            <a:ext cx="6195906" cy="1244600"/>
            <a:chOff x="2859194" y="4486215"/>
            <a:chExt cx="6195906" cy="1244600"/>
          </a:xfrm>
        </p:grpSpPr>
        <p:sp>
          <p:nvSpPr>
            <p:cNvPr id="44" name="文本框 43"/>
            <p:cNvSpPr txBox="1"/>
            <p:nvPr/>
          </p:nvSpPr>
          <p:spPr>
            <a:xfrm>
              <a:off x="2859194" y="4698677"/>
              <a:ext cx="1827106" cy="693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just">
                <a:lnSpc>
                  <a:spcPct val="120000"/>
                </a:lnSpc>
                <a:defRPr sz="24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 sz="3600">
                  <a:latin typeface="+mj-lt"/>
                  <a:ea typeface="+mj-ea"/>
                </a:rPr>
                <a:t>性质 </a:t>
              </a:r>
              <a:r>
                <a:rPr lang="en-US" altLang="zh-CN" sz="3600">
                  <a:latin typeface="+mj-lt"/>
                  <a:ea typeface="+mj-ea"/>
                </a:rPr>
                <a:t>4</a:t>
              </a:r>
              <a:endParaRPr lang="en-US" altLang="zh-CN" sz="3600">
                <a:latin typeface="+mj-lt"/>
              </a:endParaRPr>
            </a:p>
          </p:txBody>
        </p:sp>
        <p:graphicFrame>
          <p:nvGraphicFramePr>
            <p:cNvPr id="45" name="对象 44"/>
            <p:cNvGraphicFramePr>
              <a:graphicFrameLocks noChangeAspect="1"/>
            </p:cNvGraphicFramePr>
            <p:nvPr/>
          </p:nvGraphicFramePr>
          <p:xfrm>
            <a:off x="4686300" y="4486215"/>
            <a:ext cx="4368800" cy="124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71" name="Equation" r:id="rId7" imgW="104851200" imgH="29870400" progId="Equation.DSMT4">
                    <p:embed/>
                  </p:oleObj>
                </mc:Choice>
                <mc:Fallback>
                  <p:oleObj name="Equation" r:id="rId7" imgW="104851200" imgH="29870400" progId="Equation.DSMT4">
                    <p:embed/>
                    <p:pic>
                      <p:nvPicPr>
                        <p:cNvPr id="0" name="对象 4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686300" y="4486215"/>
                          <a:ext cx="4368800" cy="12446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8969345" y="4201141"/>
            <a:ext cx="1905874" cy="646331"/>
            <a:chOff x="8969345" y="4201141"/>
            <a:chExt cx="1905874" cy="646331"/>
          </a:xfrm>
        </p:grpSpPr>
        <p:sp>
          <p:nvSpPr>
            <p:cNvPr id="47" name="文本框 46"/>
            <p:cNvSpPr txBox="1"/>
            <p:nvPr/>
          </p:nvSpPr>
          <p:spPr>
            <a:xfrm>
              <a:off x="9691747" y="4201141"/>
              <a:ext cx="11834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7030A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乘法</a:t>
              </a:r>
              <a:endParaRPr lang="zh-CN" altLang="en-US" sz="36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9" name="箭头: 右 18"/>
            <p:cNvSpPr/>
            <p:nvPr/>
          </p:nvSpPr>
          <p:spPr>
            <a:xfrm>
              <a:off x="8969345" y="4416247"/>
              <a:ext cx="779552" cy="242887"/>
            </a:xfrm>
            <a:prstGeom prst="rightArrow">
              <a:avLst>
                <a:gd name="adj1" fmla="val 38235"/>
                <a:gd name="adj2" fmla="val 990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016408" y="5355738"/>
            <a:ext cx="1905874" cy="646331"/>
            <a:chOff x="8969345" y="4201141"/>
            <a:chExt cx="1905874" cy="646331"/>
          </a:xfrm>
        </p:grpSpPr>
        <p:sp>
          <p:nvSpPr>
            <p:cNvPr id="60" name="文本框 59"/>
            <p:cNvSpPr txBox="1"/>
            <p:nvPr/>
          </p:nvSpPr>
          <p:spPr>
            <a:xfrm>
              <a:off x="9691747" y="4201141"/>
              <a:ext cx="11834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7030A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除法</a:t>
              </a:r>
              <a:endParaRPr lang="zh-CN" altLang="en-US" sz="36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61" name="箭头: 右 60"/>
            <p:cNvSpPr/>
            <p:nvPr/>
          </p:nvSpPr>
          <p:spPr>
            <a:xfrm>
              <a:off x="8969345" y="4416247"/>
              <a:ext cx="779552" cy="242887"/>
            </a:xfrm>
            <a:prstGeom prst="rightArrow">
              <a:avLst>
                <a:gd name="adj1" fmla="val 38235"/>
                <a:gd name="adj2" fmla="val 990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58433" y="1641104"/>
            <a:ext cx="8475133" cy="89883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85800" indent="-685800" defTabSz="6096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4000" b="1" dirty="0">
                <a:latin typeface="+mj-lt"/>
                <a:ea typeface="+mj-ea"/>
              </a:rPr>
              <a:t>下列各式中，正确的是（      ）</a:t>
            </a:r>
            <a:endParaRPr lang="en-US" altLang="zh-CN" sz="4000" b="1" dirty="0">
              <a:latin typeface="+mj-lt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75325" y="1873154"/>
            <a:ext cx="503664" cy="6667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B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100677" y="2850062"/>
          <a:ext cx="32004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7" name="Equation" r:id="rId1" imgW="76809600" imgH="22555200" progId="Equation.DSMT4">
                  <p:embed/>
                </p:oleObj>
              </mc:Choice>
              <mc:Fallback>
                <p:oleObj name="Equation" r:id="rId1" imgW="76809600" imgH="22555200" progId="Equation.DSMT4">
                  <p:embed/>
                  <p:pic>
                    <p:nvPicPr>
                      <p:cNvPr id="0" name="图片 481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00677" y="2850062"/>
                        <a:ext cx="32004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815666" y="2850062"/>
          <a:ext cx="35179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8" name="Equation" r:id="rId3" imgW="84429600" imgH="22555200" progId="Equation.DSMT4">
                  <p:embed/>
                </p:oleObj>
              </mc:Choice>
              <mc:Fallback>
                <p:oleObj name="Equation" r:id="rId3" imgW="84429600" imgH="225552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15666" y="2850062"/>
                        <a:ext cx="35179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100677" y="4188325"/>
          <a:ext cx="31623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9" name="Equation" r:id="rId5" imgW="75895200" imgH="22555200" progId="Equation.DSMT4">
                  <p:embed/>
                </p:oleObj>
              </mc:Choice>
              <mc:Fallback>
                <p:oleObj name="Equation" r:id="rId5" imgW="75895200" imgH="225552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00677" y="4188325"/>
                        <a:ext cx="31623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815666" y="4289925"/>
          <a:ext cx="2514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80" name="Equation" r:id="rId7" imgW="60350400" imgH="17678400" progId="Equation.DSMT4">
                  <p:embed/>
                </p:oleObj>
              </mc:Choice>
              <mc:Fallback>
                <p:oleObj name="Equation" r:id="rId7" imgW="60350400" imgH="176784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15666" y="4289925"/>
                        <a:ext cx="2514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22023" y="374358"/>
            <a:ext cx="3439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highlight>
                  <a:srgbClr val="D8FB6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举一反三训练</a:t>
            </a:r>
            <a:endParaRPr lang="zh-CN" altLang="en-US" sz="4000" b="1" dirty="0">
              <a:solidFill>
                <a:srgbClr val="002060"/>
              </a:solidFill>
              <a:highlight>
                <a:srgbClr val="D8FB6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0589" y="1204611"/>
            <a:ext cx="9338992" cy="3675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00">
              <a:lnSpc>
                <a:spcPct val="150000"/>
              </a:lnSpc>
              <a:buFont typeface="+mj-lt"/>
              <a:buAutoNum type="arabicPeriod" startAt="2"/>
              <a:defRPr/>
            </a:pPr>
            <a:r>
              <a:rPr lang="zh-CN" altLang="en-US" sz="4000" b="1">
                <a:latin typeface="+mj-lt"/>
                <a:ea typeface="+mj-ea"/>
              </a:rPr>
              <a:t> 实数 </a:t>
            </a:r>
            <a:r>
              <a:rPr lang="en-US" altLang="zh-CN" sz="4000" b="1" i="1" dirty="0">
                <a:latin typeface="+mj-lt"/>
                <a:ea typeface="+mj-ea"/>
              </a:rPr>
              <a:t>a</a:t>
            </a:r>
            <a:r>
              <a:rPr lang="zh-CN" altLang="en-US" sz="4000" b="1" dirty="0">
                <a:latin typeface="+mj-lt"/>
                <a:ea typeface="+mj-ea"/>
              </a:rPr>
              <a:t>，</a:t>
            </a:r>
            <a:r>
              <a:rPr lang="en-US" altLang="zh-CN" sz="4000" b="1" i="1" dirty="0">
                <a:latin typeface="+mj-lt"/>
                <a:ea typeface="+mj-ea"/>
              </a:rPr>
              <a:t>b </a:t>
            </a:r>
            <a:r>
              <a:rPr lang="zh-CN" altLang="en-US" sz="4000" b="1" dirty="0">
                <a:latin typeface="+mj-lt"/>
                <a:ea typeface="+mj-ea"/>
              </a:rPr>
              <a:t>在数轴上的位置如图所示，化简                               的结果是</a:t>
            </a:r>
            <a:r>
              <a:rPr lang="zh-CN" altLang="en-US" sz="4000" b="1">
                <a:latin typeface="+mj-lt"/>
                <a:ea typeface="+mj-ea"/>
              </a:rPr>
              <a:t>（      ）</a:t>
            </a:r>
            <a:endParaRPr lang="en-US" altLang="zh-CN" sz="4000" b="1">
              <a:latin typeface="+mj-lt"/>
              <a:ea typeface="+mj-ea"/>
            </a:endParaRPr>
          </a:p>
          <a:p>
            <a:pPr defTabSz="609600">
              <a:lnSpc>
                <a:spcPct val="150000"/>
              </a:lnSpc>
              <a:defRPr/>
            </a:pPr>
            <a:r>
              <a:rPr lang="en-US" altLang="zh-CN" sz="4000" b="1">
                <a:latin typeface="+mj-lt"/>
                <a:ea typeface="+mj-ea"/>
              </a:rPr>
              <a:t>A. 2</a:t>
            </a:r>
            <a:r>
              <a:rPr lang="en-US" altLang="zh-CN" sz="4000" b="1" i="1">
                <a:latin typeface="+mj-lt"/>
                <a:ea typeface="+mj-ea"/>
              </a:rPr>
              <a:t>a</a:t>
            </a:r>
            <a:r>
              <a:rPr lang="en-US" altLang="zh-CN" sz="4000" b="1">
                <a:latin typeface="+mj-lt"/>
                <a:ea typeface="+mj-ea"/>
              </a:rPr>
              <a:t> + </a:t>
            </a:r>
            <a:r>
              <a:rPr lang="en-US" altLang="zh-CN" sz="4000" b="1" i="1">
                <a:latin typeface="+mj-lt"/>
                <a:ea typeface="+mj-ea"/>
              </a:rPr>
              <a:t>b</a:t>
            </a:r>
            <a:r>
              <a:rPr lang="en-US" altLang="zh-CN" sz="4000" b="1">
                <a:latin typeface="+mj-lt"/>
                <a:ea typeface="+mj-ea"/>
              </a:rPr>
              <a:t>					B. – 3</a:t>
            </a:r>
            <a:r>
              <a:rPr lang="en-US" altLang="zh-CN" sz="4000" b="1" i="1">
                <a:latin typeface="+mj-lt"/>
                <a:ea typeface="+mj-ea"/>
              </a:rPr>
              <a:t>b</a:t>
            </a:r>
            <a:endParaRPr lang="en-US" altLang="zh-CN" sz="4000" b="1" i="1">
              <a:latin typeface="+mj-lt"/>
              <a:ea typeface="+mj-ea"/>
            </a:endParaRPr>
          </a:p>
          <a:p>
            <a:pPr defTabSz="609600">
              <a:lnSpc>
                <a:spcPct val="150000"/>
              </a:lnSpc>
              <a:defRPr/>
            </a:pPr>
            <a:r>
              <a:rPr lang="en-US" altLang="zh-CN" sz="4000" b="1">
                <a:latin typeface="+mj-lt"/>
                <a:ea typeface="+mj-ea"/>
              </a:rPr>
              <a:t>C. – 2</a:t>
            </a:r>
            <a:r>
              <a:rPr lang="en-US" altLang="zh-CN" sz="4000" b="1" i="1">
                <a:latin typeface="+mj-lt"/>
                <a:ea typeface="+mj-ea"/>
              </a:rPr>
              <a:t>a</a:t>
            </a:r>
            <a:r>
              <a:rPr lang="en-US" altLang="zh-CN" sz="4000" b="1">
                <a:latin typeface="+mj-lt"/>
                <a:ea typeface="+mj-ea"/>
              </a:rPr>
              <a:t> – </a:t>
            </a:r>
            <a:r>
              <a:rPr lang="en-US" altLang="zh-CN" sz="4000" b="1" i="1">
                <a:latin typeface="+mj-lt"/>
                <a:ea typeface="+mj-ea"/>
              </a:rPr>
              <a:t>b</a:t>
            </a:r>
            <a:r>
              <a:rPr lang="en-US" altLang="zh-CN" sz="4000" b="1">
                <a:latin typeface="+mj-lt"/>
                <a:ea typeface="+mj-ea"/>
              </a:rPr>
              <a:t>					D. 3</a:t>
            </a:r>
            <a:r>
              <a:rPr lang="en-US" altLang="zh-CN" sz="4000" b="1" i="1">
                <a:latin typeface="+mj-lt"/>
                <a:ea typeface="+mj-ea"/>
              </a:rPr>
              <a:t>b</a:t>
            </a:r>
            <a:endParaRPr lang="en-US" altLang="zh-CN" sz="4000" b="1" i="1">
              <a:latin typeface="+mj-lt"/>
              <a:ea typeface="+mj-ea"/>
            </a:endParaRPr>
          </a:p>
        </p:txBody>
      </p:sp>
      <p:pic>
        <p:nvPicPr>
          <p:cNvPr id="19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5129" y="5198971"/>
            <a:ext cx="7571316" cy="10117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矩形 19"/>
          <p:cNvSpPr/>
          <p:nvPr/>
        </p:nvSpPr>
        <p:spPr>
          <a:xfrm>
            <a:off x="9123458" y="2379713"/>
            <a:ext cx="503664" cy="6667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B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585379" y="2126421"/>
          <a:ext cx="38481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5" name="Equation" r:id="rId2" imgW="92354400" imgH="22555200" progId="Equation.DSMT4">
                  <p:embed/>
                </p:oleObj>
              </mc:Choice>
              <mc:Fallback>
                <p:oleObj name="Equation" r:id="rId2" imgW="92354400" imgH="22555200" progId="Equation.DSMT4">
                  <p:embed/>
                  <p:pic>
                    <p:nvPicPr>
                      <p:cNvPr id="0" name="图片 4917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85379" y="2126421"/>
                        <a:ext cx="38481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690112" y="375846"/>
            <a:ext cx="5195957" cy="702325"/>
            <a:chOff x="905773" y="1190446"/>
            <a:chExt cx="5195957" cy="702325"/>
          </a:xfrm>
        </p:grpSpPr>
        <p:sp>
          <p:nvSpPr>
            <p:cNvPr id="28" name="矩形: 圆角 27"/>
            <p:cNvSpPr/>
            <p:nvPr/>
          </p:nvSpPr>
          <p:spPr>
            <a:xfrm>
              <a:off x="905773" y="1190446"/>
              <a:ext cx="1647646" cy="702325"/>
            </a:xfrm>
            <a:prstGeom prst="roundRect">
              <a:avLst>
                <a:gd name="adj" fmla="val 46145"/>
              </a:avLst>
            </a:prstGeom>
            <a:solidFill>
              <a:srgbClr val="EB6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</a:t>
              </a:r>
              <a:r>
                <a:rPr lang="en-US" altLang="zh-CN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674189" y="1218443"/>
              <a:ext cx="34275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>
                  <a:latin typeface="+mj-ea"/>
                  <a:ea typeface="+mj-ea"/>
                </a:rPr>
                <a:t>二次根式的运算</a:t>
              </a:r>
              <a:endParaRPr lang="zh-CN" altLang="en-US" sz="3600" b="1" dirty="0">
                <a:latin typeface="+mj-ea"/>
                <a:ea typeface="+mj-ea"/>
              </a:endParaRPr>
            </a:p>
          </p:txBody>
        </p:sp>
      </p:grp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931585" y="1926037"/>
            <a:ext cx="10291545" cy="135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 kern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zh-CN" sz="3600" b="1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zh-CN" sz="3600" b="1" kern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zh-CN" altLang="zh-CN" sz="3600" b="1" ker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被开方数</a:t>
            </a:r>
            <a:r>
              <a:rPr lang="zh-CN" altLang="en-US" sz="3600" b="1" ker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不含分母</a:t>
            </a:r>
            <a:r>
              <a:rPr lang="zh-CN" altLang="zh-CN" sz="3600" b="1" ker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；</a:t>
            </a:r>
            <a:endParaRPr lang="zh-CN" altLang="zh-CN" sz="3600" b="1" kern="0" dirty="0">
              <a:solidFill>
                <a:prstClr val="black"/>
              </a:solidFill>
              <a:latin typeface="+mn-lt"/>
              <a:ea typeface="黑体" panose="02010609060101010101" pitchFamily="49" charset="-122"/>
            </a:endParaRPr>
          </a:p>
          <a:p>
            <a:pPr algn="just"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Times New Roman" panose="02020603050405020304" pitchFamily="18" charset="0"/>
              </a:rPr>
              <a:t>（2）</a:t>
            </a:r>
            <a:r>
              <a:rPr lang="zh-CN" altLang="zh-CN" sz="3600" b="1" kern="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被开方数中不含能开得尽方的因数</a:t>
            </a:r>
            <a:r>
              <a:rPr lang="zh-CN" altLang="zh-CN" sz="3600" b="1" ker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或因式</a:t>
            </a:r>
            <a:r>
              <a:rPr lang="en-US" altLang="zh-CN" sz="3600" b="1" ker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zh-CN" sz="3600" b="1" kern="0" dirty="0">
              <a:solidFill>
                <a:prstClr val="black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931585" y="3348499"/>
            <a:ext cx="10291545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 ker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满足</a:t>
            </a:r>
            <a:r>
              <a:rPr lang="zh-CN" altLang="zh-CN" sz="3600" b="1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上述两个条件的二</a:t>
            </a:r>
            <a:r>
              <a:rPr lang="zh-CN" altLang="zh-CN" sz="3600" b="1" ker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次根式</a:t>
            </a:r>
            <a:r>
              <a:rPr lang="zh-CN" altLang="en-US" sz="3600" b="1" ker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就是</a:t>
            </a:r>
            <a:r>
              <a:rPr lang="zh-CN" altLang="zh-CN" sz="3600" b="1" ker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最</a:t>
            </a:r>
            <a:r>
              <a:rPr lang="zh-CN" altLang="zh-CN" sz="3600" b="1" kern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简二</a:t>
            </a:r>
            <a:r>
              <a:rPr lang="zh-CN" altLang="zh-CN" sz="3600" b="1" ker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次根式</a:t>
            </a:r>
            <a:r>
              <a:rPr lang="en-US" altLang="zh-CN" sz="3600" b="1" ker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.</a:t>
            </a:r>
            <a:r>
              <a:rPr lang="zh-CN" altLang="zh-CN" sz="3600" b="1" ker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zh-CN" sz="3600" b="1" kern="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6108" y="1257769"/>
            <a:ext cx="3425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>
                <a:ea typeface="宋体" panose="02010600030101010101" pitchFamily="2" charset="-122"/>
              </a:rPr>
              <a:t>1. </a:t>
            </a:r>
            <a:r>
              <a:rPr lang="zh-CN" altLang="en-US" sz="3600" b="1">
                <a:ea typeface="宋体" panose="02010600030101010101" pitchFamily="2" charset="-122"/>
              </a:rPr>
              <a:t>最简二次根式</a:t>
            </a:r>
            <a:endParaRPr lang="zh-CN" altLang="en-US" sz="3600" b="1" dirty="0"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6108" y="4148367"/>
            <a:ext cx="3425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>
                <a:ea typeface="宋体" panose="02010600030101010101" pitchFamily="2" charset="-122"/>
              </a:rPr>
              <a:t>2. </a:t>
            </a:r>
            <a:r>
              <a:rPr lang="zh-CN" altLang="en-US" sz="3600" b="1">
                <a:ea typeface="宋体" panose="02010600030101010101" pitchFamily="2" charset="-122"/>
              </a:rPr>
              <a:t>同类二次根式</a:t>
            </a:r>
            <a:endParaRPr lang="zh-CN" altLang="en-US" sz="3600" b="1" dirty="0"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1585" y="4816634"/>
            <a:ext cx="10354753" cy="1358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3600" b="1">
                <a:solidFill>
                  <a:prstClr val="black"/>
                </a:solidFill>
                <a:ea typeface="黑体" panose="02010609060101010101" pitchFamily="49" charset="-122"/>
              </a:rPr>
              <a:t>把各个根式化成最简二次根式，如果它们的被开方数相同，那么</a:t>
            </a:r>
            <a:r>
              <a:rPr lang="zh-CN" altLang="zh-CN" sz="3600" b="1">
                <a:solidFill>
                  <a:prstClr val="black"/>
                </a:solidFill>
                <a:ea typeface="黑体" panose="02010609060101010101" pitchFamily="49" charset="-122"/>
              </a:rPr>
              <a:t>这样的二次根式称为</a:t>
            </a:r>
            <a:r>
              <a:rPr lang="zh-CN" altLang="zh-CN" sz="3600" b="1">
                <a:solidFill>
                  <a:srgbClr val="F8083B"/>
                </a:solidFill>
                <a:ea typeface="黑体" panose="02010609060101010101" pitchFamily="49" charset="-122"/>
              </a:rPr>
              <a:t>同类二次根式</a:t>
            </a:r>
            <a:r>
              <a:rPr lang="en-US" altLang="zh-CN" sz="3600" b="1">
                <a:solidFill>
                  <a:srgbClr val="F8083B"/>
                </a:solidFill>
                <a:ea typeface="黑体" panose="02010609060101010101" pitchFamily="49" charset="-122"/>
              </a:rPr>
              <a:t>.</a:t>
            </a:r>
            <a:endParaRPr lang="zh-CN" altLang="zh-CN" sz="3600" b="1">
              <a:solidFill>
                <a:srgbClr val="ED7D3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build="p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1175</Words>
  <Application>WPS 演示</Application>
  <PresentationFormat>宽屏</PresentationFormat>
  <Paragraphs>155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60</vt:i4>
      </vt:variant>
      <vt:variant>
        <vt:lpstr>幻灯片标题</vt:lpstr>
      </vt:variant>
      <vt:variant>
        <vt:i4>18</vt:i4>
      </vt:variant>
    </vt:vector>
  </HeadingPairs>
  <TitlesOfParts>
    <vt:vector size="94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黑体</vt:lpstr>
      <vt:lpstr>Euclid Math Two</vt:lpstr>
      <vt:lpstr>Segoe Print</vt:lpstr>
      <vt:lpstr>Times New Roman</vt:lpstr>
      <vt:lpstr>Arial Unicode MS</vt:lpstr>
      <vt:lpstr>等线</vt:lpstr>
      <vt:lpstr>仿宋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443</cp:revision>
  <dcterms:created xsi:type="dcterms:W3CDTF">2025-11-05T05:12:00Z</dcterms:created>
  <dcterms:modified xsi:type="dcterms:W3CDTF">2026-02-04T08:31:26Z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BABEDAFC5BD0468DA0D251A4D52821EF_12</vt:lpwstr>
  </property>
  <property fmtid="{D5CDD505-2E9C-101B-9397-08002B2CF9AE}" pid="3" name="KSOProductBuildVer">
    <vt:lpwstr>2052-12.1.0.24657</vt:lpwstr>
  </property>
</Properties>
</file>