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3"/>
    <p:sldId id="353" r:id="rId4"/>
    <p:sldId id="389" r:id="rId5"/>
    <p:sldId id="390" r:id="rId6"/>
    <p:sldId id="392" r:id="rId7"/>
    <p:sldId id="393" r:id="rId8"/>
    <p:sldId id="394" r:id="rId9"/>
    <p:sldId id="395" r:id="rId10"/>
    <p:sldId id="396" r:id="rId11"/>
    <p:sldId id="397" r:id="rId12"/>
    <p:sldId id="39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75" autoAdjust="0"/>
    <p:restoredTop sz="87040" autoAdjust="0"/>
  </p:normalViewPr>
  <p:slideViewPr>
    <p:cSldViewPr snapToGrid="0">
      <p:cViewPr varScale="1">
        <p:scale>
          <a:sx n="113" d="100"/>
          <a:sy n="113" d="100"/>
        </p:scale>
        <p:origin x="2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56D56-FB0D-4926-8F17-139F6E30AD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4EAC2-5B78-4F14-BC17-3DFAED944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10800000">
            <a:off x="9365673" y="0"/>
            <a:ext cx="1079724" cy="1006120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9680476" y="4290466"/>
            <a:ext cx="2755364" cy="2567534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0800000">
            <a:off x="-169817" y="-2"/>
            <a:ext cx="2760617" cy="2572428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rot="10800000">
            <a:off x="-674915" y="-29028"/>
            <a:ext cx="2018940" cy="188131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0909183" y="4977916"/>
            <a:ext cx="2048774" cy="1909111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>
            <a:off x="1783930" y="-352697"/>
            <a:ext cx="1547123" cy="1441657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9753832" y="4397068"/>
            <a:ext cx="748469" cy="69744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 userDrawn="1"/>
        </p:nvSpPr>
        <p:spPr>
          <a:xfrm>
            <a:off x="10550403" y="6018276"/>
            <a:ext cx="760970" cy="709095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1071898" y="101847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 userDrawn="1"/>
        </p:nvSpPr>
        <p:spPr>
          <a:xfrm rot="10800000">
            <a:off x="1858695" y="1577568"/>
            <a:ext cx="792251" cy="738244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 userDrawn="1"/>
        </p:nvSpPr>
        <p:spPr>
          <a:xfrm rot="10800000">
            <a:off x="10193719" y="431758"/>
            <a:ext cx="634768" cy="591496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10800000">
            <a:off x="8954215" y="5760400"/>
            <a:ext cx="1542375" cy="1437232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5285065" y="15599"/>
            <a:ext cx="462593" cy="860810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796482" y="-49558"/>
            <a:ext cx="427655" cy="79579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3095898" y="-610951"/>
            <a:ext cx="632219" cy="1176456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210217" y="1441655"/>
            <a:ext cx="646054" cy="1202200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0377029" y="4042998"/>
            <a:ext cx="642900" cy="1196331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11126371" y="2594146"/>
            <a:ext cx="370003" cy="688515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12092408" y="4290466"/>
            <a:ext cx="501126" cy="932513"/>
          </a:xfrm>
          <a:prstGeom prst="line">
            <a:avLst/>
          </a:prstGeom>
          <a:ln w="19050">
            <a:solidFill>
              <a:srgbClr val="BA8F2D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8580861" y="6307359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433992" y="6190978"/>
            <a:ext cx="501126" cy="932513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750810" y="3649515"/>
            <a:ext cx="388492" cy="722920"/>
          </a:xfrm>
          <a:prstGeom prst="line">
            <a:avLst/>
          </a:prstGeom>
          <a:ln w="19050">
            <a:solidFill>
              <a:srgbClr val="2A324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-285428" y="1716983"/>
            <a:ext cx="459407" cy="854881"/>
          </a:xfrm>
          <a:prstGeom prst="line">
            <a:avLst/>
          </a:prstGeom>
          <a:ln w="19050">
            <a:solidFill>
              <a:srgbClr val="BA8F2D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 userDrawn="1"/>
        </p:nvSpPr>
        <p:spPr>
          <a:xfrm rot="10800000">
            <a:off x="4354" y="-2"/>
            <a:ext cx="1199362" cy="1117602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 rot="10800000">
            <a:off x="604034" y="174789"/>
            <a:ext cx="711367" cy="662873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rot="10800000">
            <a:off x="237364" y="629718"/>
            <a:ext cx="344197" cy="32073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>
            <a:off x="10975553" y="5733805"/>
            <a:ext cx="1206436" cy="1124195"/>
          </a:xfrm>
          <a:prstGeom prst="triangle">
            <a:avLst/>
          </a:prstGeom>
          <a:solidFill>
            <a:srgbClr val="DD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10737303" y="6118927"/>
            <a:ext cx="575694" cy="536450"/>
          </a:xfrm>
          <a:prstGeom prst="triangle">
            <a:avLst/>
          </a:prstGeom>
          <a:solidFill>
            <a:srgbClr val="2A3246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11179591" y="5916304"/>
            <a:ext cx="266811" cy="248623"/>
          </a:xfrm>
          <a:prstGeom prst="triangle">
            <a:avLst/>
          </a:prstGeom>
          <a:solidFill>
            <a:srgbClr val="BA8F2D"/>
          </a:solidFill>
          <a:ln>
            <a:noFill/>
          </a:ln>
          <a:effectLst>
            <a:outerShdw blurRad="254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5" y="46959"/>
            <a:ext cx="995996" cy="9762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8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5.wmf"/><Relationship Id="rId6" Type="http://schemas.openxmlformats.org/officeDocument/2006/relationships/oleObject" Target="../embeddings/oleObject23.bin"/><Relationship Id="rId5" Type="http://schemas.openxmlformats.org/officeDocument/2006/relationships/image" Target="../media/image24.wmf"/><Relationship Id="rId4" Type="http://schemas.openxmlformats.org/officeDocument/2006/relationships/oleObject" Target="../embeddings/oleObject22.bin"/><Relationship Id="rId3" Type="http://schemas.openxmlformats.org/officeDocument/2006/relationships/image" Target="../media/image21.wmf"/><Relationship Id="rId2" Type="http://schemas.openxmlformats.org/officeDocument/2006/relationships/oleObject" Target="../embeddings/oleObject21.bin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wmf"/><Relationship Id="rId2" Type="http://schemas.openxmlformats.org/officeDocument/2006/relationships/oleObject" Target="../embeddings/oleObject24.bin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8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7.wmf"/><Relationship Id="rId1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0.wmf"/><Relationship Id="rId1" Type="http://schemas.openxmlformats.org/officeDocument/2006/relationships/oleObject" Target="../embeddings/oleObject8.bin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5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1.bin"/><Relationship Id="rId3" Type="http://schemas.openxmlformats.org/officeDocument/2006/relationships/image" Target="../media/image13.wmf"/><Relationship Id="rId2" Type="http://schemas.openxmlformats.org/officeDocument/2006/relationships/oleObject" Target="../embeddings/oleObject10.bin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wmf"/><Relationship Id="rId8" Type="http://schemas.openxmlformats.org/officeDocument/2006/relationships/oleObject" Target="../embeddings/oleObject15.bin"/><Relationship Id="rId7" Type="http://schemas.openxmlformats.org/officeDocument/2006/relationships/image" Target="../media/image17.wmf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3.bin"/><Relationship Id="rId3" Type="http://schemas.openxmlformats.org/officeDocument/2006/relationships/image" Target="../media/image15.wmf"/><Relationship Id="rId2" Type="http://schemas.openxmlformats.org/officeDocument/2006/relationships/oleObject" Target="../embeddings/oleObject12.bin"/><Relationship Id="rId15" Type="http://schemas.openxmlformats.org/officeDocument/2006/relationships/vmlDrawing" Target="../drawings/vmlDrawing6.v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20.wmf"/><Relationship Id="rId12" Type="http://schemas.openxmlformats.org/officeDocument/2006/relationships/oleObject" Target="../embeddings/oleObject17.bin"/><Relationship Id="rId11" Type="http://schemas.openxmlformats.org/officeDocument/2006/relationships/image" Target="../media/image19.wmf"/><Relationship Id="rId10" Type="http://schemas.openxmlformats.org/officeDocument/2006/relationships/oleObject" Target="../embeddings/oleObject16.bin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7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3.wmf"/><Relationship Id="rId6" Type="http://schemas.openxmlformats.org/officeDocument/2006/relationships/oleObject" Target="../embeddings/oleObject20.bin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9.bin"/><Relationship Id="rId3" Type="http://schemas.openxmlformats.org/officeDocument/2006/relationships/image" Target="../media/image21.wmf"/><Relationship Id="rId2" Type="http://schemas.openxmlformats.org/officeDocument/2006/relationships/oleObject" Target="../embeddings/oleObject18.bin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494213" y="5589470"/>
            <a:ext cx="3203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沪科版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八年级下册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1302" y="1807464"/>
            <a:ext cx="7889396" cy="2438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第</a:t>
            </a:r>
            <a:r>
              <a:rPr lang="en-US" altLang="zh-CN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</a:t>
            </a:r>
            <a:r>
              <a:rPr lang="zh-CN" altLang="en-US" sz="5400" b="1">
                <a:solidFill>
                  <a:srgbClr val="BA8F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章  一元二次方程</a:t>
            </a:r>
            <a:endParaRPr lang="en-US" altLang="zh-CN" sz="5400" b="1" dirty="0">
              <a:solidFill>
                <a:srgbClr val="BA8F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习题</a:t>
            </a:r>
            <a:r>
              <a:rPr lang="en-US" altLang="zh-CN" sz="5400" b="1">
                <a:latin typeface="微软雅黑" panose="020B0503020204020204" pitchFamily="34" charset="-122"/>
                <a:ea typeface="微软雅黑" panose="020B0503020204020204" pitchFamily="34" charset="-122"/>
                <a:cs typeface="Aa楷体" panose="02000500000000000000" pitchFamily="2" charset="-122"/>
              </a:rPr>
              <a:t>17.4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Aa楷体" panose="02000500000000000000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512" y="192082"/>
            <a:ext cx="3531588" cy="1114983"/>
          </a:xfrm>
          <a:prstGeom prst="rect">
            <a:avLst/>
          </a:prstGeom>
        </p:spPr>
      </p:pic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056529" y="432073"/>
          <a:ext cx="60960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5" name="Equation" r:id="rId2" imgW="146304000" imgH="15240000" progId="Equation.DSMT4">
                  <p:embed/>
                </p:oleObj>
              </mc:Choice>
              <mc:Fallback>
                <p:oleObj name="Equation" r:id="rId2" imgW="146304000" imgH="1524000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056529" y="432073"/>
                        <a:ext cx="6096000" cy="6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241642" y="1520184"/>
            <a:ext cx="9001047" cy="69352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+mj-lt"/>
              </a:rPr>
              <a:t>1. </a:t>
            </a:r>
            <a:r>
              <a:rPr lang="zh-CN" altLang="en-US" sz="3600" b="1">
                <a:latin typeface="+mj-lt"/>
              </a:rPr>
              <a:t>在实数范围内，将 </a:t>
            </a:r>
            <a:r>
              <a:rPr lang="en-US" altLang="zh-CN" sz="3600" b="1"/>
              <a:t>4</a:t>
            </a:r>
            <a:r>
              <a:rPr lang="en-US" altLang="zh-CN" sz="3600" b="1" i="1"/>
              <a:t>x</a:t>
            </a:r>
            <a:r>
              <a:rPr lang="en-US" altLang="zh-CN" sz="3600" b="1" baseline="30000">
                <a:sym typeface="+mn-ea"/>
              </a:rPr>
              <a:t>2</a:t>
            </a:r>
            <a:r>
              <a:rPr lang="en-US" altLang="zh-CN" sz="3600" b="1"/>
              <a:t> + 8</a:t>
            </a:r>
            <a:r>
              <a:rPr lang="en-US" altLang="zh-CN" sz="3600" b="1" i="1"/>
              <a:t>x</a:t>
            </a:r>
            <a:r>
              <a:rPr lang="en-US" altLang="zh-CN" sz="3600" b="1"/>
              <a:t> – 1 </a:t>
            </a:r>
            <a:r>
              <a:rPr lang="zh-CN" altLang="en-US" sz="3600" b="1"/>
              <a:t>分解因式</a:t>
            </a:r>
            <a:r>
              <a:rPr lang="en-US" altLang="zh-CN" sz="3600" b="1"/>
              <a:t>.</a:t>
            </a:r>
            <a:endParaRPr lang="zh-CN" altLang="en-US" sz="3600" b="1">
              <a:latin typeface="+mj-lt"/>
              <a:sym typeface="+mn-ea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654021" y="1520184"/>
            <a:ext cx="1399362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8107" y="2401302"/>
            <a:ext cx="9609697" cy="693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  <a:defRPr/>
            </a:pPr>
            <a:r>
              <a:rPr lang="zh-CN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解：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解一元二次方程 </a:t>
            </a:r>
            <a:r>
              <a:rPr lang="en-US" altLang="zh-CN" sz="3600" b="1">
                <a:solidFill>
                  <a:srgbClr val="FF0000"/>
                </a:solidFill>
              </a:rPr>
              <a:t>4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sym typeface="+mn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+ 8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1 = 0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，得</a:t>
            </a:r>
            <a:endParaRPr lang="en-US" altLang="zh-CN" sz="3600" b="1" dirty="0">
              <a:solidFill>
                <a:srgbClr val="FF0000"/>
              </a:solidFill>
              <a:latin typeface="+mj-lt"/>
              <a:cs typeface="Times New Roman" panose="02020603050405020304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241642" y="3178976"/>
          <a:ext cx="51435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6" name="Equation" r:id="rId4" imgW="123444000" imgH="28041600" progId="Equation.DSMT4">
                  <p:embed/>
                </p:oleObj>
              </mc:Choice>
              <mc:Fallback>
                <p:oleObj name="Equation" r:id="rId4" imgW="123444000" imgH="28041600" progId="Equation.DSMT4">
                  <p:embed/>
                  <p:pic>
                    <p:nvPicPr>
                      <p:cNvPr id="0" name="图片 6043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1642" y="3178976"/>
                        <a:ext cx="51435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267851" y="4433723"/>
            <a:ext cx="7806673" cy="69352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所以二次三项式 </a:t>
            </a:r>
            <a:r>
              <a:rPr lang="en-US" altLang="zh-CN" sz="3600" b="1">
                <a:solidFill>
                  <a:srgbClr val="FF0000"/>
                </a:solidFill>
              </a:rPr>
              <a:t>4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sym typeface="+mn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+ 8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– 1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可分解为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241642" y="5256218"/>
          <a:ext cx="5448300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7" name="Equation" r:id="rId6" imgW="130759200" imgH="33832800" progId="Equation.DSMT4">
                  <p:embed/>
                </p:oleObj>
              </mc:Choice>
              <mc:Fallback>
                <p:oleObj name="Equation" r:id="rId6" imgW="130759200" imgH="338328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41642" y="5256218"/>
                        <a:ext cx="5448300" cy="140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6" grpId="1" bldLvl="0" uiExpand="1" build="allAtOnce"/>
      <p:bldP spid="6" grpId="2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512" y="192082"/>
            <a:ext cx="3531588" cy="1114983"/>
          </a:xfrm>
          <a:prstGeom prst="rect">
            <a:avLst/>
          </a:prstGeom>
        </p:spPr>
      </p:pic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056529" y="432073"/>
          <a:ext cx="60960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6" name="Equation" r:id="rId2" imgW="146304000" imgH="15240000" progId="Equation.DSMT4">
                  <p:embed/>
                </p:oleObj>
              </mc:Choice>
              <mc:Fallback>
                <p:oleObj name="Equation" r:id="rId2" imgW="146304000" imgH="1524000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056529" y="432073"/>
                        <a:ext cx="6096000" cy="6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241642" y="1520184"/>
            <a:ext cx="9001047" cy="135832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+mj-lt"/>
              </a:rPr>
              <a:t>2. </a:t>
            </a:r>
            <a:r>
              <a:rPr lang="zh-CN" altLang="en-US" sz="3600" b="1">
                <a:latin typeface="+mj-lt"/>
              </a:rPr>
              <a:t>二次三项式 </a:t>
            </a:r>
            <a:r>
              <a:rPr lang="en-US" altLang="zh-CN" sz="3600" b="1"/>
              <a:t>2</a:t>
            </a:r>
            <a:r>
              <a:rPr lang="en-US" altLang="zh-CN" sz="3600" b="1" i="1"/>
              <a:t>x</a:t>
            </a:r>
            <a:r>
              <a:rPr lang="en-US" altLang="zh-CN" sz="3600" b="1" baseline="30000">
                <a:sym typeface="+mn-ea"/>
              </a:rPr>
              <a:t>2</a:t>
            </a:r>
            <a:r>
              <a:rPr lang="en-US" altLang="zh-CN" sz="3600" b="1"/>
              <a:t> + 3</a:t>
            </a:r>
            <a:r>
              <a:rPr lang="en-US" altLang="zh-CN" sz="3600" b="1" i="1"/>
              <a:t>x</a:t>
            </a:r>
            <a:r>
              <a:rPr lang="en-US" altLang="zh-CN" sz="3600" b="1"/>
              <a:t> + 2 </a:t>
            </a:r>
            <a:r>
              <a:rPr lang="zh-CN" altLang="en-US" sz="3600" b="1"/>
              <a:t>能否在实数范围内分解？</a:t>
            </a:r>
            <a:endParaRPr lang="zh-CN" altLang="en-US" sz="3600" b="1">
              <a:latin typeface="+mj-lt"/>
              <a:sym typeface="+mn-ea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654021" y="1520184"/>
            <a:ext cx="1399362" cy="667999"/>
          </a:xfrm>
          <a:prstGeom prst="roundRect">
            <a:avLst/>
          </a:prstGeom>
          <a:solidFill>
            <a:srgbClr val="FEF8EA"/>
          </a:solidFill>
          <a:ln w="57150">
            <a:solidFill>
              <a:srgbClr val="A1C7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5656" y="2878505"/>
            <a:ext cx="9609697" cy="693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  <a:defRPr/>
            </a:pPr>
            <a:r>
              <a:rPr lang="zh-CN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解：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对于一元二次方程 </a:t>
            </a:r>
            <a:r>
              <a:rPr lang="en-US" altLang="zh-CN" sz="3600" b="1">
                <a:solidFill>
                  <a:srgbClr val="FF0000"/>
                </a:solidFill>
              </a:rPr>
              <a:t>2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sym typeface="+mn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+ 3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+ 2 = 0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，</a:t>
            </a:r>
            <a:endParaRPr lang="en-US" altLang="zh-CN" sz="3600" b="1" dirty="0">
              <a:solidFill>
                <a:srgbClr val="FF0000"/>
              </a:solidFill>
              <a:latin typeface="+mj-lt"/>
              <a:cs typeface="Times New Roman" panose="02020603050405020304" charset="0"/>
            </a:endParaRPr>
          </a:p>
        </p:txBody>
      </p:sp>
      <p:sp>
        <p:nvSpPr>
          <p:cNvPr id="7" name="Text Box 3"/>
          <p:cNvSpPr txBox="1"/>
          <p:nvPr/>
        </p:nvSpPr>
        <p:spPr>
          <a:xfrm>
            <a:off x="2241642" y="3629466"/>
            <a:ext cx="571005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Δ = </a:t>
            </a:r>
            <a:r>
              <a:rPr lang="en-US" altLang="zh-CN" sz="3600" b="1">
                <a:solidFill>
                  <a:srgbClr val="FF0000"/>
                </a:solidFill>
              </a:rPr>
              <a:t>3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4×2×2 =</a:t>
            </a:r>
            <a:r>
              <a:rPr lang="en-US" altLang="zh-CN" sz="3600" b="1" i="1">
                <a:solidFill>
                  <a:srgbClr val="FF0000"/>
                </a:solidFill>
              </a:rPr>
              <a:t> </a:t>
            </a:r>
            <a:r>
              <a:rPr lang="en-US" altLang="zh-CN" sz="3600" b="1">
                <a:solidFill>
                  <a:srgbClr val="FF0000"/>
                </a:solidFill>
              </a:rPr>
              <a:t>– 7 &lt; 0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5656" y="4333235"/>
            <a:ext cx="9609697" cy="693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即一元二次方程 </a:t>
            </a:r>
            <a:r>
              <a:rPr lang="en-US" altLang="zh-CN" sz="3600" b="1">
                <a:solidFill>
                  <a:srgbClr val="FF0000"/>
                </a:solidFill>
              </a:rPr>
              <a:t>2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sym typeface="+mn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+ 3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+ 2 = 0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没有实数根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.</a:t>
            </a:r>
            <a:endParaRPr lang="en-US" altLang="zh-CN" sz="3600" b="1" dirty="0">
              <a:solidFill>
                <a:srgbClr val="FF0000"/>
              </a:solidFill>
              <a:latin typeface="+mj-lt"/>
              <a:cs typeface="Times New Roman" panose="020206030504050203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5656" y="5337816"/>
            <a:ext cx="10703626" cy="693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所以二次三项式 </a:t>
            </a:r>
            <a:r>
              <a:rPr lang="en-US" altLang="zh-CN" sz="3600" b="1">
                <a:solidFill>
                  <a:srgbClr val="FF0000"/>
                </a:solidFill>
              </a:rPr>
              <a:t>2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sym typeface="+mn-ea"/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+ 3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>
                <a:solidFill>
                  <a:srgbClr val="FF0000"/>
                </a:solidFill>
              </a:rPr>
              <a:t> + 2 </a:t>
            </a:r>
            <a:r>
              <a:rPr lang="zh-CN" altLang="en-US" sz="3600" b="1">
                <a:solidFill>
                  <a:srgbClr val="FF0000"/>
                </a:solidFill>
              </a:rPr>
              <a:t>不能在实数范围内分解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.</a:t>
            </a:r>
            <a:endParaRPr lang="en-US" altLang="zh-CN" sz="3600" b="1" dirty="0">
              <a:solidFill>
                <a:srgbClr val="FF0000"/>
              </a:solidFill>
              <a:latin typeface="+mj-lt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6" grpId="1" bldLvl="0" uiExpand="1" build="allAtOnce"/>
      <p:bldP spid="6" grpId="2"/>
      <p:bldP spid="7" grpId="0"/>
      <p:bldP spid="8" grpId="0" build="p"/>
      <p:bldP spid="8" grpId="1" bldLvl="0" uiExpand="1" build="allAtOnce"/>
      <p:bldP spid="8" grpId="2"/>
      <p:bldP spid="9" grpId="0" build="p"/>
      <p:bldP spid="9" grpId="1" bldLvl="0" uiExpand="1" build="allAtOnce"/>
      <p:bldP spid="9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1204667" y="225366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P38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17.4 T1】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1" name="Text Box 6"/>
          <p:cNvSpPr txBox="1"/>
          <p:nvPr/>
        </p:nvSpPr>
        <p:spPr>
          <a:xfrm>
            <a:off x="1265592" y="669569"/>
            <a:ext cx="9419661" cy="1649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/>
              <a:t>1. </a:t>
            </a:r>
            <a:r>
              <a:rPr lang="zh-CN" altLang="en-US"/>
              <a:t>若长方形的长和宽是方程 </a:t>
            </a:r>
            <a:r>
              <a:rPr lang="en-US" altLang="zh-CN"/>
              <a:t>4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12</a:t>
            </a:r>
            <a:r>
              <a:rPr lang="en-US" altLang="zh-CN" i="1"/>
              <a:t>x</a:t>
            </a:r>
            <a:r>
              <a:rPr lang="en-US" altLang="zh-CN"/>
              <a:t> + 3 = 0 </a:t>
            </a:r>
            <a:r>
              <a:rPr lang="zh-CN" altLang="en-US"/>
              <a:t>的两个根，求该长方形的周长和面积</a:t>
            </a:r>
            <a:r>
              <a:rPr lang="en-US" altLang="zh-CN"/>
              <a:t>.</a:t>
            </a:r>
            <a:endParaRPr lang="en-US" altLang="zh-CN" dirty="0"/>
          </a:p>
        </p:txBody>
      </p:sp>
      <p:sp>
        <p:nvSpPr>
          <p:cNvPr id="16" name="Text Box 3"/>
          <p:cNvSpPr txBox="1"/>
          <p:nvPr/>
        </p:nvSpPr>
        <p:spPr>
          <a:xfrm>
            <a:off x="556095" y="2439775"/>
            <a:ext cx="1122455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解：设方程的两个根分别为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，由韦达定理，得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552855" y="3059212"/>
          <a:ext cx="41656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19" name="Equation" r:id="rId1" imgW="99974400" imgH="25603200" progId="Equation.DSMT4">
                  <p:embed/>
                </p:oleObj>
              </mc:Choice>
              <mc:Fallback>
                <p:oleObj name="Equation" r:id="rId1" imgW="99974400" imgH="25603200" progId="Equation.DSMT4">
                  <p:embed/>
                  <p:pic>
                    <p:nvPicPr>
                      <p:cNvPr id="0" name="图片 3801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52855" y="3059212"/>
                        <a:ext cx="41656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 Box 3"/>
          <p:cNvSpPr txBox="1"/>
          <p:nvPr/>
        </p:nvSpPr>
        <p:spPr>
          <a:xfrm>
            <a:off x="833324" y="4104070"/>
            <a:ext cx="985192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所以长方形的周长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C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= 2(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+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b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) = 2(</a:t>
            </a:r>
            <a:r>
              <a:rPr lang="en-US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cs typeface="仿宋" panose="02010609060101010101" pitchFamily="49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cs typeface="仿宋" panose="02010609060101010101" pitchFamily="49" charset="-122"/>
              </a:rPr>
              <a:t>+ </a:t>
            </a:r>
            <a:r>
              <a:rPr lang="en-US" altLang="zh-CN" sz="3600" b="1" i="1">
                <a:solidFill>
                  <a:srgbClr val="FF0000"/>
                </a:solidFill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) = 6.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3325" y="4799237"/>
            <a:ext cx="6402127" cy="1066800"/>
            <a:chOff x="833325" y="4799237"/>
            <a:chExt cx="6402127" cy="1066800"/>
          </a:xfrm>
        </p:grpSpPr>
        <p:sp>
          <p:nvSpPr>
            <p:cNvPr id="19" name="Text Box 3"/>
            <p:cNvSpPr txBox="1"/>
            <p:nvPr/>
          </p:nvSpPr>
          <p:spPr>
            <a:xfrm>
              <a:off x="833325" y="4996058"/>
              <a:ext cx="328147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仿宋" panose="02010609060101010101" pitchFamily="49" charset="-122"/>
                </a:rPr>
                <a:t>长方形的面积</a:t>
              </a:r>
              <a:endParaRPr lang="en-US" altLang="zh-CN" sz="3600" b="1">
                <a:solidFill>
                  <a:srgbClr val="FF0000"/>
                </a:solidFill>
                <a:latin typeface="+mj-lt"/>
              </a:endParaRPr>
            </a:p>
          </p:txBody>
        </p: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3755652" y="4799237"/>
            <a:ext cx="3479800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20" name="Equation" r:id="rId3" imgW="83515200" imgH="25603200" progId="Equation.DSMT4">
                    <p:embed/>
                  </p:oleObj>
                </mc:Choice>
                <mc:Fallback>
                  <p:oleObj name="Equation" r:id="rId3" imgW="83515200" imgH="25603200" progId="Equation.DSMT4">
                    <p:embed/>
                    <p:pic>
                      <p:nvPicPr>
                        <p:cNvPr id="0" name="对象 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755652" y="4799237"/>
                          <a:ext cx="3479800" cy="1066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/>
          <p:nvPr/>
        </p:nvSpPr>
        <p:spPr>
          <a:xfrm>
            <a:off x="1206394" y="730956"/>
            <a:ext cx="9376442" cy="14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/>
              <a:t>2.</a:t>
            </a:r>
            <a:r>
              <a:rPr lang="zh-CN" altLang="en-US"/>
              <a:t>不解方程，试说明一元二次方程 </a:t>
            </a:r>
            <a:r>
              <a:rPr lang="en-US" altLang="zh-CN"/>
              <a:t>3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/>
              <a:t> – 5</a:t>
            </a:r>
            <a:r>
              <a:rPr lang="en-US" altLang="zh-CN" i="1"/>
              <a:t>x </a:t>
            </a:r>
            <a:r>
              <a:rPr lang="en-US" altLang="zh-CN"/>
              <a:t>= 7 </a:t>
            </a:r>
            <a:r>
              <a:rPr lang="zh-CN" altLang="en-US"/>
              <a:t>必有实数根，并求出两根之和与两根之积</a:t>
            </a:r>
            <a:r>
              <a:rPr lang="en-US" altLang="zh-CN"/>
              <a:t>. </a:t>
            </a:r>
            <a:endParaRPr lang="en-US" altLang="zh-CN" dirty="0"/>
          </a:p>
        </p:txBody>
      </p:sp>
      <p:sp>
        <p:nvSpPr>
          <p:cNvPr id="11" name="Text Box 3"/>
          <p:cNvSpPr txBox="1"/>
          <p:nvPr/>
        </p:nvSpPr>
        <p:spPr>
          <a:xfrm>
            <a:off x="1780851" y="2371257"/>
            <a:ext cx="7457279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解：将原方程化为一般形式，得</a:t>
            </a:r>
            <a:endParaRPr lang="en-US" altLang="zh-CN" sz="3600" b="1">
              <a:solidFill>
                <a:srgbClr val="FF0000"/>
              </a:solidFill>
              <a:latin typeface="+mj-lt"/>
              <a:cs typeface="仿宋" panose="02010609060101010101" pitchFamily="49" charset="-122"/>
            </a:endParaRPr>
          </a:p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</a:rPr>
              <a:t>3</a:t>
            </a:r>
            <a:r>
              <a:rPr lang="en-US" altLang="zh-CN" sz="3600" b="1" i="1">
                <a:solidFill>
                  <a:srgbClr val="FF0000"/>
                </a:solidFill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5</a:t>
            </a:r>
            <a:r>
              <a:rPr lang="en-US" altLang="zh-CN" sz="3600" b="1" i="1">
                <a:solidFill>
                  <a:srgbClr val="FF0000"/>
                </a:solidFill>
              </a:rPr>
              <a:t>x </a:t>
            </a:r>
            <a:r>
              <a:rPr lang="en-US" altLang="zh-CN" sz="3600" b="1">
                <a:solidFill>
                  <a:srgbClr val="FF0000"/>
                </a:solidFill>
              </a:rPr>
              <a:t>– 7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= 0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" name="Text Box 3"/>
          <p:cNvSpPr txBox="1"/>
          <p:nvPr/>
        </p:nvSpPr>
        <p:spPr>
          <a:xfrm>
            <a:off x="1780852" y="4352481"/>
            <a:ext cx="778000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</a:rPr>
              <a:t>所以原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方程有两个不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相等</a:t>
            </a:r>
            <a:r>
              <a:rPr lang="zh-CN" altLang="zh-CN" sz="3600" b="1">
                <a:solidFill>
                  <a:srgbClr val="FF0000"/>
                </a:solidFill>
                <a:latin typeface="+mj-lt"/>
              </a:rPr>
              <a:t>的实数根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06393" y="366762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P38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17.4 T2】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Text Box 3"/>
          <p:cNvSpPr txBox="1"/>
          <p:nvPr/>
        </p:nvSpPr>
        <p:spPr>
          <a:xfrm>
            <a:off x="1780851" y="3638868"/>
            <a:ext cx="830444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Δ = (</a:t>
            </a:r>
            <a:r>
              <a:rPr lang="en-US" altLang="zh-CN" sz="3600" b="1">
                <a:solidFill>
                  <a:srgbClr val="FF0000"/>
                </a:solidFill>
              </a:rPr>
              <a:t>–5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)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– 4×3×(–7) = 109 &gt; 0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，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864193" y="5033256"/>
          <a:ext cx="36068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72" name="Equation" r:id="rId1" imgW="86563200" imgH="25908000" progId="Equation.DSMT4">
                  <p:embed/>
                </p:oleObj>
              </mc:Choice>
              <mc:Fallback>
                <p:oleObj name="Equation" r:id="rId1" imgW="86563200" imgH="25908000" progId="Equation.DSMT4">
                  <p:embed/>
                  <p:pic>
                    <p:nvPicPr>
                      <p:cNvPr id="0" name="对象 2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64193" y="5033256"/>
                        <a:ext cx="36068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670855" y="5047544"/>
          <a:ext cx="31242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73" name="Equation" r:id="rId3" imgW="74980800" imgH="25908000" progId="Equation.DSMT4">
                  <p:embed/>
                </p:oleObj>
              </mc:Choice>
              <mc:Fallback>
                <p:oleObj name="Equation" r:id="rId3" imgW="74980800" imgH="25908000" progId="Equation.DSMT4">
                  <p:embed/>
                  <p:pic>
                    <p:nvPicPr>
                      <p:cNvPr id="0" name="对象 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70855" y="5047544"/>
                        <a:ext cx="31242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206393" y="366762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P38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17.4 T3】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34661" y="730956"/>
            <a:ext cx="9922679" cy="1700854"/>
            <a:chOff x="1134661" y="730956"/>
            <a:chExt cx="9922679" cy="1700854"/>
          </a:xfrm>
        </p:grpSpPr>
        <p:sp>
          <p:nvSpPr>
            <p:cNvPr id="2" name="Text Box 6"/>
            <p:cNvSpPr txBox="1"/>
            <p:nvPr/>
          </p:nvSpPr>
          <p:spPr>
            <a:xfrm>
              <a:off x="1134661" y="730956"/>
              <a:ext cx="9922679" cy="1455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600" b="1">
                  <a:latin typeface="+mn-lt"/>
                  <a:ea typeface="黑体" panose="02010609060101010101" charset="-122"/>
                </a:defRPr>
              </a:lvl1pPr>
              <a:lvl2pPr>
                <a:defRPr>
                  <a:latin typeface="Calibri" panose="020F0502020204030204" charset="0"/>
                </a:defRPr>
              </a:lvl2pPr>
              <a:lvl3pPr>
                <a:defRPr>
                  <a:latin typeface="Calibri" panose="020F0502020204030204" charset="0"/>
                </a:defRPr>
              </a:lvl3pPr>
              <a:lvl4pPr>
                <a:defRPr>
                  <a:latin typeface="Calibri" panose="020F0502020204030204" charset="0"/>
                </a:defRPr>
              </a:lvl4pPr>
              <a:lvl5pPr>
                <a:defRPr>
                  <a:latin typeface="Calibri" panose="020F0502020204030204" charset="0"/>
                </a:defRPr>
              </a:lvl5pPr>
              <a:lvl6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6pPr>
              <a:lvl7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7pPr>
              <a:lvl8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8pPr>
              <a:lvl9pPr defTabSz="457200">
                <a:buFont typeface="Arial" panose="020B0604020202020204" pitchFamily="34" charset="0"/>
                <a:defRPr>
                  <a:latin typeface="Calibri" panose="020F0502020204030204" charset="0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/>
                <a:t>3. </a:t>
              </a:r>
              <a:r>
                <a:rPr lang="zh-CN" altLang="en-US"/>
                <a:t>已知关于 </a:t>
              </a:r>
              <a:r>
                <a:rPr lang="en-US" altLang="zh-CN" i="1"/>
                <a:t>x</a:t>
              </a:r>
              <a:r>
                <a:rPr lang="en-US" altLang="zh-CN"/>
                <a:t> </a:t>
              </a:r>
              <a:r>
                <a:rPr lang="zh-CN" altLang="en-US"/>
                <a:t>的方程 </a:t>
              </a:r>
              <a:r>
                <a:rPr lang="en-US" altLang="zh-CN"/>
                <a:t>2</a:t>
              </a:r>
              <a:r>
                <a:rPr lang="en-US" altLang="zh-CN" i="1"/>
                <a:t>x</a:t>
              </a:r>
              <a:r>
                <a:rPr lang="en-US" altLang="zh-CN" baseline="30000"/>
                <a:t>2 </a:t>
              </a:r>
              <a:r>
                <a:rPr lang="en-US" altLang="zh-CN"/>
                <a:t>+ </a:t>
              </a:r>
              <a:r>
                <a:rPr lang="en-US" altLang="zh-CN" i="1"/>
                <a:t>mx</a:t>
              </a:r>
              <a:r>
                <a:rPr lang="en-US" altLang="zh-CN"/>
                <a:t> – 3 = 0 </a:t>
              </a:r>
              <a:r>
                <a:rPr lang="zh-CN" altLang="en-US"/>
                <a:t>有两个根，其中一个根为</a:t>
              </a:r>
              <a:r>
                <a:rPr lang="en-US" altLang="zh-CN"/>
                <a:t>    </a:t>
              </a:r>
              <a:r>
                <a:rPr lang="zh-CN" altLang="en-US"/>
                <a:t>，求它的另一个根及 </a:t>
              </a:r>
              <a:r>
                <a:rPr lang="en-US" altLang="zh-CN" i="1"/>
                <a:t>m</a:t>
              </a:r>
              <a:r>
                <a:rPr lang="en-US" altLang="zh-CN"/>
                <a:t> </a:t>
              </a:r>
              <a:r>
                <a:rPr lang="zh-CN" altLang="en-US"/>
                <a:t>的值</a:t>
              </a:r>
              <a:r>
                <a:rPr lang="en-US" altLang="zh-CN"/>
                <a:t>.</a:t>
              </a:r>
              <a:endParaRPr lang="en-US" altLang="zh-CN" dirty="0"/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4048312" y="1365010"/>
            <a:ext cx="330200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303" name="Equation" r:id="rId1" imgW="7924800" imgH="25603200" progId="Equation.DSMT4">
                    <p:embed/>
                  </p:oleObj>
                </mc:Choice>
                <mc:Fallback>
                  <p:oleObj name="Equation" r:id="rId1" imgW="7924800" imgH="25603200" progId="Equation.DSMT4">
                    <p:embed/>
                    <p:pic>
                      <p:nvPicPr>
                        <p:cNvPr id="0" name="图片 5430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048312" y="1365010"/>
                          <a:ext cx="330200" cy="1066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Text Box 3"/>
          <p:cNvSpPr txBox="1"/>
          <p:nvPr/>
        </p:nvSpPr>
        <p:spPr>
          <a:xfrm>
            <a:off x="1106584" y="2352372"/>
            <a:ext cx="698135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解：设方程的另一个根是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，则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2143125" y="3140075"/>
          <a:ext cx="2857500" cy="237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04" name="Equation" r:id="rId3" imgW="68580000" imgH="56997600" progId="Equation.DSMT4">
                  <p:embed/>
                </p:oleObj>
              </mc:Choice>
              <mc:Fallback>
                <p:oleObj name="Equation" r:id="rId3" imgW="68580000" imgH="56997600" progId="Equation.DSMT4">
                  <p:embed/>
                  <p:pic>
                    <p:nvPicPr>
                      <p:cNvPr id="0" name="对象 2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43125" y="3140075"/>
                        <a:ext cx="2857500" cy="2374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 Box 3"/>
          <p:cNvSpPr txBox="1"/>
          <p:nvPr/>
        </p:nvSpPr>
        <p:spPr>
          <a:xfrm>
            <a:off x="5297359" y="4004855"/>
            <a:ext cx="316406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解方程组，得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8334375" y="3673475"/>
          <a:ext cx="1803400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05" name="Equation" r:id="rId5" imgW="43281600" imgH="31394400" progId="Equation.DSMT4">
                  <p:embed/>
                </p:oleObj>
              </mc:Choice>
              <mc:Fallback>
                <p:oleObj name="Equation" r:id="rId5" imgW="43281600" imgH="31394400" progId="Equation.DSMT4">
                  <p:embed/>
                  <p:pic>
                    <p:nvPicPr>
                      <p:cNvPr id="0" name="对象 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34375" y="3673475"/>
                        <a:ext cx="1803400" cy="130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3"/>
          <p:cNvSpPr txBox="1"/>
          <p:nvPr/>
        </p:nvSpPr>
        <p:spPr>
          <a:xfrm>
            <a:off x="1821139" y="5678482"/>
            <a:ext cx="854635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所以方程的另一个根为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– 3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m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的值为 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5.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/>
          <p:nvPr/>
        </p:nvSpPr>
        <p:spPr>
          <a:xfrm>
            <a:off x="1134661" y="694638"/>
            <a:ext cx="9922679" cy="14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/>
              <a:t>4. </a:t>
            </a:r>
            <a:r>
              <a:rPr lang="zh-CN" altLang="en-US"/>
              <a:t>已知关于 </a:t>
            </a:r>
            <a:r>
              <a:rPr lang="en-US" altLang="zh-CN" i="1"/>
              <a:t>x</a:t>
            </a:r>
            <a:r>
              <a:rPr lang="en-US" altLang="zh-CN"/>
              <a:t> </a:t>
            </a:r>
            <a:r>
              <a:rPr lang="zh-CN" altLang="en-US"/>
              <a:t>的方程 </a:t>
            </a:r>
            <a:r>
              <a:rPr lang="en-US" altLang="zh-CN" i="1"/>
              <a:t>x</a:t>
            </a:r>
            <a:r>
              <a:rPr lang="en-US" altLang="zh-CN" baseline="30000"/>
              <a:t>2 </a:t>
            </a:r>
            <a:r>
              <a:rPr lang="en-US" altLang="zh-CN"/>
              <a:t>+ </a:t>
            </a:r>
            <a:r>
              <a:rPr lang="en-US" altLang="zh-CN" i="1"/>
              <a:t>mx</a:t>
            </a:r>
            <a:r>
              <a:rPr lang="en-US" altLang="zh-CN"/>
              <a:t> + 2</a:t>
            </a:r>
            <a:r>
              <a:rPr lang="en-US" altLang="zh-CN" i="1"/>
              <a:t>m</a:t>
            </a:r>
            <a:r>
              <a:rPr lang="en-US" altLang="zh-CN"/>
              <a:t> – </a:t>
            </a:r>
            <a:r>
              <a:rPr lang="en-US" altLang="zh-CN" i="1"/>
              <a:t>n</a:t>
            </a:r>
            <a:r>
              <a:rPr lang="en-US" altLang="zh-CN"/>
              <a:t> = 0 </a:t>
            </a:r>
            <a:r>
              <a:rPr lang="zh-CN" altLang="en-US"/>
              <a:t>的一个根为 </a:t>
            </a:r>
            <a:r>
              <a:rPr lang="en-US" altLang="zh-CN"/>
              <a:t>2</a:t>
            </a:r>
            <a:r>
              <a:rPr lang="zh-CN" altLang="en-US"/>
              <a:t>，且根的判别式为 </a:t>
            </a:r>
            <a:r>
              <a:rPr lang="en-US" altLang="zh-CN"/>
              <a:t>0</a:t>
            </a:r>
            <a:r>
              <a:rPr lang="zh-CN" altLang="en-US"/>
              <a:t>，求 </a:t>
            </a:r>
            <a:r>
              <a:rPr lang="en-US" altLang="zh-CN" i="1"/>
              <a:t>m</a:t>
            </a:r>
            <a:r>
              <a:rPr lang="zh-CN" altLang="en-US"/>
              <a:t>，</a:t>
            </a:r>
            <a:r>
              <a:rPr lang="en-US" altLang="zh-CN" i="1"/>
              <a:t>n</a:t>
            </a:r>
            <a:r>
              <a:rPr lang="en-US" altLang="zh-CN"/>
              <a:t> </a:t>
            </a:r>
            <a:r>
              <a:rPr lang="zh-CN" altLang="en-US"/>
              <a:t>的值</a:t>
            </a:r>
            <a:r>
              <a:rPr lang="en-US" altLang="zh-CN"/>
              <a:t>.</a:t>
            </a:r>
            <a:endParaRPr lang="en-US" altLang="zh-CN" dirty="0"/>
          </a:p>
        </p:txBody>
      </p:sp>
      <p:sp>
        <p:nvSpPr>
          <p:cNvPr id="14" name="文本框 13"/>
          <p:cNvSpPr txBox="1"/>
          <p:nvPr/>
        </p:nvSpPr>
        <p:spPr>
          <a:xfrm>
            <a:off x="1206393" y="366762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P38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17.4 T4】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Text Box 3"/>
          <p:cNvSpPr txBox="1"/>
          <p:nvPr/>
        </p:nvSpPr>
        <p:spPr>
          <a:xfrm>
            <a:off x="1022748" y="2148279"/>
            <a:ext cx="40386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解：根据题意，得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4" name="Text Box 3"/>
          <p:cNvSpPr txBox="1"/>
          <p:nvPr/>
        </p:nvSpPr>
        <p:spPr>
          <a:xfrm>
            <a:off x="2021556" y="2765914"/>
            <a:ext cx="791420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Δ = </a:t>
            </a:r>
            <a:r>
              <a:rPr lang="en-US" altLang="zh-CN" sz="3600" b="1" i="1">
                <a:solidFill>
                  <a:srgbClr val="FF0000"/>
                </a:solidFill>
              </a:rPr>
              <a:t>m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4(2</a:t>
            </a:r>
            <a:r>
              <a:rPr lang="en-US" altLang="zh-CN" sz="3600" b="1" i="1">
                <a:solidFill>
                  <a:srgbClr val="FF0000"/>
                </a:solidFill>
              </a:rPr>
              <a:t>m</a:t>
            </a:r>
            <a:r>
              <a:rPr lang="en-US" altLang="zh-CN" sz="3600" b="1">
                <a:solidFill>
                  <a:srgbClr val="FF0000"/>
                </a:solidFill>
              </a:rPr>
              <a:t> – </a:t>
            </a:r>
            <a:r>
              <a:rPr lang="en-US" altLang="zh-CN" sz="3600" b="1" i="1">
                <a:solidFill>
                  <a:srgbClr val="FF0000"/>
                </a:solidFill>
              </a:rPr>
              <a:t>n</a:t>
            </a:r>
            <a:r>
              <a:rPr lang="en-US" altLang="zh-CN" sz="3600" b="1">
                <a:solidFill>
                  <a:srgbClr val="FF0000"/>
                </a:solidFill>
              </a:rPr>
              <a:t>) =</a:t>
            </a:r>
            <a:r>
              <a:rPr lang="en-US" altLang="zh-CN" sz="3600" b="1" i="1">
                <a:solidFill>
                  <a:srgbClr val="FF0000"/>
                </a:solidFill>
              </a:rPr>
              <a:t> m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(8</a:t>
            </a:r>
            <a:r>
              <a:rPr lang="en-US" altLang="zh-CN" sz="3600" b="1" i="1">
                <a:solidFill>
                  <a:srgbClr val="FF0000"/>
                </a:solidFill>
              </a:rPr>
              <a:t>m</a:t>
            </a:r>
            <a:r>
              <a:rPr lang="en-US" altLang="zh-CN" sz="3600" b="1">
                <a:solidFill>
                  <a:srgbClr val="FF0000"/>
                </a:solidFill>
              </a:rPr>
              <a:t> – 4</a:t>
            </a:r>
            <a:r>
              <a:rPr lang="en-US" altLang="zh-CN" sz="3600" b="1" i="1">
                <a:solidFill>
                  <a:srgbClr val="FF0000"/>
                </a:solidFill>
              </a:rPr>
              <a:t>n</a:t>
            </a:r>
            <a:r>
              <a:rPr lang="en-US" altLang="zh-CN" sz="3600" b="1">
                <a:solidFill>
                  <a:srgbClr val="FF0000"/>
                </a:solidFill>
              </a:rPr>
              <a:t>) = 0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5" name="Text Box 3"/>
          <p:cNvSpPr txBox="1"/>
          <p:nvPr/>
        </p:nvSpPr>
        <p:spPr>
          <a:xfrm>
            <a:off x="1022748" y="3408967"/>
            <a:ext cx="737793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且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</a:rPr>
              <a:t>4 + 2</a:t>
            </a:r>
            <a:r>
              <a:rPr lang="en-US" altLang="zh-CN" sz="3600" b="1" i="1">
                <a:solidFill>
                  <a:srgbClr val="FF0000"/>
                </a:solidFill>
              </a:rPr>
              <a:t>m</a:t>
            </a:r>
            <a:r>
              <a:rPr lang="en-US" altLang="zh-CN" sz="3600" b="1">
                <a:solidFill>
                  <a:srgbClr val="FF0000"/>
                </a:solidFill>
              </a:rPr>
              <a:t> + 2</a:t>
            </a:r>
            <a:r>
              <a:rPr lang="en-US" altLang="zh-CN" sz="3600" b="1" i="1">
                <a:solidFill>
                  <a:srgbClr val="FF0000"/>
                </a:solidFill>
              </a:rPr>
              <a:t>m</a:t>
            </a:r>
            <a:r>
              <a:rPr lang="en-US" altLang="zh-CN" sz="3600" b="1">
                <a:solidFill>
                  <a:srgbClr val="FF0000"/>
                </a:solidFill>
              </a:rPr>
              <a:t> – </a:t>
            </a:r>
            <a:r>
              <a:rPr lang="en-US" altLang="zh-CN" sz="3600" b="1" i="1">
                <a:solidFill>
                  <a:srgbClr val="FF0000"/>
                </a:solidFill>
              </a:rPr>
              <a:t>n</a:t>
            </a:r>
            <a:r>
              <a:rPr lang="en-US" altLang="zh-CN" sz="3600" b="1">
                <a:solidFill>
                  <a:srgbClr val="FF0000"/>
                </a:solidFill>
              </a:rPr>
              <a:t> = 4 + 4</a:t>
            </a:r>
            <a:r>
              <a:rPr lang="en-US" altLang="zh-CN" sz="3600" b="1" i="1">
                <a:solidFill>
                  <a:srgbClr val="FF0000"/>
                </a:solidFill>
              </a:rPr>
              <a:t>m</a:t>
            </a:r>
            <a:r>
              <a:rPr lang="en-US" altLang="zh-CN" sz="3600" b="1">
                <a:solidFill>
                  <a:srgbClr val="FF0000"/>
                </a:solidFill>
              </a:rPr>
              <a:t> – </a:t>
            </a:r>
            <a:r>
              <a:rPr lang="en-US" altLang="zh-CN" sz="3600" b="1" i="1">
                <a:solidFill>
                  <a:srgbClr val="FF0000"/>
                </a:solidFill>
              </a:rPr>
              <a:t>n</a:t>
            </a:r>
            <a:r>
              <a:rPr lang="en-US" altLang="zh-CN" sz="3600" b="1">
                <a:solidFill>
                  <a:srgbClr val="FF0000"/>
                </a:solidFill>
              </a:rPr>
              <a:t> = 0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6" name="Text Box 3"/>
          <p:cNvSpPr txBox="1"/>
          <p:nvPr/>
        </p:nvSpPr>
        <p:spPr>
          <a:xfrm>
            <a:off x="8131747" y="3408967"/>
            <a:ext cx="333859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即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</a:rPr>
              <a:t>4</a:t>
            </a:r>
            <a:r>
              <a:rPr lang="en-US" altLang="zh-CN" sz="3600" b="1" i="1">
                <a:solidFill>
                  <a:srgbClr val="FF0000"/>
                </a:solidFill>
              </a:rPr>
              <a:t>m</a:t>
            </a:r>
            <a:r>
              <a:rPr lang="en-US" altLang="zh-CN" sz="3600" b="1">
                <a:solidFill>
                  <a:srgbClr val="FF0000"/>
                </a:solidFill>
              </a:rPr>
              <a:t> – </a:t>
            </a:r>
            <a:r>
              <a:rPr lang="en-US" altLang="zh-CN" sz="3600" b="1" i="1">
                <a:solidFill>
                  <a:srgbClr val="FF0000"/>
                </a:solidFill>
              </a:rPr>
              <a:t>n</a:t>
            </a:r>
            <a:r>
              <a:rPr lang="en-US" altLang="zh-CN" sz="3600" b="1">
                <a:solidFill>
                  <a:srgbClr val="FF0000"/>
                </a:solidFill>
              </a:rPr>
              <a:t> = – 4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7" name="Text Box 3"/>
          <p:cNvSpPr txBox="1"/>
          <p:nvPr/>
        </p:nvSpPr>
        <p:spPr>
          <a:xfrm>
            <a:off x="1022748" y="4076156"/>
            <a:ext cx="985592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 </a:t>
            </a:r>
            <a:r>
              <a:rPr lang="en-US" altLang="zh-CN" sz="3600" b="1" i="1">
                <a:solidFill>
                  <a:srgbClr val="FF0000"/>
                </a:solidFill>
              </a:rPr>
              <a:t>m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(8</a:t>
            </a:r>
            <a:r>
              <a:rPr lang="en-US" altLang="zh-CN" sz="3600" b="1" i="1">
                <a:solidFill>
                  <a:srgbClr val="FF0000"/>
                </a:solidFill>
              </a:rPr>
              <a:t>m</a:t>
            </a:r>
            <a:r>
              <a:rPr lang="en-US" altLang="zh-CN" sz="3600" b="1">
                <a:solidFill>
                  <a:srgbClr val="FF0000"/>
                </a:solidFill>
              </a:rPr>
              <a:t> – 4</a:t>
            </a:r>
            <a:r>
              <a:rPr lang="en-US" altLang="zh-CN" sz="3600" b="1" i="1">
                <a:solidFill>
                  <a:srgbClr val="FF0000"/>
                </a:solidFill>
              </a:rPr>
              <a:t>n</a:t>
            </a:r>
            <a:r>
              <a:rPr lang="en-US" altLang="zh-CN" sz="3600" b="1">
                <a:solidFill>
                  <a:srgbClr val="FF0000"/>
                </a:solidFill>
              </a:rPr>
              <a:t>) = </a:t>
            </a:r>
            <a:r>
              <a:rPr lang="en-US" altLang="zh-CN" sz="3600" b="1" i="1">
                <a:solidFill>
                  <a:srgbClr val="FF0000"/>
                </a:solidFill>
              </a:rPr>
              <a:t>m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– 4(4</a:t>
            </a:r>
            <a:r>
              <a:rPr lang="en-US" altLang="zh-CN" sz="3600" b="1" i="1">
                <a:solidFill>
                  <a:srgbClr val="FF0000"/>
                </a:solidFill>
              </a:rPr>
              <a:t>m</a:t>
            </a:r>
            <a:r>
              <a:rPr lang="en-US" altLang="zh-CN" sz="3600" b="1">
                <a:solidFill>
                  <a:srgbClr val="FF0000"/>
                </a:solidFill>
              </a:rPr>
              <a:t> – </a:t>
            </a:r>
            <a:r>
              <a:rPr lang="en-US" altLang="zh-CN" sz="3600" b="1" i="1">
                <a:solidFill>
                  <a:srgbClr val="FF0000"/>
                </a:solidFill>
              </a:rPr>
              <a:t>n</a:t>
            </a:r>
            <a:r>
              <a:rPr lang="en-US" altLang="zh-CN" sz="3600" b="1">
                <a:solidFill>
                  <a:srgbClr val="FF0000"/>
                </a:solidFill>
              </a:rPr>
              <a:t>) + 8</a:t>
            </a:r>
            <a:r>
              <a:rPr lang="en-US" altLang="zh-CN" sz="3600" b="1" i="1">
                <a:solidFill>
                  <a:srgbClr val="FF0000"/>
                </a:solidFill>
              </a:rPr>
              <a:t>m</a:t>
            </a:r>
            <a:r>
              <a:rPr lang="en-US" altLang="zh-CN" sz="3600" b="1">
                <a:solidFill>
                  <a:srgbClr val="FF0000"/>
                </a:solidFill>
              </a:rPr>
              <a:t> = 0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2" name="Text Box 3"/>
          <p:cNvSpPr txBox="1"/>
          <p:nvPr/>
        </p:nvSpPr>
        <p:spPr>
          <a:xfrm>
            <a:off x="1022748" y="4736195"/>
            <a:ext cx="41505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即 </a:t>
            </a:r>
            <a:r>
              <a:rPr lang="en-US" altLang="zh-CN" sz="3600" b="1" i="1">
                <a:solidFill>
                  <a:srgbClr val="FF0000"/>
                </a:solidFill>
              </a:rPr>
              <a:t>m</a:t>
            </a:r>
            <a:r>
              <a:rPr lang="en-US" altLang="zh-CN" sz="3600" b="1" baseline="30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+ 8</a:t>
            </a:r>
            <a:r>
              <a:rPr lang="en-US" altLang="zh-CN" sz="3600" b="1" i="1">
                <a:solidFill>
                  <a:srgbClr val="FF0000"/>
                </a:solidFill>
              </a:rPr>
              <a:t>m</a:t>
            </a:r>
            <a:r>
              <a:rPr lang="en-US" altLang="zh-CN" sz="3600" b="1">
                <a:solidFill>
                  <a:srgbClr val="FF0000"/>
                </a:solidFill>
              </a:rPr>
              <a:t> + 16 = 0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3" name="Text Box 3"/>
          <p:cNvSpPr txBox="1"/>
          <p:nvPr/>
        </p:nvSpPr>
        <p:spPr>
          <a:xfrm>
            <a:off x="5199413" y="4729990"/>
            <a:ext cx="41505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解得 </a:t>
            </a:r>
            <a:r>
              <a:rPr lang="en-US" altLang="zh-CN" sz="3600" b="1" i="1">
                <a:solidFill>
                  <a:srgbClr val="FF0000"/>
                </a:solidFill>
              </a:rPr>
              <a:t>m</a:t>
            </a:r>
            <a:r>
              <a:rPr lang="en-US" altLang="zh-CN" sz="3600" b="1" baseline="-25000">
                <a:solidFill>
                  <a:srgbClr val="FF0000"/>
                </a:solidFill>
              </a:rPr>
              <a:t>1</a:t>
            </a:r>
            <a:r>
              <a:rPr lang="en-US" altLang="zh-CN" sz="3600" b="1">
                <a:solidFill>
                  <a:srgbClr val="FF0000"/>
                </a:solidFill>
              </a:rPr>
              <a:t> = </a:t>
            </a:r>
            <a:r>
              <a:rPr lang="en-US" altLang="zh-CN" sz="3600" b="1" i="1">
                <a:solidFill>
                  <a:srgbClr val="FF0000"/>
                </a:solidFill>
              </a:rPr>
              <a:t>m</a:t>
            </a:r>
            <a:r>
              <a:rPr lang="en-US" altLang="zh-CN" sz="3600" b="1" baseline="-25000">
                <a:solidFill>
                  <a:srgbClr val="FF0000"/>
                </a:solidFill>
              </a:rPr>
              <a:t>2</a:t>
            </a:r>
            <a:r>
              <a:rPr lang="en-US" altLang="zh-CN" sz="3600" b="1">
                <a:solidFill>
                  <a:srgbClr val="FF0000"/>
                </a:solidFill>
              </a:rPr>
              <a:t> = – 4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4" name="Text Box 3"/>
          <p:cNvSpPr txBox="1"/>
          <p:nvPr/>
        </p:nvSpPr>
        <p:spPr>
          <a:xfrm>
            <a:off x="1022748" y="5344995"/>
            <a:ext cx="481327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 </a:t>
            </a:r>
            <a:r>
              <a:rPr lang="en-US" altLang="zh-CN" sz="3600" b="1" i="1">
                <a:solidFill>
                  <a:srgbClr val="FF0000"/>
                </a:solidFill>
              </a:rPr>
              <a:t>n</a:t>
            </a:r>
            <a:r>
              <a:rPr lang="en-US" altLang="zh-CN" sz="3600" b="1">
                <a:solidFill>
                  <a:srgbClr val="FF0000"/>
                </a:solidFill>
              </a:rPr>
              <a:t> = 4</a:t>
            </a:r>
            <a:r>
              <a:rPr lang="en-US" altLang="zh-CN" sz="3600" b="1" i="1">
                <a:solidFill>
                  <a:srgbClr val="FF0000"/>
                </a:solidFill>
              </a:rPr>
              <a:t>m</a:t>
            </a:r>
            <a:r>
              <a:rPr lang="en-US" altLang="zh-CN" sz="3600" b="1">
                <a:solidFill>
                  <a:srgbClr val="FF0000"/>
                </a:solidFill>
              </a:rPr>
              <a:t> + 4 = – 12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5" name="Text Box 3"/>
          <p:cNvSpPr txBox="1"/>
          <p:nvPr/>
        </p:nvSpPr>
        <p:spPr>
          <a:xfrm>
            <a:off x="1022748" y="5969128"/>
            <a:ext cx="854635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+mj-lt"/>
                <a:cs typeface="仿宋" panose="02010609060101010101" pitchFamily="49" charset="-122"/>
              </a:rPr>
              <a:t>所以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</a:rPr>
              <a:t>m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+mj-lt"/>
              </a:rPr>
              <a:t>的值为 </a:t>
            </a:r>
            <a:r>
              <a:rPr lang="en-US" altLang="zh-CN" sz="3600" b="1">
                <a:solidFill>
                  <a:srgbClr val="FF0000"/>
                </a:solidFill>
              </a:rPr>
              <a:t>– 4</a:t>
            </a:r>
            <a:r>
              <a:rPr lang="zh-CN" altLang="en-US" sz="3600" b="1">
                <a:solidFill>
                  <a:srgbClr val="FF0000"/>
                </a:solidFill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</a:rPr>
              <a:t>n</a:t>
            </a:r>
            <a:r>
              <a:rPr lang="en-US" altLang="zh-CN" sz="3600" b="1">
                <a:solidFill>
                  <a:srgbClr val="FF0000"/>
                </a:solidFill>
              </a:rPr>
              <a:t> </a:t>
            </a:r>
            <a:r>
              <a:rPr lang="zh-CN" altLang="en-US" sz="3600" b="1">
                <a:solidFill>
                  <a:srgbClr val="FF0000"/>
                </a:solidFill>
              </a:rPr>
              <a:t>的值为 </a:t>
            </a:r>
            <a:r>
              <a:rPr lang="en-US" altLang="zh-CN" sz="3600" b="1">
                <a:solidFill>
                  <a:srgbClr val="FF0000"/>
                </a:solidFill>
              </a:rPr>
              <a:t>– 12</a:t>
            </a:r>
            <a:r>
              <a:rPr lang="en-US" altLang="zh-CN" sz="3600" b="1">
                <a:solidFill>
                  <a:srgbClr val="FF0000"/>
                </a:solidFill>
                <a:latin typeface="+mj-lt"/>
              </a:rPr>
              <a:t>.</a:t>
            </a:r>
            <a:endParaRPr lang="en-US" altLang="zh-CN" sz="3600" b="1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4" grpId="0"/>
      <p:bldP spid="25" grpId="0"/>
      <p:bldP spid="26" grpId="0"/>
      <p:bldP spid="27" grpId="0"/>
      <p:bldP spid="32" grpId="0"/>
      <p:bldP spid="33" grpId="0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/>
          <p:nvPr/>
        </p:nvSpPr>
        <p:spPr>
          <a:xfrm>
            <a:off x="1134661" y="733603"/>
            <a:ext cx="9922679" cy="735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  <a:ea typeface="黑体" panose="02010609060101010101" charset="-122"/>
              </a:defRPr>
            </a:lvl1pPr>
            <a:lvl2pPr>
              <a:defRPr>
                <a:latin typeface="Calibri" panose="020F0502020204030204" charset="0"/>
              </a:defRPr>
            </a:lvl2pPr>
            <a:lvl3pPr>
              <a:defRPr>
                <a:latin typeface="Calibri" panose="020F0502020204030204" charset="0"/>
              </a:defRPr>
            </a:lvl3pPr>
            <a:lvl4pPr>
              <a:defRPr>
                <a:latin typeface="Calibri" panose="020F0502020204030204" charset="0"/>
              </a:defRPr>
            </a:lvl4pPr>
            <a:lvl5pPr>
              <a:defRPr>
                <a:latin typeface="Calibri" panose="020F0502020204030204" charset="0"/>
              </a:defRPr>
            </a:lvl5pPr>
            <a:lvl6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6pPr>
            <a:lvl7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7pPr>
            <a:lvl8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8pPr>
            <a:lvl9pPr defTabSz="457200">
              <a:buFont typeface="Arial" panose="020B0604020202020204" pitchFamily="34" charset="0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/>
              <a:t>5. </a:t>
            </a:r>
            <a:r>
              <a:rPr lang="zh-CN" altLang="en-US"/>
              <a:t>已知两数的和为 </a:t>
            </a:r>
            <a:r>
              <a:rPr lang="en-US" altLang="zh-CN"/>
              <a:t>2</a:t>
            </a:r>
            <a:r>
              <a:rPr lang="zh-CN" altLang="en-US"/>
              <a:t>，积为</a:t>
            </a:r>
            <a:r>
              <a:rPr lang="en-US" altLang="zh-CN"/>
              <a:t> – 2</a:t>
            </a:r>
            <a:r>
              <a:rPr lang="zh-CN" altLang="en-US"/>
              <a:t>，求这两个数</a:t>
            </a:r>
            <a:r>
              <a:rPr lang="en-US" altLang="zh-CN"/>
              <a:t>.</a:t>
            </a:r>
            <a:endParaRPr lang="en-US" altLang="zh-CN" dirty="0"/>
          </a:p>
        </p:txBody>
      </p:sp>
      <p:sp>
        <p:nvSpPr>
          <p:cNvPr id="14" name="文本框 13"/>
          <p:cNvSpPr txBox="1"/>
          <p:nvPr/>
        </p:nvSpPr>
        <p:spPr>
          <a:xfrm>
            <a:off x="1206393" y="366762"/>
            <a:ext cx="4057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教材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P38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习题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17.4 T5】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34660" y="1710723"/>
            <a:ext cx="9609697" cy="1358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  <a:defRPr/>
            </a:pPr>
            <a:r>
              <a:rPr lang="zh-CN" altLang="zh-CN" sz="3600" b="1" dirty="0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解：设其中一个数为</a:t>
            </a:r>
            <a:r>
              <a:rPr lang="en-US" altLang="zh-CN" sz="3600" b="1" i="1" dirty="0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zh-CN" altLang="en-US" sz="3600" b="1" dirty="0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，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则另一个数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为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(2 –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).</a:t>
            </a:r>
            <a:endParaRPr lang="zh-CN" altLang="zh-CN" sz="3600" dirty="0">
              <a:solidFill>
                <a:srgbClr val="FF0000"/>
              </a:solidFill>
              <a:latin typeface="+mj-lt"/>
              <a:cs typeface="Times New Roman" panose="02020603050405020304" charset="0"/>
            </a:endParaRPr>
          </a:p>
          <a:p>
            <a:pPr indent="0" fontAlgn="auto">
              <a:lnSpc>
                <a:spcPct val="12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       </a:t>
            </a:r>
            <a:r>
              <a:rPr lang="zh-CN" altLang="zh-CN" sz="3600" b="1" dirty="0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根据题意</a:t>
            </a:r>
            <a:r>
              <a:rPr lang="zh-CN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，得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(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charset="0"/>
              </a:rPr>
              <a:t>2 –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) =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charset="0"/>
              </a:rPr>
              <a:t> – 2</a:t>
            </a:r>
            <a:endParaRPr lang="en-US" altLang="zh-CN" sz="3600" b="1" dirty="0">
              <a:solidFill>
                <a:srgbClr val="FF0000"/>
              </a:solidFill>
              <a:latin typeface="+mj-lt"/>
              <a:cs typeface="Times New Roman" panose="0202060305040502030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34660" y="3199871"/>
            <a:ext cx="9609697" cy="693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  <a:defRPr/>
            </a:pPr>
            <a:r>
              <a:rPr lang="zh-CN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整理，得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  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 baseline="30000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charset="0"/>
              </a:rPr>
              <a:t> – 2</a:t>
            </a:r>
            <a:r>
              <a:rPr lang="en-US" altLang="zh-CN" sz="3600" b="1" i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x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charset="0"/>
              </a:rPr>
              <a:t> – 2 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cs typeface="Times New Roman" panose="02020603050405020304" charset="0"/>
              </a:rPr>
              <a:t>= 0.</a:t>
            </a:r>
            <a:endParaRPr lang="en-US" altLang="zh-CN" sz="3600" b="1" dirty="0">
              <a:solidFill>
                <a:srgbClr val="FF0000"/>
              </a:solidFill>
              <a:latin typeface="+mj-lt"/>
              <a:cs typeface="Times New Roman" panose="0202060305040502030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34661" y="4024221"/>
            <a:ext cx="5638239" cy="693523"/>
            <a:chOff x="959691" y="3782174"/>
            <a:chExt cx="5638239" cy="693523"/>
          </a:xfrm>
        </p:grpSpPr>
        <p:sp>
          <p:nvSpPr>
            <p:cNvPr id="16" name="矩形 15"/>
            <p:cNvSpPr/>
            <p:nvPr/>
          </p:nvSpPr>
          <p:spPr>
            <a:xfrm>
              <a:off x="959691" y="3782174"/>
              <a:ext cx="3921592" cy="6935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fontAlgn="auto">
                <a:lnSpc>
                  <a:spcPct val="120000"/>
                </a:lnSpc>
                <a:defRPr/>
              </a:pPr>
              <a:r>
                <a:rPr lang="zh-CN" altLang="zh-CN" sz="3600" b="1">
                  <a:solidFill>
                    <a:srgbClr val="FF0000"/>
                  </a:solidFill>
                  <a:latin typeface="+mj-lt"/>
                  <a:cs typeface="Times New Roman" panose="02020603050405020304" charset="0"/>
                </a:rPr>
                <a:t>解得</a:t>
              </a:r>
              <a:endParaRPr lang="zh-CN" altLang="zh-CN" sz="3600" dirty="0">
                <a:solidFill>
                  <a:srgbClr val="FF0000"/>
                </a:solidFill>
                <a:latin typeface="+mj-lt"/>
                <a:cs typeface="Times New Roman" panose="02020603050405020304" charset="0"/>
              </a:endParaRPr>
            </a:p>
          </p:txBody>
        </p: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2076730" y="3811435"/>
            <a:ext cx="4521200" cy="635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41" name="Equation" r:id="rId1" imgW="108508800" imgH="15240000" progId="Equation.DSMT4">
                    <p:embed/>
                  </p:oleObj>
                </mc:Choice>
                <mc:Fallback>
                  <p:oleObj name="Equation" r:id="rId1" imgW="108508800" imgH="15240000" progId="Equation.DSMT4">
                    <p:embed/>
                    <p:pic>
                      <p:nvPicPr>
                        <p:cNvPr id="0" name="对象 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076730" y="3811435"/>
                          <a:ext cx="4521200" cy="635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2" name="组合 21"/>
          <p:cNvGrpSpPr/>
          <p:nvPr/>
        </p:nvGrpSpPr>
        <p:grpSpPr>
          <a:xfrm>
            <a:off x="1134661" y="4934398"/>
            <a:ext cx="7503551" cy="693523"/>
            <a:chOff x="959691" y="3782174"/>
            <a:chExt cx="7503551" cy="693523"/>
          </a:xfrm>
        </p:grpSpPr>
        <p:sp>
          <p:nvSpPr>
            <p:cNvPr id="23" name="矩形 22"/>
            <p:cNvSpPr/>
            <p:nvPr/>
          </p:nvSpPr>
          <p:spPr>
            <a:xfrm>
              <a:off x="959691" y="3782174"/>
              <a:ext cx="3921592" cy="6935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fontAlgn="auto">
                <a:lnSpc>
                  <a:spcPct val="120000"/>
                </a:lnSpc>
                <a:defRPr/>
              </a:pPr>
              <a:r>
                <a:rPr lang="zh-CN" altLang="en-US" sz="3600" b="1">
                  <a:solidFill>
                    <a:srgbClr val="FF0000"/>
                  </a:solidFill>
                  <a:latin typeface="+mj-lt"/>
                  <a:cs typeface="Times New Roman" panose="02020603050405020304" charset="0"/>
                </a:rPr>
                <a:t>所以这两个数是</a:t>
              </a:r>
              <a:endParaRPr lang="zh-CN" altLang="zh-CN" sz="3600" dirty="0">
                <a:solidFill>
                  <a:srgbClr val="FF0000"/>
                </a:solidFill>
                <a:latin typeface="+mj-lt"/>
                <a:cs typeface="Times New Roman" panose="02020603050405020304" charset="0"/>
              </a:endParaRPr>
            </a:p>
          </p:txBody>
        </p:sp>
        <p:graphicFrame>
          <p:nvGraphicFramePr>
            <p:cNvPr id="30" name="对象 29"/>
            <p:cNvGraphicFramePr>
              <a:graphicFrameLocks noChangeAspect="1"/>
            </p:cNvGraphicFramePr>
            <p:nvPr/>
          </p:nvGraphicFramePr>
          <p:xfrm>
            <a:off x="4411942" y="3837942"/>
            <a:ext cx="4051300" cy="635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42" name="Equation" r:id="rId3" imgW="97231200" imgH="15240000" progId="Equation.DSMT4">
                    <p:embed/>
                  </p:oleObj>
                </mc:Choice>
                <mc:Fallback>
                  <p:oleObj name="Equation" r:id="rId3" imgW="97231200" imgH="15240000" progId="Equation.DSMT4">
                    <p:embed/>
                    <p:pic>
                      <p:nvPicPr>
                        <p:cNvPr id="0" name="对象 1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11942" y="3837942"/>
                          <a:ext cx="4051300" cy="635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3" grpId="1" bldLvl="0" uiExpand="1" build="allAtOnce"/>
      <p:bldP spid="13" grpId="2"/>
      <p:bldP spid="15" grpId="0" build="p"/>
      <p:bldP spid="15" grpId="1" bldLvl="0" uiExpand="1" build="allAtOnce"/>
      <p:bldP spid="15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51292" y="1086233"/>
            <a:ext cx="62894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二次三项式的因式分解</a:t>
            </a:r>
            <a:endParaRPr lang="zh-CN" altLang="en-US" sz="40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6058" y="1794119"/>
            <a:ext cx="10219884" cy="20231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latin typeface="+mj-lt"/>
              </a:rPr>
              <a:t>        二次三项式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ax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+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bx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+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c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(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abc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≠ 0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a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b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，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c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+mn-ea"/>
              </a:rPr>
              <a:t>为常数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)</a:t>
            </a:r>
            <a:r>
              <a:rPr lang="zh-CN" altLang="en-US" sz="3600" b="1"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3600" b="1">
                <a:latin typeface="+mj-lt"/>
              </a:rPr>
              <a:t>在实数范围内的因式分解，还可利用求一元二次方程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ax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+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bx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+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c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= 0 </a:t>
            </a:r>
            <a:r>
              <a:rPr lang="zh-CN" altLang="en-US" sz="3600" b="1"/>
              <a:t>的</a:t>
            </a:r>
            <a:r>
              <a:rPr lang="zh-CN" altLang="en-US" sz="3600" b="1">
                <a:latin typeface="+mj-lt"/>
              </a:rPr>
              <a:t>根来进行</a:t>
            </a:r>
            <a:r>
              <a:rPr lang="en-US" altLang="zh-CN" sz="3600" b="1">
                <a:latin typeface="+mj-lt"/>
              </a:rPr>
              <a:t>.</a:t>
            </a:r>
            <a:endParaRPr lang="zh-CN" altLang="en-US" sz="3600" b="1">
              <a:latin typeface="+mj-lt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512" y="192082"/>
            <a:ext cx="3531588" cy="1114983"/>
          </a:xfrm>
          <a:prstGeom prst="rect">
            <a:avLst/>
          </a:prstGeom>
        </p:spPr>
      </p:pic>
      <p:sp>
        <p:nvSpPr>
          <p:cNvPr id="5" name="Text Box 3"/>
          <p:cNvSpPr txBox="1"/>
          <p:nvPr/>
        </p:nvSpPr>
        <p:spPr>
          <a:xfrm>
            <a:off x="964048" y="3924958"/>
            <a:ext cx="10219884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若方程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ax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+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bx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+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c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= 0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 有两个根 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，</a:t>
            </a:r>
            <a:r>
              <a:rPr lang="en-US" altLang="zh-CN" sz="3600" b="1" i="1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x</a:t>
            </a:r>
            <a:r>
              <a:rPr lang="en-US" altLang="zh-CN" sz="3600" b="1" baseline="-25000">
                <a:solidFill>
                  <a:srgbClr val="0000FF"/>
                </a:solidFill>
                <a:latin typeface="+mj-lt"/>
                <a:cs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0000FF"/>
                </a:solidFill>
                <a:latin typeface="+mj-lt"/>
              </a:rPr>
              <a:t>，则由根与系数的关系可知</a:t>
            </a:r>
            <a:endParaRPr lang="en-US" altLang="zh-CN" sz="3600" b="1">
              <a:solidFill>
                <a:srgbClr val="0000FF"/>
              </a:solidFill>
              <a:latin typeface="+mj-lt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839476" y="4975431"/>
          <a:ext cx="24384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2" name="Equation" r:id="rId2" imgW="58521600" imgH="25908000" progId="Equation.DSMT4">
                  <p:embed/>
                </p:oleObj>
              </mc:Choice>
              <mc:Fallback>
                <p:oleObj name="Equation" r:id="rId2" imgW="58521600" imgH="259080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839476" y="4975431"/>
                        <a:ext cx="24384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132173" y="4975389"/>
          <a:ext cx="16510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3" name="Equation" r:id="rId4" imgW="39624000" imgH="25908000" progId="Equation.DSMT4">
                  <p:embed/>
                </p:oleObj>
              </mc:Choice>
              <mc:Fallback>
                <p:oleObj name="Equation" r:id="rId4" imgW="39624000" imgH="259080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32173" y="4975389"/>
                        <a:ext cx="16510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512" y="192082"/>
            <a:ext cx="3531588" cy="1114983"/>
          </a:xfrm>
          <a:prstGeom prst="rect">
            <a:avLst/>
          </a:prstGeom>
        </p:spPr>
      </p:pic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952373" y="192124"/>
          <a:ext cx="24384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67" name="Equation" r:id="rId2" imgW="58521600" imgH="25908000" progId="Equation.DSMT4">
                  <p:embed/>
                </p:oleObj>
              </mc:Choice>
              <mc:Fallback>
                <p:oleObj name="Equation" r:id="rId2" imgW="58521600" imgH="259080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952373" y="192124"/>
                        <a:ext cx="24384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245070" y="192082"/>
          <a:ext cx="16510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68" name="Equation" r:id="rId4" imgW="39624000" imgH="25908000" progId="Equation.DSMT4">
                  <p:embed/>
                </p:oleObj>
              </mc:Choice>
              <mc:Fallback>
                <p:oleObj name="Equation" r:id="rId4" imgW="39624000" imgH="259080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245070" y="192082"/>
                        <a:ext cx="16510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983469" y="1751831"/>
            <a:ext cx="4361643" cy="69352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latin typeface="+mj-lt"/>
              </a:rPr>
              <a:t>因此，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ax</a:t>
            </a:r>
            <a:r>
              <a:rPr lang="en-US" altLang="zh-CN" sz="3600" b="1" baseline="30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sym typeface="+mn-ea"/>
              </a:rPr>
              <a:t>2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+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bx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+ 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3600" b="1">
              <a:solidFill>
                <a:srgbClr val="0000FF"/>
              </a:solidFill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750641" y="1562577"/>
          <a:ext cx="34544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69" name="Equation" r:id="rId6" imgW="82905600" imgH="28956000" progId="Equation.DSMT4">
                  <p:embed/>
                </p:oleObj>
              </mc:Choice>
              <mc:Fallback>
                <p:oleObj name="Equation" r:id="rId6" imgW="82905600" imgH="289560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50641" y="1562577"/>
                        <a:ext cx="34544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750641" y="2769077"/>
          <a:ext cx="4203700" cy="134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70" name="Equation" r:id="rId8" imgW="100888800" imgH="32308800" progId="Equation.DSMT4">
                  <p:embed/>
                </p:oleObj>
              </mc:Choice>
              <mc:Fallback>
                <p:oleObj name="Equation" r:id="rId8" imgW="100888800" imgH="323088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50641" y="2769077"/>
                        <a:ext cx="4203700" cy="1346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750641" y="4281539"/>
          <a:ext cx="53086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71" name="Equation" r:id="rId10" imgW="127406400" imgH="19202400" progId="Equation.DSMT4">
                  <p:embed/>
                </p:oleObj>
              </mc:Choice>
              <mc:Fallback>
                <p:oleObj name="Equation" r:id="rId10" imgW="127406400" imgH="19202400" progId="Equation.DSMT4">
                  <p:embed/>
                  <p:pic>
                    <p:nvPicPr>
                      <p:cNvPr id="0" name="对象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50641" y="4281539"/>
                        <a:ext cx="5308600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750641" y="5375111"/>
          <a:ext cx="37846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72" name="Equation" r:id="rId12" imgW="90830400" imgH="15240000" progId="Equation.DSMT4">
                  <p:embed/>
                </p:oleObj>
              </mc:Choice>
              <mc:Fallback>
                <p:oleObj name="Equation" r:id="rId12" imgW="90830400" imgH="15240000" progId="Equation.DSMT4">
                  <p:embed/>
                  <p:pic>
                    <p:nvPicPr>
                      <p:cNvPr id="0" name="对象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750641" y="5375111"/>
                        <a:ext cx="3784600" cy="6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512" y="192082"/>
            <a:ext cx="3531588" cy="1114983"/>
          </a:xfrm>
          <a:prstGeom prst="rect">
            <a:avLst/>
          </a:prstGeom>
        </p:spPr>
      </p:pic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056529" y="432073"/>
          <a:ext cx="60960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22" name="Equation" r:id="rId2" imgW="146304000" imgH="15240000" progId="Equation.DSMT4">
                  <p:embed/>
                </p:oleObj>
              </mc:Choice>
              <mc:Fallback>
                <p:oleObj name="Equation" r:id="rId2" imgW="146304000" imgH="15240000" progId="Equation.DSMT4">
                  <p:embed/>
                  <p:pic>
                    <p:nvPicPr>
                      <p:cNvPr id="0" name="图片 5942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056529" y="432073"/>
                        <a:ext cx="6096000" cy="6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968646" y="1415655"/>
            <a:ext cx="10254707" cy="69352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latin typeface="+mj-lt"/>
              </a:rPr>
              <a:t>例如，一元二次方程 </a:t>
            </a:r>
            <a:r>
              <a:rPr lang="en-US" altLang="zh-CN" sz="3600" b="1">
                <a:latin typeface="+mj-lt"/>
              </a:rPr>
              <a:t>3</a:t>
            </a:r>
            <a:r>
              <a:rPr lang="en-US" altLang="zh-CN" sz="3600" b="1" i="1">
                <a:latin typeface="+mj-lt"/>
              </a:rPr>
              <a:t>x</a:t>
            </a:r>
            <a:r>
              <a:rPr lang="en-US" altLang="zh-CN" sz="3600" b="1" baseline="30000">
                <a:latin typeface="+mj-lt"/>
                <a:sym typeface="+mn-ea"/>
              </a:rPr>
              <a:t>2</a:t>
            </a:r>
            <a:r>
              <a:rPr lang="en-US" altLang="zh-CN" sz="3600" b="1">
                <a:latin typeface="+mj-lt"/>
              </a:rPr>
              <a:t> – 5</a:t>
            </a:r>
            <a:r>
              <a:rPr lang="en-US" altLang="zh-CN" sz="3600" b="1" i="1">
                <a:latin typeface="+mj-lt"/>
              </a:rPr>
              <a:t>x</a:t>
            </a:r>
            <a:r>
              <a:rPr lang="en-US" altLang="zh-CN" sz="3600" b="1">
                <a:latin typeface="+mj-lt"/>
              </a:rPr>
              <a:t> – 12 = 0 </a:t>
            </a:r>
            <a:r>
              <a:rPr lang="zh-CN" altLang="en-US" sz="3600" b="1">
                <a:latin typeface="+mj-lt"/>
              </a:rPr>
              <a:t>的两个根是</a:t>
            </a:r>
            <a:endParaRPr lang="en-US" altLang="zh-CN" sz="3600" b="1">
              <a:latin typeface="+mj-lt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164853" y="2217768"/>
          <a:ext cx="30353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23" name="Equation" r:id="rId4" imgW="72847200" imgH="25908000" progId="Equation.DSMT4">
                  <p:embed/>
                </p:oleObj>
              </mc:Choice>
              <mc:Fallback>
                <p:oleObj name="Equation" r:id="rId4" imgW="72847200" imgH="25908000" progId="Equation.DSMT4">
                  <p:embed/>
                  <p:pic>
                    <p:nvPicPr>
                      <p:cNvPr id="0" name="对象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64853" y="2217768"/>
                        <a:ext cx="30353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63267" y="3780261"/>
            <a:ext cx="11523673" cy="69352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latin typeface="+mj-lt"/>
              </a:rPr>
              <a:t>则二次三项式 </a:t>
            </a:r>
            <a:r>
              <a:rPr lang="en-US" altLang="zh-CN" sz="3600" b="1">
                <a:latin typeface="+mj-lt"/>
              </a:rPr>
              <a:t>3</a:t>
            </a:r>
            <a:r>
              <a:rPr lang="en-US" altLang="zh-CN" sz="3600" b="1" i="1">
                <a:latin typeface="+mj-lt"/>
              </a:rPr>
              <a:t>x</a:t>
            </a:r>
            <a:r>
              <a:rPr lang="en-US" altLang="zh-CN" sz="3600" b="1" baseline="30000">
                <a:latin typeface="+mj-lt"/>
                <a:sym typeface="+mn-ea"/>
              </a:rPr>
              <a:t>2</a:t>
            </a:r>
            <a:r>
              <a:rPr lang="en-US" altLang="zh-CN" sz="3600" b="1">
                <a:latin typeface="+mj-lt"/>
              </a:rPr>
              <a:t> – 5</a:t>
            </a:r>
            <a:r>
              <a:rPr lang="en-US" altLang="zh-CN" sz="3600" b="1" i="1">
                <a:latin typeface="+mj-lt"/>
              </a:rPr>
              <a:t>x</a:t>
            </a:r>
            <a:r>
              <a:rPr lang="en-US" altLang="zh-CN" sz="3600" b="1">
                <a:latin typeface="+mj-lt"/>
              </a:rPr>
              <a:t> – 12 </a:t>
            </a:r>
            <a:r>
              <a:rPr lang="zh-CN" altLang="en-US" sz="3600" b="1">
                <a:latin typeface="+mj-lt"/>
              </a:rPr>
              <a:t>可分解为</a:t>
            </a:r>
            <a:r>
              <a:rPr lang="en-US" altLang="zh-CN" sz="3600" b="1">
                <a:latin typeface="+mj-lt"/>
              </a:rPr>
              <a:t>_________________.</a:t>
            </a:r>
            <a:endParaRPr lang="en-US" altLang="zh-CN" sz="3600" b="1">
              <a:latin typeface="+mj-lt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8208970" y="3186706"/>
          <a:ext cx="31623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24" name="Equation" r:id="rId6" imgW="75895200" imgH="28956000" progId="Equation.DSMT4">
                  <p:embed/>
                </p:oleObj>
              </mc:Choice>
              <mc:Fallback>
                <p:oleObj name="Equation" r:id="rId6" imgW="75895200" imgH="2895600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08970" y="3186706"/>
                        <a:ext cx="316230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1329</Words>
  <Application>WPS 演示</Application>
  <PresentationFormat>宽屏</PresentationFormat>
  <Paragraphs>103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24</vt:i4>
      </vt:variant>
      <vt:variant>
        <vt:lpstr>幻灯片标题</vt:lpstr>
      </vt:variant>
      <vt:variant>
        <vt:i4>11</vt:i4>
      </vt:variant>
    </vt:vector>
  </HeadingPairs>
  <TitlesOfParts>
    <vt:vector size="49" baseType="lpstr">
      <vt:lpstr>Arial</vt:lpstr>
      <vt:lpstr>宋体</vt:lpstr>
      <vt:lpstr>Wingdings</vt:lpstr>
      <vt:lpstr>楷体</vt:lpstr>
      <vt:lpstr>微软雅黑</vt:lpstr>
      <vt:lpstr>Aa楷体</vt:lpstr>
      <vt:lpstr>楷体_GB2312</vt:lpstr>
      <vt:lpstr>黑体</vt:lpstr>
      <vt:lpstr>Calibri</vt:lpstr>
      <vt:lpstr>仿宋</vt:lpstr>
      <vt:lpstr>Times New Roman</vt:lpstr>
      <vt:lpstr>Arial Unicode MS</vt:lpstr>
      <vt:lpstr>等线</vt:lpstr>
      <vt:lpstr>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litao</dc:creator>
  <cp:lastModifiedBy>唐唐唐小糖1</cp:lastModifiedBy>
  <cp:revision>460</cp:revision>
  <dcterms:created xsi:type="dcterms:W3CDTF">2025-11-05T05:12:00Z</dcterms:created>
  <dcterms:modified xsi:type="dcterms:W3CDTF">2026-02-04T08:33:30Z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E72962FFFB6A4750A2E0AAEB2D622D53_12</vt:lpwstr>
  </property>
  <property fmtid="{D5CDD505-2E9C-101B-9397-08002B2CF9AE}" pid="3" name="KSOProductBuildVer">
    <vt:lpwstr>2052-12.1.0.24657</vt:lpwstr>
  </property>
</Properties>
</file>