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" r:id="rId4"/>
    <p:sldId id="319" r:id="rId6"/>
    <p:sldId id="352" r:id="rId7"/>
    <p:sldId id="401" r:id="rId8"/>
    <p:sldId id="393" r:id="rId9"/>
    <p:sldId id="402" r:id="rId10"/>
    <p:sldId id="403" r:id="rId11"/>
    <p:sldId id="404" r:id="rId12"/>
    <p:sldId id="344" r:id="rId13"/>
    <p:sldId id="405" r:id="rId14"/>
    <p:sldId id="406" r:id="rId15"/>
    <p:sldId id="407" r:id="rId16"/>
    <p:sldId id="408" r:id="rId17"/>
    <p:sldId id="409" r:id="rId18"/>
    <p:sldId id="411" r:id="rId19"/>
    <p:sldId id="358" r:id="rId20"/>
    <p:sldId id="410" r:id="rId21"/>
    <p:sldId id="412" r:id="rId22"/>
    <p:sldId id="276" r:id="rId23"/>
    <p:sldId id="413" r:id="rId24"/>
    <p:sldId id="388" r:id="rId25"/>
    <p:sldId id="414" r:id="rId26"/>
    <p:sldId id="376" r:id="rId27"/>
    <p:sldId id="338" r:id="rId28"/>
    <p:sldId id="33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FF"/>
    <a:srgbClr val="0000FF"/>
    <a:srgbClr val="FFFF00"/>
    <a:srgbClr val="FF00FF"/>
    <a:srgbClr val="FFFBDD"/>
    <a:srgbClr val="FF7DA2"/>
    <a:srgbClr val="FFF9CD"/>
    <a:srgbClr val="FF7D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5.vml.rels><?xml version="1.0" encoding="UTF-8" standalone="yes"?>
<Relationships xmlns="http://schemas.openxmlformats.org/package/2006/relationships"><Relationship Id="rId7" Type="http://schemas.openxmlformats.org/officeDocument/2006/relationships/image" Target="../media/image65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8.vml.rels><?xml version="1.0" encoding="UTF-8" standalone="yes"?>
<Relationships xmlns="http://schemas.openxmlformats.org/package/2006/relationships"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20.wmf"/></Relationships>
</file>

<file path=ppt/drawings/_rels/vmlDrawing19.vml.rels><?xml version="1.0" encoding="UTF-8" standalone="yes"?>
<Relationships xmlns="http://schemas.openxmlformats.org/package/2006/relationships"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1" Type="http://schemas.openxmlformats.org/officeDocument/2006/relationships/image" Target="../media/image15.wmf"/><Relationship Id="rId10" Type="http://schemas.openxmlformats.org/officeDocument/2006/relationships/image" Target="../media/image14.wmf"/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3A23-DE27-4733-AAD0-9729433091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30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5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33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wmf"/><Relationship Id="rId8" Type="http://schemas.openxmlformats.org/officeDocument/2006/relationships/oleObject" Target="../embeddings/oleObject40.bin"/><Relationship Id="rId7" Type="http://schemas.openxmlformats.org/officeDocument/2006/relationships/image" Target="../media/image42.wmf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8.bin"/><Relationship Id="rId3" Type="http://schemas.openxmlformats.org/officeDocument/2006/relationships/image" Target="../media/image40.wmf"/><Relationship Id="rId2" Type="http://schemas.openxmlformats.org/officeDocument/2006/relationships/oleObject" Target="../embeddings/oleObject37.bin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wmf"/><Relationship Id="rId6" Type="http://schemas.openxmlformats.org/officeDocument/2006/relationships/oleObject" Target="../embeddings/oleObject43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42.bin"/><Relationship Id="rId3" Type="http://schemas.openxmlformats.org/officeDocument/2006/relationships/image" Target="../media/image44.wmf"/><Relationship Id="rId2" Type="http://schemas.openxmlformats.org/officeDocument/2006/relationships/oleObject" Target="../embeddings/oleObject41.bin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oleObject" Target="../embeddings/oleObject47.bin"/><Relationship Id="rId7" Type="http://schemas.openxmlformats.org/officeDocument/2006/relationships/image" Target="../media/image50.wmf"/><Relationship Id="rId6" Type="http://schemas.openxmlformats.org/officeDocument/2006/relationships/oleObject" Target="../embeddings/oleObject46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45.bin"/><Relationship Id="rId3" Type="http://schemas.openxmlformats.org/officeDocument/2006/relationships/image" Target="../media/image48.wmf"/><Relationship Id="rId2" Type="http://schemas.openxmlformats.org/officeDocument/2006/relationships/oleObject" Target="../embeddings/oleObject44.bin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49.bin"/><Relationship Id="rId12" Type="http://schemas.openxmlformats.org/officeDocument/2006/relationships/image" Target="../media/image53.png"/><Relationship Id="rId11" Type="http://schemas.openxmlformats.org/officeDocument/2006/relationships/image" Target="../media/image52.wmf"/><Relationship Id="rId10" Type="http://schemas.openxmlformats.org/officeDocument/2006/relationships/oleObject" Target="../embeddings/oleObject48.bin"/><Relationship Id="rId1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8.wmf"/><Relationship Id="rId7" Type="http://schemas.openxmlformats.org/officeDocument/2006/relationships/oleObject" Target="../embeddings/oleObject53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55.wmf"/><Relationship Id="rId10" Type="http://schemas.openxmlformats.org/officeDocument/2006/relationships/vmlDrawing" Target="../drawings/vmlDrawing14.vml"/><Relationship Id="rId1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62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0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9.wmf"/><Relationship Id="rId16" Type="http://schemas.openxmlformats.org/officeDocument/2006/relationships/vmlDrawing" Target="../drawings/vmlDrawing15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65.wmf"/><Relationship Id="rId13" Type="http://schemas.openxmlformats.org/officeDocument/2006/relationships/oleObject" Target="../embeddings/oleObject60.bin"/><Relationship Id="rId12" Type="http://schemas.openxmlformats.org/officeDocument/2006/relationships/image" Target="../media/image64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63.wmf"/><Relationship Id="rId1" Type="http://schemas.openxmlformats.org/officeDocument/2006/relationships/oleObject" Target="../embeddings/oleObject5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7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66.wmf"/><Relationship Id="rId1" Type="http://schemas.openxmlformats.org/officeDocument/2006/relationships/oleObject" Target="../embeddings/oleObject61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wmf"/><Relationship Id="rId1" Type="http://schemas.openxmlformats.org/officeDocument/2006/relationships/oleObject" Target="../embeddings/oleObject63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1.wmf"/><Relationship Id="rId7" Type="http://schemas.openxmlformats.org/officeDocument/2006/relationships/oleObject" Target="../embeddings/oleObject67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20.wmf"/><Relationship Id="rId10" Type="http://schemas.openxmlformats.org/officeDocument/2006/relationships/vmlDrawing" Target="../drawings/vmlDrawing18.vml"/><Relationship Id="rId1" Type="http://schemas.openxmlformats.org/officeDocument/2006/relationships/oleObject" Target="../embeddings/oleObject64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5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72.wmf"/><Relationship Id="rId10" Type="http://schemas.openxmlformats.org/officeDocument/2006/relationships/vmlDrawing" Target="../drawings/vmlDrawing19.vml"/><Relationship Id="rId1" Type="http://schemas.openxmlformats.org/officeDocument/2006/relationships/oleObject" Target="../embeddings/oleObject6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7.wmf"/><Relationship Id="rId3" Type="http://schemas.openxmlformats.org/officeDocument/2006/relationships/oleObject" Target="../embeddings/oleObject73.bin"/><Relationship Id="rId2" Type="http://schemas.openxmlformats.org/officeDocument/2006/relationships/image" Target="../media/image76.wmf"/><Relationship Id="rId1" Type="http://schemas.openxmlformats.org/officeDocument/2006/relationships/oleObject" Target="../embeddings/oleObject72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1.vml"/><Relationship Id="rId7" Type="http://schemas.openxmlformats.org/officeDocument/2006/relationships/slideLayout" Target="../slideLayouts/slideLayout2.xml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openxmlformats.org/officeDocument/2006/relationships/image" Target="../media/image17.wmf"/><Relationship Id="rId3" Type="http://schemas.openxmlformats.org/officeDocument/2006/relationships/oleObject" Target="../embeddings/oleObject7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75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4" Type="http://schemas.openxmlformats.org/officeDocument/2006/relationships/vmlDrawing" Target="../drawings/vmlDrawing2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15.wmf"/><Relationship Id="rId21" Type="http://schemas.openxmlformats.org/officeDocument/2006/relationships/oleObject" Target="../embeddings/oleObject13.bin"/><Relationship Id="rId20" Type="http://schemas.openxmlformats.org/officeDocument/2006/relationships/image" Target="../media/image14.wmf"/><Relationship Id="rId2" Type="http://schemas.openxmlformats.org/officeDocument/2006/relationships/image" Target="../media/image5.wmf"/><Relationship Id="rId19" Type="http://schemas.openxmlformats.org/officeDocument/2006/relationships/oleObject" Target="../embeddings/oleObject12.bin"/><Relationship Id="rId18" Type="http://schemas.openxmlformats.org/officeDocument/2006/relationships/image" Target="../media/image13.w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12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0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9911" y="1099578"/>
            <a:ext cx="7172178" cy="366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17.4 </a:t>
            </a: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一元二次方程的根与系数的关系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13886" y="411167"/>
            <a:ext cx="1343764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601457" y="395158"/>
            <a:ext cx="82886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 </a:t>
            </a:r>
            <a:r>
              <a:rPr lang="en-US" altLang="zh-CN"/>
              <a:t>+ </a:t>
            </a:r>
            <a:r>
              <a:rPr lang="en-US" altLang="zh-CN" i="1"/>
              <a:t>kx </a:t>
            </a:r>
            <a:r>
              <a:rPr lang="en-US" altLang="zh-CN"/>
              <a:t>– 4 = 0 </a:t>
            </a:r>
            <a:r>
              <a:rPr lang="zh-CN" altLang="en-US"/>
              <a:t>有两个根，其中一个根是</a:t>
            </a:r>
            <a:r>
              <a:rPr lang="en-US" altLang="zh-CN"/>
              <a:t> – 4</a:t>
            </a:r>
            <a:r>
              <a:rPr lang="zh-CN" altLang="en-US"/>
              <a:t>，求它的另一个根及 </a:t>
            </a:r>
            <a:r>
              <a:rPr lang="en-US" altLang="zh-CN" i="1"/>
              <a:t>k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3" name="Text Box 3"/>
          <p:cNvSpPr txBox="1"/>
          <p:nvPr/>
        </p:nvSpPr>
        <p:spPr>
          <a:xfrm>
            <a:off x="1106584" y="2312031"/>
            <a:ext cx="69813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设方程的另一个根是 </a:t>
            </a:r>
            <a:r>
              <a:rPr lang="en-US" altLang="zh-CN" sz="3600" b="1" i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，则</a:t>
            </a:r>
            <a:endParaRPr lang="en-US" altLang="zh-CN" sz="3600" b="1">
              <a:latin typeface="+mj-lt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04467" y="3100229"/>
          <a:ext cx="29337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1" name="Equation" r:id="rId1" imgW="70408800" imgH="56997600" progId="Equation.DSMT4">
                  <p:embed/>
                </p:oleObj>
              </mc:Choice>
              <mc:Fallback>
                <p:oleObj name="Equation" r:id="rId1" imgW="70408800" imgH="56997600" progId="Equation.DSMT4">
                  <p:embed/>
                  <p:pic>
                    <p:nvPicPr>
                      <p:cNvPr id="0" name="图片 227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4467" y="3100229"/>
                        <a:ext cx="2933700" cy="237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5297359" y="3964514"/>
            <a:ext cx="31640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解方程组，得</a:t>
            </a:r>
            <a:endParaRPr lang="en-US" altLang="zh-CN" sz="3600" b="1">
              <a:latin typeface="+mj-lt"/>
              <a:ea typeface="+mj-ea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8246370" y="3379629"/>
          <a:ext cx="16637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2" name="Equation" r:id="rId3" imgW="39928800" imgH="43586400" progId="Equation.DSMT4">
                  <p:embed/>
                </p:oleObj>
              </mc:Choice>
              <mc:Fallback>
                <p:oleObj name="Equation" r:id="rId3" imgW="39928800" imgH="435864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46370" y="3379629"/>
                        <a:ext cx="1663700" cy="181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821139" y="5427906"/>
            <a:ext cx="8088931" cy="1066800"/>
            <a:chOff x="1029310" y="5427905"/>
            <a:chExt cx="8088931" cy="1066800"/>
          </a:xfrm>
        </p:grpSpPr>
        <p:sp>
          <p:nvSpPr>
            <p:cNvPr id="19" name="Text Box 3"/>
            <p:cNvSpPr txBox="1"/>
            <p:nvPr/>
          </p:nvSpPr>
          <p:spPr>
            <a:xfrm>
              <a:off x="1029310" y="5638140"/>
              <a:ext cx="808893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chemeClr val="tx1"/>
                  </a:solidFill>
                  <a:latin typeface="+mj-lt"/>
                  <a:ea typeface="+mj-ea"/>
                  <a:cs typeface="仿宋" panose="02010609060101010101" pitchFamily="49" charset="-122"/>
                </a:rPr>
                <a:t>所以方程的另一个根为 </a:t>
              </a:r>
              <a:r>
                <a:rPr lang="en-US" altLang="zh-CN" sz="3600" b="1" i="1">
                  <a:solidFill>
                    <a:schemeClr val="tx1"/>
                  </a:solidFill>
                  <a:latin typeface="+mj-lt"/>
                  <a:ea typeface="+mj-ea"/>
                  <a:cs typeface="仿宋" panose="02010609060101010101" pitchFamily="49" charset="-122"/>
                </a:rPr>
                <a:t>   </a:t>
              </a:r>
              <a:r>
                <a:rPr lang="zh-CN" altLang="en-US" sz="3600" b="1">
                  <a:latin typeface="+mj-lt"/>
                  <a:ea typeface="+mj-ea"/>
                </a:rPr>
                <a:t>，</a:t>
              </a:r>
              <a:r>
                <a:rPr lang="en-US" altLang="zh-CN" sz="3600" b="1" i="1">
                  <a:latin typeface="+mj-lt"/>
                  <a:ea typeface="+mj-ea"/>
                </a:rPr>
                <a:t>k</a:t>
              </a:r>
              <a:r>
                <a:rPr lang="en-US" altLang="zh-CN" sz="3600" b="1">
                  <a:latin typeface="+mj-lt"/>
                  <a:ea typeface="+mj-ea"/>
                </a:rPr>
                <a:t> </a:t>
              </a:r>
              <a:r>
                <a:rPr lang="zh-CN" altLang="en-US" sz="3600" b="1">
                  <a:latin typeface="+mj-lt"/>
                  <a:ea typeface="+mj-ea"/>
                </a:rPr>
                <a:t>的值为 </a:t>
              </a:r>
              <a:r>
                <a:rPr lang="en-US" altLang="zh-CN" sz="3600" b="1">
                  <a:latin typeface="+mj-lt"/>
                  <a:ea typeface="+mj-ea"/>
                </a:rPr>
                <a:t>7.</a:t>
              </a:r>
              <a:endParaRPr lang="en-US" altLang="zh-CN" sz="3600" b="1">
                <a:latin typeface="+mj-lt"/>
                <a:ea typeface="+mj-ea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765800" y="5427905"/>
            <a:ext cx="330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43" name="Equation" r:id="rId5" imgW="7924800" imgH="25603200" progId="Equation.DSMT4">
                    <p:embed/>
                  </p:oleObj>
                </mc:Choice>
                <mc:Fallback>
                  <p:oleObj name="Equation" r:id="rId5" imgW="7924800" imgH="256032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765800" y="5427905"/>
                          <a:ext cx="330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五边形 26"/>
          <p:cNvSpPr/>
          <p:nvPr>
            <p:custDataLst>
              <p:tags r:id="rId7"/>
            </p:custDataLst>
          </p:nvPr>
        </p:nvSpPr>
        <p:spPr>
          <a:xfrm flipH="1">
            <a:off x="7910783" y="2398732"/>
            <a:ext cx="3998574" cy="53848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prstClr val="black"/>
                </a:solidFill>
                <a:latin typeface="+mj-lt"/>
                <a:cs typeface="Times New Roman" panose="02020603050405020304" charset="0"/>
              </a:rPr>
              <a:t>还有其他解法吗？</a:t>
            </a:r>
            <a:endParaRPr lang="zh-CN" altLang="en-US" sz="3200" b="1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13886" y="411167"/>
            <a:ext cx="1343764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601457" y="395158"/>
            <a:ext cx="82886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 </a:t>
            </a:r>
            <a:r>
              <a:rPr lang="en-US" altLang="zh-CN"/>
              <a:t>+ </a:t>
            </a:r>
            <a:r>
              <a:rPr lang="en-US" altLang="zh-CN" i="1"/>
              <a:t>kx </a:t>
            </a:r>
            <a:r>
              <a:rPr lang="en-US" altLang="zh-CN"/>
              <a:t>– 4 = 0 </a:t>
            </a:r>
            <a:r>
              <a:rPr lang="zh-CN" altLang="en-US"/>
              <a:t>有两个根，其中一个根是</a:t>
            </a:r>
            <a:r>
              <a:rPr lang="en-US" altLang="zh-CN"/>
              <a:t> – 4</a:t>
            </a:r>
            <a:r>
              <a:rPr lang="zh-CN" altLang="en-US"/>
              <a:t>，求它的另一个根及 </a:t>
            </a:r>
            <a:r>
              <a:rPr lang="en-US" altLang="zh-CN" i="1"/>
              <a:t>k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5006" y="2239636"/>
            <a:ext cx="82886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charset="0"/>
              </a:rPr>
              <a:t>方法二：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先将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 = – 4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代入方程中，求出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k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的值，再求出方程的解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n-ea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7727" y="3588178"/>
            <a:ext cx="4635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3600" b="1">
                <a:solidFill>
                  <a:srgbClr val="0000FF"/>
                </a:solidFill>
                <a:latin typeface="+mj-lt"/>
              </a:rPr>
              <a:t>2×(– 4)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– 4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k 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– 4 = 0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585366" y="4243796"/>
            <a:ext cx="2647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3600" b="1">
                <a:solidFill>
                  <a:srgbClr val="0000FF"/>
                </a:solidFill>
                <a:latin typeface="+mj-lt"/>
              </a:rPr>
              <a:t>28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– 4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k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= 0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760630" y="4899414"/>
            <a:ext cx="14724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k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= 7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838683" y="3588178"/>
            <a:ext cx="35707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0000FF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+ 7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– 4 = 0</a:t>
            </a:r>
            <a:endParaRPr lang="en-US" altLang="zh-CN" sz="3600" b="1">
              <a:solidFill>
                <a:srgbClr val="0000FF"/>
              </a:solidFill>
              <a:latin typeface="+mj-lt"/>
              <a:ea typeface="+mn-ea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272518" y="4175117"/>
          <a:ext cx="3136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Equation" r:id="rId1" imgW="75285600" imgH="25603200" progId="Equation.DSMT4">
                  <p:embed/>
                </p:oleObj>
              </mc:Choice>
              <mc:Fallback>
                <p:oleObj name="Equation" r:id="rId1" imgW="75285600" imgH="25603200" progId="Equation.DSMT4">
                  <p:embed/>
                  <p:pic>
                    <p:nvPicPr>
                      <p:cNvPr id="0" name="图片 665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72518" y="4175117"/>
                        <a:ext cx="31369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196248" y="831538"/>
            <a:ext cx="97995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19</a:t>
            </a:r>
            <a:r>
              <a:rPr lang="en-US" altLang="zh-CN" i="1"/>
              <a:t>x</a:t>
            </a:r>
            <a:r>
              <a:rPr lang="en-US" altLang="zh-CN"/>
              <a:t> + </a:t>
            </a:r>
            <a:r>
              <a:rPr lang="en-US" altLang="zh-CN" i="1"/>
              <a:t>m</a:t>
            </a:r>
            <a:r>
              <a:rPr lang="en-US" altLang="zh-CN"/>
              <a:t> = 0 </a:t>
            </a:r>
            <a:r>
              <a:rPr lang="zh-CN" altLang="en-US"/>
              <a:t>有两个根，其中一个根是 </a:t>
            </a:r>
            <a:r>
              <a:rPr lang="en-US" altLang="zh-CN"/>
              <a:t>1</a:t>
            </a:r>
            <a:r>
              <a:rPr lang="zh-CN" altLang="en-US"/>
              <a:t>，求它的另一个根及 </a:t>
            </a:r>
            <a:r>
              <a:rPr lang="en-US" altLang="zh-CN" i="1"/>
              <a:t>m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9" name="Text Box 3"/>
          <p:cNvSpPr txBox="1"/>
          <p:nvPr/>
        </p:nvSpPr>
        <p:spPr>
          <a:xfrm>
            <a:off x="1106584" y="2312031"/>
            <a:ext cx="69813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解：设方程的另一个根是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028825" y="3100388"/>
          <a:ext cx="30861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1" name="Equation" r:id="rId1" imgW="74066400" imgH="56997600" progId="Equation.DSMT4">
                  <p:embed/>
                </p:oleObj>
              </mc:Choice>
              <mc:Fallback>
                <p:oleObj name="Equation" r:id="rId1" imgW="74066400" imgH="569976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8825" y="3100388"/>
                        <a:ext cx="3086100" cy="237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3"/>
          <p:cNvSpPr txBox="1"/>
          <p:nvPr/>
        </p:nvSpPr>
        <p:spPr>
          <a:xfrm>
            <a:off x="5297359" y="3964514"/>
            <a:ext cx="31640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解方程组，得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8308975" y="3367088"/>
          <a:ext cx="185420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2" name="Equation" r:id="rId3" imgW="44500800" imgH="44196000" progId="Equation.DSMT4">
                  <p:embed/>
                </p:oleObj>
              </mc:Choice>
              <mc:Fallback>
                <p:oleObj name="Equation" r:id="rId3" imgW="44500800" imgH="44196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08975" y="3367088"/>
                        <a:ext cx="1854200" cy="184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1821139" y="5421313"/>
            <a:ext cx="8546354" cy="1079500"/>
            <a:chOff x="1029310" y="5421312"/>
            <a:chExt cx="8546354" cy="1079500"/>
          </a:xfrm>
        </p:grpSpPr>
        <p:sp>
          <p:nvSpPr>
            <p:cNvPr id="32" name="Text Box 3"/>
            <p:cNvSpPr txBox="1"/>
            <p:nvPr/>
          </p:nvSpPr>
          <p:spPr>
            <a:xfrm>
              <a:off x="1029310" y="5638140"/>
              <a:ext cx="854635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所以方程的另一个根为 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  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</a:t>
              </a:r>
              <a:r>
                <a:rPr lang="en-US" altLang="zh-CN" sz="3600" b="1" i="1">
                  <a:solidFill>
                    <a:srgbClr val="FF0000"/>
                  </a:solidFill>
                  <a:latin typeface="+mj-lt"/>
                </a:rPr>
                <a:t>m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的值为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16.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5664534" y="5421312"/>
            <a:ext cx="533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723" name="Equation" r:id="rId5" imgW="12801600" imgH="25908000" progId="Equation.DSMT4">
                    <p:embed/>
                  </p:oleObj>
                </mc:Choice>
                <mc:Fallback>
                  <p:oleObj name="Equation" r:id="rId5" imgW="12801600" imgH="259080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64534" y="5421312"/>
                          <a:ext cx="5334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13886" y="411167"/>
            <a:ext cx="1343764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584459" y="470049"/>
            <a:ext cx="79463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方程 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 </a:t>
            </a:r>
            <a:r>
              <a:rPr lang="en-US" altLang="zh-CN"/>
              <a:t>– 1 = 0 </a:t>
            </a:r>
            <a:r>
              <a:rPr lang="zh-CN" altLang="en-US"/>
              <a:t>的两个根记作 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1</a:t>
            </a:r>
            <a:r>
              <a:rPr lang="zh-CN" altLang="en-US"/>
              <a:t>，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2</a:t>
            </a:r>
            <a:r>
              <a:rPr lang="zh-CN" altLang="en-US"/>
              <a:t>，求</a:t>
            </a:r>
            <a:r>
              <a:rPr lang="en-US" altLang="zh-CN"/>
              <a:t> 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1</a:t>
            </a:r>
            <a:r>
              <a:rPr lang="en-US" altLang="zh-CN"/>
              <a:t> – 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2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3" name="Text Box 3"/>
          <p:cNvSpPr txBox="1"/>
          <p:nvPr/>
        </p:nvSpPr>
        <p:spPr>
          <a:xfrm>
            <a:off x="1106584" y="1877996"/>
            <a:ext cx="498941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  <a:cs typeface="仿宋" panose="02010609060101010101" pitchFamily="49" charset="-122"/>
              </a:rPr>
              <a:t>解：</a:t>
            </a:r>
            <a:r>
              <a:rPr lang="zh-CN" altLang="en-US" sz="3600" b="1">
                <a:solidFill>
                  <a:schemeClr val="tx1"/>
                </a:solidFill>
                <a:latin typeface="+mj-lt"/>
                <a:ea typeface="+mj-ea"/>
                <a:cs typeface="仿宋" panose="02010609060101010101" pitchFamily="49" charset="-122"/>
              </a:rPr>
              <a:t>由韦达定理，得</a:t>
            </a:r>
            <a:endParaRPr lang="en-US" altLang="zh-CN" sz="3600" b="1">
              <a:latin typeface="+mj-lt"/>
              <a:ea typeface="+mj-ea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540688" y="1667761"/>
          <a:ext cx="4279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8" name="Equation" r:id="rId1" imgW="102717600" imgH="25603200" progId="Equation.DSMT4">
                  <p:embed/>
                </p:oleObj>
              </mc:Choice>
              <mc:Fallback>
                <p:oleObj name="Equation" r:id="rId1" imgW="102717600" imgH="25603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0688" y="1667761"/>
                        <a:ext cx="42799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3"/>
          <p:cNvSpPr txBox="1"/>
          <p:nvPr/>
        </p:nvSpPr>
        <p:spPr>
          <a:xfrm>
            <a:off x="2062892" y="2619013"/>
            <a:ext cx="69555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1</a:t>
            </a:r>
            <a:r>
              <a:rPr lang="en-US" altLang="zh-CN" sz="3600" b="1"/>
              <a:t> – 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2</a:t>
            </a:r>
            <a:r>
              <a:rPr lang="en-US" altLang="zh-CN" sz="3600" b="1"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cs typeface="仿宋" panose="02010609060101010101" pitchFamily="49" charset="-122"/>
              </a:rPr>
              <a:t>2</a:t>
            </a:r>
            <a:r>
              <a:rPr lang="en-US" altLang="zh-CN" sz="3600" b="1">
                <a:cs typeface="仿宋" panose="02010609060101010101" pitchFamily="49" charset="-122"/>
              </a:rPr>
              <a:t> = (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1</a:t>
            </a:r>
            <a:r>
              <a:rPr lang="en-US" altLang="zh-CN" sz="3600" b="1"/>
              <a:t> + 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2</a:t>
            </a:r>
            <a:r>
              <a:rPr lang="en-US" altLang="zh-CN" sz="3600" b="1"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cs typeface="仿宋" panose="02010609060101010101" pitchFamily="49" charset="-122"/>
              </a:rPr>
              <a:t>2 </a:t>
            </a:r>
            <a:r>
              <a:rPr lang="en-US" altLang="zh-CN" sz="3600" b="1"/>
              <a:t>– 4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1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2</a:t>
            </a:r>
            <a:endParaRPr lang="en-US" altLang="zh-CN" sz="3600" b="1">
              <a:latin typeface="+mj-lt"/>
              <a:ea typeface="+mj-ea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877929" y="3297442"/>
          <a:ext cx="26797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9" name="Equation" r:id="rId3" imgW="64312800" imgH="31089600" progId="Equation.DSMT4">
                  <p:embed/>
                </p:oleObj>
              </mc:Choice>
              <mc:Fallback>
                <p:oleObj name="Equation" r:id="rId3" imgW="64312800" imgH="310896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7929" y="3297442"/>
                        <a:ext cx="26797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877929" y="4702214"/>
          <a:ext cx="1041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0" name="Equation" r:id="rId5" imgW="24993600" imgH="25603200" progId="Equation.DSMT4">
                  <p:embed/>
                </p:oleObj>
              </mc:Choice>
              <mc:Fallback>
                <p:oleObj name="Equation" r:id="rId5" imgW="24993600" imgH="256032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7929" y="4702214"/>
                        <a:ext cx="1041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065129" y="5512694"/>
          <a:ext cx="34925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1" name="Equation" r:id="rId7" imgW="83820000" imgH="28041600" progId="Equation.DSMT4">
                  <p:embed/>
                </p:oleObj>
              </mc:Choice>
              <mc:Fallback>
                <p:oleObj name="Equation" r:id="rId7" imgW="83820000" imgH="280416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65129" y="5512694"/>
                        <a:ext cx="34925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7279" y="197376"/>
            <a:ext cx="10134952" cy="2226241"/>
            <a:chOff x="847708" y="2301872"/>
            <a:chExt cx="10134952" cy="22262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87086" y="2301872"/>
              <a:ext cx="1195574" cy="2226241"/>
            </a:xfrm>
            <a:prstGeom prst="rect">
              <a:avLst/>
            </a:prstGeom>
          </p:spPr>
        </p:pic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847708" y="2596601"/>
              <a:ext cx="8537969" cy="1501820"/>
            </a:xfrm>
            <a:prstGeom prst="wedgeRoundRectCallout">
              <a:avLst>
                <a:gd name="adj1" fmla="val 55759"/>
                <a:gd name="adj2" fmla="val -18538"/>
                <a:gd name="adj3" fmla="val 16667"/>
              </a:avLst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36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/>
                <a:t>一般地，若 </a:t>
              </a:r>
              <a:r>
                <a:rPr lang="en-US" altLang="zh-CN" i="1"/>
                <a:t>ax</a:t>
              </a:r>
              <a:r>
                <a:rPr lang="en-US" altLang="zh-CN" baseline="30000"/>
                <a:t>2</a:t>
              </a:r>
              <a:r>
                <a:rPr lang="en-US" altLang="zh-CN"/>
                <a:t> + </a:t>
              </a:r>
              <a:r>
                <a:rPr lang="en-US" altLang="zh-CN" i="1"/>
                <a:t>bx</a:t>
              </a:r>
              <a:r>
                <a:rPr lang="en-US" altLang="zh-CN"/>
                <a:t> + </a:t>
              </a:r>
              <a:r>
                <a:rPr lang="en-US" altLang="zh-CN" i="1"/>
                <a:t>c</a:t>
              </a:r>
              <a:r>
                <a:rPr lang="en-US" altLang="zh-CN"/>
                <a:t> = 0 </a:t>
              </a:r>
              <a:r>
                <a:rPr lang="zh-CN" altLang="en-US"/>
                <a:t>的两个根为 </a:t>
              </a:r>
              <a:r>
                <a:rPr lang="en-US" altLang="zh-CN" i="1"/>
                <a:t>x</a:t>
              </a:r>
              <a:r>
                <a:rPr lang="en-US" altLang="zh-CN" baseline="-25000"/>
                <a:t>1</a:t>
              </a:r>
              <a:r>
                <a:rPr lang="zh-CN" altLang="en-US"/>
                <a:t>，</a:t>
              </a:r>
              <a:r>
                <a:rPr lang="en-US" altLang="zh-CN" i="1"/>
                <a:t>x</a:t>
              </a:r>
              <a:r>
                <a:rPr lang="en-US" altLang="zh-CN" baseline="-25000"/>
                <a:t>2</a:t>
              </a:r>
              <a:r>
                <a:rPr lang="zh-CN" altLang="en-US"/>
                <a:t>，你能用 </a:t>
              </a:r>
              <a:r>
                <a:rPr lang="en-US" altLang="zh-CN" i="1"/>
                <a:t>a</a:t>
              </a:r>
              <a:r>
                <a:rPr lang="zh-CN" altLang="en-US"/>
                <a:t>，</a:t>
              </a:r>
              <a:r>
                <a:rPr lang="en-US" altLang="zh-CN" i="1"/>
                <a:t>b</a:t>
              </a:r>
              <a:r>
                <a:rPr lang="zh-CN" altLang="en-US"/>
                <a:t>，</a:t>
              </a:r>
              <a:r>
                <a:rPr lang="en-US" altLang="zh-CN" i="1"/>
                <a:t>c </a:t>
              </a:r>
              <a:r>
                <a:rPr lang="zh-CN" altLang="en-US"/>
                <a:t>表示 </a:t>
              </a:r>
              <a:r>
                <a:rPr lang="en-US" altLang="zh-CN"/>
                <a:t>|</a:t>
              </a:r>
              <a:r>
                <a:rPr lang="en-US" altLang="zh-CN" i="1"/>
                <a:t>x</a:t>
              </a:r>
              <a:r>
                <a:rPr lang="en-US" altLang="zh-CN" baseline="-25000"/>
                <a:t>1</a:t>
              </a:r>
              <a:r>
                <a:rPr lang="en-US" altLang="zh-CN"/>
                <a:t> – </a:t>
              </a:r>
              <a:r>
                <a:rPr lang="en-US" altLang="zh-CN" i="1"/>
                <a:t>x</a:t>
              </a:r>
              <a:r>
                <a:rPr lang="en-US" altLang="zh-CN" baseline="-25000"/>
                <a:t>2</a:t>
              </a:r>
              <a:r>
                <a:rPr lang="en-US" altLang="zh-CN"/>
                <a:t>| </a:t>
              </a:r>
              <a:r>
                <a:rPr lang="zh-CN" altLang="en-US"/>
                <a:t>吗？</a:t>
              </a:r>
              <a:endParaRPr lang="zh-CN" altLang="en-US" dirty="0"/>
            </a:p>
          </p:txBody>
        </p:sp>
      </p:grpSp>
      <p:sp>
        <p:nvSpPr>
          <p:cNvPr id="5" name="Text Box 3"/>
          <p:cNvSpPr txBox="1"/>
          <p:nvPr/>
        </p:nvSpPr>
        <p:spPr>
          <a:xfrm>
            <a:off x="1281876" y="2414780"/>
            <a:ext cx="40063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由</a:t>
            </a:r>
            <a:r>
              <a:rPr lang="zh-CN" altLang="en-US" sz="3600" b="1">
                <a:solidFill>
                  <a:srgbClr val="0000FF"/>
                </a:solidFill>
                <a:highlight>
                  <a:srgbClr val="FFFF00"/>
                </a:highlight>
                <a:latin typeface="+mj-lt"/>
                <a:cs typeface="仿宋" panose="02010609060101010101" pitchFamily="49" charset="-122"/>
              </a:rPr>
              <a:t>韦达定理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16082" y="2181225"/>
          <a:ext cx="5981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4" name="Equation" r:id="rId2" imgW="143560800" imgH="25908000" progId="Equation.DSMT4">
                  <p:embed/>
                </p:oleObj>
              </mc:Choice>
              <mc:Fallback>
                <p:oleObj name="Equation" r:id="rId2" imgW="143560800" imgH="259080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16082" y="2181225"/>
                        <a:ext cx="5981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3"/>
          <p:cNvSpPr txBox="1"/>
          <p:nvPr/>
        </p:nvSpPr>
        <p:spPr>
          <a:xfrm>
            <a:off x="2062892" y="3269451"/>
            <a:ext cx="69555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–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= 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+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– 4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10945" y="3917849"/>
          <a:ext cx="3022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5" name="Equation" r:id="rId4" imgW="72542400" imgH="31089600" progId="Equation.DSMT4">
                  <p:embed/>
                </p:oleObj>
              </mc:Choice>
              <mc:Fallback>
                <p:oleObj name="Equation" r:id="rId4" imgW="72542400" imgH="310896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10945" y="3917849"/>
                        <a:ext cx="3022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06584" y="5317656"/>
          <a:ext cx="94615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6" name="Equation" r:id="rId6" imgW="227076000" imgH="32918400" progId="Equation.DSMT4">
                  <p:embed/>
                </p:oleObj>
              </mc:Choice>
              <mc:Fallback>
                <p:oleObj name="Equation" r:id="rId6" imgW="227076000" imgH="32918400" progId="Equation.DSMT4">
                  <p:embed/>
                  <p:pic>
                    <p:nvPicPr>
                      <p:cNvPr id="0" name="对象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6584" y="5317656"/>
                        <a:ext cx="94615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037283" y="4010468"/>
          <a:ext cx="19812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7" name="Equation" r:id="rId8" imgW="47548800" imgH="27127200" progId="Equation.DSMT4">
                  <p:embed/>
                </p:oleObj>
              </mc:Choice>
              <mc:Fallback>
                <p:oleObj name="Equation" r:id="rId8" imgW="47548800" imgH="271272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37283" y="4010468"/>
                        <a:ext cx="19812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7279" y="197376"/>
            <a:ext cx="10134952" cy="2226241"/>
            <a:chOff x="847708" y="2301872"/>
            <a:chExt cx="10134952" cy="22262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87086" y="2301872"/>
              <a:ext cx="1195574" cy="2226241"/>
            </a:xfrm>
            <a:prstGeom prst="rect">
              <a:avLst/>
            </a:prstGeom>
          </p:spPr>
        </p:pic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847708" y="2596601"/>
              <a:ext cx="8537969" cy="1501820"/>
            </a:xfrm>
            <a:prstGeom prst="wedgeRoundRectCallout">
              <a:avLst>
                <a:gd name="adj1" fmla="val 55759"/>
                <a:gd name="adj2" fmla="val -18538"/>
                <a:gd name="adj3" fmla="val 16667"/>
              </a:avLst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36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/>
                <a:t>一般地，若 </a:t>
              </a:r>
              <a:r>
                <a:rPr lang="en-US" altLang="zh-CN" i="1"/>
                <a:t>ax</a:t>
              </a:r>
              <a:r>
                <a:rPr lang="en-US" altLang="zh-CN" baseline="30000"/>
                <a:t>2</a:t>
              </a:r>
              <a:r>
                <a:rPr lang="en-US" altLang="zh-CN"/>
                <a:t> + </a:t>
              </a:r>
              <a:r>
                <a:rPr lang="en-US" altLang="zh-CN" i="1"/>
                <a:t>bx</a:t>
              </a:r>
              <a:r>
                <a:rPr lang="en-US" altLang="zh-CN"/>
                <a:t> + </a:t>
              </a:r>
              <a:r>
                <a:rPr lang="en-US" altLang="zh-CN" i="1"/>
                <a:t>c</a:t>
              </a:r>
              <a:r>
                <a:rPr lang="en-US" altLang="zh-CN"/>
                <a:t> = 0 </a:t>
              </a:r>
              <a:r>
                <a:rPr lang="zh-CN" altLang="en-US"/>
                <a:t>的两个根为 </a:t>
              </a:r>
              <a:r>
                <a:rPr lang="en-US" altLang="zh-CN" i="1"/>
                <a:t>x</a:t>
              </a:r>
              <a:r>
                <a:rPr lang="en-US" altLang="zh-CN" baseline="-25000"/>
                <a:t>1</a:t>
              </a:r>
              <a:r>
                <a:rPr lang="zh-CN" altLang="en-US"/>
                <a:t>，</a:t>
              </a:r>
              <a:r>
                <a:rPr lang="en-US" altLang="zh-CN" i="1"/>
                <a:t>x</a:t>
              </a:r>
              <a:r>
                <a:rPr lang="en-US" altLang="zh-CN" baseline="-25000"/>
                <a:t>2</a:t>
              </a:r>
              <a:r>
                <a:rPr lang="zh-CN" altLang="en-US"/>
                <a:t>，你能用 </a:t>
              </a:r>
              <a:r>
                <a:rPr lang="en-US" altLang="zh-CN" i="1"/>
                <a:t>a</a:t>
              </a:r>
              <a:r>
                <a:rPr lang="zh-CN" altLang="en-US"/>
                <a:t>，</a:t>
              </a:r>
              <a:r>
                <a:rPr lang="en-US" altLang="zh-CN" i="1"/>
                <a:t>b</a:t>
              </a:r>
              <a:r>
                <a:rPr lang="zh-CN" altLang="en-US"/>
                <a:t>，</a:t>
              </a:r>
              <a:r>
                <a:rPr lang="en-US" altLang="zh-CN" i="1"/>
                <a:t>c </a:t>
              </a:r>
              <a:r>
                <a:rPr lang="zh-CN" altLang="en-US"/>
                <a:t>表示 </a:t>
              </a:r>
              <a:r>
                <a:rPr lang="en-US" altLang="zh-CN"/>
                <a:t>|</a:t>
              </a:r>
              <a:r>
                <a:rPr lang="en-US" altLang="zh-CN" i="1"/>
                <a:t>x</a:t>
              </a:r>
              <a:r>
                <a:rPr lang="en-US" altLang="zh-CN" baseline="-25000"/>
                <a:t>1</a:t>
              </a:r>
              <a:r>
                <a:rPr lang="en-US" altLang="zh-CN"/>
                <a:t> – </a:t>
              </a:r>
              <a:r>
                <a:rPr lang="en-US" altLang="zh-CN" i="1"/>
                <a:t>x</a:t>
              </a:r>
              <a:r>
                <a:rPr lang="en-US" altLang="zh-CN" baseline="-25000"/>
                <a:t>2</a:t>
              </a:r>
              <a:r>
                <a:rPr lang="en-US" altLang="zh-CN"/>
                <a:t>| </a:t>
              </a:r>
              <a:r>
                <a:rPr lang="zh-CN" altLang="en-US"/>
                <a:t>吗？</a:t>
              </a:r>
              <a:endParaRPr lang="zh-CN" altLang="en-US" dirty="0"/>
            </a:p>
          </p:txBody>
        </p:sp>
      </p:grpSp>
      <p:sp>
        <p:nvSpPr>
          <p:cNvPr id="5" name="Text Box 3"/>
          <p:cNvSpPr txBox="1"/>
          <p:nvPr/>
        </p:nvSpPr>
        <p:spPr>
          <a:xfrm>
            <a:off x="342130" y="2738106"/>
            <a:ext cx="40063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由</a:t>
            </a:r>
            <a:r>
              <a:rPr lang="zh-CN" altLang="en-US" sz="3600" b="1">
                <a:solidFill>
                  <a:srgbClr val="0000FF"/>
                </a:solidFill>
                <a:highlight>
                  <a:srgbClr val="FFFF00"/>
                </a:highlight>
                <a:latin typeface="+mj-lt"/>
                <a:cs typeface="仿宋" panose="02010609060101010101" pitchFamily="49" charset="-122"/>
              </a:rPr>
              <a:t>求根公式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，得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6357" y="3595605"/>
          <a:ext cx="862330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7" name="Equation" r:id="rId2" imgW="206959200" imgH="36271200" progId="Equation.DSMT4">
                  <p:embed/>
                </p:oleObj>
              </mc:Choice>
              <mc:Fallback>
                <p:oleObj name="Equation" r:id="rId2" imgW="206959200" imgH="36271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6357" y="3595605"/>
                        <a:ext cx="8623300" cy="151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722351" y="2385374"/>
          <a:ext cx="7810501" cy="1231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8" name="Equation" r:id="rId4" imgW="187452000" imgH="29565600" progId="Equation.DSMT4">
                  <p:embed/>
                </p:oleObj>
              </mc:Choice>
              <mc:Fallback>
                <p:oleObj name="Equation" r:id="rId4" imgW="187452000" imgH="29565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22351" y="2385374"/>
                        <a:ext cx="7810501" cy="1231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69801" y="5145542"/>
          <a:ext cx="525780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9" name="Equation" r:id="rId6" imgW="126187200" imgH="36271200" progId="Equation.DSMT4">
                  <p:embed/>
                </p:oleObj>
              </mc:Choice>
              <mc:Fallback>
                <p:oleObj name="Equation" r:id="rId6" imgW="126187200" imgH="362712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9801" y="5145542"/>
                        <a:ext cx="5257800" cy="151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9657" y="626852"/>
            <a:ext cx="1593428" cy="799489"/>
            <a:chOff x="357739" y="593793"/>
            <a:chExt cx="1195071" cy="5996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739" y="593793"/>
              <a:ext cx="1195071" cy="599617"/>
            </a:xfrm>
            <a:prstGeom prst="rect">
              <a:avLst/>
            </a:prstGeom>
          </p:spPr>
        </p:pic>
        <p:sp>
          <p:nvSpPr>
            <p:cNvPr id="4" name="文本框 1"/>
            <p:cNvSpPr txBox="1">
              <a:spLocks noChangeArrowheads="1"/>
            </p:cNvSpPr>
            <p:nvPr/>
          </p:nvSpPr>
          <p:spPr bwMode="auto">
            <a:xfrm>
              <a:off x="476411" y="639452"/>
              <a:ext cx="952574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charset="-122"/>
                </a:defRPr>
              </a:lvl9pPr>
            </a:lstStyle>
            <a:p>
              <a:pPr algn="ctr" eaLnBrk="1" hangingPunct="1"/>
              <a:r>
                <a:rPr lang="zh-CN" altLang="en-US" sz="3735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  <a:endParaRPr lang="zh-CN" altLang="en-US" sz="3735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330385" y="664436"/>
            <a:ext cx="924653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与一元二次方程有关的代数式的常见变形：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31786" y="1487220"/>
          <a:ext cx="521964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2" name="Equation" r:id="rId2" imgW="125272800" imgH="17373600" progId="Equation.DSMT4">
                  <p:embed/>
                </p:oleObj>
              </mc:Choice>
              <mc:Fallback>
                <p:oleObj name="Equation" r:id="rId2" imgW="125272800" imgH="17373600" progId="Equation.DSMT4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31786" y="1487220"/>
                        <a:ext cx="5219640" cy="72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31786" y="2333948"/>
          <a:ext cx="570204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3" name="Equation" r:id="rId4" imgW="136855200" imgH="17373600" progId="Equation.DSMT4">
                  <p:embed/>
                </p:oleObj>
              </mc:Choice>
              <mc:Fallback>
                <p:oleObj name="Equation" r:id="rId4" imgW="136855200" imgH="17373600" progId="Equation.DSMT4">
                  <p:embed/>
                  <p:pic>
                    <p:nvPicPr>
                      <p:cNvPr id="0" name="对象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1786" y="2333948"/>
                        <a:ext cx="5702040" cy="72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31786" y="3269596"/>
          <a:ext cx="3327120" cy="119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4" name="Equation" r:id="rId6" imgW="79857600" imgH="28651200" progId="Equation.DSMT4">
                  <p:embed/>
                </p:oleObj>
              </mc:Choice>
              <mc:Fallback>
                <p:oleObj name="Equation" r:id="rId6" imgW="79857600" imgH="28651200" progId="Equation.DSMT4">
                  <p:embed/>
                  <p:pic>
                    <p:nvPicPr>
                      <p:cNvPr id="0" name="对象 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31786" y="3269596"/>
                        <a:ext cx="3327120" cy="1193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31786" y="4675404"/>
          <a:ext cx="834372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5" name="Equation" r:id="rId8" imgW="200253600" imgH="20726400" progId="Equation.DSMT4">
                  <p:embed/>
                </p:oleObj>
              </mc:Choice>
              <mc:Fallback>
                <p:oleObj name="Equation" r:id="rId8" imgW="200253600" imgH="20726400" progId="Equation.DSMT4">
                  <p:embed/>
                  <p:pic>
                    <p:nvPicPr>
                      <p:cNvPr id="0" name="对象 10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31786" y="4675404"/>
                        <a:ext cx="8343720" cy="863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31786" y="5661813"/>
          <a:ext cx="5283000" cy="63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6" name="Equation" r:id="rId10" imgW="126796800" imgH="15240000" progId="Equation.DSMT4">
                  <p:embed/>
                </p:oleObj>
              </mc:Choice>
              <mc:Fallback>
                <p:oleObj name="Equation" r:id="rId10" imgW="126796800" imgH="15240000" progId="Equation.DSMT4">
                  <p:embed/>
                  <p:pic>
                    <p:nvPicPr>
                      <p:cNvPr id="0" name="对象 1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31786" y="5661813"/>
                        <a:ext cx="5283000" cy="634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947886" y="1525855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7886" y="2502925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7886" y="3543311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00692" y="3543311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7886" y="4637542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7886" y="5655988"/>
            <a:ext cx="72220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35" name="图片 34"/>
          <p:cNvPicPr/>
          <p:nvPr/>
        </p:nvPicPr>
        <p:blipFill>
          <a:blip r:embed="rId12"/>
          <a:stretch>
            <a:fillRect/>
          </a:stretch>
        </p:blipFill>
        <p:spPr>
          <a:xfrm>
            <a:off x="3479418" y="1538274"/>
            <a:ext cx="3442547" cy="768350"/>
          </a:xfrm>
          <a:prstGeom prst="rect">
            <a:avLst/>
          </a:prstGeom>
        </p:spPr>
      </p:pic>
      <p:pic>
        <p:nvPicPr>
          <p:cNvPr id="36" name="图片 35"/>
          <p:cNvPicPr/>
          <p:nvPr/>
        </p:nvPicPr>
        <p:blipFill>
          <a:blip r:embed="rId12"/>
          <a:stretch>
            <a:fillRect/>
          </a:stretch>
        </p:blipFill>
        <p:spPr>
          <a:xfrm>
            <a:off x="3891279" y="2319467"/>
            <a:ext cx="3442547" cy="845185"/>
          </a:xfrm>
          <a:prstGeom prst="rect">
            <a:avLst/>
          </a:prstGeom>
        </p:spPr>
      </p:pic>
      <p:pic>
        <p:nvPicPr>
          <p:cNvPr id="37" name="图片 36"/>
          <p:cNvPicPr/>
          <p:nvPr/>
        </p:nvPicPr>
        <p:blipFill>
          <a:blip r:embed="rId12"/>
          <a:stretch>
            <a:fillRect/>
          </a:stretch>
        </p:blipFill>
        <p:spPr>
          <a:xfrm>
            <a:off x="3492099" y="3338969"/>
            <a:ext cx="1587500" cy="1109497"/>
          </a:xfrm>
          <a:prstGeom prst="rect">
            <a:avLst/>
          </a:prstGeom>
        </p:spPr>
      </p:pic>
      <p:pic>
        <p:nvPicPr>
          <p:cNvPr id="39" name="图片 38"/>
          <p:cNvPicPr/>
          <p:nvPr/>
        </p:nvPicPr>
        <p:blipFill>
          <a:blip r:embed="rId12"/>
          <a:stretch>
            <a:fillRect/>
          </a:stretch>
        </p:blipFill>
        <p:spPr>
          <a:xfrm>
            <a:off x="3564611" y="4637542"/>
            <a:ext cx="2358287" cy="949960"/>
          </a:xfrm>
          <a:prstGeom prst="rect">
            <a:avLst/>
          </a:prstGeom>
        </p:spPr>
      </p:pic>
      <p:pic>
        <p:nvPicPr>
          <p:cNvPr id="40" name="图片 39"/>
          <p:cNvPicPr/>
          <p:nvPr/>
        </p:nvPicPr>
        <p:blipFill>
          <a:blip r:embed="rId12"/>
          <a:stretch>
            <a:fillRect/>
          </a:stretch>
        </p:blipFill>
        <p:spPr>
          <a:xfrm>
            <a:off x="4273286" y="5671217"/>
            <a:ext cx="3165687" cy="655658"/>
          </a:xfrm>
          <a:prstGeom prst="rect">
            <a:avLst/>
          </a:prstGeom>
        </p:spPr>
      </p:pic>
      <p:pic>
        <p:nvPicPr>
          <p:cNvPr id="41" name="图片 40"/>
          <p:cNvPicPr/>
          <p:nvPr/>
        </p:nvPicPr>
        <p:blipFill>
          <a:blip r:embed="rId12"/>
          <a:stretch>
            <a:fillRect/>
          </a:stretch>
        </p:blipFill>
        <p:spPr>
          <a:xfrm>
            <a:off x="5828130" y="4637542"/>
            <a:ext cx="4408069" cy="949960"/>
          </a:xfrm>
          <a:prstGeom prst="rect">
            <a:avLst/>
          </a:prstGeom>
        </p:spPr>
      </p:pic>
      <p:graphicFrame>
        <p:nvGraphicFramePr>
          <p:cNvPr id="26" name="对象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28131" y="3180676"/>
          <a:ext cx="543528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7" name="Equation" r:id="rId13" imgW="130454400" imgH="32918400" progId="Equation.DSMT4">
                  <p:embed/>
                </p:oleObj>
              </mc:Choice>
              <mc:Fallback>
                <p:oleObj name="Equation" r:id="rId13" imgW="130454400" imgH="32918400" progId="Equation.DSMT4">
                  <p:embed/>
                  <p:pic>
                    <p:nvPicPr>
                      <p:cNvPr id="0" name="对象 8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28131" y="3180676"/>
                        <a:ext cx="543528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图片 37"/>
          <p:cNvPicPr/>
          <p:nvPr/>
        </p:nvPicPr>
        <p:blipFill>
          <a:blip r:embed="rId12"/>
          <a:stretch>
            <a:fillRect/>
          </a:stretch>
        </p:blipFill>
        <p:spPr>
          <a:xfrm>
            <a:off x="7722650" y="3115527"/>
            <a:ext cx="3656549" cy="1473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1037242" y="765421"/>
            <a:ext cx="10077226" cy="135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设</a:t>
            </a:r>
            <a:r>
              <a:rPr lang="en-US" altLang="zh-CN"/>
              <a:t> 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1</a:t>
            </a:r>
            <a:r>
              <a:rPr lang="zh-CN" altLang="en-US"/>
              <a:t>，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2</a:t>
            </a:r>
            <a:r>
              <a:rPr lang="zh-CN" altLang="en-US"/>
              <a:t> 是方程</a:t>
            </a:r>
            <a:r>
              <a:rPr lang="en-US" altLang="zh-CN"/>
              <a:t> 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+ 4</a:t>
            </a:r>
            <a:r>
              <a:rPr lang="en-US" altLang="zh-CN" i="1"/>
              <a:t>x</a:t>
            </a:r>
            <a:r>
              <a:rPr lang="en-US" altLang="zh-CN"/>
              <a:t> – 3 = 0 </a:t>
            </a:r>
            <a:r>
              <a:rPr lang="zh-CN" altLang="en-US"/>
              <a:t>的两个根，求下列各式的值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2" name="文本框 10241"/>
          <p:cNvSpPr txBox="1"/>
          <p:nvPr/>
        </p:nvSpPr>
        <p:spPr>
          <a:xfrm>
            <a:off x="777935" y="2123742"/>
            <a:ext cx="4708465" cy="231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(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1</a:t>
            </a:r>
            <a:r>
              <a:rPr lang="en-US" altLang="zh-CN"/>
              <a:t> + 1)(</a:t>
            </a:r>
            <a:r>
              <a:rPr lang="en-US" altLang="zh-CN" i="1">
                <a:cs typeface="仿宋" panose="02010609060101010101" pitchFamily="49" charset="-122"/>
              </a:rPr>
              <a:t>x</a:t>
            </a:r>
            <a:r>
              <a:rPr lang="en-US" altLang="zh-CN" baseline="-25000">
                <a:cs typeface="仿宋" panose="02010609060101010101" pitchFamily="49" charset="-122"/>
              </a:rPr>
              <a:t>2</a:t>
            </a:r>
            <a:r>
              <a:rPr lang="en-US" altLang="zh-CN"/>
              <a:t> + 1)</a:t>
            </a:r>
            <a:r>
              <a:rPr lang="zh-CN" altLang="en-US"/>
              <a:t>；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 – 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|.</a:t>
            </a:r>
            <a:endParaRPr lang="en-US" altLang="zh-CN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25025" y="2703771"/>
          <a:ext cx="16510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1" name="Equation" r:id="rId1" imgW="39624000" imgH="28651200" progId="Equation.DSMT4">
                  <p:embed/>
                </p:oleObj>
              </mc:Choice>
              <mc:Fallback>
                <p:oleObj name="Equation" r:id="rId1" imgW="39624000" imgH="28651200" progId="Equation.DSMT4">
                  <p:embed/>
                  <p:pic>
                    <p:nvPicPr>
                      <p:cNvPr id="0" name="图片 188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5025" y="2703771"/>
                        <a:ext cx="16510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"/>
          <p:cNvSpPr txBox="1"/>
          <p:nvPr/>
        </p:nvSpPr>
        <p:spPr>
          <a:xfrm>
            <a:off x="5805726" y="2938015"/>
            <a:ext cx="498941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解：由韦达定理，得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925534" y="3543847"/>
          <a:ext cx="4749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" name="Equation" r:id="rId3" imgW="113995200" imgH="25603200" progId="Equation.DSMT4">
                  <p:embed/>
                </p:oleObj>
              </mc:Choice>
              <mc:Fallback>
                <p:oleObj name="Equation" r:id="rId3" imgW="113995200" imgH="25603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25534" y="3543847"/>
                        <a:ext cx="4749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3"/>
          <p:cNvSpPr txBox="1"/>
          <p:nvPr/>
        </p:nvSpPr>
        <p:spPr>
          <a:xfrm>
            <a:off x="422415" y="4928816"/>
            <a:ext cx="83797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</a:rPr>
              <a:t> + 1)(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+ 1)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 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+ 1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8472947" y="4718581"/>
          <a:ext cx="2286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" name="Equation" r:id="rId5" imgW="54864000" imgH="25603200" progId="Equation.DSMT4">
                  <p:embed/>
                </p:oleObj>
              </mc:Choice>
              <mc:Fallback>
                <p:oleObj name="Equation" r:id="rId5" imgW="54864000" imgH="256032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72947" y="4718581"/>
                        <a:ext cx="2286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10869907" y="4718581"/>
          <a:ext cx="1016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4" name="Equation" r:id="rId7" imgW="24384000" imgH="25603200" progId="Equation.DSMT4">
                  <p:embed/>
                </p:oleObj>
              </mc:Choice>
              <mc:Fallback>
                <p:oleObj name="Equation" r:id="rId7" imgW="24384000" imgH="25603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69907" y="4718581"/>
                        <a:ext cx="1016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6763" y="728796"/>
            <a:ext cx="4774619" cy="1244600"/>
            <a:chOff x="0" y="5060950"/>
            <a:chExt cx="4774619" cy="1244600"/>
          </a:xfrm>
        </p:grpSpPr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117019" y="5060950"/>
            <a:ext cx="3657600" cy="124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72" name="Equation" r:id="rId1" imgW="87782400" imgH="29870400" progId="Equation.DSMT4">
                    <p:embed/>
                  </p:oleObj>
                </mc:Choice>
                <mc:Fallback>
                  <p:oleObj name="Equation" r:id="rId1" imgW="87782400" imgH="298704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17019" y="5060950"/>
                          <a:ext cx="3657600" cy="124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 Box 3"/>
            <p:cNvSpPr txBox="1"/>
            <p:nvPr/>
          </p:nvSpPr>
          <p:spPr>
            <a:xfrm>
              <a:off x="0" y="5335027"/>
              <a:ext cx="165100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98165" y="601796"/>
          <a:ext cx="3860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3" name="Equation" r:id="rId3" imgW="92659200" imgH="32918400" progId="Equation.DSMT4">
                  <p:embed/>
                </p:oleObj>
              </mc:Choice>
              <mc:Fallback>
                <p:oleObj name="Equation" r:id="rId3" imgW="92659200" imgH="329184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8165" y="601796"/>
                        <a:ext cx="38608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98165" y="1973396"/>
          <a:ext cx="36449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4" name="Equation" r:id="rId5" imgW="87477600" imgH="54864000" progId="Equation.DSMT4">
                  <p:embed/>
                </p:oleObj>
              </mc:Choice>
              <mc:Fallback>
                <p:oleObj name="Equation" r:id="rId5" imgW="87477600" imgH="548640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8165" y="1973396"/>
                        <a:ext cx="36449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458965" y="2576646"/>
          <a:ext cx="1219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5" name="Equation" r:id="rId7" imgW="29260800" imgH="25908000" progId="Equation.DSMT4">
                  <p:embed/>
                </p:oleObj>
              </mc:Choice>
              <mc:Fallback>
                <p:oleObj name="Equation" r:id="rId7" imgW="29260800" imgH="259080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58965" y="2576646"/>
                        <a:ext cx="1219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3"/>
          <p:cNvSpPr txBox="1"/>
          <p:nvPr/>
        </p:nvSpPr>
        <p:spPr>
          <a:xfrm>
            <a:off x="194786" y="4352731"/>
            <a:ext cx="69555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–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958433" y="4123298"/>
          <a:ext cx="35560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6" name="Equation" r:id="rId9" imgW="85344000" imgH="28956000" progId="Equation.DSMT4">
                  <p:embed/>
                </p:oleObj>
              </mc:Choice>
              <mc:Fallback>
                <p:oleObj name="Equation" r:id="rId9" imgW="85344000" imgH="28956000" progId="Equation.DSMT4">
                  <p:embed/>
                  <p:pic>
                    <p:nvPicPr>
                      <p:cNvPr id="0" name="图片 717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58433" y="4123298"/>
                        <a:ext cx="35560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0652701" y="4536048"/>
          <a:ext cx="825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7" name="Equation" r:id="rId11" imgW="19812000" imgH="9144000" progId="Equation.DSMT4">
                  <p:embed/>
                </p:oleObj>
              </mc:Choice>
              <mc:Fallback>
                <p:oleObj name="Equation" r:id="rId11" imgW="19812000" imgH="91440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52701" y="4536048"/>
                        <a:ext cx="825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282947" y="5329798"/>
          <a:ext cx="3187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8" name="Equation" r:id="rId13" imgW="76504800" imgH="16154400" progId="Equation.DSMT4">
                  <p:embed/>
                </p:oleObj>
              </mc:Choice>
              <mc:Fallback>
                <p:oleObj name="Equation" r:id="rId13" imgW="76504800" imgH="16154400" progId="Equation.DSMT4">
                  <p:embed/>
                  <p:pic>
                    <p:nvPicPr>
                      <p:cNvPr id="0" name="图片 717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82947" y="5329798"/>
                        <a:ext cx="3187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227666" y="895350"/>
            <a:ext cx="9736667" cy="5067300"/>
          </a:xfrm>
          <a:prstGeom prst="rect">
            <a:avLst/>
          </a:prstGeom>
          <a:solidFill>
            <a:srgbClr val="FFE0FF"/>
          </a:solidFill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>
                <a:latin typeface="+mj-lt"/>
                <a:ea typeface="楷体" panose="02010609060101010101" pitchFamily="49" charset="-122"/>
              </a:rPr>
              <a:t>引申：对于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ax</a:t>
            </a:r>
            <a:r>
              <a:rPr lang="en-US" altLang="zh-CN" sz="3735" baseline="30000" dirty="0">
                <a:latin typeface="+mj-lt"/>
                <a:ea typeface="楷体" panose="02010609060101010101" pitchFamily="49" charset="-122"/>
              </a:rPr>
              <a:t>2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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bx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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 </a:t>
            </a:r>
            <a:r>
              <a:rPr lang="en-US" altLang="zh-CN" sz="3735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 </a:t>
            </a:r>
            <a:r>
              <a:rPr lang="en-US" altLang="zh-CN" sz="3735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3735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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 </a:t>
            </a:r>
            <a:r>
              <a:rPr lang="en-US" altLang="zh-CN" sz="3735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>
                <a:latin typeface="+mj-lt"/>
                <a:ea typeface="楷体" panose="02010609060101010101" pitchFamily="49" charset="-122"/>
              </a:rPr>
              <a:t>）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）若两根互为相反数，则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b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；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）若两根互为倒数，则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；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）若一根为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，则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；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4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）若一根为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，则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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b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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；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5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）若一根为 </a:t>
            </a:r>
            <a:r>
              <a:rPr lang="zh-CN" altLang="en-US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，则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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b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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 </a:t>
            </a:r>
            <a:r>
              <a:rPr lang="en-US" altLang="zh-CN" sz="3735" dirty="0">
                <a:latin typeface="+mj-lt"/>
                <a:ea typeface="楷体" panose="02010609060101010101" pitchFamily="49" charset="-122"/>
                <a:sym typeface="Symbol" panose="05050102010706020507" pitchFamily="18" charset="2"/>
              </a:rPr>
              <a:t> 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0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；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6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）若 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、</a:t>
            </a:r>
            <a:r>
              <a:rPr lang="en-US" altLang="zh-CN" sz="3735" i="1" dirty="0">
                <a:latin typeface="+mj-lt"/>
                <a:ea typeface="楷体" panose="02010609060101010101" pitchFamily="49" charset="-122"/>
              </a:rPr>
              <a:t>c </a:t>
            </a:r>
            <a:r>
              <a:rPr lang="zh-CN" altLang="en-US" sz="3735" dirty="0">
                <a:latin typeface="+mj-lt"/>
                <a:ea typeface="楷体" panose="02010609060101010101" pitchFamily="49" charset="-122"/>
              </a:rPr>
              <a:t>异号，方程一定有两个实数根</a:t>
            </a:r>
            <a:r>
              <a:rPr lang="en-US" altLang="zh-CN" sz="3735" dirty="0">
                <a:latin typeface="+mj-lt"/>
                <a:ea typeface="楷体" panose="02010609060101010101" pitchFamily="49" charset="-122"/>
              </a:rPr>
              <a:t>.</a:t>
            </a:r>
            <a:endParaRPr lang="en-US" altLang="zh-CN" sz="3735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五边形 26"/>
          <p:cNvSpPr/>
          <p:nvPr>
            <p:custDataLst>
              <p:tags r:id="rId1"/>
            </p:custDataLst>
          </p:nvPr>
        </p:nvSpPr>
        <p:spPr>
          <a:xfrm flipH="1">
            <a:off x="8175826" y="2662074"/>
            <a:ext cx="3393321" cy="1030268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+mj-lt"/>
              </a:rPr>
              <a:t>你能自己推导出这些结果吗？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1442906" y="1667470"/>
            <a:ext cx="9302828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451295" y="5152783"/>
            <a:ext cx="9383215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 flipH="1">
            <a:off x="6885756" y="4349919"/>
            <a:ext cx="3859978" cy="713918"/>
            <a:chOff x="2658295" y="332865"/>
            <a:chExt cx="3859978" cy="713918"/>
          </a:xfrm>
        </p:grpSpPr>
        <p:sp>
          <p:nvSpPr>
            <p:cNvPr id="6" name="任意多边形 12"/>
            <p:cNvSpPr/>
            <p:nvPr>
              <p:custDataLst>
                <p:tags r:id="rId4"/>
              </p:custDataLst>
            </p:nvPr>
          </p:nvSpPr>
          <p:spPr>
            <a:xfrm>
              <a:off x="3142878" y="812687"/>
              <a:ext cx="3375395" cy="234096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2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19050">
              <a:solidFill>
                <a:srgbClr val="78AB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>
              <p:custDataLst>
                <p:tags r:id="rId5"/>
              </p:custDataLst>
            </p:nvPr>
          </p:nvSpPr>
          <p:spPr bwMode="auto">
            <a:xfrm flipH="1">
              <a:off x="2658295" y="332865"/>
              <a:ext cx="450056" cy="451247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78A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学习目标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4706" y="2252071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706" y="3447818"/>
            <a:ext cx="570451" cy="57045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8249" y="2205451"/>
            <a:ext cx="80474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了解一元二次方程根与系数的关系</a:t>
            </a:r>
            <a:r>
              <a:rPr lang="en-US" altLang="zh-CN" sz="3600" b="1"/>
              <a:t>.</a:t>
            </a:r>
            <a:endParaRPr lang="zh-CN" altLang="en-US" sz="36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248247" y="3421881"/>
            <a:ext cx="80474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通过由特殊到一般，培养学生观察、分析，猜测规律的能力</a:t>
            </a:r>
            <a:r>
              <a:rPr lang="en-US" altLang="zh-CN" sz="3600" b="1"/>
              <a:t>.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3352" y="2030253"/>
            <a:ext cx="10210800" cy="164916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defRPr/>
            </a:pPr>
            <a:r>
              <a:rPr lang="en-US" altLang="zh-CN" sz="3600" b="1">
                <a:latin typeface="+mj-lt"/>
                <a:ea typeface="黑体" panose="02010609060101010101" charset="-122"/>
              </a:rPr>
              <a:t>1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. 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关于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x 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的方程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x</a:t>
            </a:r>
            <a:r>
              <a:rPr lang="en-US" altLang="zh-CN" sz="3600" b="1" baseline="30000" dirty="0">
                <a:latin typeface="+mj-lt"/>
                <a:ea typeface="黑体" panose="02010609060101010101" charset="-122"/>
              </a:rPr>
              <a:t>2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+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px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+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q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= 0 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的根为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x</a:t>
            </a:r>
            <a:r>
              <a:rPr lang="en-US" altLang="zh-CN" sz="3600" b="1" baseline="-25000" dirty="0">
                <a:latin typeface="+mj-lt"/>
                <a:ea typeface="黑体" panose="02010609060101010101" charset="-122"/>
              </a:rPr>
              <a:t>1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= 1 +      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，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x</a:t>
            </a:r>
            <a:r>
              <a:rPr lang="en-US" altLang="zh-CN" sz="3600" b="1" baseline="-25000" dirty="0">
                <a:latin typeface="+mj-lt"/>
                <a:ea typeface="黑体" panose="02010609060101010101" charset="-122"/>
              </a:rPr>
              <a:t>2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= 1 –     </a:t>
            </a:r>
            <a:r>
              <a:rPr lang="zh-CN" altLang="en-US" sz="3600" b="1" dirty="0">
                <a:latin typeface="+mj-lt"/>
                <a:ea typeface="黑体" panose="02010609060101010101" charset="-122"/>
              </a:rPr>
              <a:t>，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则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p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=</a:t>
            </a:r>
            <a:r>
              <a:rPr lang="en-US" altLang="zh-CN" sz="3600" b="1" u="sng" dirty="0">
                <a:latin typeface="+mj-lt"/>
                <a:ea typeface="黑体" panose="02010609060101010101" charset="-122"/>
              </a:rPr>
              <a:t>        </a:t>
            </a:r>
            <a:r>
              <a:rPr lang="zh-CN" altLang="zh-CN" sz="3600" b="1">
                <a:latin typeface="+mj-lt"/>
                <a:ea typeface="黑体" panose="02010609060101010101" charset="-122"/>
              </a:rPr>
              <a:t>，</a:t>
            </a:r>
            <a:r>
              <a:rPr lang="en-US" altLang="zh-CN" sz="3600" b="1" i="1">
                <a:latin typeface="+mj-lt"/>
                <a:ea typeface="黑体" panose="02010609060101010101" charset="-122"/>
              </a:rPr>
              <a:t>q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= </a:t>
            </a:r>
            <a:r>
              <a:rPr lang="en-US" altLang="zh-CN" sz="3600" b="1" u="sng">
                <a:latin typeface="+mj-lt"/>
                <a:ea typeface="黑体" panose="02010609060101010101" charset="-122"/>
              </a:rPr>
              <a:t>       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 .</a:t>
            </a:r>
            <a:endParaRPr lang="zh-CN" altLang="zh-CN" sz="3600" dirty="0">
              <a:latin typeface="+mj-lt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4582" y="3001802"/>
            <a:ext cx="939800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–2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654779" y="3001802"/>
            <a:ext cx="781049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–1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对象 5"/>
          <p:cNvGraphicFramePr>
            <a:graphicFrameLocks noChangeAspect="1"/>
          </p:cNvGraphicFramePr>
          <p:nvPr/>
        </p:nvGraphicFramePr>
        <p:xfrm>
          <a:off x="2325069" y="3077450"/>
          <a:ext cx="609480" cy="54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3" name="Equation" r:id="rId1" imgW="14630400" imgH="13106400" progId="Equation.DSMT4">
                  <p:embed/>
                </p:oleObj>
              </mc:Choice>
              <mc:Fallback>
                <p:oleObj name="Equation" r:id="rId1" imgW="14630400" imgH="131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5069" y="3077450"/>
                        <a:ext cx="609480" cy="545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5"/>
          <p:cNvGraphicFramePr>
            <a:graphicFrameLocks noChangeAspect="1"/>
          </p:cNvGraphicFramePr>
          <p:nvPr/>
        </p:nvGraphicFramePr>
        <p:xfrm>
          <a:off x="10051482" y="2255815"/>
          <a:ext cx="609480" cy="54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4" name="Equation" r:id="rId3" imgW="14630400" imgH="13106400" progId="Equation.DSMT4">
                  <p:embed/>
                </p:oleObj>
              </mc:Choice>
              <mc:Fallback>
                <p:oleObj name="Equation" r:id="rId3" imgW="14630400" imgH="131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51482" y="2255815"/>
                        <a:ext cx="609480" cy="545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0674" y="2404533"/>
            <a:ext cx="10210800" cy="164916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3600" b="1">
                <a:latin typeface="+mj-lt"/>
                <a:ea typeface="黑体" panose="02010609060101010101" charset="-122"/>
              </a:rPr>
              <a:t>2. </a:t>
            </a:r>
            <a:r>
              <a:rPr lang="zh-CN" altLang="zh-CN" sz="3600" b="1">
                <a:latin typeface="+mj-lt"/>
                <a:ea typeface="黑体" panose="02010609060101010101" charset="-122"/>
              </a:rPr>
              <a:t>方程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5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x</a:t>
            </a:r>
            <a:r>
              <a:rPr lang="en-US" altLang="zh-CN" sz="3600" b="1" baseline="30000" dirty="0">
                <a:latin typeface="+mj-lt"/>
                <a:ea typeface="黑体" panose="02010609060101010101" charset="-122"/>
              </a:rPr>
              <a:t>2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+ </a:t>
            </a:r>
            <a:r>
              <a:rPr lang="en-US" altLang="zh-CN" sz="3600" b="1" i="1" dirty="0" err="1">
                <a:latin typeface="+mj-lt"/>
                <a:ea typeface="黑体" panose="02010609060101010101" charset="-122"/>
              </a:rPr>
              <a:t>kx</a:t>
            </a:r>
            <a:r>
              <a:rPr lang="en-US" altLang="zh-CN" sz="3600" b="1" i="1" dirty="0">
                <a:latin typeface="+mj-lt"/>
                <a:ea typeface="黑体" panose="02010609060101010101" charset="-122"/>
              </a:rPr>
              <a:t> –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6 =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0 </a:t>
            </a:r>
            <a:r>
              <a:rPr lang="zh-CN" altLang="en-US" sz="3600" b="1">
                <a:latin typeface="+mj-lt"/>
                <a:ea typeface="黑体" panose="02010609060101010101" charset="-122"/>
              </a:rPr>
              <a:t>有两个不相等的实数根，其中一个</a:t>
            </a:r>
            <a:r>
              <a:rPr lang="zh-CN" altLang="zh-CN" sz="3600" b="1">
                <a:latin typeface="+mj-lt"/>
                <a:ea typeface="黑体" panose="02010609060101010101" charset="-122"/>
              </a:rPr>
              <a:t>根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是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2</a:t>
            </a:r>
            <a:r>
              <a:rPr lang="zh-CN" altLang="zh-CN" sz="3600" b="1" dirty="0">
                <a:latin typeface="+mj-lt"/>
                <a:ea typeface="黑体" panose="02010609060101010101" charset="-122"/>
              </a:rPr>
              <a:t>，则另一根是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u="sng" dirty="0">
                <a:latin typeface="+mj-lt"/>
                <a:ea typeface="黑体" panose="02010609060101010101" charset="-122"/>
              </a:rPr>
              <a:t>       </a:t>
            </a:r>
            <a:r>
              <a:rPr lang="zh-CN" altLang="zh-CN" sz="3600" b="1">
                <a:latin typeface="+mj-lt"/>
                <a:ea typeface="黑体" panose="02010609060101010101" charset="-122"/>
              </a:rPr>
              <a:t>，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i="1">
                <a:latin typeface="+mj-lt"/>
                <a:ea typeface="黑体" panose="02010609060101010101" charset="-122"/>
              </a:rPr>
              <a:t>k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= </a:t>
            </a:r>
            <a:r>
              <a:rPr lang="en-US" altLang="zh-CN" sz="3600" b="1" u="sng">
                <a:latin typeface="+mj-lt"/>
                <a:ea typeface="黑体" panose="02010609060101010101" charset="-122"/>
              </a:rPr>
              <a:t>       </a:t>
            </a:r>
            <a:r>
              <a:rPr lang="en-US" altLang="zh-CN" sz="3600" b="1">
                <a:latin typeface="+mj-lt"/>
                <a:ea typeface="黑体" panose="02010609060101010101" charset="-122"/>
              </a:rPr>
              <a:t> </a:t>
            </a:r>
            <a:r>
              <a:rPr lang="en-US" altLang="zh-CN" sz="3600" b="1" dirty="0">
                <a:latin typeface="+mj-lt"/>
                <a:ea typeface="黑体" panose="02010609060101010101" charset="-122"/>
              </a:rPr>
              <a:t>.</a:t>
            </a:r>
            <a:endParaRPr lang="zh-CN" altLang="zh-CN" sz="3600" dirty="0">
              <a:latin typeface="+mj-lt"/>
              <a:ea typeface="黑体" panose="02010609060101010101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25510" y="3057593"/>
          <a:ext cx="647640" cy="107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8" name="Equation" r:id="rId1" imgW="15544800" imgH="25908000" progId="Equation.DSMT4">
                  <p:embed/>
                </p:oleObj>
              </mc:Choice>
              <mc:Fallback>
                <p:oleObj name="Equation" r:id="rId1" imgW="15544800" imgH="259080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5510" y="3057593"/>
                        <a:ext cx="647640" cy="1079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6"/>
          <p:cNvSpPr txBox="1"/>
          <p:nvPr/>
        </p:nvSpPr>
        <p:spPr>
          <a:xfrm>
            <a:off x="9376728" y="3362663"/>
            <a:ext cx="939800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–7 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/>
          <p:nvPr/>
        </p:nvSpPr>
        <p:spPr>
          <a:xfrm>
            <a:off x="1051214" y="531875"/>
            <a:ext cx="103721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3. </a:t>
            </a:r>
            <a:r>
              <a:rPr lang="zh-CN" altLang="en-US"/>
              <a:t>下列各方程中，两根之和与两根之积各是多少？</a:t>
            </a:r>
            <a:endParaRPr lang="en-US" altLang="zh-CN" dirty="0"/>
          </a:p>
        </p:txBody>
      </p:sp>
      <p:sp>
        <p:nvSpPr>
          <p:cNvPr id="5" name="文本框 10241"/>
          <p:cNvSpPr txBox="1"/>
          <p:nvPr/>
        </p:nvSpPr>
        <p:spPr>
          <a:xfrm>
            <a:off x="1240295" y="1178206"/>
            <a:ext cx="10108975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+ 2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</a:t>
            </a:r>
            <a:r>
              <a:rPr lang="en-US" altLang="zh-CN" i="1"/>
              <a:t>x</a:t>
            </a:r>
            <a:r>
              <a:rPr lang="en-US" altLang="zh-CN"/>
              <a:t> = 5</a:t>
            </a:r>
            <a:r>
              <a:rPr lang="en-US" altLang="zh-CN" i="1"/>
              <a:t>x</a:t>
            </a:r>
            <a:r>
              <a:rPr lang="en-US" altLang="zh-CN"/>
              <a:t> + 6</a:t>
            </a:r>
            <a:r>
              <a:rPr lang="zh-CN" altLang="en-US"/>
              <a:t>；</a:t>
            </a:r>
            <a:endParaRPr lang="en-US" altLang="zh-CN"/>
          </a:p>
          <a:p>
            <a:pPr>
              <a:defRPr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5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/>
              <a:t> –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1 = 4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 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zh-CN">
                <a:latin typeface="Times New Roman" panose="02020603050405020304" charset="0"/>
                <a:cs typeface="Times New Roman" panose="02020603050405020304" charset="0"/>
              </a:rPr>
              <a:t>；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4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/>
              <a:t> – 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x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+ 2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= 3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+ 1.</a:t>
            </a:r>
            <a:endParaRPr lang="en-US" altLang="zh-CN" i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609103" y="2523465"/>
            <a:ext cx="112245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解：设方程的两个根分别为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，由韦达定理，得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80659" y="3086329"/>
            <a:ext cx="4698141" cy="1066800"/>
            <a:chOff x="1115253" y="4271704"/>
            <a:chExt cx="4698141" cy="1066800"/>
          </a:xfrm>
        </p:grpSpPr>
        <p:sp>
          <p:nvSpPr>
            <p:cNvPr id="8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320894" y="4271704"/>
            <a:ext cx="34925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08" name="Equation" r:id="rId1" imgW="83820000" imgH="25603200" progId="Equation.DSMT4">
                    <p:embed/>
                  </p:oleObj>
                </mc:Choice>
                <mc:Fallback>
                  <p:oleObj name="Equation" r:id="rId1" imgW="83820000" imgH="256032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20894" y="4271704"/>
                          <a:ext cx="34925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238184" y="3086645"/>
          <a:ext cx="2413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9" name="Equation" r:id="rId3" imgW="57912000" imgH="25603200" progId="Equation.DSMT4">
                  <p:embed/>
                </p:oleObj>
              </mc:Choice>
              <mc:Fallback>
                <p:oleObj name="Equation" r:id="rId3" imgW="57912000" imgH="256032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38184" y="3086645"/>
                        <a:ext cx="2413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3"/>
          <p:cNvSpPr txBox="1"/>
          <p:nvPr/>
        </p:nvSpPr>
        <p:spPr>
          <a:xfrm>
            <a:off x="1391426" y="4276675"/>
            <a:ext cx="94621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6 =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515497" y="5017049"/>
          <a:ext cx="3479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0" name="Equation" r:id="rId5" imgW="83515200" imgH="25603200" progId="Equation.DSMT4">
                  <p:embed/>
                </p:oleObj>
              </mc:Choice>
              <mc:Fallback>
                <p:oleObj name="Equation" r:id="rId5" imgW="83515200" imgH="25603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497" y="5017049"/>
                        <a:ext cx="3479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577909" y="5013874"/>
          <a:ext cx="2921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1" name="Equation" r:id="rId7" imgW="70104000" imgH="25603200" progId="Equation.DSMT4">
                  <p:embed/>
                </p:oleObj>
              </mc:Choice>
              <mc:Fallback>
                <p:oleObj name="Equation" r:id="rId7" imgW="70104000" imgH="256032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77909" y="5013874"/>
                        <a:ext cx="2921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240295" y="608363"/>
            <a:ext cx="101089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defRPr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5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/>
              <a:t> –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1 = 4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 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zh-CN">
                <a:latin typeface="Times New Roman" panose="02020603050405020304" charset="0"/>
                <a:cs typeface="Times New Roman" panose="02020603050405020304" charset="0"/>
              </a:rPr>
              <a:t>；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4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baseline="30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/>
              <a:t> – 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x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+ 2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= 3</a:t>
            </a:r>
            <a:r>
              <a:rPr lang="en-US" altLang="zh-CN" i="1"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+ 1.</a:t>
            </a:r>
            <a:endParaRPr lang="en-US" altLang="zh-CN" i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240295" y="1467214"/>
            <a:ext cx="94621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=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9188" y="2208213"/>
          <a:ext cx="3429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4" name="Equation" r:id="rId1" imgW="82296000" imgH="25603200" progId="Equation.DSMT4">
                  <p:embed/>
                </p:oleObj>
              </mc:Choice>
              <mc:Fallback>
                <p:oleObj name="Equation" r:id="rId1" imgW="82296000" imgH="256032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9188" y="2208213"/>
                        <a:ext cx="3429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432550" y="2205038"/>
          <a:ext cx="2908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Equation" r:id="rId3" imgW="69799200" imgH="25603200" progId="Equation.DSMT4">
                  <p:embed/>
                </p:oleObj>
              </mc:Choice>
              <mc:Fallback>
                <p:oleObj name="Equation" r:id="rId3" imgW="69799200" imgH="256032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32550" y="2205038"/>
                        <a:ext cx="2908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"/>
          <p:cNvSpPr txBox="1"/>
          <p:nvPr/>
        </p:nvSpPr>
        <p:spPr>
          <a:xfrm>
            <a:off x="1240295" y="3700205"/>
            <a:ext cx="98252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 =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57438" y="4441825"/>
          <a:ext cx="3492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6" name="Equation" r:id="rId5" imgW="83820000" imgH="25603200" progId="Equation.DSMT4">
                  <p:embed/>
                </p:oleObj>
              </mc:Choice>
              <mc:Fallback>
                <p:oleObj name="Equation" r:id="rId5" imgW="83820000" imgH="256032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7438" y="4441825"/>
                        <a:ext cx="3492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432550" y="4438650"/>
          <a:ext cx="1778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7" name="Equation" r:id="rId7" imgW="42672000" imgH="25603200" progId="Equation.DSMT4">
                  <p:embed/>
                </p:oleObj>
              </mc:Choice>
              <mc:Fallback>
                <p:oleObj name="Equation" r:id="rId7" imgW="42672000" imgH="256032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32550" y="4438650"/>
                        <a:ext cx="1778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97751" y="166868"/>
            <a:ext cx="8343255" cy="2253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600" b="1">
                <a:latin typeface="+mj-lt"/>
                <a:ea typeface="+mj-ea"/>
              </a:rPr>
              <a:t>4</a:t>
            </a:r>
            <a:r>
              <a:rPr lang="en-US" altLang="zh-CN" sz="3600" b="1" dirty="0">
                <a:latin typeface="+mj-lt"/>
                <a:ea typeface="+mj-ea"/>
              </a:rPr>
              <a:t>. 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-25000" dirty="0">
                <a:latin typeface="+mj-lt"/>
                <a:ea typeface="+mj-ea"/>
              </a:rPr>
              <a:t>1</a:t>
            </a:r>
            <a:r>
              <a:rPr lang="zh-CN" altLang="zh-CN" sz="3600" b="1" dirty="0">
                <a:latin typeface="+mj-lt"/>
                <a:ea typeface="+mj-ea"/>
              </a:rPr>
              <a:t>，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-25000" dirty="0">
                <a:latin typeface="+mj-lt"/>
                <a:ea typeface="+mj-ea"/>
              </a:rPr>
              <a:t>2 </a:t>
            </a:r>
            <a:r>
              <a:rPr lang="zh-CN" altLang="zh-CN" sz="3600" b="1" dirty="0">
                <a:latin typeface="+mj-lt"/>
                <a:ea typeface="+mj-ea"/>
              </a:rPr>
              <a:t>是方程</a:t>
            </a:r>
            <a:r>
              <a:rPr lang="en-US" altLang="zh-CN" sz="3600" b="1" dirty="0">
                <a:latin typeface="+mj-lt"/>
                <a:ea typeface="+mj-ea"/>
              </a:rPr>
              <a:t> </a:t>
            </a:r>
            <a:r>
              <a:rPr lang="en-US" altLang="zh-CN" sz="3600" b="1" i="1" dirty="0">
                <a:latin typeface="+mj-lt"/>
                <a:ea typeface="+mj-ea"/>
              </a:rPr>
              <a:t>x</a:t>
            </a:r>
            <a:r>
              <a:rPr lang="en-US" altLang="zh-CN" sz="3600" b="1" baseline="30000" dirty="0">
                <a:latin typeface="+mj-lt"/>
                <a:ea typeface="+mj-ea"/>
              </a:rPr>
              <a:t>2 </a:t>
            </a:r>
            <a:r>
              <a:rPr lang="en-US" altLang="zh-CN" sz="3600" b="1" dirty="0">
                <a:latin typeface="+mj-lt"/>
                <a:ea typeface="+mj-ea"/>
              </a:rPr>
              <a:t>– 5</a:t>
            </a:r>
            <a:r>
              <a:rPr lang="en-US" altLang="zh-CN" sz="3600" b="1" i="1" dirty="0">
                <a:latin typeface="+mj-lt"/>
                <a:ea typeface="+mj-ea"/>
              </a:rPr>
              <a:t>x – </a:t>
            </a:r>
            <a:r>
              <a:rPr lang="en-US" altLang="zh-CN" sz="3600" b="1" dirty="0">
                <a:latin typeface="+mj-lt"/>
                <a:ea typeface="+mj-ea"/>
              </a:rPr>
              <a:t>7 = 0 </a:t>
            </a:r>
            <a:r>
              <a:rPr lang="zh-CN" altLang="zh-CN" sz="3600" b="1" dirty="0">
                <a:latin typeface="+mj-lt"/>
                <a:ea typeface="+mj-ea"/>
              </a:rPr>
              <a:t>的两根，不解方程求下列各式的值：</a:t>
            </a:r>
            <a:endParaRPr lang="zh-CN" altLang="zh-CN" sz="3600" b="1" dirty="0">
              <a:latin typeface="+mj-lt"/>
              <a:ea typeface="+mj-ea"/>
            </a:endParaRPr>
          </a:p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zh-CN" sz="3600" b="1">
                <a:latin typeface="+mj-lt"/>
                <a:ea typeface="+mj-ea"/>
              </a:rPr>
              <a:t>（</a:t>
            </a:r>
            <a:r>
              <a:rPr lang="en-US" altLang="zh-CN" sz="3600" b="1" dirty="0">
                <a:latin typeface="+mj-lt"/>
                <a:ea typeface="+mj-ea"/>
              </a:rPr>
              <a:t>1</a:t>
            </a:r>
            <a:r>
              <a:rPr lang="zh-CN" altLang="zh-CN" sz="3600" b="1">
                <a:latin typeface="+mj-lt"/>
                <a:ea typeface="+mj-ea"/>
              </a:rPr>
              <a:t>）</a:t>
            </a:r>
            <a:r>
              <a:rPr lang="en-US" altLang="zh-CN" sz="3600" b="1">
                <a:latin typeface="+mj-lt"/>
                <a:ea typeface="+mj-ea"/>
              </a:rPr>
              <a:t>            </a:t>
            </a:r>
            <a:r>
              <a:rPr lang="zh-CN" altLang="zh-CN" sz="3600" b="1">
                <a:latin typeface="+mj-lt"/>
                <a:ea typeface="+mj-ea"/>
              </a:rPr>
              <a:t>；</a:t>
            </a:r>
            <a:r>
              <a:rPr lang="zh-CN" altLang="zh-CN" sz="3600" b="1" dirty="0">
                <a:latin typeface="+mj-lt"/>
                <a:ea typeface="+mj-ea"/>
              </a:rPr>
              <a:t>（</a:t>
            </a:r>
            <a:r>
              <a:rPr lang="en-US" altLang="zh-CN" sz="3600" b="1">
                <a:latin typeface="+mj-lt"/>
                <a:ea typeface="+mj-ea"/>
              </a:rPr>
              <a:t>2</a:t>
            </a:r>
            <a:r>
              <a:rPr lang="zh-CN" altLang="zh-CN" sz="3600" b="1">
                <a:latin typeface="+mj-lt"/>
                <a:ea typeface="+mj-ea"/>
              </a:rPr>
              <a:t>）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1</a:t>
            </a:r>
            <a:r>
              <a:rPr lang="en-US" altLang="zh-CN" sz="3600" b="1" baseline="30000">
                <a:cs typeface="仿宋" panose="02010609060101010101" pitchFamily="49" charset="-122"/>
              </a:rPr>
              <a:t>2</a:t>
            </a:r>
            <a:r>
              <a:rPr lang="en-US" altLang="zh-CN" sz="3600" b="1"/>
              <a:t> + </a:t>
            </a:r>
            <a:r>
              <a:rPr lang="en-US" altLang="zh-CN" sz="3600" b="1" i="1"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cs typeface="仿宋" panose="02010609060101010101" pitchFamily="49" charset="-122"/>
              </a:rPr>
              <a:t>2</a:t>
            </a:r>
            <a:r>
              <a:rPr lang="en-US" altLang="zh-CN" sz="3600" b="1" baseline="30000">
                <a:cs typeface="仿宋" panose="02010609060101010101" pitchFamily="49" charset="-122"/>
              </a:rPr>
              <a:t>2</a:t>
            </a:r>
            <a:r>
              <a:rPr lang="en-US" altLang="zh-CN" sz="3600" b="1">
                <a:latin typeface="+mj-lt"/>
                <a:ea typeface="+mj-ea"/>
              </a:rPr>
              <a:t>.</a:t>
            </a:r>
            <a:endParaRPr lang="en-US" altLang="zh-CN" sz="3600" b="1" dirty="0">
              <a:latin typeface="+mj-lt"/>
              <a:ea typeface="+mj-ea"/>
            </a:endParaRPr>
          </a:p>
        </p:txBody>
      </p:sp>
      <p:graphicFrame>
        <p:nvGraphicFramePr>
          <p:cNvPr id="13" name="对象 2"/>
          <p:cNvGraphicFramePr>
            <a:graphicFrameLocks noChangeAspect="1"/>
          </p:cNvGraphicFramePr>
          <p:nvPr/>
        </p:nvGraphicFramePr>
        <p:xfrm>
          <a:off x="2804147" y="1496061"/>
          <a:ext cx="1485720" cy="119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2" name="Equation" r:id="rId1" imgW="35661600" imgH="28651200" progId="Equation.DSMT4">
                  <p:embed/>
                </p:oleObj>
              </mc:Choice>
              <mc:Fallback>
                <p:oleObj name="Equation" r:id="rId1" imgW="35661600" imgH="286512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4147" y="1496061"/>
                        <a:ext cx="1485720" cy="1193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389913" y="2617319"/>
            <a:ext cx="9783233" cy="135832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因为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</a:rPr>
              <a:t>是方程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30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5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– 7 = 0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</a:rPr>
              <a:t>的两根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.</a:t>
            </a:r>
            <a:endParaRPr lang="zh-CN" altLang="zh-CN" sz="3600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+ 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= 5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 baseline="-25000" dirty="0">
                <a:solidFill>
                  <a:srgbClr val="FF0000"/>
                </a:solidFill>
                <a:latin typeface="+mj-lt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</a:rPr>
              <a:t>= – 7 .</a:t>
            </a:r>
            <a:endParaRPr lang="zh-CN" altLang="zh-CN" sz="36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10194" y="4011353"/>
            <a:ext cx="4442479" cy="1193800"/>
            <a:chOff x="1115253" y="4208613"/>
            <a:chExt cx="4442479" cy="1193800"/>
          </a:xfrm>
        </p:grpSpPr>
        <p:sp>
          <p:nvSpPr>
            <p:cNvPr id="17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230332" y="4208613"/>
            <a:ext cx="3327400" cy="1193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163" name="Equation" r:id="rId3" imgW="79857600" imgH="28651200" progId="Equation.DSMT4">
                    <p:embed/>
                  </p:oleObj>
                </mc:Choice>
                <mc:Fallback>
                  <p:oleObj name="Equation" r:id="rId3" imgW="79857600" imgH="286512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30332" y="4208613"/>
                          <a:ext cx="3327400" cy="1193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11839" y="4074853"/>
          <a:ext cx="2197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4" name="Equation" r:id="rId5" imgW="52730400" imgH="25603200" progId="Equation.DSMT4">
                  <p:embed/>
                </p:oleObj>
              </mc:Choice>
              <mc:Fallback>
                <p:oleObj name="Equation" r:id="rId5" imgW="52730400" imgH="25603200" progId="Equation.DSMT4">
                  <p:embed/>
                  <p:pic>
                    <p:nvPicPr>
                      <p:cNvPr id="0" name="图片 4616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11839" y="4074853"/>
                        <a:ext cx="2197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"/>
          <p:cNvSpPr txBox="1"/>
          <p:nvPr/>
        </p:nvSpPr>
        <p:spPr>
          <a:xfrm>
            <a:off x="1210194" y="5238106"/>
            <a:ext cx="69555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 baseline="30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–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4059411" y="6013359"/>
            <a:ext cx="343630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5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– 2×(– 7)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7094159" y="6016352"/>
            <a:ext cx="124970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39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6290" y="2882783"/>
            <a:ext cx="10039419" cy="2195045"/>
            <a:chOff x="1076290" y="2882783"/>
            <a:chExt cx="10039419" cy="2195045"/>
          </a:xfrm>
        </p:grpSpPr>
        <p:sp>
          <p:nvSpPr>
            <p:cNvPr id="7" name="矩形 6"/>
            <p:cNvSpPr/>
            <p:nvPr/>
          </p:nvSpPr>
          <p:spPr>
            <a:xfrm>
              <a:off x="1076290" y="2882783"/>
              <a:ext cx="10039419" cy="219504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 cmpd="dbl">
              <a:solidFill>
                <a:schemeClr val="tx1"/>
              </a:solidFill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 如果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ax</a:t>
              </a:r>
              <a:r>
                <a:rPr lang="en-US" altLang="zh-CN" sz="3600" b="1" baseline="30000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bx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c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= 0 (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a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≠ 0)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的两个根为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1 </a:t>
              </a:r>
              <a:r>
                <a:rPr lang="zh-CN" altLang="en-US" sz="3600" b="1">
                  <a:latin typeface="+mj-ea"/>
                  <a:ea typeface="+mj-ea"/>
                  <a:sym typeface="+mn-ea"/>
                </a:rPr>
                <a:t>、</a:t>
              </a:r>
              <a:r>
                <a:rPr lang="zh-CN" altLang="en-US" sz="3600" b="1">
                  <a:sym typeface="+mn-ea"/>
                </a:rPr>
                <a:t>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2</a:t>
              </a:r>
              <a:r>
                <a:rPr lang="en-US" altLang="zh-CN" sz="3600" b="1">
                  <a:sym typeface="+mn-ea"/>
                </a:rPr>
                <a:t>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，</a:t>
              </a:r>
              <a:endPara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那么</a:t>
              </a:r>
              <a:endPara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202547" y="3751748"/>
            <a:ext cx="2438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34" name="Equation" r:id="rId1" imgW="58521600" imgH="25908000" progId="Equation.DSMT4">
                    <p:embed/>
                  </p:oleObj>
                </mc:Choice>
                <mc:Fallback>
                  <p:oleObj name="Equation" r:id="rId1" imgW="58521600" imgH="25908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02547" y="3751748"/>
                          <a:ext cx="24384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495244" y="3751706"/>
            <a:ext cx="16510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35" name="Equation" r:id="rId3" imgW="39624000" imgH="25908000" progId="Equation.DSMT4">
                    <p:embed/>
                  </p:oleObj>
                </mc:Choice>
                <mc:Fallback>
                  <p:oleObj name="Equation" r:id="rId3" imgW="39624000" imgH="259080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495244" y="3751706"/>
                          <a:ext cx="16510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329259" y="1290659"/>
            <a:ext cx="3688191" cy="1345544"/>
            <a:chOff x="807217" y="57584"/>
            <a:chExt cx="2766143" cy="100915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807217" y="57584"/>
              <a:ext cx="2766143" cy="100915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92163" y="281251"/>
              <a:ext cx="2094426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65" b="1" spc="600">
                  <a:latin typeface="+mj-ea"/>
                  <a:ea typeface="+mj-ea"/>
                </a:rPr>
                <a:t>韦达定理</a:t>
              </a:r>
              <a:endParaRPr lang="zh-CN" altLang="en-US" sz="4265" b="1" spc="60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8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855727" y="1141983"/>
            <a:ext cx="1399362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 索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3257" y="1141983"/>
            <a:ext cx="10462879" cy="2687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             从因式分解法可知，方程 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–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)(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 –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+mj-lt"/>
              </a:rPr>
              <a:t>) = 0</a:t>
            </a:r>
            <a:r>
              <a:rPr lang="en-US" altLang="zh-CN" sz="3600" b="1">
                <a:solidFill>
                  <a:srgbClr val="FF25D3"/>
                </a:solidFill>
                <a:latin typeface="+mj-lt"/>
              </a:rPr>
              <a:t> </a:t>
            </a:r>
            <a:r>
              <a:rPr lang="en-US" altLang="zh-CN" sz="3600" b="1">
                <a:latin typeface="+mj-lt"/>
              </a:rPr>
              <a:t>(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 baseline="-25000">
                <a:latin typeface="+mj-lt"/>
              </a:rPr>
              <a:t>1</a:t>
            </a:r>
            <a:r>
              <a:rPr lang="zh-CN" altLang="en-US" sz="3600" b="1">
                <a:latin typeface="+mj-lt"/>
              </a:rPr>
              <a:t>，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 baseline="-25000">
                <a:latin typeface="+mj-lt"/>
              </a:rPr>
              <a:t>2</a:t>
            </a:r>
            <a:r>
              <a:rPr lang="zh-CN" altLang="en-US" sz="3600" b="1">
                <a:latin typeface="+mj-lt"/>
              </a:rPr>
              <a:t>为已知数</a:t>
            </a:r>
            <a:r>
              <a:rPr lang="en-US" altLang="zh-CN" sz="3600" b="1">
                <a:latin typeface="+mj-lt"/>
              </a:rPr>
              <a:t>)</a:t>
            </a:r>
            <a:r>
              <a:rPr lang="zh-CN" altLang="en-US" sz="3600" b="1">
                <a:latin typeface="+mj-lt"/>
              </a:rPr>
              <a:t>的两根为 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1 </a:t>
            </a:r>
            <a:r>
              <a:rPr lang="zh-CN" altLang="en-US" sz="3600" b="1">
                <a:latin typeface="+mj-lt"/>
                <a:sym typeface="+mn-ea"/>
              </a:rPr>
              <a:t>和 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2</a:t>
            </a:r>
            <a:r>
              <a:rPr lang="en-US" altLang="zh-CN" sz="3600" b="1">
                <a:latin typeface="+mj-lt"/>
                <a:sym typeface="+mn-ea"/>
              </a:rPr>
              <a:t>. </a:t>
            </a:r>
            <a:r>
              <a:rPr lang="zh-CN" altLang="en-US" sz="3600" b="1">
                <a:latin typeface="+mj-lt"/>
                <a:sym typeface="+mn-ea"/>
              </a:rPr>
              <a:t>将方程化为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+mj-lt"/>
                <a:sym typeface="+mn-ea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sym typeface="+mn-ea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sym typeface="+mn-ea"/>
              </a:rPr>
              <a:t>px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sym typeface="+mn-ea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sym typeface="+mn-ea"/>
              </a:rPr>
              <a:t>q 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sym typeface="+mn-ea"/>
              </a:rPr>
              <a:t>= 0 </a:t>
            </a:r>
            <a:r>
              <a:rPr lang="zh-CN" altLang="en-US" sz="3600" b="1">
                <a:latin typeface="+mj-lt"/>
                <a:sym typeface="+mn-ea"/>
              </a:rPr>
              <a:t>的形式，你能看出 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1</a:t>
            </a:r>
            <a:r>
              <a:rPr lang="zh-CN" altLang="en-US" sz="3600" b="1">
                <a:latin typeface="+mj-lt"/>
                <a:sym typeface="+mn-ea"/>
              </a:rPr>
              <a:t>，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2 </a:t>
            </a:r>
            <a:r>
              <a:rPr lang="zh-CN" altLang="en-US" sz="3600" b="1">
                <a:latin typeface="+mj-lt"/>
                <a:sym typeface="+mn-ea"/>
              </a:rPr>
              <a:t>与</a:t>
            </a:r>
            <a:r>
              <a:rPr lang="en-US" altLang="zh-CN" sz="3600" b="1">
                <a:latin typeface="+mj-lt"/>
                <a:sym typeface="+mn-ea"/>
              </a:rPr>
              <a:t> </a:t>
            </a:r>
            <a:r>
              <a:rPr lang="en-US" altLang="zh-CN" sz="3600" b="1" i="1">
                <a:latin typeface="+mj-lt"/>
                <a:sym typeface="+mn-ea"/>
              </a:rPr>
              <a:t>p</a:t>
            </a:r>
            <a:r>
              <a:rPr lang="zh-CN" altLang="en-US" sz="3600" b="1">
                <a:latin typeface="+mj-lt"/>
                <a:sym typeface="+mn-ea"/>
              </a:rPr>
              <a:t>，</a:t>
            </a:r>
            <a:r>
              <a:rPr lang="en-US" altLang="zh-CN" sz="3600" b="1" i="1">
                <a:latin typeface="+mj-lt"/>
                <a:sym typeface="+mn-ea"/>
              </a:rPr>
              <a:t>q </a:t>
            </a:r>
            <a:r>
              <a:rPr lang="zh-CN" altLang="en-US" sz="3600" b="1">
                <a:latin typeface="+mj-lt"/>
                <a:sym typeface="+mn-ea"/>
              </a:rPr>
              <a:t>之间的关系吗？</a:t>
            </a:r>
            <a:endParaRPr lang="zh-CN" altLang="en-US" sz="3600" b="1">
              <a:latin typeface="+mj-lt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6289" y="3829898"/>
            <a:ext cx="9279421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①式可化为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FF"/>
                </a:solidFill>
              </a:rPr>
              <a:t> –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0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由②③式可对应得到  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</a:t>
            </a:r>
            <a:r>
              <a:rPr lang="en-US" altLang="zh-CN" sz="3600" b="1">
                <a:solidFill>
                  <a:srgbClr val="0000FF"/>
                </a:solidFill>
              </a:rPr>
              <a:t>–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q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则</a:t>
            </a: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上述方程两个根的和、积与系数的关系为：</a:t>
            </a:r>
            <a:endParaRPr lang="zh-CN" altLang="en-US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q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75519" y="3105834"/>
            <a:ext cx="8343526" cy="64633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 = 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①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→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px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q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= 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②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2055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926" y="1099680"/>
            <a:ext cx="9101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 一元二次方程的根与系数的关系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257" y="1963937"/>
            <a:ext cx="10462879" cy="13583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             一元二次方程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≠ 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，且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≥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0)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 b="1">
                <a:latin typeface="+mj-lt"/>
              </a:rPr>
              <a:t>的根与系数之间还有什么形式的关系呢？</a:t>
            </a:r>
            <a:endParaRPr lang="zh-CN" altLang="en-US" sz="3600" b="1">
              <a:latin typeface="+mj-lt"/>
              <a:sym typeface="+mn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855727" y="1963937"/>
            <a:ext cx="1399362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847783" y="3535743"/>
          <a:ext cx="37973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8" name="Equation" r:id="rId1" imgW="91135200" imgH="29565600" progId="Equation.DSMT4">
                  <p:embed/>
                </p:oleObj>
              </mc:Choice>
              <mc:Fallback>
                <p:oleObj name="Equation" r:id="rId1" imgW="91135200" imgH="29565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7783" y="3535743"/>
                        <a:ext cx="37973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441069" y="3535743"/>
          <a:ext cx="38100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9" name="Equation" r:id="rId3" imgW="91440000" imgH="29565600" progId="Equation.DSMT4">
                  <p:embed/>
                </p:oleObj>
              </mc:Choice>
              <mc:Fallback>
                <p:oleObj name="Equation" r:id="rId3" imgW="91440000" imgH="295656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1069" y="3535743"/>
                        <a:ext cx="38100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1385685" y="5064797"/>
            <a:ext cx="9278022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观察 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1 </a:t>
            </a:r>
            <a:r>
              <a:rPr lang="zh-CN" altLang="en-US" sz="3600" b="1">
                <a:latin typeface="+mj-lt"/>
                <a:sym typeface="+mn-ea"/>
              </a:rPr>
              <a:t>、 </a:t>
            </a:r>
            <a:r>
              <a:rPr lang="en-US" altLang="zh-CN" sz="3600" b="1" i="1">
                <a:latin typeface="+mj-lt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sym typeface="+mn-ea"/>
              </a:rPr>
              <a:t>2</a:t>
            </a:r>
            <a:r>
              <a:rPr lang="en-US" altLang="zh-CN" sz="3600" b="1">
                <a:latin typeface="+mj-lt"/>
                <a:sym typeface="+mn-ea"/>
              </a:rPr>
              <a:t> </a:t>
            </a:r>
            <a:r>
              <a:rPr lang="zh-CN" altLang="en-US" sz="3600" b="1">
                <a:latin typeface="+mj-lt"/>
                <a:sym typeface="+mn-ea"/>
              </a:rPr>
              <a:t>表达式的特点，你有什么发现？</a:t>
            </a:r>
            <a:endParaRPr lang="zh-CN" altLang="en-US" sz="3600" b="1">
              <a:latin typeface="+mj-lt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847783" y="264509"/>
          <a:ext cx="37973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4" name="Equation" r:id="rId1" imgW="91135200" imgH="29565600" progId="Equation.DSMT4">
                  <p:embed/>
                </p:oleObj>
              </mc:Choice>
              <mc:Fallback>
                <p:oleObj name="Equation" r:id="rId1" imgW="91135200" imgH="29565600" progId="Equation.DSMT4">
                  <p:embed/>
                  <p:pic>
                    <p:nvPicPr>
                      <p:cNvPr id="0" name="对象 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7783" y="264509"/>
                        <a:ext cx="37973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41069" y="264509"/>
          <a:ext cx="38100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5" name="Equation" r:id="rId3" imgW="91440000" imgH="29565600" progId="Equation.DSMT4">
                  <p:embed/>
                </p:oleObj>
              </mc:Choice>
              <mc:Fallback>
                <p:oleObj name="Equation" r:id="rId3" imgW="91440000" imgH="295656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1069" y="264509"/>
                        <a:ext cx="38100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1999" y="1905000"/>
          <a:ext cx="1295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6" name="Equation" r:id="rId5" imgW="31089600" imgH="13106400" progId="Equation.DSMT4">
                  <p:embed/>
                </p:oleObj>
              </mc:Choice>
              <mc:Fallback>
                <p:oleObj name="Equation" r:id="rId5" imgW="31089600" imgH="13106400" progId="Equation.DSMT4">
                  <p:embed/>
                  <p:pic>
                    <p:nvPicPr>
                      <p:cNvPr id="0" name="图片 616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1999" y="1905000"/>
                        <a:ext cx="1295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49017" y="2768553"/>
          <a:ext cx="1193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7" name="Equation" r:id="rId7" imgW="28651200" imgH="25908000" progId="Equation.DSMT4">
                  <p:embed/>
                </p:oleObj>
              </mc:Choice>
              <mc:Fallback>
                <p:oleObj name="Equation" r:id="rId7" imgW="28651200" imgH="25908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49017" y="2768553"/>
                        <a:ext cx="1193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01099" y="2768553"/>
          <a:ext cx="1028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8" name="Equation" r:id="rId9" imgW="24688800" imgH="25908000" progId="Equation.DSMT4">
                  <p:embed/>
                </p:oleObj>
              </mc:Choice>
              <mc:Fallback>
                <p:oleObj name="Equation" r:id="rId9" imgW="24688800" imgH="25908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1099" y="2768553"/>
                        <a:ext cx="10287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41999" y="4292600"/>
          <a:ext cx="838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9" name="Equation" r:id="rId11" imgW="20116800" imgH="13106400" progId="Equation.DSMT4">
                  <p:embed/>
                </p:oleObj>
              </mc:Choice>
              <mc:Fallback>
                <p:oleObj name="Equation" r:id="rId11" imgW="20116800" imgH="131064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41999" y="4292600"/>
                        <a:ext cx="838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31973" y="5028437"/>
          <a:ext cx="44196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0" name="Equation" r:id="rId13" imgW="106070400" imgH="37490400" progId="Equation.DSMT4">
                  <p:embed/>
                </p:oleObj>
              </mc:Choice>
              <mc:Fallback>
                <p:oleObj name="Equation" r:id="rId13" imgW="106070400" imgH="37490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31973" y="5028437"/>
                        <a:ext cx="4419600" cy="156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067036" y="5495162"/>
          <a:ext cx="1143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1" name="Equation" r:id="rId15" imgW="27432000" imgH="25908000" progId="Equation.DSMT4">
                  <p:embed/>
                </p:oleObj>
              </mc:Choice>
              <mc:Fallback>
                <p:oleObj name="Equation" r:id="rId15" imgW="27432000" imgH="259080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67036" y="5495162"/>
                        <a:ext cx="11430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346069" y="5443199"/>
          <a:ext cx="711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2" name="Equation" r:id="rId17" imgW="17068800" imgH="25908000" progId="Equation.DSMT4">
                  <p:embed/>
                </p:oleObj>
              </mc:Choice>
              <mc:Fallback>
                <p:oleObj name="Equation" r:id="rId17" imgW="17068800" imgH="259080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46069" y="5443199"/>
                        <a:ext cx="711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38448" y="1558805"/>
          <a:ext cx="65659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3" name="Equation" r:id="rId19" imgW="157581600" imgH="29565600" progId="Equation.DSMT4">
                  <p:embed/>
                </p:oleObj>
              </mc:Choice>
              <mc:Fallback>
                <p:oleObj name="Equation" r:id="rId19" imgW="157581600" imgH="295656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38448" y="1558805"/>
                        <a:ext cx="65659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478965" y="3948937"/>
          <a:ext cx="63881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4" name="Equation" r:id="rId21" imgW="153314400" imgH="29565600" progId="Equation.DSMT4">
                  <p:embed/>
                </p:oleObj>
              </mc:Choice>
              <mc:Fallback>
                <p:oleObj name="Equation" r:id="rId21" imgW="153314400" imgH="29565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78965" y="3948937"/>
                        <a:ext cx="63881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198" y="1801969"/>
            <a:ext cx="930560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一元二次方程的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根与系数之间存在下列关系：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6290" y="2882783"/>
            <a:ext cx="10039419" cy="2195045"/>
            <a:chOff x="1076290" y="2882783"/>
            <a:chExt cx="10039419" cy="2195045"/>
          </a:xfrm>
        </p:grpSpPr>
        <p:sp>
          <p:nvSpPr>
            <p:cNvPr id="3" name="矩形 2"/>
            <p:cNvSpPr/>
            <p:nvPr/>
          </p:nvSpPr>
          <p:spPr>
            <a:xfrm>
              <a:off x="1076290" y="2882783"/>
              <a:ext cx="10039419" cy="219504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 cmpd="dbl">
              <a:solidFill>
                <a:schemeClr val="tx1"/>
              </a:solidFill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 如果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ax</a:t>
              </a:r>
              <a:r>
                <a:rPr lang="en-US" altLang="zh-CN" sz="3600" b="1" baseline="30000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2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bx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+ 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c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= 0 (</a:t>
              </a:r>
              <a:r>
                <a:rPr lang="en-US" altLang="zh-CN" sz="3600" b="1" i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a </a:t>
              </a: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≠ 0)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的两个根为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1 </a:t>
              </a:r>
              <a:r>
                <a:rPr lang="zh-CN" altLang="en-US" sz="3600" b="1">
                  <a:latin typeface="+mj-ea"/>
                  <a:ea typeface="+mj-ea"/>
                  <a:sym typeface="+mn-ea"/>
                </a:rPr>
                <a:t>、</a:t>
              </a:r>
              <a:r>
                <a:rPr lang="zh-CN" altLang="en-US" sz="3600" b="1">
                  <a:sym typeface="+mn-ea"/>
                </a:rPr>
                <a:t> </a:t>
              </a:r>
              <a:r>
                <a:rPr lang="en-US" altLang="zh-CN" sz="3600" b="1" i="1">
                  <a:sym typeface="+mn-ea"/>
                </a:rPr>
                <a:t>x</a:t>
              </a:r>
              <a:r>
                <a:rPr lang="en-US" altLang="zh-CN" sz="3600" b="1" baseline="-25000">
                  <a:sym typeface="+mn-ea"/>
                </a:rPr>
                <a:t>2</a:t>
              </a:r>
              <a:r>
                <a:rPr lang="en-US" altLang="zh-CN" sz="3600" b="1">
                  <a:sym typeface="+mn-ea"/>
                </a:rPr>
                <a:t>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，</a:t>
              </a:r>
              <a:endPara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  </a:t>
              </a:r>
              <a:r>
                <a:rPr lang="zh-CN" altLang="en-US" sz="3600" b="1"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rPr>
                <a:t>那么</a:t>
              </a:r>
              <a:endPara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02547" y="3751748"/>
            <a:ext cx="2438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94" name="Equation" r:id="rId1" imgW="58521600" imgH="25908000" progId="Equation.DSMT4">
                    <p:embed/>
                  </p:oleObj>
                </mc:Choice>
                <mc:Fallback>
                  <p:oleObj name="Equation" r:id="rId1" imgW="58521600" imgH="25908000" progId="Equation.DSMT4">
                    <p:embed/>
                    <p:pic>
                      <p:nvPicPr>
                        <p:cNvPr id="0" name="图片 624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02547" y="3751748"/>
                          <a:ext cx="24384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495244" y="3751706"/>
            <a:ext cx="16510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95" name="Equation" r:id="rId3" imgW="39624000" imgH="25908000" progId="Equation.DSMT4">
                    <p:embed/>
                  </p:oleObj>
                </mc:Choice>
                <mc:Fallback>
                  <p:oleObj name="Equation" r:id="rId3" imgW="39624000" imgH="25908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495244" y="3751706"/>
                          <a:ext cx="16510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4251903" y="412371"/>
            <a:ext cx="3688191" cy="1345544"/>
            <a:chOff x="807217" y="57584"/>
            <a:chExt cx="2766143" cy="10091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73" b="64901"/>
            <a:stretch>
              <a:fillRect/>
            </a:stretch>
          </p:blipFill>
          <p:spPr>
            <a:xfrm>
              <a:off x="807217" y="57584"/>
              <a:ext cx="2766143" cy="100915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92163" y="281251"/>
              <a:ext cx="2094426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65" b="1" spc="600">
                  <a:latin typeface="+mj-ea"/>
                  <a:ea typeface="+mj-ea"/>
                </a:rPr>
                <a:t>韦达定理</a:t>
              </a:r>
              <a:endParaRPr lang="zh-CN" altLang="en-US" sz="4265" b="1" spc="60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289" y="934817"/>
            <a:ext cx="10039420" cy="19954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 cmpd="dbl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如果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ax</a:t>
            </a:r>
            <a:r>
              <a:rPr lang="en-US" altLang="zh-CN" sz="3600" b="1" baseline="300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bx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0 (</a:t>
            </a:r>
            <a:r>
              <a:rPr lang="en-US" altLang="zh-CN" sz="3600" b="1" i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≠ 0)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的两个根为 </a:t>
            </a:r>
            <a:r>
              <a:rPr lang="en-US" altLang="zh-CN" sz="3600" b="1" i="1">
                <a:sym typeface="+mn-ea"/>
              </a:rPr>
              <a:t>x</a:t>
            </a:r>
            <a:r>
              <a:rPr lang="en-US" altLang="zh-CN" sz="3600" b="1" baseline="-25000">
                <a:sym typeface="+mn-ea"/>
              </a:rPr>
              <a:t>1 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、</a:t>
            </a:r>
            <a:r>
              <a:rPr lang="zh-CN" altLang="en-US" sz="3600" b="1">
                <a:sym typeface="+mn-ea"/>
              </a:rPr>
              <a:t> </a:t>
            </a:r>
            <a:r>
              <a:rPr lang="en-US" altLang="zh-CN" sz="3600" b="1" i="1">
                <a:sym typeface="+mn-ea"/>
              </a:rPr>
              <a:t>x</a:t>
            </a:r>
            <a:r>
              <a:rPr lang="en-US" altLang="zh-CN" sz="3600" b="1" baseline="-25000">
                <a:sym typeface="+mn-ea"/>
              </a:rPr>
              <a:t>2</a:t>
            </a:r>
            <a:r>
              <a:rPr lang="en-US" altLang="zh-CN" sz="3600" b="1">
                <a:sym typeface="+mn-ea"/>
              </a:rPr>
              <a:t>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en-US" altLang="zh-CN" sz="36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那么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202547" y="1704007"/>
          <a:ext cx="2438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2" name="Equation" r:id="rId1" imgW="58521600" imgH="25908000" progId="Equation.DSMT4">
                  <p:embed/>
                </p:oleObj>
              </mc:Choice>
              <mc:Fallback>
                <p:oleObj name="Equation" r:id="rId1" imgW="58521600" imgH="25908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2547" y="1704007"/>
                        <a:ext cx="2438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495244" y="1703965"/>
          <a:ext cx="1651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3" name="Equation" r:id="rId3" imgW="39624000" imgH="25908000" progId="Equation.DSMT4">
                  <p:embed/>
                </p:oleObj>
              </mc:Choice>
              <mc:Fallback>
                <p:oleObj name="Equation" r:id="rId3" imgW="39624000" imgH="25908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5244" y="1703965"/>
                        <a:ext cx="16510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203837" y="3399667"/>
            <a:ext cx="969169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        当一元二次方程的</a:t>
            </a:r>
            <a:r>
              <a:rPr lang="zh-CN" altLang="en-US" sz="3600" b="1">
                <a:highlight>
                  <a:srgbClr val="FFFF00"/>
                </a:highlight>
                <a:latin typeface="Times New Roman" panose="02020603050405020304" charset="0"/>
                <a:ea typeface="黑体" panose="02010609060101010101" charset="-122"/>
                <a:sym typeface="+mn-ea"/>
              </a:rPr>
              <a:t>二次项系数为 </a:t>
            </a:r>
            <a:r>
              <a:rPr lang="en-US" altLang="zh-CN" sz="3600" b="1">
                <a:highlight>
                  <a:srgbClr val="FFFF00"/>
                </a:highlight>
                <a:latin typeface="Times New Roman" panose="02020603050405020304" charset="0"/>
                <a:ea typeface="黑体" panose="02010609060101010101" charset="-122"/>
                <a:sym typeface="+mn-ea"/>
              </a:rPr>
              <a:t>1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时，它的一般形式为 </a:t>
            </a:r>
            <a:r>
              <a:rPr lang="en-US" altLang="zh-CN" sz="3600" b="1" i="1">
                <a:solidFill>
                  <a:srgbClr val="0000FF"/>
                </a:solidFill>
                <a:sym typeface="+mn-ea"/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  <a:sym typeface="+mn-ea"/>
              </a:rPr>
              <a:t>2 </a:t>
            </a:r>
            <a:r>
              <a:rPr lang="en-US" altLang="zh-CN" sz="3600" b="1">
                <a:solidFill>
                  <a:srgbClr val="0000FF"/>
                </a:solidFill>
                <a:sym typeface="+mn-ea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sym typeface="+mn-ea"/>
              </a:rPr>
              <a:t>px </a:t>
            </a:r>
            <a:r>
              <a:rPr lang="en-US" altLang="zh-CN" sz="3600" b="1">
                <a:solidFill>
                  <a:srgbClr val="0000FF"/>
                </a:solidFill>
                <a:sym typeface="+mn-ea"/>
              </a:rPr>
              <a:t>+ </a:t>
            </a:r>
            <a:r>
              <a:rPr lang="en-US" altLang="zh-CN" sz="3600" b="1" i="1">
                <a:solidFill>
                  <a:srgbClr val="0000FF"/>
                </a:solidFill>
                <a:sym typeface="+mn-ea"/>
              </a:rPr>
              <a:t>q </a:t>
            </a:r>
            <a:r>
              <a:rPr lang="en-US" altLang="zh-CN" sz="3600" b="1">
                <a:solidFill>
                  <a:srgbClr val="0000FF"/>
                </a:solidFill>
                <a:sym typeface="+mn-ea"/>
              </a:rPr>
              <a:t>= 0</a:t>
            </a:r>
            <a:r>
              <a:rPr lang="en-US" altLang="zh-CN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. 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  <a:sym typeface="+mn-ea"/>
              </a:rPr>
              <a:t>设它的</a:t>
            </a:r>
            <a:r>
              <a:rPr lang="zh-CN" altLang="en-US" sz="3600" b="1">
                <a:latin typeface="+mj-lt"/>
                <a:ea typeface="+mj-ea"/>
              </a:rPr>
              <a:t>两个根为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  <a:sym typeface="+mn-ea"/>
              </a:rPr>
              <a:t>1 </a:t>
            </a:r>
            <a:r>
              <a:rPr lang="zh-CN" altLang="en-US" sz="3600" b="1">
                <a:latin typeface="+mj-lt"/>
                <a:ea typeface="+mj-ea"/>
                <a:sym typeface="+mn-ea"/>
              </a:rPr>
              <a:t>， </a:t>
            </a:r>
            <a:r>
              <a:rPr lang="en-US" altLang="zh-CN" sz="3600" b="1" i="1">
                <a:latin typeface="+mj-lt"/>
                <a:ea typeface="+mj-ea"/>
                <a:sym typeface="+mn-ea"/>
              </a:rPr>
              <a:t>x</a:t>
            </a:r>
            <a:r>
              <a:rPr lang="en-US" altLang="zh-CN" sz="3600" b="1" baseline="-25000">
                <a:latin typeface="+mj-lt"/>
                <a:ea typeface="+mj-ea"/>
                <a:sym typeface="+mn-ea"/>
              </a:rPr>
              <a:t>2</a:t>
            </a:r>
            <a:r>
              <a:rPr lang="zh-CN" altLang="en-US" sz="3600" b="1">
                <a:latin typeface="+mj-lt"/>
                <a:ea typeface="+mj-ea"/>
              </a:rPr>
              <a:t>，这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时有与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q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7734" y="308318"/>
            <a:ext cx="342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 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223493" y="810171"/>
            <a:ext cx="9975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zh-CN" altLang="en-US"/>
              <a:t>下列各方程中，两根之和与两根之积各是多少？</a:t>
            </a:r>
            <a:endParaRPr lang="en-US" altLang="zh-CN" dirty="0"/>
          </a:p>
        </p:txBody>
      </p:sp>
      <p:sp>
        <p:nvSpPr>
          <p:cNvPr id="5" name="文本框 10241"/>
          <p:cNvSpPr txBox="1"/>
          <p:nvPr/>
        </p:nvSpPr>
        <p:spPr>
          <a:xfrm>
            <a:off x="1327651" y="1467307"/>
            <a:ext cx="9681438" cy="13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3</a:t>
            </a:r>
            <a:r>
              <a:rPr lang="en-US" altLang="zh-CN" i="1"/>
              <a:t>x</a:t>
            </a:r>
            <a:r>
              <a:rPr lang="en-US" altLang="zh-CN"/>
              <a:t> + 1 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2</a:t>
            </a:r>
            <a:r>
              <a:rPr lang="en-US" altLang="zh-CN" i="1"/>
              <a:t>x</a:t>
            </a:r>
            <a:r>
              <a:rPr lang="en-US" altLang="zh-CN"/>
              <a:t> – 2 = 0</a:t>
            </a:r>
            <a:r>
              <a:rPr lang="zh-CN" altLang="en-US"/>
              <a:t>；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+ 3</a:t>
            </a:r>
            <a:r>
              <a:rPr lang="en-US" altLang="zh-CN" i="1"/>
              <a:t>x</a:t>
            </a:r>
            <a:r>
              <a:rPr lang="en-US" altLang="zh-CN"/>
              <a:t> = 0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1.</a:t>
            </a:r>
            <a:endParaRPr lang="en-US" altLang="zh-CN" dirty="0"/>
          </a:p>
        </p:txBody>
      </p:sp>
      <p:sp>
        <p:nvSpPr>
          <p:cNvPr id="7" name="Text Box 3"/>
          <p:cNvSpPr txBox="1"/>
          <p:nvPr/>
        </p:nvSpPr>
        <p:spPr>
          <a:xfrm>
            <a:off x="556095" y="2852720"/>
            <a:ext cx="112245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解：设方程的两个根分别为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，由韦达定理，得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27651" y="3415584"/>
            <a:ext cx="4698141" cy="1066800"/>
            <a:chOff x="1115253" y="4271704"/>
            <a:chExt cx="4698141" cy="1066800"/>
          </a:xfrm>
        </p:grpSpPr>
        <p:sp>
          <p:nvSpPr>
            <p:cNvPr id="21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320894" y="4271704"/>
            <a:ext cx="34925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07" name="Equation" r:id="rId1" imgW="83820000" imgH="25603200" progId="Equation.DSMT4">
                    <p:embed/>
                  </p:oleObj>
                </mc:Choice>
                <mc:Fallback>
                  <p:oleObj name="Equation" r:id="rId1" imgW="83820000" imgH="256032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20894" y="4271704"/>
                          <a:ext cx="34925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6223558" y="3415584"/>
          <a:ext cx="2336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8" name="Equation" r:id="rId3" imgW="56083200" imgH="25603200" progId="Equation.DSMT4">
                  <p:embed/>
                </p:oleObj>
              </mc:Choice>
              <mc:Fallback>
                <p:oleObj name="Equation" r:id="rId3" imgW="56083200" imgH="25603200" progId="Equation.DSMT4">
                  <p:embed/>
                  <p:pic>
                    <p:nvPicPr>
                      <p:cNvPr id="0" name="图片 646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3558" y="3415584"/>
                        <a:ext cx="2336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1327651" y="4518914"/>
            <a:ext cx="4812441" cy="1079500"/>
            <a:chOff x="1115253" y="4282347"/>
            <a:chExt cx="4812441" cy="1079500"/>
          </a:xfrm>
        </p:grpSpPr>
        <p:sp>
          <p:nvSpPr>
            <p:cNvPr id="28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2320894" y="4282347"/>
            <a:ext cx="36068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09" name="Equation" r:id="rId5" imgW="86563200" imgH="25908000" progId="Equation.DSMT4">
                    <p:embed/>
                  </p:oleObj>
                </mc:Choice>
                <mc:Fallback>
                  <p:oleObj name="Equation" r:id="rId5" imgW="86563200" imgH="259080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20894" y="4282347"/>
                          <a:ext cx="36068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6322402" y="4501434"/>
          <a:ext cx="3124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0" name="Equation" r:id="rId7" imgW="74980800" imgH="25908000" progId="Equation.DSMT4">
                  <p:embed/>
                </p:oleObj>
              </mc:Choice>
              <mc:Fallback>
                <p:oleObj name="Equation" r:id="rId7" imgW="74980800" imgH="25908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22402" y="4501434"/>
                        <a:ext cx="3124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1327651" y="5647644"/>
            <a:ext cx="3783741" cy="1066800"/>
            <a:chOff x="1115253" y="4277567"/>
            <a:chExt cx="3783741" cy="1066800"/>
          </a:xfrm>
        </p:grpSpPr>
        <p:sp>
          <p:nvSpPr>
            <p:cNvPr id="36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2320894" y="4277567"/>
            <a:ext cx="25781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11" name="Equation" r:id="rId9" imgW="61874400" imgH="25603200" progId="Equation.DSMT4">
                    <p:embed/>
                  </p:oleObj>
                </mc:Choice>
                <mc:Fallback>
                  <p:oleObj name="Equation" r:id="rId9" imgW="61874400" imgH="256032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320894" y="4277567"/>
                          <a:ext cx="25781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5344281" y="5647644"/>
          <a:ext cx="2400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2" name="Equation" r:id="rId11" imgW="57607200" imgH="25603200" progId="Equation.DSMT4">
                  <p:embed/>
                </p:oleObj>
              </mc:Choice>
              <mc:Fallback>
                <p:oleObj name="Equation" r:id="rId11" imgW="57607200" imgH="256032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44281" y="5647644"/>
                        <a:ext cx="2400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366288" y="630180"/>
            <a:ext cx="3823898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= 1.</a:t>
            </a:r>
            <a:endParaRPr lang="en-US" altLang="zh-CN" dirty="0"/>
          </a:p>
        </p:txBody>
      </p:sp>
      <p:sp>
        <p:nvSpPr>
          <p:cNvPr id="3" name="Text Box 3"/>
          <p:cNvSpPr txBox="1"/>
          <p:nvPr/>
        </p:nvSpPr>
        <p:spPr>
          <a:xfrm>
            <a:off x="1366288" y="1822410"/>
            <a:ext cx="87553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）将方程化为一般形式，得 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1 =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16609" y="2701612"/>
          <a:ext cx="3225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4" name="Equation" r:id="rId1" imgW="77419200" imgH="25908000" progId="Equation.DSMT4">
                  <p:embed/>
                </p:oleObj>
              </mc:Choice>
              <mc:Fallback>
                <p:oleObj name="Equation" r:id="rId1" imgW="77419200" imgH="259080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6609" y="2701612"/>
                        <a:ext cx="3225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457950" y="2698750"/>
          <a:ext cx="3111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5" name="Equation" r:id="rId3" imgW="74676000" imgH="25908000" progId="Equation.DSMT4">
                  <p:embed/>
                </p:oleObj>
              </mc:Choice>
              <mc:Fallback>
                <p:oleObj name="Equation" r:id="rId3" imgW="74676000" imgH="25908000" progId="Equation.DSMT4">
                  <p:embed/>
                  <p:pic>
                    <p:nvPicPr>
                      <p:cNvPr id="0" name="对象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57950" y="2698750"/>
                        <a:ext cx="31115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UNIQUEID" val="705"/>
</p:tagLst>
</file>

<file path=ppt/tags/tag2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713"/>
</p:tagLst>
</file>

<file path=ppt/tags/tag4.xml><?xml version="1.0" encoding="utf-8"?>
<p:tagLst xmlns:p="http://schemas.openxmlformats.org/presentationml/2006/main">
  <p:tag name="AS_UNIQUEID" val="714"/>
</p:tagLst>
</file>

<file path=ppt/tags/tag5.xml><?xml version="1.0" encoding="utf-8"?>
<p:tagLst xmlns:p="http://schemas.openxmlformats.org/presentationml/2006/main">
  <p:tag name="AS_UNIQUEID" val="715"/>
</p:tagLst>
</file>

<file path=ppt/tags/tag6.xml><?xml version="1.0" encoding="utf-8"?>
<p:tagLst xmlns:p="http://schemas.openxmlformats.org/presentationml/2006/main">
  <p:tag name="AS_UNIQUEID" val="42"/>
</p:tagLst>
</file>

<file path=ppt/tags/tag7.xml><?xml version="1.0" encoding="utf-8"?>
<p:tagLst xmlns:p="http://schemas.openxmlformats.org/presentationml/2006/main">
  <p:tag name="AS_UNIQUEID" val="4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2639</Words>
  <Application>WPS 演示</Application>
  <PresentationFormat>宽屏</PresentationFormat>
  <Paragraphs>225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76</vt:i4>
      </vt:variant>
      <vt:variant>
        <vt:lpstr>幻灯片标题</vt:lpstr>
      </vt:variant>
      <vt:variant>
        <vt:i4>26</vt:i4>
      </vt:variant>
    </vt:vector>
  </HeadingPairs>
  <TitlesOfParts>
    <vt:vector size="119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华文中宋</vt:lpstr>
      <vt:lpstr>Times New Roman</vt:lpstr>
      <vt:lpstr>黑体</vt:lpstr>
      <vt:lpstr>Calibri</vt:lpstr>
      <vt:lpstr>仿宋</vt:lpstr>
      <vt:lpstr>Arial Unicode MS</vt:lpstr>
      <vt:lpstr>等线</vt:lpstr>
      <vt:lpstr>Times New Roman</vt:lpstr>
      <vt:lpstr>Symbol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703</cp:revision>
  <dcterms:created xsi:type="dcterms:W3CDTF">2025-11-05T05:12:00Z</dcterms:created>
  <dcterms:modified xsi:type="dcterms:W3CDTF">2026-02-04T08:33:22Z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E45A291C09A944E2AC09D7648F923200_12</vt:lpwstr>
  </property>
  <property fmtid="{D5CDD505-2E9C-101B-9397-08002B2CF9AE}" pid="3" name="KSOProductBuildVer">
    <vt:lpwstr>2052-12.1.0.24657</vt:lpwstr>
  </property>
</Properties>
</file>