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388" r:id="rId4"/>
    <p:sldId id="319" r:id="rId5"/>
    <p:sldId id="401" r:id="rId6"/>
    <p:sldId id="323" r:id="rId7"/>
    <p:sldId id="402" r:id="rId8"/>
    <p:sldId id="276" r:id="rId9"/>
    <p:sldId id="387" r:id="rId10"/>
    <p:sldId id="371" r:id="rId11"/>
    <p:sldId id="400" r:id="rId12"/>
    <p:sldId id="338" r:id="rId13"/>
    <p:sldId id="33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FF7DA2"/>
    <a:srgbClr val="FFB7CC"/>
    <a:srgbClr val="D1E7C1"/>
    <a:srgbClr val="FF00FF"/>
    <a:srgbClr val="FF7D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wmf"/><Relationship Id="rId1" Type="http://schemas.openxmlformats.org/officeDocument/2006/relationships/oleObject" Target="../embeddings/oleObject15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6" Type="http://schemas.openxmlformats.org/officeDocument/2006/relationships/image" Target="../media/image9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8.e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7.emf"/><Relationship Id="rId1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3.wmf"/><Relationship Id="rId10" Type="http://schemas.openxmlformats.org/officeDocument/2006/relationships/vmlDrawing" Target="../drawings/vmlDrawing6.vml"/><Relationship Id="rId1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45607" y="1346892"/>
            <a:ext cx="10500787" cy="416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 一元二次方程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17.5  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一元二次方程的应用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可化为一元二次方程的</a:t>
            </a:r>
            <a:endParaRPr lang="en-US" altLang="zh-CN" sz="5400" b="1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/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分式方程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680842" y="1508194"/>
            <a:ext cx="7619911" cy="1346071"/>
            <a:chOff x="2385471" y="2142178"/>
            <a:chExt cx="7619911" cy="1346071"/>
          </a:xfrm>
        </p:grpSpPr>
        <p:sp>
          <p:nvSpPr>
            <p:cNvPr id="10" name="Text Box 17"/>
            <p:cNvSpPr txBox="1">
              <a:spLocks noChangeArrowheads="1"/>
            </p:cNvSpPr>
            <p:nvPr/>
          </p:nvSpPr>
          <p:spPr bwMode="auto">
            <a:xfrm>
              <a:off x="2385471" y="2142178"/>
              <a:ext cx="7619911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F0000"/>
                  </a:solidFill>
                  <a:latin typeface="+mj-lt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方程两边同乘以 </a:t>
              </a:r>
              <a:r>
                <a:rPr lang="en-US" altLang="zh-CN" i="1"/>
                <a:t>x</a:t>
              </a:r>
              <a:r>
                <a:rPr lang="en-US" altLang="zh-CN"/>
                <a:t>(</a:t>
              </a:r>
              <a:r>
                <a:rPr lang="en-US" altLang="zh-CN" i="1"/>
                <a:t>x</a:t>
              </a:r>
              <a:r>
                <a:rPr lang="en-US" altLang="zh-CN"/>
                <a:t> </a:t>
              </a:r>
              <a:r>
                <a:rPr lang="en-US" altLang="zh-CN" kern="0"/>
                <a:t>–</a:t>
              </a:r>
              <a:r>
                <a:rPr lang="en-US" altLang="zh-CN"/>
                <a:t> 2)</a:t>
              </a:r>
              <a:r>
                <a:rPr lang="zh-CN" altLang="en-US"/>
                <a:t>，整理，得</a:t>
              </a:r>
              <a:endParaRPr lang="en-US" altLang="zh-CN" dirty="0"/>
            </a:p>
          </p:txBody>
        </p:sp>
        <p:sp>
          <p:nvSpPr>
            <p:cNvPr id="11" name="Text Box 17"/>
            <p:cNvSpPr txBox="1">
              <a:spLocks noChangeArrowheads="1"/>
            </p:cNvSpPr>
            <p:nvPr/>
          </p:nvSpPr>
          <p:spPr bwMode="auto">
            <a:xfrm>
              <a:off x="4424505" y="2841918"/>
              <a:ext cx="475224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1219200">
                <a:defRPr/>
              </a:pPr>
              <a:r>
                <a:rPr lang="en-US" altLang="zh-CN" sz="3600" b="1" i="1" kern="0">
                  <a:solidFill>
                    <a:srgbClr val="FF0000"/>
                  </a:solidFill>
                  <a:latin typeface="+mj-lt"/>
                  <a:ea typeface="+mj-ea"/>
                </a:rPr>
                <a:t>x</a:t>
              </a:r>
              <a:r>
                <a:rPr lang="en-US" altLang="zh-CN" sz="3600" b="1" kern="0" baseline="30000">
                  <a:solidFill>
                    <a:srgbClr val="FF0000"/>
                  </a:solidFill>
                  <a:latin typeface="+mj-lt"/>
                  <a:ea typeface="+mj-ea"/>
                </a:rPr>
                <a:t>2</a:t>
              </a:r>
              <a:r>
                <a:rPr lang="en-US" altLang="zh-CN" sz="3600" b="1" kern="0">
                  <a:solidFill>
                    <a:srgbClr val="FF0000"/>
                  </a:solidFill>
                  <a:latin typeface="+mj-lt"/>
                  <a:ea typeface="+mj-ea"/>
                </a:rPr>
                <a:t> </a:t>
              </a:r>
              <a:r>
                <a:rPr lang="en-US" altLang="zh-CN" sz="3600" b="1" kern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rPr>
                <a:t>–</a:t>
              </a:r>
              <a:r>
                <a:rPr lang="en-US" altLang="zh-CN" sz="3600" b="1" kern="0">
                  <a:solidFill>
                    <a:srgbClr val="FF0000"/>
                  </a:solidFill>
                  <a:latin typeface="+mj-lt"/>
                  <a:ea typeface="+mj-ea"/>
                </a:rPr>
                <a:t> 2</a:t>
              </a:r>
              <a:r>
                <a:rPr lang="en-US" altLang="zh-CN" sz="3600" b="1" i="1" kern="0">
                  <a:solidFill>
                    <a:srgbClr val="FF0000"/>
                  </a:solidFill>
                  <a:latin typeface="+mj-lt"/>
                  <a:ea typeface="+mj-ea"/>
                </a:rPr>
                <a:t>x</a:t>
              </a:r>
              <a:r>
                <a:rPr lang="en-US" altLang="zh-CN" sz="3600" b="1" kern="0">
                  <a:solidFill>
                    <a:srgbClr val="FF0000"/>
                  </a:solidFill>
                  <a:latin typeface="+mj-lt"/>
                  <a:ea typeface="+mj-ea"/>
                </a:rPr>
                <a:t> – 48 = 0</a:t>
              </a:r>
              <a:endParaRPr lang="en-US" altLang="zh-CN" sz="3600" b="1" kern="0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1680842" y="3176637"/>
            <a:ext cx="6973680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+mj-lt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解方程，得 </a:t>
            </a:r>
            <a:r>
              <a:rPr lang="en-US" altLang="zh-CN"/>
              <a:t> 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/>
              <a:t> = – 6</a:t>
            </a:r>
            <a:r>
              <a:rPr lang="zh-CN" altLang="en-US"/>
              <a:t>，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/>
              <a:t> = 8.</a:t>
            </a:r>
            <a:endParaRPr lang="en-US" altLang="zh-CN" dirty="0"/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1680842" y="3938470"/>
            <a:ext cx="91090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经检验，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n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 = – 6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 = 8 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都是原方程的根，</a:t>
            </a:r>
            <a:endParaRPr lang="en-US" altLang="zh-CN" sz="3600" b="1" kern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1680842" y="5462136"/>
            <a:ext cx="77448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答：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机器人甲的平均速度为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 8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km/h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，机器人乙的平均速度为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6 km/h.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1680842" y="4700303"/>
            <a:ext cx="100887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但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n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 = – 6 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不合题意，所以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 = 8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，所以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 – 2 = 6.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680842" y="336096"/>
            <a:ext cx="6580965" cy="1079500"/>
            <a:chOff x="2385472" y="1925657"/>
            <a:chExt cx="6580965" cy="1079500"/>
          </a:xfrm>
        </p:grpSpPr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2385472" y="2142178"/>
              <a:ext cx="3488102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F0000"/>
                  </a:solidFill>
                  <a:latin typeface="+mj-lt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根据题意，得</a:t>
              </a:r>
              <a:endParaRPr lang="en-US" altLang="zh-CN" dirty="0"/>
            </a:p>
          </p:txBody>
        </p: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6223237" y="1925657"/>
            <a:ext cx="27432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26" name="Equation" r:id="rId1" imgW="65836800" imgH="25908000" progId="Equation.DSMT4">
                    <p:embed/>
                  </p:oleObj>
                </mc:Choice>
                <mc:Fallback>
                  <p:oleObj name="Equation" r:id="rId1" imgW="65836800" imgH="25908000" progId="Equation.DSMT4">
                    <p:embed/>
                    <p:pic>
                      <p:nvPicPr>
                        <p:cNvPr id="0" name="对象 1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223237" y="1925657"/>
                          <a:ext cx="27432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uiExpand="1" build="p"/>
      <p:bldP spid="14" grpId="0"/>
      <p:bldP spid="1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1621" y="1915160"/>
            <a:ext cx="10568758" cy="2687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600" b="1" dirty="0">
                <a:latin typeface="+mj-lt"/>
                <a:ea typeface="+mj-ea"/>
              </a:rPr>
              <a:t>分式方程解题步骤：</a:t>
            </a:r>
            <a:endParaRPr lang="en-US" altLang="zh-CN" sz="3600" b="1" dirty="0"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3600" b="1" dirty="0">
                <a:latin typeface="+mj-lt"/>
                <a:ea typeface="+mj-ea"/>
              </a:rPr>
              <a:t>（</a:t>
            </a:r>
            <a:r>
              <a:rPr lang="en-US" altLang="zh-CN" sz="3600" b="1" dirty="0">
                <a:latin typeface="+mj-lt"/>
                <a:ea typeface="+mj-ea"/>
              </a:rPr>
              <a:t>1</a:t>
            </a:r>
            <a:r>
              <a:rPr lang="zh-CN" altLang="en-US" sz="3600" b="1" dirty="0">
                <a:latin typeface="+mj-lt"/>
                <a:ea typeface="+mj-ea"/>
              </a:rPr>
              <a:t>）将分式方程通过去分母转化为整式方程求解；</a:t>
            </a:r>
            <a:endParaRPr lang="zh-CN" altLang="en-US" sz="3600" b="1" dirty="0"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3600" b="1" dirty="0">
                <a:latin typeface="+mj-lt"/>
                <a:ea typeface="+mj-ea"/>
              </a:rPr>
              <a:t>（</a:t>
            </a:r>
            <a:r>
              <a:rPr lang="en-US" altLang="zh-CN" sz="3600" b="1" dirty="0">
                <a:latin typeface="+mj-lt"/>
                <a:ea typeface="+mj-ea"/>
              </a:rPr>
              <a:t>2</a:t>
            </a:r>
            <a:r>
              <a:rPr lang="zh-CN" altLang="en-US" sz="3600" b="1" dirty="0">
                <a:latin typeface="+mj-lt"/>
                <a:ea typeface="+mj-ea"/>
              </a:rPr>
              <a:t>）解分式方程一定要验根；</a:t>
            </a:r>
            <a:endParaRPr lang="zh-CN" altLang="en-US" sz="3600" b="1" dirty="0"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3600" b="1" dirty="0">
                <a:latin typeface="+mj-lt"/>
                <a:ea typeface="+mj-ea"/>
              </a:rPr>
              <a:t>（</a:t>
            </a:r>
            <a:r>
              <a:rPr lang="en-US" altLang="zh-CN" sz="3600" b="1" dirty="0">
                <a:latin typeface="+mj-lt"/>
                <a:ea typeface="+mj-ea"/>
              </a:rPr>
              <a:t>3</a:t>
            </a:r>
            <a:r>
              <a:rPr lang="zh-CN" altLang="en-US" sz="3600" b="1" dirty="0">
                <a:latin typeface="+mj-lt"/>
                <a:ea typeface="+mj-ea"/>
              </a:rPr>
              <a:t>）要根据实际情况将</a:t>
            </a:r>
            <a:r>
              <a:rPr lang="zh-CN" altLang="en-US" sz="3600" b="1">
                <a:latin typeface="+mj-lt"/>
                <a:ea typeface="+mj-ea"/>
              </a:rPr>
              <a:t>不符合题意的</a:t>
            </a:r>
            <a:r>
              <a:rPr lang="zh-CN" altLang="en-US" sz="3600" b="1" dirty="0">
                <a:latin typeface="+mj-lt"/>
                <a:ea typeface="+mj-ea"/>
              </a:rPr>
              <a:t>解舍去</a:t>
            </a:r>
            <a:r>
              <a:rPr lang="en-US" altLang="zh-CN" sz="3600" b="1" dirty="0">
                <a:latin typeface="+mj-lt"/>
                <a:ea typeface="+mj-ea"/>
              </a:rPr>
              <a:t>.</a:t>
            </a:r>
            <a:endParaRPr lang="zh-CN" altLang="en-US" sz="3600" b="1" dirty="0">
              <a:latin typeface="+mj-lt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课后作业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74950" y="2787015"/>
            <a:ext cx="7740650" cy="89883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完成</a:t>
            </a:r>
            <a:r>
              <a:rPr lang="zh-CN" altLang="en-US" sz="4000" b="1" dirty="0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练习册本课时</a:t>
            </a: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的习题</a:t>
            </a:r>
            <a:r>
              <a:rPr lang="en-US" altLang="zh-CN" sz="4000" b="1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.</a:t>
            </a:r>
            <a:endParaRPr lang="zh-CN" altLang="en-US" sz="4000" b="1" dirty="0">
              <a:solidFill>
                <a:srgbClr val="00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922059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回顾导</a:t>
            </a:r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入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19048" y="1327634"/>
            <a:ext cx="3749342" cy="715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解分式方程：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10487" y="2407134"/>
            <a:ext cx="7184873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解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 – 2) + 4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 – 2(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+ 2) =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 – 4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656268" y="3213478"/>
            <a:ext cx="3945587" cy="69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 – 3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+ 2 = 0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13886" y="4025401"/>
            <a:ext cx="3649133" cy="69910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 – 2)(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 – 1) = 0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02319" y="4837324"/>
            <a:ext cx="3343063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= 1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或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= 2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574065" y="4837324"/>
            <a:ext cx="1873249" cy="6935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舍去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)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096114" y="1164381"/>
          <a:ext cx="4851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6" name="Equation" r:id="rId1" imgW="116433600" imgH="25908000" progId="Equation.DSMT4">
                  <p:embed/>
                </p:oleObj>
              </mc:Choice>
              <mc:Fallback>
                <p:oleObj name="Equation" r:id="rId1" imgW="116433600" imgH="25908000" progId="Equation.DSMT4">
                  <p:embed/>
                  <p:pic>
                    <p:nvPicPr>
                      <p:cNvPr id="0" name="图片 4814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96114" y="1164381"/>
                        <a:ext cx="48514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" name="组合 50"/>
          <p:cNvGrpSpPr/>
          <p:nvPr/>
        </p:nvGrpSpPr>
        <p:grpSpPr>
          <a:xfrm>
            <a:off x="8031174" y="3100657"/>
            <a:ext cx="3454854" cy="2026325"/>
            <a:chOff x="4488056" y="2186148"/>
            <a:chExt cx="3140777" cy="1842114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3"/>
            <a:srcRect l="21549"/>
            <a:stretch>
              <a:fillRect/>
            </a:stretch>
          </p:blipFill>
          <p:spPr>
            <a:xfrm>
              <a:off x="4488056" y="2186148"/>
              <a:ext cx="3140777" cy="1842114"/>
            </a:xfrm>
            <a:prstGeom prst="rect">
              <a:avLst/>
            </a:prstGeom>
          </p:spPr>
        </p:pic>
        <p:sp>
          <p:nvSpPr>
            <p:cNvPr id="53" name="文本框 53"/>
            <p:cNvSpPr txBox="1"/>
            <p:nvPr/>
          </p:nvSpPr>
          <p:spPr>
            <a:xfrm>
              <a:off x="4680687" y="2645961"/>
              <a:ext cx="2821434" cy="1212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分式方程解完后一定要</a:t>
              </a:r>
              <a:r>
                <a:rPr lang="zh-CN" altLang="en-US" sz="3600" b="1">
                  <a:solidFill>
                    <a:srgbClr val="0000FF"/>
                  </a:solidFill>
                  <a:highlight>
                    <a:srgbClr val="FFFF00"/>
                  </a:highlight>
                  <a:latin typeface="楷体" panose="02010609060101010101" pitchFamily="49" charset="-122"/>
                  <a:ea typeface="楷体" panose="02010609060101010101" pitchFamily="49" charset="-122"/>
                </a:rPr>
                <a:t>检验</a:t>
              </a:r>
              <a:endParaRPr lang="zh-CN" altLang="en-US" sz="3600" b="1" dirty="0">
                <a:solidFill>
                  <a:srgbClr val="0000FF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1173420" y="5643668"/>
            <a:ext cx="9455149" cy="6935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经检验：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= 1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是原方程的根，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 x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= 2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是增根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Wingdings" panose="05000000000000000000" pitchFamily="2" charset="2"/>
              </a:rPr>
              <a:t>.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44" grpId="0"/>
      <p:bldP spid="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5981037" y="2327901"/>
            <a:ext cx="1921992" cy="500531"/>
          </a:xfrm>
          <a:prstGeom prst="rect">
            <a:avLst/>
          </a:prstGeom>
          <a:solidFill>
            <a:srgbClr val="FFA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911386" y="1710884"/>
            <a:ext cx="1473585" cy="500531"/>
          </a:xfrm>
          <a:prstGeom prst="rect">
            <a:avLst/>
          </a:prstGeom>
          <a:solidFill>
            <a:srgbClr val="FFA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86277" y="2924384"/>
            <a:ext cx="2645197" cy="50053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380259" y="2327901"/>
            <a:ext cx="3210644" cy="500531"/>
          </a:xfrm>
          <a:prstGeom prst="rect">
            <a:avLst/>
          </a:prstGeom>
          <a:solidFill>
            <a:srgbClr val="FFA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17554" y="2901331"/>
            <a:ext cx="4116547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3"/>
          <p:cNvSpPr/>
          <p:nvPr/>
        </p:nvSpPr>
        <p:spPr>
          <a:xfrm>
            <a:off x="904941" y="1654045"/>
            <a:ext cx="9964103" cy="1870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        一组学生组织春游，预计共需费用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1200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元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.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后来又有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2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人参加进来，费用不变，这样每人可少分摊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30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元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.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问原来这组学生的人数是多少？</a:t>
            </a:r>
            <a:endParaRPr lang="zh-CN" altLang="en-US" sz="3600" b="1" dirty="0">
              <a:latin typeface="+mj-lt"/>
              <a:ea typeface="黑体" panose="02010609060101010101" pitchFamily="49" charset="-122"/>
              <a:cs typeface="times" panose="02020603050405020304" pitchFamily="18" charset="0"/>
            </a:endParaRPr>
          </a:p>
        </p:txBody>
      </p:sp>
      <p:sp>
        <p:nvSpPr>
          <p:cNvPr id="48" name="矩形: 圆角 47"/>
          <p:cNvSpPr/>
          <p:nvPr/>
        </p:nvSpPr>
        <p:spPr>
          <a:xfrm>
            <a:off x="1034018" y="1627151"/>
            <a:ext cx="807844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183556" y="3404946"/>
            <a:ext cx="2836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P42 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例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5】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49077" y="918224"/>
            <a:ext cx="92958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 可化为一元二次方程的分式方程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922059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推进新课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55147" y="3281835"/>
            <a:ext cx="5248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defRPr/>
            </a:pP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x</a:t>
            </a:r>
            <a:endParaRPr lang="en-US" altLang="zh-CN" sz="3600" b="1" i="1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graphicFrame>
        <p:nvGraphicFramePr>
          <p:cNvPr id="23" name="表格 22"/>
          <p:cNvGraphicFramePr/>
          <p:nvPr/>
        </p:nvGraphicFramePr>
        <p:xfrm>
          <a:off x="551502" y="3945012"/>
          <a:ext cx="6807290" cy="27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/>
                <a:gridCol w="2116183"/>
                <a:gridCol w="1274363"/>
                <a:gridCol w="2696744"/>
              </a:tblGrid>
              <a:tr h="21062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总费用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/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元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人数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每人费用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/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元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08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原来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 baseline="3000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8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现在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 baseline="3000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1637083" y="4787296"/>
            <a:ext cx="1283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1200</a:t>
            </a:r>
            <a:endParaRPr lang="zh-CN" altLang="en-US" sz="3600" b="1" i="1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84240" y="5799398"/>
            <a:ext cx="138878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1200</a:t>
            </a:r>
            <a:endParaRPr lang="zh-CN" altLang="en-US" sz="3600" b="1" i="1" baseline="30000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86586" y="4793979"/>
            <a:ext cx="87637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endParaRPr lang="zh-CN" altLang="en-US" sz="3600" b="1" i="1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93507" y="5825596"/>
            <a:ext cx="126252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 + 2</a:t>
            </a:r>
            <a:endParaRPr lang="zh-CN" altLang="en-US" sz="3600" b="1" i="1" baseline="30000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485737" y="4519469"/>
          <a:ext cx="9906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8" name="Equation" r:id="rId1" imgW="23774400" imgH="25908000" progId="Equation.DSMT4">
                  <p:embed/>
                </p:oleObj>
              </mc:Choice>
              <mc:Fallback>
                <p:oleObj name="Equation" r:id="rId1" imgW="23774400" imgH="25908000" progId="Equation.DSMT4">
                  <p:embed/>
                  <p:pic>
                    <p:nvPicPr>
                      <p:cNvPr id="0" name="图片 491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85737" y="4519469"/>
                        <a:ext cx="9906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5460337" y="5607464"/>
          <a:ext cx="1041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9" name="Equation" r:id="rId3" imgW="24993600" imgH="25908000" progId="Equation.DSMT4">
                  <p:embed/>
                </p:oleObj>
              </mc:Choice>
              <mc:Fallback>
                <p:oleObj name="Equation" r:id="rId3" imgW="24993600" imgH="259080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60337" y="5607464"/>
                        <a:ext cx="10414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矩形 2"/>
          <p:cNvSpPr>
            <a:spLocks noChangeArrowheads="1"/>
          </p:cNvSpPr>
          <p:nvPr/>
        </p:nvSpPr>
        <p:spPr bwMode="auto">
          <a:xfrm>
            <a:off x="7499117" y="3864089"/>
            <a:ext cx="23725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4C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l" fontAlgn="auto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+mn-ea"/>
                <a:ea typeface="+mn-ea"/>
              </a:rPr>
              <a:t>等量关系：</a:t>
            </a:r>
            <a:endParaRPr lang="zh-CN" altLang="zh-CN" sz="3200" b="1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8" name="矩形 2"/>
          <p:cNvSpPr>
            <a:spLocks noChangeArrowheads="1"/>
          </p:cNvSpPr>
          <p:nvPr/>
        </p:nvSpPr>
        <p:spPr bwMode="auto">
          <a:xfrm>
            <a:off x="7801775" y="4418687"/>
            <a:ext cx="4088666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4C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l" fontAlgn="auto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+mj-lt"/>
                <a:ea typeface="+mn-ea"/>
              </a:rPr>
              <a:t>原来这组学生每人分摊的费用 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+mn-ea"/>
              </a:rPr>
              <a:t>– 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+mn-ea"/>
              </a:rPr>
              <a:t>增加人数后该组学生每人分摊的费用 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+mn-ea"/>
              </a:rPr>
              <a:t>= 30 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+mn-ea"/>
              </a:rPr>
              <a:t>元</a:t>
            </a:r>
            <a:endParaRPr lang="zh-CN" altLang="zh-CN" sz="3200" b="1">
              <a:solidFill>
                <a:srgbClr val="0000FF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17" grpId="0" animBg="1"/>
      <p:bldP spid="18" grpId="0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37" grpId="0" bldLvl="0"/>
      <p:bldP spid="38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5894" y="-85416"/>
            <a:ext cx="9404527" cy="2490359"/>
            <a:chOff x="1275895" y="346785"/>
            <a:chExt cx="9404527" cy="2490359"/>
          </a:xfrm>
        </p:grpSpPr>
        <p:sp>
          <p:nvSpPr>
            <p:cNvPr id="19" name="文本框 18"/>
            <p:cNvSpPr txBox="1"/>
            <p:nvPr/>
          </p:nvSpPr>
          <p:spPr>
            <a:xfrm>
              <a:off x="1275895" y="346785"/>
              <a:ext cx="9404527" cy="23278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  <a:defRPr/>
              </a:pPr>
              <a:r>
                <a:rPr lang="zh-CN" altLang="en-US" sz="3600" b="1">
                  <a:solidFill>
                    <a:srgbClr val="0000FF"/>
                  </a:solidFill>
                  <a:latin typeface="+mj-lt"/>
                  <a:ea typeface="+mj-ea"/>
                </a:rPr>
                <a:t>解</a:t>
              </a:r>
              <a:r>
                <a:rPr lang="zh-CN" altLang="en-US" sz="3600" b="1">
                  <a:solidFill>
                    <a:srgbClr val="FF0066"/>
                  </a:solidFill>
                  <a:latin typeface="+mj-lt"/>
                  <a:ea typeface="+mj-ea"/>
                </a:rPr>
                <a:t> </a:t>
              </a:r>
              <a:r>
                <a:rPr lang="zh-CN" altLang="en-US" sz="3600" b="1">
                  <a:latin typeface="+mj-lt"/>
                  <a:ea typeface="+mj-ea"/>
                </a:rPr>
                <a:t>   设</a:t>
              </a:r>
              <a:r>
                <a:rPr lang="zh-CN" altLang="en-US" sz="3600" b="1">
                  <a:latin typeface="+mj-lt"/>
                  <a:ea typeface="+mj-ea"/>
                  <a:cs typeface="Times New Roman" panose="02020603050405020304" pitchFamily="18" charset="0"/>
                </a:rPr>
                <a:t>原来这组学生有</a:t>
              </a:r>
              <a:r>
                <a:rPr lang="en-US" altLang="zh-CN" sz="3600" b="1">
                  <a:latin typeface="+mj-lt"/>
                  <a:ea typeface="+mj-ea"/>
                  <a:cs typeface="Times New Roman" panose="02020603050405020304" pitchFamily="18" charset="0"/>
                </a:rPr>
                <a:t> </a:t>
              </a:r>
              <a:r>
                <a:rPr lang="en-US" altLang="zh-CN" sz="3600" b="1" i="1">
                  <a:solidFill>
                    <a:srgbClr val="FF0000"/>
                  </a:solidFill>
                  <a:cs typeface="Times New Roman" panose="02020603050405020304" pitchFamily="18" charset="0"/>
                </a:rPr>
                <a:t>x </a:t>
              </a:r>
              <a:r>
                <a:rPr lang="zh-CN" altLang="en-US" sz="3600" b="1">
                  <a:latin typeface="+mj-lt"/>
                  <a:ea typeface="+mj-ea"/>
                </a:rPr>
                <a:t>人，那么每人分摊的费用是          元，增加 </a:t>
              </a:r>
              <a:r>
                <a:rPr lang="en-US" altLang="zh-CN" sz="3600" b="1">
                  <a:latin typeface="+mj-lt"/>
                  <a:ea typeface="+mj-ea"/>
                </a:rPr>
                <a:t>2 </a:t>
              </a:r>
              <a:r>
                <a:rPr lang="zh-CN" altLang="en-US" sz="3600" b="1">
                  <a:latin typeface="+mj-lt"/>
                  <a:ea typeface="+mj-ea"/>
                </a:rPr>
                <a:t>人后这组学生每人分摊的费用是          元</a:t>
              </a:r>
              <a:r>
                <a:rPr lang="en-US" altLang="zh-CN" sz="3600" b="1">
                  <a:latin typeface="+mj-lt"/>
                  <a:ea typeface="+mj-ea"/>
                </a:rPr>
                <a:t>.</a:t>
              </a:r>
              <a:endParaRPr lang="en-US" altLang="zh-CN" sz="3600" b="1">
                <a:latin typeface="+mj-lt"/>
                <a:ea typeface="+mj-ea"/>
              </a:endParaRP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2796949" y="1014613"/>
            <a:ext cx="981075" cy="1076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43" name="Equation" r:id="rId1" imgW="932180" imgH="1021715" progId="Equation.DSMT4">
                    <p:embed/>
                  </p:oleObj>
                </mc:Choice>
                <mc:Fallback>
                  <p:oleObj name="Equation" r:id="rId1" imgW="932180" imgH="1021715" progId="Equation.DSMT4">
                    <p:embed/>
                    <p:pic>
                      <p:nvPicPr>
                        <p:cNvPr id="0" name="图片 5024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796949" y="1014613"/>
                          <a:ext cx="981075" cy="10763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3725772" y="1770344"/>
            <a:ext cx="1038225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44" name="Equation" r:id="rId3" imgW="986155" imgH="1012825" progId="Equation.DSMT4">
                    <p:embed/>
                  </p:oleObj>
                </mc:Choice>
                <mc:Fallback>
                  <p:oleObj name="Equation" r:id="rId3" imgW="986155" imgH="1012825" progId="Equation.DSMT4">
                    <p:embed/>
                    <p:pic>
                      <p:nvPicPr>
                        <p:cNvPr id="0" name="图片 5024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725772" y="1770344"/>
                          <a:ext cx="1038225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9" name="组合 28"/>
          <p:cNvGrpSpPr/>
          <p:nvPr/>
        </p:nvGrpSpPr>
        <p:grpSpPr>
          <a:xfrm>
            <a:off x="1275894" y="2334932"/>
            <a:ext cx="6321789" cy="1079500"/>
            <a:chOff x="2385472" y="1925218"/>
            <a:chExt cx="6321789" cy="1079500"/>
          </a:xfrm>
        </p:grpSpPr>
        <p:sp>
          <p:nvSpPr>
            <p:cNvPr id="30" name="Text Box 17"/>
            <p:cNvSpPr txBox="1">
              <a:spLocks noChangeArrowheads="1"/>
            </p:cNvSpPr>
            <p:nvPr/>
          </p:nvSpPr>
          <p:spPr bwMode="auto">
            <a:xfrm>
              <a:off x="2385472" y="2142178"/>
              <a:ext cx="34881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defTabSz="1219200">
                <a:defRPr/>
              </a:pPr>
              <a:r>
                <a:rPr lang="zh-CN" altLang="en-US" sz="3600" b="1" kern="0">
                  <a:latin typeface="Times New Roman" panose="02020603050405020304"/>
                  <a:ea typeface="黑体" panose="02010609060101010101" pitchFamily="49" charset="-122"/>
                </a:rPr>
                <a:t>根据题意，得</a:t>
              </a:r>
              <a:endParaRPr lang="en-US" altLang="zh-CN" sz="3600" b="1" kern="0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5354461" y="1925218"/>
            <a:ext cx="33528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45" name="Equation" r:id="rId5" imgW="80467200" imgH="25908000" progId="Equation.DSMT4">
                    <p:embed/>
                  </p:oleObj>
                </mc:Choice>
                <mc:Fallback>
                  <p:oleObj name="Equation" r:id="rId5" imgW="80467200" imgH="25908000" progId="Equation.DSMT4">
                    <p:embed/>
                    <p:pic>
                      <p:nvPicPr>
                        <p:cNvPr id="0" name="对象 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354461" y="1925218"/>
                          <a:ext cx="33528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2" name="组合 31"/>
          <p:cNvGrpSpPr/>
          <p:nvPr/>
        </p:nvGrpSpPr>
        <p:grpSpPr>
          <a:xfrm>
            <a:off x="1275894" y="3344421"/>
            <a:ext cx="7619911" cy="1169326"/>
            <a:chOff x="2385471" y="2142178"/>
            <a:chExt cx="7619911" cy="1169326"/>
          </a:xfrm>
        </p:grpSpPr>
        <p:sp>
          <p:nvSpPr>
            <p:cNvPr id="33" name="Text Box 17"/>
            <p:cNvSpPr txBox="1">
              <a:spLocks noChangeArrowheads="1"/>
            </p:cNvSpPr>
            <p:nvPr/>
          </p:nvSpPr>
          <p:spPr bwMode="auto">
            <a:xfrm>
              <a:off x="2385471" y="2142178"/>
              <a:ext cx="761991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defTabSz="1219200">
                <a:defRPr/>
              </a:pPr>
              <a:r>
                <a:rPr lang="zh-CN" altLang="en-US" sz="3600" b="1" kern="0">
                  <a:solidFill>
                    <a:srgbClr val="0000FF"/>
                  </a:solidFill>
                  <a:latin typeface="Times New Roman" panose="02020603050405020304"/>
                  <a:ea typeface="黑体" panose="02010609060101010101" pitchFamily="49" charset="-122"/>
                </a:rPr>
                <a:t>方程两边同乘以 </a:t>
              </a:r>
              <a:r>
                <a:rPr lang="en-US" altLang="zh-CN" sz="3600" b="1" i="1" kern="0">
                  <a:solidFill>
                    <a:srgbClr val="0000FF"/>
                  </a:solidFill>
                  <a:latin typeface="Times New Roman" panose="02020603050405020304"/>
                  <a:ea typeface="黑体" panose="02010609060101010101" pitchFamily="49" charset="-122"/>
                </a:rPr>
                <a:t>x</a:t>
              </a:r>
              <a:r>
                <a:rPr lang="en-US" altLang="zh-CN" sz="3600" b="1" kern="0">
                  <a:solidFill>
                    <a:srgbClr val="0000FF"/>
                  </a:solidFill>
                  <a:latin typeface="Times New Roman" panose="02020603050405020304"/>
                  <a:ea typeface="黑体" panose="02010609060101010101" pitchFamily="49" charset="-122"/>
                </a:rPr>
                <a:t>(</a:t>
              </a:r>
              <a:r>
                <a:rPr lang="en-US" altLang="zh-CN" sz="3600" b="1" i="1" kern="0">
                  <a:solidFill>
                    <a:srgbClr val="0000FF"/>
                  </a:solidFill>
                  <a:latin typeface="Times New Roman" panose="02020603050405020304"/>
                  <a:ea typeface="黑体" panose="02010609060101010101" pitchFamily="49" charset="-122"/>
                </a:rPr>
                <a:t>x</a:t>
              </a:r>
              <a:r>
                <a:rPr lang="en-US" altLang="zh-CN" sz="3600" b="1" kern="0">
                  <a:solidFill>
                    <a:srgbClr val="0000FF"/>
                  </a:solidFill>
                  <a:latin typeface="Times New Roman" panose="02020603050405020304"/>
                  <a:ea typeface="黑体" panose="02010609060101010101" pitchFamily="49" charset="-122"/>
                </a:rPr>
                <a:t> + 2)</a:t>
              </a:r>
              <a:r>
                <a:rPr lang="zh-CN" altLang="en-US" sz="3600" b="1" kern="0">
                  <a:latin typeface="Times New Roman" panose="02020603050405020304"/>
                  <a:ea typeface="黑体" panose="02010609060101010101" pitchFamily="49" charset="-122"/>
                </a:rPr>
                <a:t>，整理，得</a:t>
              </a:r>
              <a:endParaRPr lang="en-US" altLang="zh-CN" sz="3600" b="1" kern="0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sp>
          <p:nvSpPr>
            <p:cNvPr id="35" name="Text Box 17"/>
            <p:cNvSpPr txBox="1">
              <a:spLocks noChangeArrowheads="1"/>
            </p:cNvSpPr>
            <p:nvPr/>
          </p:nvSpPr>
          <p:spPr bwMode="auto">
            <a:xfrm>
              <a:off x="5241838" y="2665173"/>
              <a:ext cx="392747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1219200">
                <a:defRPr/>
              </a:pPr>
              <a:r>
                <a:rPr lang="en-US" altLang="zh-CN" sz="3600" b="1" i="1" kern="0">
                  <a:solidFill>
                    <a:srgbClr val="FF0000"/>
                  </a:solidFill>
                  <a:latin typeface="+mj-lt"/>
                  <a:ea typeface="+mj-ea"/>
                </a:rPr>
                <a:t>x</a:t>
              </a:r>
              <a:r>
                <a:rPr lang="en-US" altLang="zh-CN" sz="3600" b="1" kern="0" baseline="30000">
                  <a:solidFill>
                    <a:srgbClr val="FF0000"/>
                  </a:solidFill>
                  <a:latin typeface="+mj-lt"/>
                  <a:ea typeface="+mj-ea"/>
                </a:rPr>
                <a:t>2</a:t>
              </a:r>
              <a:r>
                <a:rPr lang="en-US" altLang="zh-CN" sz="3600" b="1" kern="0">
                  <a:solidFill>
                    <a:srgbClr val="FF0000"/>
                  </a:solidFill>
                  <a:latin typeface="+mj-lt"/>
                  <a:ea typeface="+mj-ea"/>
                </a:rPr>
                <a:t> + 2</a:t>
              </a:r>
              <a:r>
                <a:rPr lang="en-US" altLang="zh-CN" sz="3600" b="1" i="1" kern="0">
                  <a:solidFill>
                    <a:srgbClr val="FF0000"/>
                  </a:solidFill>
                  <a:latin typeface="+mj-lt"/>
                  <a:ea typeface="+mj-ea"/>
                </a:rPr>
                <a:t>x</a:t>
              </a:r>
              <a:r>
                <a:rPr lang="en-US" altLang="zh-CN" sz="3600" b="1" kern="0">
                  <a:solidFill>
                    <a:srgbClr val="FF0000"/>
                  </a:solidFill>
                  <a:latin typeface="+mj-lt"/>
                  <a:ea typeface="+mj-ea"/>
                </a:rPr>
                <a:t> – 80 = 0</a:t>
              </a:r>
              <a:endParaRPr lang="en-US" altLang="zh-CN" sz="3600" b="1" kern="0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1275894" y="4404547"/>
            <a:ext cx="6973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解方程，得 </a:t>
            </a:r>
            <a:r>
              <a:rPr lang="en-US" altLang="zh-CN" sz="3600" b="1" kern="0">
                <a:latin typeface="+mj-lt"/>
                <a:ea typeface="+mj-ea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– 10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8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1275894" y="4980867"/>
            <a:ext cx="910907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经检验，</a:t>
            </a:r>
            <a:r>
              <a:rPr lang="en-US" altLang="zh-CN" sz="3600" b="1" i="1" kern="0">
                <a:solidFill>
                  <a:srgbClr val="0000FF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0000FF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0000FF"/>
                </a:solidFill>
                <a:latin typeface="+mj-lt"/>
                <a:ea typeface="+mj-ea"/>
              </a:rPr>
              <a:t> = – 10</a:t>
            </a:r>
            <a:r>
              <a:rPr lang="zh-CN" altLang="en-US" sz="3600" b="1" kern="0">
                <a:solidFill>
                  <a:srgbClr val="0000FF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0000FF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0000FF"/>
                </a:solidFill>
                <a:latin typeface="+mj-lt"/>
                <a:ea typeface="+mj-ea"/>
              </a:rPr>
              <a:t> </a:t>
            </a:r>
            <a:r>
              <a:rPr lang="en-US" altLang="zh-CN" sz="3600" b="1" ker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= 8 </a:t>
            </a:r>
            <a:r>
              <a:rPr lang="zh-CN" altLang="en-US" sz="3600" b="1" ker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都是原方程的根，</a:t>
            </a:r>
            <a:endParaRPr lang="en-US" altLang="zh-CN" sz="3600" b="1" kern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但 </a:t>
            </a:r>
            <a:r>
              <a:rPr lang="en-US" altLang="zh-CN" sz="3600" b="1" i="1" kern="0"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3600" b="1" kern="0" baseline="-25000"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en-US" altLang="zh-CN" sz="3600" b="1" kern="0">
                <a:latin typeface="Times New Roman" panose="02020603050405020304"/>
                <a:ea typeface="黑体" panose="02010609060101010101" pitchFamily="49" charset="-122"/>
              </a:rPr>
              <a:t> = – 10 </a:t>
            </a: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不合题意，所以 </a:t>
            </a:r>
            <a:r>
              <a:rPr lang="en-US" altLang="zh-CN" sz="3600" b="1" i="1" kern="0"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3600" b="1" kern="0">
                <a:latin typeface="Times New Roman" panose="02020603050405020304"/>
                <a:ea typeface="黑体" panose="02010609060101010101" pitchFamily="49" charset="-122"/>
              </a:rPr>
              <a:t> = 8</a:t>
            </a:r>
            <a:r>
              <a:rPr lang="en-US" altLang="zh-CN" sz="3600" b="1" kern="0">
                <a:latin typeface="+mj-lt"/>
                <a:ea typeface="+mj-ea"/>
              </a:rPr>
              <a:t>.</a:t>
            </a:r>
            <a:endParaRPr lang="en-US" altLang="zh-CN" sz="3600" b="1" kern="0" dirty="0">
              <a:latin typeface="+mj-lt"/>
              <a:ea typeface="+mj-ea"/>
            </a:endParaRPr>
          </a:p>
        </p:txBody>
      </p:sp>
      <p:sp>
        <p:nvSpPr>
          <p:cNvPr id="39" name="Text Box 17"/>
          <p:cNvSpPr txBox="1">
            <a:spLocks noChangeArrowheads="1"/>
          </p:cNvSpPr>
          <p:nvPr/>
        </p:nvSpPr>
        <p:spPr bwMode="auto">
          <a:xfrm>
            <a:off x="1275894" y="6150376"/>
            <a:ext cx="58041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答：原来这组学生是 </a:t>
            </a:r>
            <a:r>
              <a:rPr lang="en-US" altLang="zh-CN" sz="3600" b="1" kern="0">
                <a:latin typeface="Times New Roman" panose="02020603050405020304"/>
                <a:ea typeface="黑体" panose="02010609060101010101" pitchFamily="49" charset="-122"/>
              </a:rPr>
              <a:t>8 </a:t>
            </a: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人</a:t>
            </a:r>
            <a:r>
              <a:rPr lang="en-US" altLang="zh-CN" sz="3600" b="1" kern="0">
                <a:latin typeface="Times New Roman" panose="02020603050405020304"/>
                <a:ea typeface="黑体" panose="02010609060101010101" pitchFamily="49" charset="-122"/>
              </a:rPr>
              <a:t>.</a:t>
            </a:r>
            <a:endParaRPr lang="en-US" altLang="zh-CN" sz="3600" b="1" kern="0" dirty="0">
              <a:latin typeface="+mj-lt"/>
              <a:ea typeface="+mj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531532" y="1965506"/>
            <a:ext cx="3562233" cy="2781801"/>
            <a:chOff x="4648252" y="2656860"/>
            <a:chExt cx="3238392" cy="2528911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8252" y="2656860"/>
              <a:ext cx="3185273" cy="2528911"/>
            </a:xfrm>
            <a:prstGeom prst="rect">
              <a:avLst/>
            </a:prstGeom>
            <a:ln>
              <a:noFill/>
            </a:ln>
          </p:spPr>
        </p:pic>
        <p:sp>
          <p:nvSpPr>
            <p:cNvPr id="42" name="文本框 53"/>
            <p:cNvSpPr txBox="1"/>
            <p:nvPr/>
          </p:nvSpPr>
          <p:spPr>
            <a:xfrm>
              <a:off x="4701371" y="2690080"/>
              <a:ext cx="3185273" cy="2462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  <a:cs typeface="+mn-cs"/>
                </a:defRPr>
              </a:lvl9pPr>
            </a:lstStyle>
            <a:p>
              <a:pPr hangingPunct="1"/>
              <a:r>
                <a:rPr lang="zh-CN" altLang="en-US" sz="3400" b="1" spc="-300">
                  <a:solidFill>
                    <a:schemeClr val="accent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解分式方程应用题时，所得的根，不仅要</a:t>
              </a:r>
              <a:r>
                <a:rPr lang="zh-CN" altLang="en-US" sz="3400" b="1" spc="-300">
                  <a:solidFill>
                    <a:schemeClr val="accent2">
                      <a:lumMod val="50000"/>
                    </a:schemeClr>
                  </a:solidFill>
                  <a:highlight>
                    <a:srgbClr val="FFFF00"/>
                  </a:highlight>
                  <a:latin typeface="楷体" panose="02010609060101010101" pitchFamily="49" charset="-122"/>
                  <a:ea typeface="楷体" panose="02010609060101010101" pitchFamily="49" charset="-122"/>
                </a:rPr>
                <a:t>检验其是否为增根</a:t>
              </a:r>
              <a:r>
                <a:rPr lang="zh-CN" altLang="en-US" sz="3400" b="1" spc="-300">
                  <a:solidFill>
                    <a:schemeClr val="accent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，还要考虑它</a:t>
              </a:r>
              <a:r>
                <a:rPr lang="zh-CN" altLang="en-US" sz="3400" b="1" spc="-300">
                  <a:solidFill>
                    <a:schemeClr val="accent2">
                      <a:lumMod val="50000"/>
                    </a:schemeClr>
                  </a:solidFill>
                  <a:highlight>
                    <a:srgbClr val="FFFF00"/>
                  </a:highlight>
                  <a:latin typeface="楷体" panose="02010609060101010101" pitchFamily="49" charset="-122"/>
                  <a:ea typeface="楷体" panose="02010609060101010101" pitchFamily="49" charset="-122"/>
                </a:rPr>
                <a:t>是否符合题意</a:t>
              </a:r>
              <a:r>
                <a:rPr lang="en-US" altLang="zh-CN" sz="3400" b="1" spc="-300">
                  <a:solidFill>
                    <a:schemeClr val="accent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3400" b="1" spc="-300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 uiExpand="1" build="p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43776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9538" y="820160"/>
            <a:ext cx="10632924" cy="2687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某条高速铁路全长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720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千米，高铁列车与动车组列车在该高速铁路上运行时，高铁列车的平均速度比动车组列车每小时快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千米，因此全程少用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小时，求高铁列车全程运行的平均速度．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8288" y="3566980"/>
            <a:ext cx="111954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解：设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高铁列车全程运行的平均速度为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千米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/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小时</a:t>
            </a:r>
            <a:r>
              <a:rPr lang="zh-CN" altLang="en-US" sz="3600" b="1">
                <a:solidFill>
                  <a:srgbClr val="FF0000"/>
                </a:solidFill>
                <a:cs typeface="Times New Roman" panose="02020603050405020304" pitchFamily="18" charset="0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484406" y="4213097"/>
            <a:ext cx="6056908" cy="1079500"/>
            <a:chOff x="2385472" y="1925004"/>
            <a:chExt cx="6056908" cy="1079500"/>
          </a:xfrm>
        </p:grpSpPr>
        <p:sp>
          <p:nvSpPr>
            <p:cNvPr id="15" name="Text Box 17"/>
            <p:cNvSpPr txBox="1">
              <a:spLocks noChangeArrowheads="1"/>
            </p:cNvSpPr>
            <p:nvPr/>
          </p:nvSpPr>
          <p:spPr bwMode="auto">
            <a:xfrm>
              <a:off x="2385472" y="2142178"/>
              <a:ext cx="3488102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F0000"/>
                  </a:solidFill>
                  <a:latin typeface="+mj-lt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根据题意，得</a:t>
              </a:r>
              <a:endParaRPr lang="en-US" altLang="zh-CN" dirty="0"/>
            </a:p>
          </p:txBody>
        </p:sp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305480" y="1925004"/>
            <a:ext cx="31369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61" name="Equation" r:id="rId1" imgW="75285600" imgH="25908000" progId="Equation.DSMT4">
                    <p:embed/>
                  </p:oleObj>
                </mc:Choice>
                <mc:Fallback>
                  <p:oleObj name="Equation" r:id="rId1" imgW="75285600" imgH="25908000" progId="Equation.DSMT4">
                    <p:embed/>
                    <p:pic>
                      <p:nvPicPr>
                        <p:cNvPr id="0" name="对象 3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305480" y="1925004"/>
                          <a:ext cx="31369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1327651" y="5453177"/>
            <a:ext cx="7619911" cy="1346071"/>
            <a:chOff x="2385471" y="2142178"/>
            <a:chExt cx="7619911" cy="1346071"/>
          </a:xfrm>
        </p:grpSpPr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2385471" y="2142178"/>
              <a:ext cx="7619911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F0000"/>
                  </a:solidFill>
                  <a:latin typeface="+mj-lt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方程两边同乘以 </a:t>
              </a:r>
              <a:r>
                <a:rPr lang="en-US" altLang="zh-CN" i="1"/>
                <a:t>x</a:t>
              </a:r>
              <a:r>
                <a:rPr lang="en-US" altLang="zh-CN"/>
                <a:t>(</a:t>
              </a:r>
              <a:r>
                <a:rPr lang="en-US" altLang="zh-CN" i="1"/>
                <a:t>x</a:t>
              </a:r>
              <a:r>
                <a:rPr lang="en-US" altLang="zh-CN"/>
                <a:t> </a:t>
              </a:r>
              <a:r>
                <a:rPr lang="en-US" altLang="zh-CN" kern="0"/>
                <a:t>–</a:t>
              </a:r>
              <a:r>
                <a:rPr lang="en-US" altLang="zh-CN"/>
                <a:t> 60)</a:t>
              </a:r>
              <a:r>
                <a:rPr lang="zh-CN" altLang="en-US"/>
                <a:t>，整理，得</a:t>
              </a:r>
              <a:endParaRPr lang="en-US" altLang="zh-CN" dirty="0"/>
            </a:p>
          </p:txBody>
        </p:sp>
        <p:sp>
          <p:nvSpPr>
            <p:cNvPr id="19" name="Text Box 17"/>
            <p:cNvSpPr txBox="1">
              <a:spLocks noChangeArrowheads="1"/>
            </p:cNvSpPr>
            <p:nvPr/>
          </p:nvSpPr>
          <p:spPr bwMode="auto">
            <a:xfrm>
              <a:off x="5064584" y="2841918"/>
              <a:ext cx="475224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1219200">
                <a:defRPr/>
              </a:pPr>
              <a:r>
                <a:rPr lang="en-US" altLang="zh-CN" sz="3600" b="1" i="1" kern="0">
                  <a:solidFill>
                    <a:srgbClr val="FF0000"/>
                  </a:solidFill>
                  <a:latin typeface="+mj-lt"/>
                  <a:ea typeface="+mj-ea"/>
                </a:rPr>
                <a:t>x</a:t>
              </a:r>
              <a:r>
                <a:rPr lang="en-US" altLang="zh-CN" sz="3600" b="1" kern="0" baseline="30000">
                  <a:solidFill>
                    <a:srgbClr val="FF0000"/>
                  </a:solidFill>
                  <a:latin typeface="+mj-lt"/>
                  <a:ea typeface="+mj-ea"/>
                </a:rPr>
                <a:t>2</a:t>
              </a:r>
              <a:r>
                <a:rPr lang="en-US" altLang="zh-CN" sz="3600" b="1" kern="0">
                  <a:solidFill>
                    <a:srgbClr val="FF0000"/>
                  </a:solidFill>
                  <a:latin typeface="+mj-lt"/>
                  <a:ea typeface="+mj-ea"/>
                </a:rPr>
                <a:t> </a:t>
              </a:r>
              <a:r>
                <a:rPr lang="en-US" altLang="zh-CN" sz="3600" b="1" kern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rPr>
                <a:t>–</a:t>
              </a:r>
              <a:r>
                <a:rPr lang="en-US" altLang="zh-CN" sz="3600" b="1" kern="0">
                  <a:solidFill>
                    <a:srgbClr val="FF0000"/>
                  </a:solidFill>
                  <a:latin typeface="+mj-lt"/>
                  <a:ea typeface="+mj-ea"/>
                </a:rPr>
                <a:t> 60</a:t>
              </a:r>
              <a:r>
                <a:rPr lang="en-US" altLang="zh-CN" sz="3600" b="1" i="1" kern="0">
                  <a:solidFill>
                    <a:srgbClr val="FF0000"/>
                  </a:solidFill>
                  <a:latin typeface="+mj-lt"/>
                  <a:ea typeface="+mj-ea"/>
                </a:rPr>
                <a:t>x</a:t>
              </a:r>
              <a:r>
                <a:rPr lang="en-US" altLang="zh-CN" sz="3600" b="1" kern="0">
                  <a:solidFill>
                    <a:srgbClr val="FF0000"/>
                  </a:solidFill>
                  <a:latin typeface="+mj-lt"/>
                  <a:ea typeface="+mj-ea"/>
                </a:rPr>
                <a:t> – 21600 = 0</a:t>
              </a:r>
              <a:endParaRPr lang="en-US" altLang="zh-CN" sz="3600" b="1" kern="0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80842" y="1103246"/>
            <a:ext cx="7619911" cy="1346071"/>
            <a:chOff x="2385471" y="2142178"/>
            <a:chExt cx="7619911" cy="1346071"/>
          </a:xfrm>
        </p:grpSpPr>
        <p:sp>
          <p:nvSpPr>
            <p:cNvPr id="3" name="Text Box 17"/>
            <p:cNvSpPr txBox="1">
              <a:spLocks noChangeArrowheads="1"/>
            </p:cNvSpPr>
            <p:nvPr/>
          </p:nvSpPr>
          <p:spPr bwMode="auto">
            <a:xfrm>
              <a:off x="2385471" y="2142178"/>
              <a:ext cx="7619911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F0000"/>
                  </a:solidFill>
                  <a:latin typeface="+mj-lt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方程两边同乘以 </a:t>
              </a:r>
              <a:r>
                <a:rPr lang="en-US" altLang="zh-CN" i="1"/>
                <a:t>x</a:t>
              </a:r>
              <a:r>
                <a:rPr lang="en-US" altLang="zh-CN"/>
                <a:t>(</a:t>
              </a:r>
              <a:r>
                <a:rPr lang="en-US" altLang="zh-CN" i="1"/>
                <a:t>x</a:t>
              </a:r>
              <a:r>
                <a:rPr lang="en-US" altLang="zh-CN"/>
                <a:t> </a:t>
              </a:r>
              <a:r>
                <a:rPr lang="en-US" altLang="zh-CN" kern="0"/>
                <a:t>–</a:t>
              </a:r>
              <a:r>
                <a:rPr lang="en-US" altLang="zh-CN"/>
                <a:t> 60)</a:t>
              </a:r>
              <a:r>
                <a:rPr lang="zh-CN" altLang="en-US"/>
                <a:t>，整理，得</a:t>
              </a:r>
              <a:endParaRPr lang="en-US" altLang="zh-CN" dirty="0"/>
            </a:p>
          </p:txBody>
        </p:sp>
        <p:sp>
          <p:nvSpPr>
            <p:cNvPr id="4" name="Text Box 17"/>
            <p:cNvSpPr txBox="1">
              <a:spLocks noChangeArrowheads="1"/>
            </p:cNvSpPr>
            <p:nvPr/>
          </p:nvSpPr>
          <p:spPr bwMode="auto">
            <a:xfrm>
              <a:off x="4424505" y="2841918"/>
              <a:ext cx="475224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1219200">
                <a:defRPr/>
              </a:pPr>
              <a:r>
                <a:rPr lang="en-US" altLang="zh-CN" sz="3600" b="1" i="1" kern="0">
                  <a:solidFill>
                    <a:srgbClr val="FF0000"/>
                  </a:solidFill>
                  <a:latin typeface="+mj-lt"/>
                  <a:ea typeface="+mj-ea"/>
                </a:rPr>
                <a:t>x</a:t>
              </a:r>
              <a:r>
                <a:rPr lang="en-US" altLang="zh-CN" sz="3600" b="1" kern="0" baseline="30000">
                  <a:solidFill>
                    <a:srgbClr val="FF0000"/>
                  </a:solidFill>
                  <a:latin typeface="+mj-lt"/>
                  <a:ea typeface="+mj-ea"/>
                </a:rPr>
                <a:t>2</a:t>
              </a:r>
              <a:r>
                <a:rPr lang="en-US" altLang="zh-CN" sz="3600" b="1" kern="0">
                  <a:solidFill>
                    <a:srgbClr val="FF0000"/>
                  </a:solidFill>
                  <a:latin typeface="+mj-lt"/>
                  <a:ea typeface="+mj-ea"/>
                </a:rPr>
                <a:t> </a:t>
              </a:r>
              <a:r>
                <a:rPr lang="en-US" altLang="zh-CN" sz="3600" b="1" kern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rPr>
                <a:t>–</a:t>
              </a:r>
              <a:r>
                <a:rPr lang="en-US" altLang="zh-CN" sz="3600" b="1" kern="0">
                  <a:solidFill>
                    <a:srgbClr val="FF0000"/>
                  </a:solidFill>
                  <a:latin typeface="+mj-lt"/>
                  <a:ea typeface="+mj-ea"/>
                </a:rPr>
                <a:t> 60</a:t>
              </a:r>
              <a:r>
                <a:rPr lang="en-US" altLang="zh-CN" sz="3600" b="1" i="1" kern="0">
                  <a:solidFill>
                    <a:srgbClr val="FF0000"/>
                  </a:solidFill>
                  <a:latin typeface="+mj-lt"/>
                  <a:ea typeface="+mj-ea"/>
                </a:rPr>
                <a:t>x</a:t>
              </a:r>
              <a:r>
                <a:rPr lang="en-US" altLang="zh-CN" sz="3600" b="1" kern="0">
                  <a:solidFill>
                    <a:srgbClr val="FF0000"/>
                  </a:solidFill>
                  <a:latin typeface="+mj-lt"/>
                  <a:ea typeface="+mj-ea"/>
                </a:rPr>
                <a:t> – 21600 = 0</a:t>
              </a:r>
              <a:endParaRPr lang="en-US" altLang="zh-CN" sz="3600" b="1" kern="0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1680842" y="2771689"/>
            <a:ext cx="6973680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+mj-lt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解方程，得 </a:t>
            </a:r>
            <a:r>
              <a:rPr lang="en-US" altLang="zh-CN"/>
              <a:t> 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/>
              <a:t> = – 120</a:t>
            </a:r>
            <a:r>
              <a:rPr lang="zh-CN" altLang="en-US"/>
              <a:t>，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/>
              <a:t> = 180.</a:t>
            </a:r>
            <a:endParaRPr lang="en-US" altLang="zh-CN" dirty="0"/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1680842" y="3533522"/>
            <a:ext cx="99973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经检验，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n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 = – 120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 = 180 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都是原方程的根，</a:t>
            </a:r>
            <a:endParaRPr lang="en-US" altLang="zh-CN" sz="3600" b="1" kern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727254" y="5211309"/>
            <a:ext cx="105111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答：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高铁列车全程运行的平均速度为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 180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千米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/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小时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1680842" y="4295355"/>
            <a:ext cx="91090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但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n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 = – 120 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不合题意，所以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 = 180.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  <p:bldP spid="7" grpId="0"/>
      <p:bldP spid="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6885" y="1258181"/>
            <a:ext cx="10038229" cy="43416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将分式方程                                    化为整式方程是（        ）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742950" lvl="0" indent="-742950">
              <a:lnSpc>
                <a:spcPct val="130000"/>
              </a:lnSpc>
              <a:buAutoNum type="alphaUcPeriod"/>
            </a:pP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36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– 1 =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742950" lvl="0" indent="-742950">
              <a:lnSpc>
                <a:spcPct val="130000"/>
              </a:lnSpc>
              <a:buAutoNum type="alphaUcPeriod"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7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– 3 = 0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742950" lvl="0" indent="-742950">
              <a:lnSpc>
                <a:spcPct val="130000"/>
              </a:lnSpc>
              <a:buAutoNum type="alphaUcPeriod"/>
            </a:pP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36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sz="3600" b="1" baseline="30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– 3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+ 1 </a:t>
            </a: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742950" lvl="0" indent="-742950">
              <a:lnSpc>
                <a:spcPct val="130000"/>
              </a:lnSpc>
              <a:buAutoNum type="alphaUcPeriod"/>
            </a:pP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36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sz="3600" b="1" baseline="30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– 3</a:t>
            </a:r>
            <a:r>
              <a:rPr lang="en-US" sz="36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– 1 =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0</a:t>
            </a:r>
            <a:endParaRPr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75926" y="1962999"/>
            <a:ext cx="750570" cy="740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0" algn="ctr" fontAlgn="auto">
              <a:lnSpc>
                <a:spcPct val="130000"/>
              </a:lnSpc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25537" y="1179803"/>
          <a:ext cx="38862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9" name="Equation" r:id="rId1" imgW="93268800" imgH="29565600" progId="Equation.DSMT4">
                  <p:embed/>
                </p:oleObj>
              </mc:Choice>
              <mc:Fallback>
                <p:oleObj name="Equation" r:id="rId1" imgW="93268800" imgH="295656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25537" y="1179803"/>
                        <a:ext cx="3886200" cy="123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4850" y="533336"/>
            <a:ext cx="10445779" cy="289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ea typeface="+mj-ea"/>
              </a:rPr>
              <a:t>2. </a:t>
            </a:r>
            <a:r>
              <a:rPr lang="zh-CN" altLang="en-US" sz="3600" b="1">
                <a:ea typeface="+mj-ea"/>
              </a:rPr>
              <a:t>端午节期间，某商家将每袋粽子降价 </a:t>
            </a:r>
            <a:r>
              <a:rPr lang="en-US" altLang="zh-CN" sz="3600" b="1">
                <a:ea typeface="+mj-ea"/>
              </a:rPr>
              <a:t>2 </a:t>
            </a:r>
            <a:r>
              <a:rPr lang="zh-CN" altLang="en-US" sz="3600" b="1">
                <a:ea typeface="+mj-ea"/>
              </a:rPr>
              <a:t>元销售</a:t>
            </a:r>
            <a:r>
              <a:rPr lang="en-US" altLang="zh-CN" sz="3600" b="1">
                <a:ea typeface="+mj-ea"/>
              </a:rPr>
              <a:t>. </a:t>
            </a:r>
            <a:r>
              <a:rPr lang="zh-CN" altLang="en-US" sz="3600" b="1">
                <a:ea typeface="+mj-ea"/>
              </a:rPr>
              <a:t>元元发现，降价后用 </a:t>
            </a:r>
            <a:r>
              <a:rPr lang="en-US" altLang="zh-CN" sz="3600" b="1">
                <a:ea typeface="+mj-ea"/>
              </a:rPr>
              <a:t>240 </a:t>
            </a:r>
            <a:r>
              <a:rPr lang="zh-CN" altLang="en-US" sz="3600" b="1">
                <a:ea typeface="+mj-ea"/>
              </a:rPr>
              <a:t>元可以比降价前多购买 </a:t>
            </a:r>
            <a:r>
              <a:rPr lang="en-US" altLang="zh-CN" sz="3600" b="1">
                <a:ea typeface="+mj-ea"/>
              </a:rPr>
              <a:t>10 </a:t>
            </a:r>
            <a:r>
              <a:rPr lang="zh-CN" altLang="en-US" sz="3600" b="1">
                <a:ea typeface="+mj-ea"/>
              </a:rPr>
              <a:t>袋</a:t>
            </a:r>
            <a:r>
              <a:rPr lang="en-US" altLang="zh-CN" sz="3600" b="1">
                <a:ea typeface="+mj-ea"/>
              </a:rPr>
              <a:t>. </a:t>
            </a:r>
            <a:r>
              <a:rPr lang="zh-CN" altLang="en-US" sz="3600" b="1">
                <a:ea typeface="+mj-ea"/>
              </a:rPr>
              <a:t>求：每袋粽子的原价是多少元？设每袋粽子的原价是 </a:t>
            </a:r>
            <a:r>
              <a:rPr lang="en-US" altLang="zh-CN" sz="3600" b="1" i="1">
                <a:ea typeface="+mj-ea"/>
              </a:rPr>
              <a:t>x</a:t>
            </a:r>
            <a:r>
              <a:rPr lang="en-US" altLang="zh-CN" sz="3600" b="1">
                <a:ea typeface="+mj-ea"/>
              </a:rPr>
              <a:t> </a:t>
            </a:r>
            <a:r>
              <a:rPr lang="zh-CN" altLang="en-US" sz="3600" b="1">
                <a:ea typeface="+mj-ea"/>
              </a:rPr>
              <a:t>元，下面所列方程正确的是（       ）</a:t>
            </a:r>
            <a:endParaRPr lang="en-US" altLang="zh-CN" sz="3600" b="1"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12898" y="2759278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C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114850" y="3626216"/>
          <a:ext cx="36195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3" name="Equation" r:id="rId1" imgW="86868000" imgH="25908000" progId="Equation.DSMT4">
                  <p:embed/>
                </p:oleObj>
              </mc:Choice>
              <mc:Fallback>
                <p:oleObj name="Equation" r:id="rId1" imgW="86868000" imgH="25908000" progId="Equation.DSMT4">
                  <p:embed/>
                  <p:pic>
                    <p:nvPicPr>
                      <p:cNvPr id="0" name="图片 5225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4850" y="3626216"/>
                        <a:ext cx="36195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121400" y="3624039"/>
          <a:ext cx="35687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4" name="Equation" r:id="rId3" imgW="85648800" imgH="25908000" progId="Equation.DSMT4">
                  <p:embed/>
                </p:oleObj>
              </mc:Choice>
              <mc:Fallback>
                <p:oleObj name="Equation" r:id="rId3" imgW="85648800" imgH="259080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21400" y="3624039"/>
                        <a:ext cx="35687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133475" y="5058684"/>
          <a:ext cx="3581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5" name="Equation" r:id="rId5" imgW="85953600" imgH="25908000" progId="Equation.DSMT4">
                  <p:embed/>
                </p:oleObj>
              </mc:Choice>
              <mc:Fallback>
                <p:oleObj name="Equation" r:id="rId5" imgW="85953600" imgH="259080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33475" y="5058684"/>
                        <a:ext cx="35814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6108700" y="5057096"/>
          <a:ext cx="35941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6" name="Equation" r:id="rId7" imgW="86258400" imgH="25908000" progId="Equation.DSMT4">
                  <p:embed/>
                </p:oleObj>
              </mc:Choice>
              <mc:Fallback>
                <p:oleObj name="Equation" r:id="rId7" imgW="86258400" imgH="259080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08700" y="5057096"/>
                        <a:ext cx="35941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3439974" y="6001498"/>
            <a:ext cx="1513477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+mj-lt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i="1">
                <a:solidFill>
                  <a:srgbClr val="0000FF"/>
                </a:solidFill>
              </a:rPr>
              <a:t>x</a:t>
            </a:r>
            <a:r>
              <a:rPr lang="en-US" altLang="zh-CN">
                <a:solidFill>
                  <a:srgbClr val="0000FF"/>
                </a:solidFill>
              </a:rPr>
              <a:t> = 8</a:t>
            </a:r>
            <a:endParaRPr lang="en-US" altLang="zh-CN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63522" y="272764"/>
            <a:ext cx="10418730" cy="3615862"/>
            <a:chOff x="1063522" y="272764"/>
            <a:chExt cx="10418730" cy="3615862"/>
          </a:xfrm>
        </p:grpSpPr>
        <p:sp>
          <p:nvSpPr>
            <p:cNvPr id="7" name="文本框 6"/>
            <p:cNvSpPr txBox="1"/>
            <p:nvPr/>
          </p:nvSpPr>
          <p:spPr>
            <a:xfrm>
              <a:off x="1063522" y="272764"/>
              <a:ext cx="10418730" cy="36158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600" b="1">
                  <a:ea typeface="+mj-ea"/>
                </a:rPr>
                <a:t>3. 2025 </a:t>
              </a:r>
              <a:r>
                <a:rPr lang="zh-CN" altLang="en-US" sz="3600" b="1">
                  <a:ea typeface="+mj-ea"/>
                </a:rPr>
                <a:t>年 </a:t>
              </a:r>
              <a:r>
                <a:rPr lang="en-US" altLang="zh-CN" sz="3600" b="1">
                  <a:ea typeface="+mj-ea"/>
                </a:rPr>
                <a:t>4 </a:t>
              </a:r>
              <a:r>
                <a:rPr lang="zh-CN" altLang="en-US" sz="3600" b="1">
                  <a:ea typeface="+mj-ea"/>
                </a:rPr>
                <a:t>月 </a:t>
              </a:r>
              <a:r>
                <a:rPr lang="en-US" altLang="zh-CN" sz="3600" b="1">
                  <a:ea typeface="+mj-ea"/>
                </a:rPr>
                <a:t>19 </a:t>
              </a:r>
              <a:r>
                <a:rPr lang="zh-CN" altLang="en-US" sz="3600" b="1">
                  <a:ea typeface="+mj-ea"/>
                </a:rPr>
                <a:t>日，全球首次“人机共跑”半程马拉松在北京完赛</a:t>
              </a:r>
              <a:r>
                <a:rPr lang="en-US" altLang="zh-CN" sz="3600" b="1">
                  <a:ea typeface="+mj-ea"/>
                </a:rPr>
                <a:t>. </a:t>
              </a:r>
              <a:r>
                <a:rPr lang="zh-CN" altLang="en-US" sz="3600" b="1">
                  <a:ea typeface="+mj-ea"/>
                </a:rPr>
                <a:t>这次机器人马拉松比赛里程约为 </a:t>
              </a:r>
              <a:r>
                <a:rPr lang="en-US" altLang="zh-CN" sz="3600" b="1">
                  <a:ea typeface="+mj-ea"/>
                </a:rPr>
                <a:t>21 km</a:t>
              </a:r>
              <a:r>
                <a:rPr lang="zh-CN" altLang="en-US" sz="3600" b="1">
                  <a:ea typeface="+mj-ea"/>
                </a:rPr>
                <a:t>，其中机器人甲每小时比机器人乙多跑 </a:t>
              </a:r>
              <a:r>
                <a:rPr lang="en-US" altLang="zh-CN" sz="3600" b="1">
                  <a:ea typeface="+mj-ea"/>
                </a:rPr>
                <a:t>2 km</a:t>
              </a:r>
              <a:r>
                <a:rPr lang="zh-CN" altLang="en-US" sz="3600" b="1">
                  <a:ea typeface="+mj-ea"/>
                </a:rPr>
                <a:t>，用时比机器人乙少      ，求机器人甲、乙的平均速度分别是多少？</a:t>
              </a:r>
              <a:endParaRPr lang="zh-CN" altLang="en-US" sz="3600" b="1">
                <a:ea typeface="+mj-ea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5935611" y="2323374"/>
            <a:ext cx="6223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98" name="Equation" r:id="rId1" imgW="14935200" imgH="25908000" progId="Equation.DSMT4">
                    <p:embed/>
                  </p:oleObj>
                </mc:Choice>
                <mc:Fallback>
                  <p:oleObj name="Equation" r:id="rId1" imgW="14935200" imgH="25908000" progId="Equation.DSMT4">
                    <p:embed/>
                    <p:pic>
                      <p:nvPicPr>
                        <p:cNvPr id="0" name="图片 5429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935611" y="2323374"/>
                          <a:ext cx="6223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文本框 14"/>
          <p:cNvSpPr txBox="1"/>
          <p:nvPr/>
        </p:nvSpPr>
        <p:spPr>
          <a:xfrm>
            <a:off x="1115278" y="3942035"/>
            <a:ext cx="84492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解：设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机器人甲的平均速度为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km/h</a:t>
            </a:r>
            <a:r>
              <a:rPr lang="zh-CN" altLang="en-US" sz="3600" b="1">
                <a:solidFill>
                  <a:srgbClr val="FF0000"/>
                </a:solidFill>
                <a:cs typeface="Times New Roman" panose="02020603050405020304" pitchFamily="18" charset="0"/>
              </a:rPr>
              <a:t>，则机器人乙的平均速度为 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</a:rPr>
              <a:t> – 2) km/h.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63522" y="5249863"/>
            <a:ext cx="6580965" cy="1079500"/>
            <a:chOff x="2385472" y="1925657"/>
            <a:chExt cx="6580965" cy="1079500"/>
          </a:xfrm>
        </p:grpSpPr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2385472" y="2142178"/>
              <a:ext cx="3488102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F0000"/>
                  </a:solidFill>
                  <a:latin typeface="+mj-lt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根据题意，得</a:t>
              </a:r>
              <a:endParaRPr lang="en-US" altLang="zh-CN" dirty="0"/>
            </a:p>
          </p:txBody>
        </p: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6223237" y="1925657"/>
            <a:ext cx="27432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99" name="Equation" r:id="rId3" imgW="65836800" imgH="25908000" progId="Equation.DSMT4">
                    <p:embed/>
                  </p:oleObj>
                </mc:Choice>
                <mc:Fallback>
                  <p:oleObj name="Equation" r:id="rId3" imgW="65836800" imgH="25908000" progId="Equation.DSMT4">
                    <p:embed/>
                    <p:pic>
                      <p:nvPicPr>
                        <p:cNvPr id="0" name="对象 1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223237" y="1925657"/>
                          <a:ext cx="27432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1597</Words>
  <Application>WPS 演示</Application>
  <PresentationFormat>宽屏</PresentationFormat>
  <Paragraphs>147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12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华文中宋</vt:lpstr>
      <vt:lpstr>Gulim</vt:lpstr>
      <vt:lpstr>黑体</vt:lpstr>
      <vt:lpstr>times</vt:lpstr>
      <vt:lpstr>Traditional Arabic</vt:lpstr>
      <vt:lpstr>Times New Roman</vt:lpstr>
      <vt:lpstr>Times New Roman</vt:lpstr>
      <vt:lpstr>Arial Unicode MS</vt:lpstr>
      <vt:lpstr>等线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672</cp:revision>
  <dcterms:created xsi:type="dcterms:W3CDTF">2025-11-05T05:12:00Z</dcterms:created>
  <dcterms:modified xsi:type="dcterms:W3CDTF">2026-02-04T08:34:12Z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31DDC9462C1642C088B466DFE773755D_12</vt:lpwstr>
  </property>
  <property fmtid="{D5CDD505-2E9C-101B-9397-08002B2CF9AE}" pid="3" name="KSOProductBuildVer">
    <vt:lpwstr>2052-12.1.0.24657</vt:lpwstr>
  </property>
</Properties>
</file>