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68" r:id="rId4"/>
    <p:sldId id="319" r:id="rId6"/>
    <p:sldId id="352" r:id="rId7"/>
    <p:sldId id="392" r:id="rId8"/>
    <p:sldId id="391" r:id="rId9"/>
    <p:sldId id="378" r:id="rId10"/>
    <p:sldId id="393" r:id="rId11"/>
    <p:sldId id="394" r:id="rId12"/>
    <p:sldId id="344" r:id="rId13"/>
    <p:sldId id="396" r:id="rId14"/>
    <p:sldId id="358" r:id="rId15"/>
    <p:sldId id="397" r:id="rId16"/>
    <p:sldId id="398" r:id="rId17"/>
    <p:sldId id="399" r:id="rId18"/>
    <p:sldId id="276" r:id="rId19"/>
    <p:sldId id="388" r:id="rId20"/>
    <p:sldId id="376" r:id="rId21"/>
    <p:sldId id="400" r:id="rId22"/>
    <p:sldId id="390" r:id="rId23"/>
    <p:sldId id="338" r:id="rId24"/>
    <p:sldId id="33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FF"/>
    <a:srgbClr val="FF00FF"/>
    <a:srgbClr val="FFFBDD"/>
    <a:srgbClr val="FF7DA2"/>
    <a:srgbClr val="FFF9CD"/>
    <a:srgbClr val="FF7D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3" autoAdjust="0"/>
    <p:restoredTop sz="94660"/>
  </p:normalViewPr>
  <p:slideViewPr>
    <p:cSldViewPr snapToGrid="0">
      <p:cViewPr varScale="1">
        <p:scale>
          <a:sx n="110" d="100"/>
          <a:sy n="110" d="100"/>
        </p:scale>
        <p:origin x="51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7.e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30.wmf"/><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8.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8.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8.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856D56-FB0D-4926-8F17-139F6E30AD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84EAC2-5B78-4F14-BC17-3DFAED9445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等腰三角形 6"/>
          <p:cNvSpPr/>
          <p:nvPr userDrawn="1"/>
        </p:nvSpPr>
        <p:spPr>
          <a:xfrm rot="10800000">
            <a:off x="9365673" y="0"/>
            <a:ext cx="1079724" cy="1006120"/>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9680476" y="4290466"/>
            <a:ext cx="2755364" cy="2567534"/>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0800000">
            <a:off x="-169817" y="-2"/>
            <a:ext cx="2760617" cy="2572428"/>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0800000">
            <a:off x="-674915" y="-29028"/>
            <a:ext cx="2018940" cy="188131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0909183" y="4977916"/>
            <a:ext cx="2048774" cy="1909111"/>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a:off x="1783930" y="-352697"/>
            <a:ext cx="1547123" cy="1441657"/>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a:off x="9753832" y="4397068"/>
            <a:ext cx="748469" cy="69744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a:off x="10550403" y="6018276"/>
            <a:ext cx="760970" cy="709095"/>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10800000">
            <a:off x="1071898" y="101847"/>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10800000">
            <a:off x="1858695" y="1577568"/>
            <a:ext cx="792251" cy="738244"/>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0800000">
            <a:off x="10193719" y="431758"/>
            <a:ext cx="634768" cy="591496"/>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0800000">
            <a:off x="8954215" y="5760400"/>
            <a:ext cx="1542375" cy="1437232"/>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userDrawn="1"/>
        </p:nvCxnSpPr>
        <p:spPr>
          <a:xfrm>
            <a:off x="5285065" y="15599"/>
            <a:ext cx="462593" cy="860810"/>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8796482" y="-49558"/>
            <a:ext cx="427655" cy="79579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3095898" y="-610951"/>
            <a:ext cx="632219" cy="1176456"/>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1210217" y="1441655"/>
            <a:ext cx="646054" cy="1202200"/>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377029" y="4042998"/>
            <a:ext cx="642900" cy="1196331"/>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11126371" y="2594146"/>
            <a:ext cx="370003" cy="688515"/>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2092408" y="4290466"/>
            <a:ext cx="501126" cy="932513"/>
          </a:xfrm>
          <a:prstGeom prst="line">
            <a:avLst/>
          </a:prstGeom>
          <a:ln w="19050">
            <a:solidFill>
              <a:srgbClr val="BA8F2D">
                <a:alpha val="7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a:off x="8580861" y="6307359"/>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433992" y="6190978"/>
            <a:ext cx="501126" cy="932513"/>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a:off x="750810" y="3649515"/>
            <a:ext cx="388492" cy="722920"/>
          </a:xfrm>
          <a:prstGeom prst="line">
            <a:avLst/>
          </a:prstGeom>
          <a:ln w="19050">
            <a:solidFill>
              <a:srgbClr val="2A3246">
                <a:alpha val="8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a:off x="-285428" y="1716983"/>
            <a:ext cx="459407" cy="854881"/>
          </a:xfrm>
          <a:prstGeom prst="line">
            <a:avLst/>
          </a:prstGeom>
          <a:ln w="19050">
            <a:solidFill>
              <a:srgbClr val="BA8F2D">
                <a:alpha val="80000"/>
              </a:srgb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等腰三角形 2"/>
          <p:cNvSpPr/>
          <p:nvPr userDrawn="1"/>
        </p:nvSpPr>
        <p:spPr>
          <a:xfrm rot="10800000">
            <a:off x="4354" y="-2"/>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rot="10800000">
            <a:off x="604034"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userDrawn="1"/>
        </p:nvSpPr>
        <p:spPr>
          <a:xfrm rot="10800000">
            <a:off x="237364"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userDrawn="1"/>
        </p:nvSpPr>
        <p:spPr>
          <a:xfrm>
            <a:off x="10975553" y="5733805"/>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a:off x="10737303" y="6118927"/>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a:off x="11179591" y="5916304"/>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58535" y="46959"/>
            <a:ext cx="995996" cy="9762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20.wmf"/><Relationship Id="rId1" Type="http://schemas.openxmlformats.org/officeDocument/2006/relationships/oleObject" Target="../embeddings/oleObject20.bin"/></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2.xml"/><Relationship Id="rId4" Type="http://schemas.openxmlformats.org/officeDocument/2006/relationships/image" Target="../media/image21.wmf"/><Relationship Id="rId3" Type="http://schemas.openxmlformats.org/officeDocument/2006/relationships/oleObject" Target="../embeddings/oleObject22.bin"/><Relationship Id="rId2" Type="http://schemas.openxmlformats.org/officeDocument/2006/relationships/image" Target="../media/image20.wmf"/><Relationship Id="rId1" Type="http://schemas.openxmlformats.org/officeDocument/2006/relationships/oleObject" Target="../embeddings/oleObject21.bin"/></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22.wmf"/><Relationship Id="rId1" Type="http://schemas.openxmlformats.org/officeDocument/2006/relationships/oleObject" Target="../embeddings/oleObject23.bin"/></Relationships>
</file>

<file path=ppt/slides/_rels/slide13.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2.xml"/><Relationship Id="rId6" Type="http://schemas.openxmlformats.org/officeDocument/2006/relationships/image" Target="../media/image24.wmf"/><Relationship Id="rId5" Type="http://schemas.openxmlformats.org/officeDocument/2006/relationships/oleObject" Target="../embeddings/oleObject26.bin"/><Relationship Id="rId4" Type="http://schemas.openxmlformats.org/officeDocument/2006/relationships/image" Target="../media/image23.wmf"/><Relationship Id="rId3" Type="http://schemas.openxmlformats.org/officeDocument/2006/relationships/oleObject" Target="../embeddings/oleObject25.bin"/><Relationship Id="rId2" Type="http://schemas.openxmlformats.org/officeDocument/2006/relationships/image" Target="../media/image22.wmf"/><Relationship Id="rId1" Type="http://schemas.openxmlformats.org/officeDocument/2006/relationships/oleObject" Target="../embeddings/oleObject24.bin"/></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26.wmf"/><Relationship Id="rId3" Type="http://schemas.openxmlformats.org/officeDocument/2006/relationships/oleObject" Target="../embeddings/oleObject28.bin"/><Relationship Id="rId2" Type="http://schemas.openxmlformats.org/officeDocument/2006/relationships/image" Target="../media/image25.wmf"/><Relationship Id="rId1" Type="http://schemas.openxmlformats.org/officeDocument/2006/relationships/oleObject" Target="../embeddings/oleObject27.bin"/></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0.wmf"/><Relationship Id="rId7" Type="http://schemas.openxmlformats.org/officeDocument/2006/relationships/oleObject" Target="../embeddings/oleObject32.bin"/><Relationship Id="rId6" Type="http://schemas.openxmlformats.org/officeDocument/2006/relationships/image" Target="../media/image29.wmf"/><Relationship Id="rId5" Type="http://schemas.openxmlformats.org/officeDocument/2006/relationships/oleObject" Target="../embeddings/oleObject31.bin"/><Relationship Id="rId4" Type="http://schemas.openxmlformats.org/officeDocument/2006/relationships/image" Target="../media/image28.wmf"/><Relationship Id="rId3" Type="http://schemas.openxmlformats.org/officeDocument/2006/relationships/oleObject" Target="../embeddings/oleObject30.bin"/><Relationship Id="rId2" Type="http://schemas.openxmlformats.org/officeDocument/2006/relationships/image" Target="../media/image27.wmf"/><Relationship Id="rId10" Type="http://schemas.openxmlformats.org/officeDocument/2006/relationships/vmlDrawing" Target="../drawings/vmlDrawing11.vml"/><Relationship Id="rId1" Type="http://schemas.openxmlformats.org/officeDocument/2006/relationships/oleObject" Target="../embeddings/oleObject29.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2.xml"/><Relationship Id="rId4" Type="http://schemas.openxmlformats.org/officeDocument/2006/relationships/image" Target="../media/image32.wmf"/><Relationship Id="rId3" Type="http://schemas.openxmlformats.org/officeDocument/2006/relationships/oleObject" Target="../embeddings/oleObject34.bin"/><Relationship Id="rId2" Type="http://schemas.openxmlformats.org/officeDocument/2006/relationships/image" Target="../media/image31.wmf"/><Relationship Id="rId1" Type="http://schemas.openxmlformats.org/officeDocument/2006/relationships/oleObject" Target="../embeddings/oleObject33.bin"/></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4.wmf"/><Relationship Id="rId7" Type="http://schemas.openxmlformats.org/officeDocument/2006/relationships/oleObject" Target="../embeddings/oleObject38.bin"/><Relationship Id="rId6" Type="http://schemas.openxmlformats.org/officeDocument/2006/relationships/image" Target="../media/image33.wmf"/><Relationship Id="rId5" Type="http://schemas.openxmlformats.org/officeDocument/2006/relationships/oleObject" Target="../embeddings/oleObject37.bin"/><Relationship Id="rId4" Type="http://schemas.openxmlformats.org/officeDocument/2006/relationships/image" Target="../media/image32.wmf"/><Relationship Id="rId3" Type="http://schemas.openxmlformats.org/officeDocument/2006/relationships/oleObject" Target="../embeddings/oleObject36.bin"/><Relationship Id="rId2" Type="http://schemas.openxmlformats.org/officeDocument/2006/relationships/image" Target="../media/image31.wmf"/><Relationship Id="rId10" Type="http://schemas.openxmlformats.org/officeDocument/2006/relationships/vmlDrawing" Target="../drawings/vmlDrawing13.vml"/><Relationship Id="rId1" Type="http://schemas.openxmlformats.org/officeDocument/2006/relationships/oleObject" Target="../embeddings/oleObject35.bin"/></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6.wmf"/><Relationship Id="rId7" Type="http://schemas.openxmlformats.org/officeDocument/2006/relationships/oleObject" Target="../embeddings/oleObject4.bin"/><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2" Type="http://schemas.openxmlformats.org/officeDocument/2006/relationships/vmlDrawing" Target="../drawings/vmlDrawing1.vml"/><Relationship Id="rId11" Type="http://schemas.openxmlformats.org/officeDocument/2006/relationships/slideLayout" Target="../slideLayouts/slideLayout2.xml"/><Relationship Id="rId10" Type="http://schemas.openxmlformats.org/officeDocument/2006/relationships/image" Target="../media/image7.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8.wmf"/><Relationship Id="rId1"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11.bin"/><Relationship Id="rId8" Type="http://schemas.openxmlformats.org/officeDocument/2006/relationships/image" Target="../media/image11.wmf"/><Relationship Id="rId7" Type="http://schemas.openxmlformats.org/officeDocument/2006/relationships/oleObject" Target="../embeddings/oleObject10.bin"/><Relationship Id="rId6" Type="http://schemas.openxmlformats.org/officeDocument/2006/relationships/image" Target="../media/image10.wmf"/><Relationship Id="rId5" Type="http://schemas.openxmlformats.org/officeDocument/2006/relationships/oleObject" Target="../embeddings/oleObject9.bin"/><Relationship Id="rId4" Type="http://schemas.openxmlformats.org/officeDocument/2006/relationships/image" Target="../media/image8.wmf"/><Relationship Id="rId3" Type="http://schemas.openxmlformats.org/officeDocument/2006/relationships/oleObject" Target="../embeddings/oleObject8.bin"/><Relationship Id="rId2" Type="http://schemas.openxmlformats.org/officeDocument/2006/relationships/image" Target="../media/image9.wmf"/><Relationship Id="rId12" Type="http://schemas.openxmlformats.org/officeDocument/2006/relationships/vmlDrawing" Target="../drawings/vmlDrawing3.vml"/><Relationship Id="rId11" Type="http://schemas.openxmlformats.org/officeDocument/2006/relationships/slideLayout" Target="../slideLayouts/slideLayout2.xml"/><Relationship Id="rId10" Type="http://schemas.openxmlformats.org/officeDocument/2006/relationships/image" Target="../media/image12.wmf"/><Relationship Id="rId1"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wmf"/><Relationship Id="rId7" Type="http://schemas.openxmlformats.org/officeDocument/2006/relationships/oleObject" Target="../embeddings/oleObject15.bin"/><Relationship Id="rId6" Type="http://schemas.openxmlformats.org/officeDocument/2006/relationships/image" Target="../media/image14.wmf"/><Relationship Id="rId5" Type="http://schemas.openxmlformats.org/officeDocument/2006/relationships/oleObject" Target="../embeddings/oleObject14.bin"/><Relationship Id="rId4" Type="http://schemas.openxmlformats.org/officeDocument/2006/relationships/image" Target="../media/image8.wmf"/><Relationship Id="rId3" Type="http://schemas.openxmlformats.org/officeDocument/2006/relationships/oleObject" Target="../embeddings/oleObject13.bin"/><Relationship Id="rId2" Type="http://schemas.openxmlformats.org/officeDocument/2006/relationships/image" Target="../media/image13.wmf"/><Relationship Id="rId10" Type="http://schemas.openxmlformats.org/officeDocument/2006/relationships/vmlDrawing" Target="../drawings/vmlDrawing4.vml"/><Relationship Id="rId1"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wmf"/><Relationship Id="rId7" Type="http://schemas.openxmlformats.org/officeDocument/2006/relationships/oleObject" Target="../embeddings/oleObject19.bin"/><Relationship Id="rId6" Type="http://schemas.openxmlformats.org/officeDocument/2006/relationships/image" Target="../media/image17.wmf"/><Relationship Id="rId5" Type="http://schemas.openxmlformats.org/officeDocument/2006/relationships/oleObject" Target="../embeddings/oleObject18.bin"/><Relationship Id="rId4" Type="http://schemas.openxmlformats.org/officeDocument/2006/relationships/image" Target="../media/image8.wmf"/><Relationship Id="rId3" Type="http://schemas.openxmlformats.org/officeDocument/2006/relationships/oleObject" Target="../embeddings/oleObject17.bin"/><Relationship Id="rId2" Type="http://schemas.openxmlformats.org/officeDocument/2006/relationships/image" Target="../media/image16.wmf"/><Relationship Id="rId10" Type="http://schemas.openxmlformats.org/officeDocument/2006/relationships/vmlDrawing" Target="../drawings/vmlDrawing5.vml"/><Relationship Id="rId1" Type="http://schemas.openxmlformats.org/officeDocument/2006/relationships/oleObject" Target="../embeddings/oleObject16.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3"/>
          <p:cNvSpPr txBox="1">
            <a:spLocks noChangeArrowheads="1"/>
          </p:cNvSpPr>
          <p:nvPr/>
        </p:nvSpPr>
        <p:spPr bwMode="auto">
          <a:xfrm>
            <a:off x="4494213" y="5589470"/>
            <a:ext cx="3203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latin typeface="楷体" panose="02010609060101010101" pitchFamily="49" charset="-122"/>
                <a:ea typeface="楷体" panose="02010609060101010101" pitchFamily="49" charset="-122"/>
              </a:rPr>
              <a:t>沪科版</a:t>
            </a:r>
            <a:r>
              <a:rPr lang="en-US" altLang="zh-CN" sz="2000" b="1" dirty="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八年级下册</a:t>
            </a:r>
            <a:endParaRPr lang="zh-CN" altLang="en-US" sz="2000" b="1" dirty="0">
              <a:latin typeface="楷体" panose="02010609060101010101" pitchFamily="49" charset="-122"/>
              <a:ea typeface="楷体" panose="02010609060101010101" pitchFamily="49" charset="-122"/>
            </a:endParaRPr>
          </a:p>
        </p:txBody>
      </p:sp>
      <p:sp>
        <p:nvSpPr>
          <p:cNvPr id="6" name="文本框 5"/>
          <p:cNvSpPr txBox="1"/>
          <p:nvPr/>
        </p:nvSpPr>
        <p:spPr>
          <a:xfrm>
            <a:off x="845607" y="1898069"/>
            <a:ext cx="10500787" cy="2438488"/>
          </a:xfrm>
          <a:prstGeom prst="rect">
            <a:avLst/>
          </a:prstGeom>
          <a:noFill/>
        </p:spPr>
        <p:txBody>
          <a:bodyPr wrap="square" rtlCol="0">
            <a:spAutoFit/>
          </a:bodyPr>
          <a:lstStyle/>
          <a:p>
            <a:pPr algn="ctr">
              <a:lnSpc>
                <a:spcPct val="150000"/>
              </a:lnSpc>
            </a:pP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第</a:t>
            </a:r>
            <a:r>
              <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17</a:t>
            </a:r>
            <a:r>
              <a:rPr lang="zh-CN" altLang="en-US"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rPr>
              <a:t>章  一元二次方程</a:t>
            </a:r>
            <a:endParaRPr lang="en-US" altLang="zh-CN" sz="5400" b="1">
              <a:solidFill>
                <a:srgbClr val="BA8F2D"/>
              </a:solidFill>
              <a:latin typeface="微软雅黑" panose="020B0503020204020204" pitchFamily="34" charset="-122"/>
              <a:ea typeface="微软雅黑" panose="020B0503020204020204" pitchFamily="34" charset="-122"/>
              <a:cs typeface="Aa楷体" panose="02000500000000000000" pitchFamily="2" charset="-122"/>
            </a:endParaRPr>
          </a:p>
          <a:p>
            <a:pPr algn="ctr">
              <a:lnSpc>
                <a:spcPct val="150000"/>
              </a:lnSpc>
            </a:pPr>
            <a:r>
              <a:rPr lang="en-US" altLang="zh-CN" sz="5400" b="1">
                <a:latin typeface="微软雅黑" panose="020B0503020204020204" pitchFamily="34" charset="-122"/>
                <a:ea typeface="微软雅黑" panose="020B0503020204020204" pitchFamily="34" charset="-122"/>
                <a:cs typeface="Aa楷体" panose="02000500000000000000" pitchFamily="2" charset="-122"/>
              </a:rPr>
              <a:t>17.3 </a:t>
            </a:r>
            <a:r>
              <a:rPr lang="zh-CN" altLang="en-US" sz="5400" b="1">
                <a:latin typeface="微软雅黑" panose="020B0503020204020204" pitchFamily="34" charset="-122"/>
                <a:ea typeface="微软雅黑" panose="020B0503020204020204" pitchFamily="34" charset="-122"/>
                <a:cs typeface="Aa楷体" panose="02000500000000000000" pitchFamily="2" charset="-122"/>
              </a:rPr>
              <a:t>一元二次方程根的判别式</a:t>
            </a:r>
            <a:endParaRPr lang="zh-CN" altLang="en-US" sz="5400" b="1" dirty="0">
              <a:latin typeface="微软雅黑" panose="020B0503020204020204" pitchFamily="34" charset="-122"/>
              <a:ea typeface="微软雅黑" panose="020B0503020204020204" pitchFamily="34" charset="-122"/>
              <a:cs typeface="Aa楷体" panose="020005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p:cNvSpPr/>
          <p:nvPr/>
        </p:nvSpPr>
        <p:spPr>
          <a:xfrm>
            <a:off x="1207205" y="322369"/>
            <a:ext cx="917809"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 name="Text Box 6"/>
          <p:cNvSpPr txBox="1"/>
          <p:nvPr/>
        </p:nvSpPr>
        <p:spPr>
          <a:xfrm>
            <a:off x="2362829" y="322369"/>
            <a:ext cx="81463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用根的判别式判别下列方程根的情况：</a:t>
            </a:r>
            <a:endParaRPr lang="en-US" altLang="zh-CN" dirty="0"/>
          </a:p>
        </p:txBody>
      </p:sp>
      <p:sp>
        <p:nvSpPr>
          <p:cNvPr id="11" name="文本框 10241"/>
          <p:cNvSpPr txBox="1"/>
          <p:nvPr/>
        </p:nvSpPr>
        <p:spPr>
          <a:xfrm>
            <a:off x="969390" y="953012"/>
            <a:ext cx="9681438" cy="13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dirty="0"/>
              <a:t>（</a:t>
            </a:r>
            <a:r>
              <a:rPr lang="en-US" altLang="zh-CN"/>
              <a:t>1</a:t>
            </a:r>
            <a:r>
              <a:rPr lang="zh-CN" altLang="en-US"/>
              <a:t>）</a:t>
            </a:r>
            <a:r>
              <a:rPr lang="en-US" altLang="zh-CN"/>
              <a:t>5</a:t>
            </a:r>
            <a:r>
              <a:rPr lang="en-US" altLang="zh-CN" i="1"/>
              <a:t>x</a:t>
            </a:r>
            <a:r>
              <a:rPr lang="en-US" altLang="zh-CN" baseline="30000"/>
              <a:t>2</a:t>
            </a:r>
            <a:r>
              <a:rPr lang="en-US" altLang="zh-CN"/>
              <a:t> – 3</a:t>
            </a:r>
            <a:r>
              <a:rPr lang="en-US" altLang="zh-CN" i="1"/>
              <a:t>x</a:t>
            </a:r>
            <a:r>
              <a:rPr lang="en-US" altLang="zh-CN"/>
              <a:t> – 2 = 0</a:t>
            </a:r>
            <a:r>
              <a:rPr lang="zh-CN" altLang="en-US"/>
              <a:t>；（</a:t>
            </a:r>
            <a:r>
              <a:rPr lang="en-US" altLang="zh-CN"/>
              <a:t>2</a:t>
            </a:r>
            <a:r>
              <a:rPr lang="zh-CN" altLang="en-US"/>
              <a:t>）</a:t>
            </a:r>
            <a:r>
              <a:rPr lang="en-US" altLang="zh-CN"/>
              <a:t>25</a:t>
            </a:r>
            <a:r>
              <a:rPr lang="en-US" altLang="zh-CN" i="1"/>
              <a:t>y</a:t>
            </a:r>
            <a:r>
              <a:rPr lang="en-US" altLang="zh-CN" baseline="30000"/>
              <a:t>2</a:t>
            </a:r>
            <a:r>
              <a:rPr lang="en-US" altLang="zh-CN"/>
              <a:t> + 4 = 20</a:t>
            </a:r>
            <a:r>
              <a:rPr lang="en-US" altLang="zh-CN" i="1"/>
              <a:t>y</a:t>
            </a:r>
            <a:r>
              <a:rPr lang="zh-CN" altLang="en-US"/>
              <a:t>；</a:t>
            </a:r>
            <a:endParaRPr lang="en-US" altLang="zh-CN"/>
          </a:p>
          <a:p>
            <a:pPr>
              <a:lnSpc>
                <a:spcPct val="120000"/>
              </a:lnSpc>
            </a:pPr>
            <a:r>
              <a:rPr lang="zh-CN" altLang="en-US"/>
              <a:t>（</a:t>
            </a:r>
            <a:r>
              <a:rPr lang="en-US" altLang="zh-CN"/>
              <a:t>3</a:t>
            </a:r>
            <a:r>
              <a:rPr lang="zh-CN" altLang="en-US"/>
              <a:t>）</a:t>
            </a:r>
            <a:endParaRPr lang="en-US" altLang="zh-CN" dirty="0"/>
          </a:p>
        </p:txBody>
      </p:sp>
      <p:graphicFrame>
        <p:nvGraphicFramePr>
          <p:cNvPr id="4" name="对象 3"/>
          <p:cNvGraphicFramePr>
            <a:graphicFrameLocks noChangeAspect="1"/>
          </p:cNvGraphicFramePr>
          <p:nvPr/>
        </p:nvGraphicFramePr>
        <p:xfrm>
          <a:off x="2125014" y="1673599"/>
          <a:ext cx="3378200" cy="558800"/>
        </p:xfrm>
        <a:graphic>
          <a:graphicData uri="http://schemas.openxmlformats.org/presentationml/2006/ole">
            <mc:AlternateContent xmlns:mc="http://schemas.openxmlformats.org/markup-compatibility/2006">
              <mc:Choice xmlns:v="urn:schemas-microsoft-com:vml" Requires="v">
                <p:oleObj spid="_x0000_s22691" name="Equation" r:id="rId1" imgW="81076800" imgH="13411200" progId="Equation.DSMT4">
                  <p:embed/>
                </p:oleObj>
              </mc:Choice>
              <mc:Fallback>
                <p:oleObj name="Equation" r:id="rId1" imgW="81076800" imgH="13411200" progId="Equation.DSMT4">
                  <p:embed/>
                  <p:pic>
                    <p:nvPicPr>
                      <p:cNvPr id="0" name="图片 22690"/>
                      <p:cNvPicPr/>
                      <p:nvPr/>
                    </p:nvPicPr>
                    <p:blipFill>
                      <a:blip r:embed="rId2"/>
                      <a:stretch>
                        <a:fillRect/>
                      </a:stretch>
                    </p:blipFill>
                    <p:spPr>
                      <a:xfrm>
                        <a:off x="2125014" y="1673599"/>
                        <a:ext cx="3378200" cy="558800"/>
                      </a:xfrm>
                      <a:prstGeom prst="rect">
                        <a:avLst/>
                      </a:prstGeom>
                    </p:spPr>
                  </p:pic>
                </p:oleObj>
              </mc:Fallback>
            </mc:AlternateContent>
          </a:graphicData>
        </a:graphic>
      </p:graphicFrame>
      <p:sp>
        <p:nvSpPr>
          <p:cNvPr id="13" name="Text Box 3"/>
          <p:cNvSpPr txBox="1"/>
          <p:nvPr/>
        </p:nvSpPr>
        <p:spPr>
          <a:xfrm>
            <a:off x="674614" y="2589404"/>
            <a:ext cx="9732431" cy="646331"/>
          </a:xfrm>
          <a:prstGeom prst="rect">
            <a:avLst/>
          </a:prstGeom>
          <a:noFill/>
          <a:ln w="9525">
            <a:noFill/>
          </a:ln>
        </p:spPr>
        <p:txBody>
          <a:bodyPr wrap="square">
            <a:spAutoFit/>
          </a:bodyPr>
          <a:lstStyle/>
          <a:p>
            <a:pPr eaLnBrk="0" hangingPunct="0"/>
            <a:r>
              <a:rPr lang="zh-CN" altLang="en-US" sz="3600" b="1">
                <a:solidFill>
                  <a:srgbClr val="0000FF"/>
                </a:solidFill>
                <a:latin typeface="+mj-lt"/>
                <a:ea typeface="+mj-ea"/>
                <a:cs typeface="仿宋" panose="02010609060101010101" pitchFamily="49" charset="-122"/>
              </a:rPr>
              <a:t>解：</a:t>
            </a:r>
            <a:r>
              <a:rPr lang="zh-CN" altLang="en-US" sz="3600" b="1">
                <a:solidFill>
                  <a:schemeClr val="tx1"/>
                </a:solidFill>
                <a:latin typeface="+mj-lt"/>
                <a:ea typeface="+mj-ea"/>
                <a:cs typeface="仿宋" panose="02010609060101010101" pitchFamily="49" charset="-122"/>
              </a:rPr>
              <a:t>（</a:t>
            </a:r>
            <a:r>
              <a:rPr lang="en-US" altLang="zh-CN" sz="3600" b="1">
                <a:solidFill>
                  <a:schemeClr val="tx1"/>
                </a:solidFill>
                <a:latin typeface="+mj-lt"/>
                <a:ea typeface="+mj-ea"/>
                <a:cs typeface="仿宋" panose="02010609060101010101" pitchFamily="49" charset="-122"/>
              </a:rPr>
              <a:t>1</a:t>
            </a:r>
            <a:r>
              <a:rPr lang="zh-CN" altLang="en-US" sz="3600" b="1">
                <a:solidFill>
                  <a:schemeClr val="tx1"/>
                </a:solidFill>
                <a:latin typeface="+mj-lt"/>
                <a:ea typeface="+mj-ea"/>
                <a:cs typeface="仿宋" panose="02010609060101010101" pitchFamily="49" charset="-122"/>
              </a:rPr>
              <a:t>）因为 </a:t>
            </a:r>
            <a:r>
              <a:rPr lang="en-US" altLang="zh-CN" sz="3600" b="1">
                <a:solidFill>
                  <a:schemeClr val="tx1"/>
                </a:solidFill>
                <a:latin typeface="+mj-lt"/>
                <a:ea typeface="+mj-ea"/>
                <a:cs typeface="仿宋" panose="02010609060101010101" pitchFamily="49" charset="-122"/>
              </a:rPr>
              <a:t>Δ = (–3)</a:t>
            </a:r>
            <a:r>
              <a:rPr lang="en-US" altLang="zh-CN" sz="3600" b="1" baseline="30000">
                <a:solidFill>
                  <a:schemeClr val="tx1"/>
                </a:solidFill>
                <a:latin typeface="+mj-lt"/>
                <a:ea typeface="+mj-ea"/>
                <a:cs typeface="仿宋" panose="02010609060101010101" pitchFamily="49" charset="-122"/>
              </a:rPr>
              <a:t>2</a:t>
            </a:r>
            <a:r>
              <a:rPr lang="en-US" altLang="zh-CN" sz="3600" b="1">
                <a:solidFill>
                  <a:schemeClr val="tx1"/>
                </a:solidFill>
                <a:latin typeface="+mj-lt"/>
                <a:ea typeface="+mj-ea"/>
                <a:cs typeface="仿宋" panose="02010609060101010101" pitchFamily="49" charset="-122"/>
              </a:rPr>
              <a:t> – 4×5×(–2) = 49 &gt; 0</a:t>
            </a:r>
            <a:r>
              <a:rPr lang="zh-CN" altLang="en-US" sz="3600" b="1">
                <a:latin typeface="+mj-lt"/>
                <a:ea typeface="+mj-ea"/>
              </a:rPr>
              <a:t>，</a:t>
            </a:r>
            <a:endParaRPr lang="en-US" altLang="zh-CN" sz="3600" b="1">
              <a:latin typeface="+mj-lt"/>
              <a:ea typeface="+mj-ea"/>
            </a:endParaRPr>
          </a:p>
        </p:txBody>
      </p:sp>
      <p:sp>
        <p:nvSpPr>
          <p:cNvPr id="14" name="文本框 13"/>
          <p:cNvSpPr txBox="1"/>
          <p:nvPr/>
        </p:nvSpPr>
        <p:spPr bwMode="auto">
          <a:xfrm>
            <a:off x="1887070" y="3309991"/>
            <a:ext cx="8622091" cy="693523"/>
          </a:xfrm>
          <a:prstGeom prst="rect">
            <a:avLst/>
          </a:prstGeom>
          <a:noFill/>
        </p:spPr>
        <p:txBody>
          <a:bodyPr wrap="square">
            <a:spAutoFit/>
          </a:bodyPr>
          <a:lstStyle/>
          <a:p>
            <a:pPr>
              <a:lnSpc>
                <a:spcPct val="120000"/>
              </a:lnSpc>
              <a:defRPr/>
            </a:pPr>
            <a:r>
              <a:rPr lang="zh-CN" altLang="en-US" sz="3600" b="1">
                <a:latin typeface="+mj-lt"/>
                <a:ea typeface="+mj-ea"/>
              </a:rPr>
              <a:t>所以原方程有两个不相等的实数根</a:t>
            </a:r>
            <a:r>
              <a:rPr lang="en-US" altLang="zh-CN" sz="3600" b="1">
                <a:latin typeface="+mj-lt"/>
                <a:ea typeface="+mj-ea"/>
              </a:rPr>
              <a:t>.</a:t>
            </a:r>
            <a:endParaRPr lang="en-US" altLang="zh-CN" sz="3600" b="1" dirty="0">
              <a:latin typeface="+mj-lt"/>
              <a:ea typeface="+mj-ea"/>
            </a:endParaRPr>
          </a:p>
        </p:txBody>
      </p:sp>
      <p:sp>
        <p:nvSpPr>
          <p:cNvPr id="17" name="TextBox 4"/>
          <p:cNvSpPr txBox="1">
            <a:spLocks noChangeArrowheads="1"/>
          </p:cNvSpPr>
          <p:nvPr/>
        </p:nvSpPr>
        <p:spPr bwMode="auto">
          <a:xfrm>
            <a:off x="5717861" y="1592739"/>
            <a:ext cx="640974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mj-lt"/>
                <a:ea typeface="+mn-ea"/>
                <a:cs typeface="Times New Roman" panose="02020603050405020304" charset="0"/>
              </a:rPr>
              <a:t>分析：</a:t>
            </a:r>
            <a:r>
              <a:rPr lang="en-US" altLang="zh-CN" sz="3200">
                <a:solidFill>
                  <a:srgbClr val="0000FF"/>
                </a:solidFill>
                <a:latin typeface="+mj-lt"/>
                <a:ea typeface="+mn-ea"/>
                <a:cs typeface="Times New Roman" panose="02020603050405020304" charset="0"/>
              </a:rPr>
              <a:t>(</a:t>
            </a:r>
            <a:r>
              <a:rPr lang="en-US" altLang="zh-CN" sz="3200" b="1">
                <a:solidFill>
                  <a:srgbClr val="0000FF"/>
                </a:solidFill>
                <a:latin typeface="+mj-lt"/>
                <a:ea typeface="+mn-ea"/>
                <a:cs typeface="Times New Roman" panose="02020603050405020304" charset="0"/>
              </a:rPr>
              <a:t>2</a:t>
            </a:r>
            <a:r>
              <a:rPr lang="en-US" altLang="zh-CN" sz="3200">
                <a:solidFill>
                  <a:srgbClr val="0000FF"/>
                </a:solidFill>
                <a:latin typeface="+mj-lt"/>
                <a:ea typeface="+mn-ea"/>
                <a:cs typeface="Times New Roman" panose="02020603050405020304" charset="0"/>
              </a:rPr>
              <a:t>)</a:t>
            </a:r>
            <a:r>
              <a:rPr lang="en-US" altLang="zh-CN" sz="3200" b="1">
                <a:solidFill>
                  <a:srgbClr val="0000FF"/>
                </a:solidFill>
                <a:latin typeface="+mj-lt"/>
                <a:ea typeface="+mn-ea"/>
                <a:cs typeface="Times New Roman" panose="02020603050405020304" charset="0"/>
              </a:rPr>
              <a:t> </a:t>
            </a:r>
            <a:r>
              <a:rPr lang="zh-CN" altLang="en-US" sz="3200" b="1">
                <a:solidFill>
                  <a:srgbClr val="0000FF"/>
                </a:solidFill>
                <a:latin typeface="+mj-lt"/>
                <a:ea typeface="+mn-ea"/>
                <a:cs typeface="Times New Roman" panose="02020603050405020304" charset="0"/>
              </a:rPr>
              <a:t>先将方程化为一般形式，再代入判别式</a:t>
            </a:r>
            <a:r>
              <a:rPr lang="en-US" altLang="zh-CN" sz="3200" b="1">
                <a:solidFill>
                  <a:srgbClr val="0000FF"/>
                </a:solidFill>
                <a:latin typeface="+mj-lt"/>
                <a:ea typeface="+mn-ea"/>
                <a:cs typeface="Times New Roman" panose="02020603050405020304" charset="0"/>
              </a:rPr>
              <a:t>.</a:t>
            </a:r>
            <a:endParaRPr lang="en-US" altLang="zh-CN" sz="3200" b="1">
              <a:solidFill>
                <a:srgbClr val="0000FF"/>
              </a:solidFill>
              <a:latin typeface="+mj-lt"/>
              <a:ea typeface="+mn-ea"/>
              <a:cs typeface="Times New Roman" panose="02020603050405020304" charset="0"/>
              <a:sym typeface="+mn-ea"/>
            </a:endParaRPr>
          </a:p>
        </p:txBody>
      </p:sp>
      <p:sp>
        <p:nvSpPr>
          <p:cNvPr id="18" name="Text Box 3"/>
          <p:cNvSpPr txBox="1"/>
          <p:nvPr/>
        </p:nvSpPr>
        <p:spPr>
          <a:xfrm>
            <a:off x="674614" y="4077770"/>
            <a:ext cx="9126209" cy="646331"/>
          </a:xfrm>
          <a:prstGeom prst="rect">
            <a:avLst/>
          </a:prstGeom>
          <a:noFill/>
          <a:ln w="9525">
            <a:noFill/>
          </a:ln>
        </p:spPr>
        <p:txBody>
          <a:bodyPr wrap="square">
            <a:spAutoFit/>
          </a:bodyPr>
          <a:lstStyle/>
          <a:p>
            <a:pPr eaLnBrk="0" hangingPunct="0"/>
            <a:r>
              <a:rPr lang="zh-CN" altLang="en-US" sz="3600" b="1">
                <a:solidFill>
                  <a:schemeClr val="tx1"/>
                </a:solidFill>
                <a:latin typeface="+mj-lt"/>
                <a:ea typeface="+mj-ea"/>
                <a:cs typeface="仿宋" panose="02010609060101010101" pitchFamily="49" charset="-122"/>
              </a:rPr>
              <a:t>（</a:t>
            </a:r>
            <a:r>
              <a:rPr lang="en-US" altLang="zh-CN" sz="3600" b="1">
                <a:solidFill>
                  <a:schemeClr val="tx1"/>
                </a:solidFill>
                <a:latin typeface="+mj-lt"/>
                <a:ea typeface="+mj-ea"/>
                <a:cs typeface="仿宋" panose="02010609060101010101" pitchFamily="49" charset="-122"/>
              </a:rPr>
              <a:t>2</a:t>
            </a:r>
            <a:r>
              <a:rPr lang="zh-CN" altLang="en-US" sz="3600" b="1">
                <a:solidFill>
                  <a:schemeClr val="tx1"/>
                </a:solidFill>
                <a:latin typeface="+mj-lt"/>
                <a:ea typeface="+mj-ea"/>
                <a:cs typeface="仿宋" panose="02010609060101010101" pitchFamily="49" charset="-122"/>
              </a:rPr>
              <a:t>）原方程可变形为 </a:t>
            </a:r>
            <a:r>
              <a:rPr lang="en-US" altLang="zh-CN" sz="3600" b="1"/>
              <a:t>25</a:t>
            </a:r>
            <a:r>
              <a:rPr lang="en-US" altLang="zh-CN" sz="3600" b="1" i="1"/>
              <a:t>y</a:t>
            </a:r>
            <a:r>
              <a:rPr lang="en-US" altLang="zh-CN" sz="3600" b="1" baseline="30000"/>
              <a:t>2</a:t>
            </a:r>
            <a:r>
              <a:rPr lang="en-US" altLang="zh-CN" sz="3600" b="1"/>
              <a:t> – 20</a:t>
            </a:r>
            <a:r>
              <a:rPr lang="en-US" altLang="zh-CN" sz="3600" b="1" i="1"/>
              <a:t>y</a:t>
            </a:r>
            <a:r>
              <a:rPr lang="en-US" altLang="zh-CN" sz="3600" b="1"/>
              <a:t> + 4 = 0.</a:t>
            </a:r>
            <a:endParaRPr lang="en-US" altLang="zh-CN" sz="3600" b="1">
              <a:latin typeface="+mj-lt"/>
              <a:ea typeface="+mj-ea"/>
            </a:endParaRPr>
          </a:p>
        </p:txBody>
      </p:sp>
      <p:sp>
        <p:nvSpPr>
          <p:cNvPr id="20" name="Text Box 3"/>
          <p:cNvSpPr txBox="1"/>
          <p:nvPr/>
        </p:nvSpPr>
        <p:spPr>
          <a:xfrm>
            <a:off x="1834253" y="4771293"/>
            <a:ext cx="9126209" cy="646331"/>
          </a:xfrm>
          <a:prstGeom prst="rect">
            <a:avLst/>
          </a:prstGeom>
          <a:noFill/>
          <a:ln w="9525">
            <a:noFill/>
          </a:ln>
        </p:spPr>
        <p:txBody>
          <a:bodyPr wrap="square">
            <a:spAutoFit/>
          </a:bodyPr>
          <a:lstStyle/>
          <a:p>
            <a:pPr eaLnBrk="0" hangingPunct="0"/>
            <a:r>
              <a:rPr lang="zh-CN" altLang="en-US" sz="3600" b="1">
                <a:solidFill>
                  <a:schemeClr val="tx1"/>
                </a:solidFill>
                <a:latin typeface="+mj-lt"/>
                <a:ea typeface="+mj-ea"/>
                <a:cs typeface="仿宋" panose="02010609060101010101" pitchFamily="49" charset="-122"/>
              </a:rPr>
              <a:t>因为 </a:t>
            </a:r>
            <a:r>
              <a:rPr lang="en-US" altLang="zh-CN" sz="3600" b="1">
                <a:solidFill>
                  <a:schemeClr val="tx1"/>
                </a:solidFill>
                <a:latin typeface="+mj-lt"/>
                <a:ea typeface="+mj-ea"/>
                <a:cs typeface="仿宋" panose="02010609060101010101" pitchFamily="49" charset="-122"/>
              </a:rPr>
              <a:t>Δ = (–20)</a:t>
            </a:r>
            <a:r>
              <a:rPr lang="en-US" altLang="zh-CN" sz="3600" b="1" baseline="30000">
                <a:solidFill>
                  <a:schemeClr val="tx1"/>
                </a:solidFill>
                <a:latin typeface="+mj-lt"/>
                <a:ea typeface="+mj-ea"/>
                <a:cs typeface="仿宋" panose="02010609060101010101" pitchFamily="49" charset="-122"/>
              </a:rPr>
              <a:t>2</a:t>
            </a:r>
            <a:r>
              <a:rPr lang="en-US" altLang="zh-CN" sz="3600" b="1">
                <a:solidFill>
                  <a:schemeClr val="tx1"/>
                </a:solidFill>
                <a:latin typeface="+mj-lt"/>
                <a:ea typeface="+mj-ea"/>
                <a:cs typeface="仿宋" panose="02010609060101010101" pitchFamily="49" charset="-122"/>
              </a:rPr>
              <a:t> – 4×25×4 = 0</a:t>
            </a:r>
            <a:r>
              <a:rPr lang="zh-CN" altLang="en-US" sz="3600" b="1">
                <a:latin typeface="+mj-lt"/>
                <a:ea typeface="+mj-ea"/>
              </a:rPr>
              <a:t>，</a:t>
            </a:r>
            <a:endParaRPr lang="en-US" altLang="zh-CN" sz="3600" b="1">
              <a:latin typeface="+mj-lt"/>
              <a:ea typeface="+mj-ea"/>
            </a:endParaRPr>
          </a:p>
        </p:txBody>
      </p:sp>
      <p:sp>
        <p:nvSpPr>
          <p:cNvPr id="21" name="文本框 20"/>
          <p:cNvSpPr txBox="1"/>
          <p:nvPr/>
        </p:nvSpPr>
        <p:spPr bwMode="auto">
          <a:xfrm>
            <a:off x="1834253" y="5491880"/>
            <a:ext cx="7245353" cy="693523"/>
          </a:xfrm>
          <a:prstGeom prst="rect">
            <a:avLst/>
          </a:prstGeom>
          <a:noFill/>
        </p:spPr>
        <p:txBody>
          <a:bodyPr wrap="square">
            <a:spAutoFit/>
          </a:bodyPr>
          <a:lstStyle/>
          <a:p>
            <a:pPr>
              <a:lnSpc>
                <a:spcPct val="120000"/>
              </a:lnSpc>
              <a:defRPr/>
            </a:pPr>
            <a:r>
              <a:rPr lang="zh-CN" altLang="en-US" sz="3600" b="1">
                <a:latin typeface="+mj-lt"/>
                <a:ea typeface="+mj-ea"/>
              </a:rPr>
              <a:t>所以原方程有两个相等的实数根</a:t>
            </a:r>
            <a:r>
              <a:rPr lang="en-US" altLang="zh-CN" sz="3600" b="1">
                <a:latin typeface="+mj-lt"/>
                <a:ea typeface="+mj-ea"/>
              </a:rPr>
              <a:t>.</a:t>
            </a:r>
            <a:endParaRPr lang="en-US" altLang="zh-CN" sz="3600" b="1" dirty="0">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8"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p:cNvSpPr/>
          <p:nvPr/>
        </p:nvSpPr>
        <p:spPr>
          <a:xfrm>
            <a:off x="1207205" y="322369"/>
            <a:ext cx="917809"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例</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 name="Text Box 6"/>
          <p:cNvSpPr txBox="1"/>
          <p:nvPr/>
        </p:nvSpPr>
        <p:spPr>
          <a:xfrm>
            <a:off x="2362829" y="322369"/>
            <a:ext cx="81463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zh-CN" altLang="en-US"/>
              <a:t>用根的判别式判别下列方程根的情况：</a:t>
            </a:r>
            <a:endParaRPr lang="en-US" altLang="zh-CN" dirty="0"/>
          </a:p>
        </p:txBody>
      </p:sp>
      <p:sp>
        <p:nvSpPr>
          <p:cNvPr id="11" name="文本框 10241"/>
          <p:cNvSpPr txBox="1"/>
          <p:nvPr/>
        </p:nvSpPr>
        <p:spPr>
          <a:xfrm>
            <a:off x="969390" y="953012"/>
            <a:ext cx="9681438" cy="13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dirty="0"/>
              <a:t>（</a:t>
            </a:r>
            <a:r>
              <a:rPr lang="en-US" altLang="zh-CN"/>
              <a:t>1</a:t>
            </a:r>
            <a:r>
              <a:rPr lang="zh-CN" altLang="en-US"/>
              <a:t>）</a:t>
            </a:r>
            <a:r>
              <a:rPr lang="en-US" altLang="zh-CN"/>
              <a:t>5</a:t>
            </a:r>
            <a:r>
              <a:rPr lang="en-US" altLang="zh-CN" i="1"/>
              <a:t>x</a:t>
            </a:r>
            <a:r>
              <a:rPr lang="en-US" altLang="zh-CN" baseline="30000"/>
              <a:t>2</a:t>
            </a:r>
            <a:r>
              <a:rPr lang="en-US" altLang="zh-CN"/>
              <a:t> – 3</a:t>
            </a:r>
            <a:r>
              <a:rPr lang="en-US" altLang="zh-CN" i="1"/>
              <a:t>x</a:t>
            </a:r>
            <a:r>
              <a:rPr lang="en-US" altLang="zh-CN"/>
              <a:t> – 2 = 0</a:t>
            </a:r>
            <a:r>
              <a:rPr lang="zh-CN" altLang="en-US"/>
              <a:t>；（</a:t>
            </a:r>
            <a:r>
              <a:rPr lang="en-US" altLang="zh-CN"/>
              <a:t>2</a:t>
            </a:r>
            <a:r>
              <a:rPr lang="zh-CN" altLang="en-US"/>
              <a:t>）</a:t>
            </a:r>
            <a:r>
              <a:rPr lang="en-US" altLang="zh-CN"/>
              <a:t>25</a:t>
            </a:r>
            <a:r>
              <a:rPr lang="en-US" altLang="zh-CN" i="1"/>
              <a:t>y</a:t>
            </a:r>
            <a:r>
              <a:rPr lang="en-US" altLang="zh-CN" baseline="30000"/>
              <a:t>2</a:t>
            </a:r>
            <a:r>
              <a:rPr lang="en-US" altLang="zh-CN"/>
              <a:t> + 4 = 20</a:t>
            </a:r>
            <a:r>
              <a:rPr lang="en-US" altLang="zh-CN" i="1"/>
              <a:t>y</a:t>
            </a:r>
            <a:r>
              <a:rPr lang="zh-CN" altLang="en-US"/>
              <a:t>；</a:t>
            </a:r>
            <a:endParaRPr lang="en-US" altLang="zh-CN"/>
          </a:p>
          <a:p>
            <a:pPr>
              <a:lnSpc>
                <a:spcPct val="120000"/>
              </a:lnSpc>
            </a:pPr>
            <a:r>
              <a:rPr lang="zh-CN" altLang="en-US"/>
              <a:t>（</a:t>
            </a:r>
            <a:r>
              <a:rPr lang="en-US" altLang="zh-CN"/>
              <a:t>3</a:t>
            </a:r>
            <a:r>
              <a:rPr lang="zh-CN" altLang="en-US"/>
              <a:t>）</a:t>
            </a:r>
            <a:endParaRPr lang="en-US" altLang="zh-CN" dirty="0"/>
          </a:p>
        </p:txBody>
      </p:sp>
      <p:graphicFrame>
        <p:nvGraphicFramePr>
          <p:cNvPr id="4" name="对象 3"/>
          <p:cNvGraphicFramePr>
            <a:graphicFrameLocks noChangeAspect="1"/>
          </p:cNvGraphicFramePr>
          <p:nvPr/>
        </p:nvGraphicFramePr>
        <p:xfrm>
          <a:off x="2125014" y="1673599"/>
          <a:ext cx="3378200" cy="558800"/>
        </p:xfrm>
        <a:graphic>
          <a:graphicData uri="http://schemas.openxmlformats.org/presentationml/2006/ole">
            <mc:AlternateContent xmlns:mc="http://schemas.openxmlformats.org/markup-compatibility/2006">
              <mc:Choice xmlns:v="urn:schemas-microsoft-com:vml" Requires="v">
                <p:oleObj spid="_x0000_s56404" name="Equation" r:id="rId1" imgW="81076800" imgH="13411200" progId="Equation.DSMT4">
                  <p:embed/>
                </p:oleObj>
              </mc:Choice>
              <mc:Fallback>
                <p:oleObj name="Equation" r:id="rId1" imgW="81076800" imgH="13411200" progId="Equation.DSMT4">
                  <p:embed/>
                  <p:pic>
                    <p:nvPicPr>
                      <p:cNvPr id="0" name="对象 3"/>
                      <p:cNvPicPr/>
                      <p:nvPr/>
                    </p:nvPicPr>
                    <p:blipFill>
                      <a:blip r:embed="rId2"/>
                      <a:stretch>
                        <a:fillRect/>
                      </a:stretch>
                    </p:blipFill>
                    <p:spPr>
                      <a:xfrm>
                        <a:off x="2125014" y="1673599"/>
                        <a:ext cx="3378200" cy="558800"/>
                      </a:xfrm>
                      <a:prstGeom prst="rect">
                        <a:avLst/>
                      </a:prstGeom>
                    </p:spPr>
                  </p:pic>
                </p:oleObj>
              </mc:Fallback>
            </mc:AlternateContent>
          </a:graphicData>
        </a:graphic>
      </p:graphicFrame>
      <p:sp>
        <p:nvSpPr>
          <p:cNvPr id="14" name="文本框 13"/>
          <p:cNvSpPr txBox="1"/>
          <p:nvPr/>
        </p:nvSpPr>
        <p:spPr bwMode="auto">
          <a:xfrm>
            <a:off x="1887070" y="3622813"/>
            <a:ext cx="6007679" cy="693523"/>
          </a:xfrm>
          <a:prstGeom prst="rect">
            <a:avLst/>
          </a:prstGeom>
          <a:noFill/>
        </p:spPr>
        <p:txBody>
          <a:bodyPr wrap="square">
            <a:spAutoFit/>
          </a:bodyPr>
          <a:lstStyle/>
          <a:p>
            <a:pPr>
              <a:lnSpc>
                <a:spcPct val="120000"/>
              </a:lnSpc>
              <a:defRPr/>
            </a:pPr>
            <a:r>
              <a:rPr lang="zh-CN" altLang="en-US" sz="3600" b="1">
                <a:latin typeface="+mj-lt"/>
                <a:ea typeface="+mj-ea"/>
              </a:rPr>
              <a:t>所以原方程没有实数根</a:t>
            </a:r>
            <a:r>
              <a:rPr lang="en-US" altLang="zh-CN" sz="3600" b="1">
                <a:latin typeface="+mj-lt"/>
                <a:ea typeface="+mj-ea"/>
              </a:rPr>
              <a:t>.</a:t>
            </a:r>
            <a:endParaRPr lang="en-US" altLang="zh-CN" sz="3600" b="1" dirty="0">
              <a:latin typeface="+mj-lt"/>
              <a:ea typeface="+mj-ea"/>
            </a:endParaRPr>
          </a:p>
        </p:txBody>
      </p:sp>
      <p:grpSp>
        <p:nvGrpSpPr>
          <p:cNvPr id="6" name="组合 5"/>
          <p:cNvGrpSpPr/>
          <p:nvPr/>
        </p:nvGrpSpPr>
        <p:grpSpPr>
          <a:xfrm>
            <a:off x="725607" y="2588857"/>
            <a:ext cx="7834052" cy="914400"/>
            <a:chOff x="725607" y="2588857"/>
            <a:chExt cx="7834052" cy="914400"/>
          </a:xfrm>
        </p:grpSpPr>
        <p:sp>
          <p:nvSpPr>
            <p:cNvPr id="13" name="Text Box 3"/>
            <p:cNvSpPr txBox="1"/>
            <p:nvPr/>
          </p:nvSpPr>
          <p:spPr>
            <a:xfrm>
              <a:off x="725607" y="2708413"/>
              <a:ext cx="2751689" cy="646331"/>
            </a:xfrm>
            <a:prstGeom prst="rect">
              <a:avLst/>
            </a:prstGeom>
            <a:noFill/>
            <a:ln w="9525">
              <a:noFill/>
            </a:ln>
          </p:spPr>
          <p:txBody>
            <a:bodyPr wrap="square">
              <a:spAutoFit/>
            </a:bodyPr>
            <a:lstStyle/>
            <a:p>
              <a:pPr eaLnBrk="0" hangingPunct="0"/>
              <a:r>
                <a:rPr lang="zh-CN" altLang="en-US" sz="3600" b="1">
                  <a:solidFill>
                    <a:schemeClr val="tx1"/>
                  </a:solidFill>
                  <a:latin typeface="+mj-lt"/>
                  <a:ea typeface="+mj-ea"/>
                  <a:cs typeface="仿宋" panose="02010609060101010101" pitchFamily="49" charset="-122"/>
                </a:rPr>
                <a:t>（</a:t>
              </a:r>
              <a:r>
                <a:rPr lang="en-US" altLang="zh-CN" sz="3600" b="1">
                  <a:solidFill>
                    <a:schemeClr val="tx1"/>
                  </a:solidFill>
                  <a:latin typeface="+mj-lt"/>
                  <a:ea typeface="+mj-ea"/>
                  <a:cs typeface="仿宋" panose="02010609060101010101" pitchFamily="49" charset="-122"/>
                </a:rPr>
                <a:t>3</a:t>
              </a:r>
              <a:r>
                <a:rPr lang="zh-CN" altLang="en-US" sz="3600" b="1">
                  <a:solidFill>
                    <a:schemeClr val="tx1"/>
                  </a:solidFill>
                  <a:latin typeface="+mj-lt"/>
                  <a:ea typeface="+mj-ea"/>
                  <a:cs typeface="仿宋" panose="02010609060101010101" pitchFamily="49" charset="-122"/>
                </a:rPr>
                <a:t>）因为</a:t>
              </a:r>
              <a:endParaRPr lang="en-US" altLang="zh-CN" sz="3600" b="1">
                <a:latin typeface="+mj-lt"/>
                <a:ea typeface="+mj-ea"/>
              </a:endParaRPr>
            </a:p>
          </p:txBody>
        </p:sp>
        <p:graphicFrame>
          <p:nvGraphicFramePr>
            <p:cNvPr id="5" name="对象 4"/>
            <p:cNvGraphicFramePr>
              <a:graphicFrameLocks noChangeAspect="1"/>
            </p:cNvGraphicFramePr>
            <p:nvPr/>
          </p:nvGraphicFramePr>
          <p:xfrm>
            <a:off x="3060559" y="2588857"/>
            <a:ext cx="5499100" cy="914400"/>
          </p:xfrm>
          <a:graphic>
            <a:graphicData uri="http://schemas.openxmlformats.org/presentationml/2006/ole">
              <mc:AlternateContent xmlns:mc="http://schemas.openxmlformats.org/markup-compatibility/2006">
                <mc:Choice xmlns:v="urn:schemas-microsoft-com:vml" Requires="v">
                  <p:oleObj spid="_x0000_s56405" name="Equation" r:id="rId3" imgW="131978400" imgH="21945600" progId="Equation.DSMT4">
                    <p:embed/>
                  </p:oleObj>
                </mc:Choice>
                <mc:Fallback>
                  <p:oleObj name="Equation" r:id="rId3" imgW="131978400" imgH="21945600" progId="Equation.DSMT4">
                    <p:embed/>
                    <p:pic>
                      <p:nvPicPr>
                        <p:cNvPr id="0" name="图片 56404"/>
                        <p:cNvPicPr/>
                        <p:nvPr/>
                      </p:nvPicPr>
                      <p:blipFill>
                        <a:blip r:embed="rId4"/>
                        <a:stretch>
                          <a:fillRect/>
                        </a:stretch>
                      </p:blipFill>
                      <p:spPr>
                        <a:xfrm>
                          <a:off x="3060559" y="2588857"/>
                          <a:ext cx="5499100" cy="9144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27651" y="174402"/>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897734" y="308318"/>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P35</a:t>
            </a:r>
            <a:r>
              <a:rPr lang="zh-CN" altLang="en-US" sz="2800" b="1">
                <a:solidFill>
                  <a:schemeClr val="accent4">
                    <a:lumMod val="75000"/>
                  </a:schemeClr>
                </a:solidFill>
              </a:rPr>
              <a:t>练习 </a:t>
            </a:r>
            <a:r>
              <a:rPr lang="en-US" altLang="zh-CN" sz="2800" b="1">
                <a:solidFill>
                  <a:schemeClr val="accent4">
                    <a:lumMod val="75000"/>
                  </a:schemeClr>
                </a:solidFill>
              </a:rPr>
              <a:t>T1】</a:t>
            </a:r>
            <a:endParaRPr lang="zh-CN" altLang="en-US" sz="2800" b="1" dirty="0">
              <a:solidFill>
                <a:schemeClr val="accent4">
                  <a:lumMod val="75000"/>
                </a:schemeClr>
              </a:solidFill>
            </a:endParaRPr>
          </a:p>
        </p:txBody>
      </p:sp>
      <p:sp>
        <p:nvSpPr>
          <p:cNvPr id="11" name="Text Box 6"/>
          <p:cNvSpPr txBox="1"/>
          <p:nvPr/>
        </p:nvSpPr>
        <p:spPr>
          <a:xfrm>
            <a:off x="1204667" y="810171"/>
            <a:ext cx="85198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en-US" altLang="zh-CN"/>
              <a:t>1. </a:t>
            </a:r>
            <a:r>
              <a:rPr lang="zh-CN" altLang="en-US"/>
              <a:t>用根的判别式判别下列方程根的情况：</a:t>
            </a:r>
            <a:endParaRPr lang="en-US" altLang="zh-CN" dirty="0"/>
          </a:p>
        </p:txBody>
      </p:sp>
      <p:sp>
        <p:nvSpPr>
          <p:cNvPr id="12" name="文本框 10241"/>
          <p:cNvSpPr txBox="1"/>
          <p:nvPr/>
        </p:nvSpPr>
        <p:spPr>
          <a:xfrm>
            <a:off x="1327651" y="1467307"/>
            <a:ext cx="9681438" cy="13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dirty="0"/>
              <a:t>（</a:t>
            </a:r>
            <a:r>
              <a:rPr lang="en-US" altLang="zh-CN"/>
              <a:t>1</a:t>
            </a:r>
            <a:r>
              <a:rPr lang="zh-CN" altLang="en-US"/>
              <a:t>）</a:t>
            </a:r>
            <a:r>
              <a:rPr lang="en-US" altLang="zh-CN"/>
              <a:t>2</a:t>
            </a:r>
            <a:r>
              <a:rPr lang="en-US" altLang="zh-CN" i="1"/>
              <a:t>x</a:t>
            </a:r>
            <a:r>
              <a:rPr lang="en-US" altLang="zh-CN" baseline="30000"/>
              <a:t>2</a:t>
            </a:r>
            <a:r>
              <a:rPr lang="en-US" altLang="zh-CN"/>
              <a:t> – 5</a:t>
            </a:r>
            <a:r>
              <a:rPr lang="en-US" altLang="zh-CN" i="1"/>
              <a:t>x</a:t>
            </a:r>
            <a:r>
              <a:rPr lang="en-US" altLang="zh-CN"/>
              <a:t> – 4 = 0</a:t>
            </a:r>
            <a:r>
              <a:rPr lang="zh-CN" altLang="en-US"/>
              <a:t>；（</a:t>
            </a:r>
            <a:r>
              <a:rPr lang="en-US" altLang="zh-CN"/>
              <a:t>2</a:t>
            </a:r>
            <a:r>
              <a:rPr lang="zh-CN" altLang="en-US"/>
              <a:t>）</a:t>
            </a:r>
            <a:r>
              <a:rPr lang="en-US" altLang="zh-CN"/>
              <a:t>7</a:t>
            </a:r>
            <a:r>
              <a:rPr lang="en-US" altLang="zh-CN" i="1"/>
              <a:t>t</a:t>
            </a:r>
            <a:r>
              <a:rPr lang="en-US" altLang="zh-CN" baseline="30000"/>
              <a:t>2</a:t>
            </a:r>
            <a:r>
              <a:rPr lang="en-US" altLang="zh-CN"/>
              <a:t> – 5</a:t>
            </a:r>
            <a:r>
              <a:rPr lang="en-US" altLang="zh-CN" i="1"/>
              <a:t>t</a:t>
            </a:r>
            <a:r>
              <a:rPr lang="en-US" altLang="zh-CN"/>
              <a:t> + 2 = 0</a:t>
            </a:r>
            <a:r>
              <a:rPr lang="zh-CN" altLang="en-US"/>
              <a:t>；</a:t>
            </a:r>
            <a:endParaRPr lang="en-US" altLang="zh-CN"/>
          </a:p>
          <a:p>
            <a:pPr>
              <a:lnSpc>
                <a:spcPct val="120000"/>
              </a:lnSpc>
            </a:pPr>
            <a:r>
              <a:rPr lang="zh-CN" altLang="en-US"/>
              <a:t>（</a:t>
            </a:r>
            <a:r>
              <a:rPr lang="en-US" altLang="zh-CN"/>
              <a:t>3</a:t>
            </a:r>
            <a:r>
              <a:rPr lang="zh-CN" altLang="en-US"/>
              <a:t>）</a:t>
            </a:r>
            <a:r>
              <a:rPr lang="en-US" altLang="zh-CN" i="1"/>
              <a:t>x</a:t>
            </a:r>
            <a:r>
              <a:rPr lang="en-US" altLang="zh-CN"/>
              <a:t>(</a:t>
            </a:r>
            <a:r>
              <a:rPr lang="en-US" altLang="zh-CN" i="1"/>
              <a:t>x</a:t>
            </a:r>
            <a:r>
              <a:rPr lang="en-US" altLang="zh-CN"/>
              <a:t> + 1) = 3</a:t>
            </a:r>
            <a:r>
              <a:rPr lang="zh-CN" altLang="en-US"/>
              <a:t>；（</a:t>
            </a:r>
            <a:r>
              <a:rPr lang="en-US" altLang="zh-CN"/>
              <a:t>4</a:t>
            </a:r>
            <a:r>
              <a:rPr lang="zh-CN" altLang="en-US"/>
              <a:t>）</a:t>
            </a:r>
            <a:endParaRPr lang="en-US" altLang="zh-CN" dirty="0"/>
          </a:p>
        </p:txBody>
      </p:sp>
      <p:graphicFrame>
        <p:nvGraphicFramePr>
          <p:cNvPr id="13" name="对象 12"/>
          <p:cNvGraphicFramePr>
            <a:graphicFrameLocks noChangeAspect="1"/>
          </p:cNvGraphicFramePr>
          <p:nvPr/>
        </p:nvGraphicFramePr>
        <p:xfrm>
          <a:off x="6250011" y="2161973"/>
          <a:ext cx="3441700" cy="609600"/>
        </p:xfrm>
        <a:graphic>
          <a:graphicData uri="http://schemas.openxmlformats.org/presentationml/2006/ole">
            <mc:AlternateContent xmlns:mc="http://schemas.openxmlformats.org/markup-compatibility/2006">
              <mc:Choice xmlns:v="urn:schemas-microsoft-com:vml" Requires="v">
                <p:oleObj spid="_x0000_s18740" name="Equation" r:id="rId1" imgW="82600800" imgH="14630400" progId="Equation.DSMT4">
                  <p:embed/>
                </p:oleObj>
              </mc:Choice>
              <mc:Fallback>
                <p:oleObj name="Equation" r:id="rId1" imgW="82600800" imgH="14630400" progId="Equation.DSMT4">
                  <p:embed/>
                  <p:pic>
                    <p:nvPicPr>
                      <p:cNvPr id="0" name="对象 3"/>
                      <p:cNvPicPr/>
                      <p:nvPr/>
                    </p:nvPicPr>
                    <p:blipFill>
                      <a:blip r:embed="rId2"/>
                      <a:stretch>
                        <a:fillRect/>
                      </a:stretch>
                    </p:blipFill>
                    <p:spPr>
                      <a:xfrm>
                        <a:off x="6250011" y="2161973"/>
                        <a:ext cx="3441700" cy="609600"/>
                      </a:xfrm>
                      <a:prstGeom prst="rect">
                        <a:avLst/>
                      </a:prstGeom>
                    </p:spPr>
                  </p:pic>
                </p:oleObj>
              </mc:Fallback>
            </mc:AlternateContent>
          </a:graphicData>
        </a:graphic>
      </p:graphicFrame>
      <p:sp>
        <p:nvSpPr>
          <p:cNvPr id="14" name="Text Box 3"/>
          <p:cNvSpPr txBox="1"/>
          <p:nvPr/>
        </p:nvSpPr>
        <p:spPr>
          <a:xfrm>
            <a:off x="572498" y="3011348"/>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）因为 </a:t>
            </a:r>
            <a:r>
              <a:rPr lang="en-US" altLang="zh-CN" sz="3600" b="1">
                <a:solidFill>
                  <a:srgbClr val="FF0000"/>
                </a:solidFill>
                <a:latin typeface="+mj-lt"/>
                <a:cs typeface="仿宋" panose="02010609060101010101" pitchFamily="49" charset="-122"/>
              </a:rPr>
              <a:t>Δ = (–5)</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4×2×(–4) = 57 &gt; 0</a:t>
            </a:r>
            <a:r>
              <a:rPr lang="zh-CN" altLang="en-US" sz="3600" b="1">
                <a:solidFill>
                  <a:srgbClr val="FF0000"/>
                </a:solidFill>
                <a:latin typeface="+mj-lt"/>
              </a:rPr>
              <a:t>，</a:t>
            </a:r>
            <a:endParaRPr lang="en-US" altLang="zh-CN" sz="3600" b="1">
              <a:solidFill>
                <a:srgbClr val="FF0000"/>
              </a:solidFill>
              <a:latin typeface="+mj-lt"/>
            </a:endParaRPr>
          </a:p>
        </p:txBody>
      </p:sp>
      <p:sp>
        <p:nvSpPr>
          <p:cNvPr id="15" name="文本框 14"/>
          <p:cNvSpPr txBox="1"/>
          <p:nvPr/>
        </p:nvSpPr>
        <p:spPr bwMode="auto">
          <a:xfrm>
            <a:off x="1784954" y="3731935"/>
            <a:ext cx="8622091"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所以原方程有两个不相等的实数根</a:t>
            </a:r>
            <a:r>
              <a:rPr lang="en-US" altLang="zh-CN" sz="3600" b="1">
                <a:solidFill>
                  <a:srgbClr val="FF0000"/>
                </a:solidFill>
                <a:latin typeface="+mj-lt"/>
              </a:rPr>
              <a:t>.</a:t>
            </a:r>
            <a:endParaRPr lang="en-US" altLang="zh-CN" sz="3600" b="1" dirty="0">
              <a:solidFill>
                <a:srgbClr val="FF0000"/>
              </a:solidFill>
              <a:latin typeface="+mj-lt"/>
            </a:endParaRPr>
          </a:p>
        </p:txBody>
      </p:sp>
      <p:sp>
        <p:nvSpPr>
          <p:cNvPr id="16" name="Text Box 3"/>
          <p:cNvSpPr txBox="1"/>
          <p:nvPr/>
        </p:nvSpPr>
        <p:spPr>
          <a:xfrm>
            <a:off x="1483931" y="4499714"/>
            <a:ext cx="9224135"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）因为 </a:t>
            </a:r>
            <a:r>
              <a:rPr lang="en-US" altLang="zh-CN" sz="3600" b="1">
                <a:solidFill>
                  <a:srgbClr val="FF0000"/>
                </a:solidFill>
                <a:latin typeface="+mj-lt"/>
                <a:cs typeface="仿宋" panose="02010609060101010101" pitchFamily="49" charset="-122"/>
              </a:rPr>
              <a:t>Δ = (–5)</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4×7×2 = </a:t>
            </a:r>
            <a:r>
              <a:rPr lang="en-US" altLang="zh-CN" sz="3600" b="1">
                <a:solidFill>
                  <a:srgbClr val="FF0000"/>
                </a:solidFill>
                <a:cs typeface="仿宋" panose="02010609060101010101" pitchFamily="49" charset="-122"/>
              </a:rPr>
              <a:t>– 31</a:t>
            </a:r>
            <a:r>
              <a:rPr lang="en-US" altLang="zh-CN" sz="3600" b="1">
                <a:solidFill>
                  <a:srgbClr val="FF0000"/>
                </a:solidFill>
                <a:latin typeface="+mj-lt"/>
                <a:cs typeface="仿宋" panose="02010609060101010101" pitchFamily="49" charset="-122"/>
              </a:rPr>
              <a:t> &lt; 0</a:t>
            </a:r>
            <a:r>
              <a:rPr lang="zh-CN" altLang="en-US" sz="3600" b="1">
                <a:solidFill>
                  <a:srgbClr val="FF0000"/>
                </a:solidFill>
                <a:latin typeface="+mj-lt"/>
              </a:rPr>
              <a:t>，</a:t>
            </a:r>
            <a:endParaRPr lang="en-US" altLang="zh-CN" sz="3600" b="1">
              <a:solidFill>
                <a:srgbClr val="FF0000"/>
              </a:solidFill>
              <a:latin typeface="+mj-lt"/>
            </a:endParaRPr>
          </a:p>
        </p:txBody>
      </p:sp>
      <p:sp>
        <p:nvSpPr>
          <p:cNvPr id="17" name="文本框 16"/>
          <p:cNvSpPr txBox="1"/>
          <p:nvPr/>
        </p:nvSpPr>
        <p:spPr bwMode="auto">
          <a:xfrm>
            <a:off x="1784954" y="5220301"/>
            <a:ext cx="5581761"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所以原方程没有实数根</a:t>
            </a:r>
            <a:r>
              <a:rPr lang="en-US" altLang="zh-CN" sz="3600" b="1">
                <a:solidFill>
                  <a:srgbClr val="FF0000"/>
                </a:solidFill>
                <a:latin typeface="+mj-lt"/>
              </a:rPr>
              <a:t>.</a:t>
            </a:r>
            <a:endParaRPr lang="en-US" altLang="zh-CN" sz="3600" b="1" dirty="0">
              <a:solidFill>
                <a:srgbClr val="FF0000"/>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0241"/>
          <p:cNvSpPr txBox="1"/>
          <p:nvPr/>
        </p:nvSpPr>
        <p:spPr>
          <a:xfrm>
            <a:off x="968777" y="1464893"/>
            <a:ext cx="5060270"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a:t>（</a:t>
            </a:r>
            <a:r>
              <a:rPr lang="en-US" altLang="zh-CN"/>
              <a:t>3</a:t>
            </a:r>
            <a:r>
              <a:rPr lang="zh-CN" altLang="en-US"/>
              <a:t>）</a:t>
            </a:r>
            <a:r>
              <a:rPr lang="en-US" altLang="zh-CN" i="1"/>
              <a:t>x</a:t>
            </a:r>
            <a:r>
              <a:rPr lang="en-US" altLang="zh-CN"/>
              <a:t>(</a:t>
            </a:r>
            <a:r>
              <a:rPr lang="en-US" altLang="zh-CN" i="1"/>
              <a:t>x</a:t>
            </a:r>
            <a:r>
              <a:rPr lang="en-US" altLang="zh-CN"/>
              <a:t> + 1) = 3</a:t>
            </a:r>
            <a:r>
              <a:rPr lang="zh-CN" altLang="en-US"/>
              <a:t>；（</a:t>
            </a:r>
            <a:r>
              <a:rPr lang="en-US" altLang="zh-CN"/>
              <a:t>4</a:t>
            </a:r>
            <a:r>
              <a:rPr lang="zh-CN" altLang="en-US"/>
              <a:t>）</a:t>
            </a:r>
            <a:endParaRPr lang="en-US" altLang="zh-CN" dirty="0"/>
          </a:p>
        </p:txBody>
      </p:sp>
      <p:graphicFrame>
        <p:nvGraphicFramePr>
          <p:cNvPr id="13" name="对象 12"/>
          <p:cNvGraphicFramePr>
            <a:graphicFrameLocks noChangeAspect="1"/>
          </p:cNvGraphicFramePr>
          <p:nvPr/>
        </p:nvGraphicFramePr>
        <p:xfrm>
          <a:off x="5891137" y="1518087"/>
          <a:ext cx="3441700" cy="609600"/>
        </p:xfrm>
        <a:graphic>
          <a:graphicData uri="http://schemas.openxmlformats.org/presentationml/2006/ole">
            <mc:AlternateContent xmlns:mc="http://schemas.openxmlformats.org/markup-compatibility/2006">
              <mc:Choice xmlns:v="urn:schemas-microsoft-com:vml" Requires="v">
                <p:oleObj spid="_x0000_s57393" name="Equation" r:id="rId1" imgW="82600800" imgH="14630400" progId="Equation.DSMT4">
                  <p:embed/>
                </p:oleObj>
              </mc:Choice>
              <mc:Fallback>
                <p:oleObj name="Equation" r:id="rId1" imgW="82600800" imgH="14630400" progId="Equation.DSMT4">
                  <p:embed/>
                  <p:pic>
                    <p:nvPicPr>
                      <p:cNvPr id="0" name="对象 12"/>
                      <p:cNvPicPr/>
                      <p:nvPr/>
                    </p:nvPicPr>
                    <p:blipFill>
                      <a:blip r:embed="rId2"/>
                      <a:stretch>
                        <a:fillRect/>
                      </a:stretch>
                    </p:blipFill>
                    <p:spPr>
                      <a:xfrm>
                        <a:off x="5891137" y="1518087"/>
                        <a:ext cx="3441700" cy="609600"/>
                      </a:xfrm>
                      <a:prstGeom prst="rect">
                        <a:avLst/>
                      </a:prstGeom>
                    </p:spPr>
                  </p:pic>
                </p:oleObj>
              </mc:Fallback>
            </mc:AlternateContent>
          </a:graphicData>
        </a:graphic>
      </p:graphicFrame>
      <p:sp>
        <p:nvSpPr>
          <p:cNvPr id="14" name="Text Box 3"/>
          <p:cNvSpPr txBox="1"/>
          <p:nvPr/>
        </p:nvSpPr>
        <p:spPr>
          <a:xfrm>
            <a:off x="1327651" y="2146285"/>
            <a:ext cx="7881895"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3</a:t>
            </a:r>
            <a:r>
              <a:rPr lang="zh-CN" altLang="en-US" sz="3600" b="1">
                <a:solidFill>
                  <a:srgbClr val="FF0000"/>
                </a:solidFill>
                <a:latin typeface="+mj-lt"/>
                <a:cs typeface="仿宋" panose="02010609060101010101" pitchFamily="49" charset="-122"/>
              </a:rPr>
              <a:t>）</a:t>
            </a:r>
            <a:r>
              <a:rPr lang="zh-CN" altLang="en-US" sz="3600" b="1">
                <a:solidFill>
                  <a:srgbClr val="FF0000"/>
                </a:solidFill>
                <a:cs typeface="仿宋" panose="02010609060101010101" pitchFamily="49" charset="-122"/>
              </a:rPr>
              <a:t>原方程可变形为 </a:t>
            </a:r>
            <a:r>
              <a:rPr lang="en-US" altLang="zh-CN" sz="3600" b="1" i="1">
                <a:solidFill>
                  <a:srgbClr val="FF0000"/>
                </a:solidFill>
              </a:rPr>
              <a:t>x</a:t>
            </a:r>
            <a:r>
              <a:rPr lang="en-US" altLang="zh-CN" sz="3600" b="1" baseline="30000">
                <a:solidFill>
                  <a:srgbClr val="FF0000"/>
                </a:solidFill>
              </a:rPr>
              <a:t>2</a:t>
            </a:r>
            <a:r>
              <a:rPr lang="en-US" altLang="zh-CN" sz="3600" b="1">
                <a:solidFill>
                  <a:srgbClr val="FF0000"/>
                </a:solidFill>
              </a:rPr>
              <a:t> + </a:t>
            </a:r>
            <a:r>
              <a:rPr lang="en-US" altLang="zh-CN" sz="3600" b="1" i="1">
                <a:solidFill>
                  <a:srgbClr val="FF0000"/>
                </a:solidFill>
              </a:rPr>
              <a:t>x </a:t>
            </a:r>
            <a:r>
              <a:rPr lang="en-US" altLang="zh-CN" sz="3600" b="1">
                <a:solidFill>
                  <a:srgbClr val="FF0000"/>
                </a:solidFill>
              </a:rPr>
              <a:t>– 3 = 0.</a:t>
            </a:r>
            <a:endParaRPr lang="en-US" altLang="zh-CN" sz="3600" b="1">
              <a:solidFill>
                <a:srgbClr val="FF0000"/>
              </a:solidFill>
              <a:latin typeface="+mj-lt"/>
            </a:endParaRPr>
          </a:p>
        </p:txBody>
      </p:sp>
      <p:sp>
        <p:nvSpPr>
          <p:cNvPr id="15" name="文本框 14"/>
          <p:cNvSpPr txBox="1"/>
          <p:nvPr/>
        </p:nvSpPr>
        <p:spPr bwMode="auto">
          <a:xfrm>
            <a:off x="1628674" y="3629672"/>
            <a:ext cx="7704164"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所以原方程有两个不相等的实数根</a:t>
            </a:r>
            <a:r>
              <a:rPr lang="en-US" altLang="zh-CN" sz="3600" b="1">
                <a:solidFill>
                  <a:srgbClr val="FF0000"/>
                </a:solidFill>
                <a:latin typeface="+mj-lt"/>
              </a:rPr>
              <a:t>.</a:t>
            </a:r>
            <a:endParaRPr lang="en-US" altLang="zh-CN" sz="3600" b="1" dirty="0">
              <a:solidFill>
                <a:srgbClr val="FF0000"/>
              </a:solidFill>
              <a:latin typeface="+mj-lt"/>
            </a:endParaRPr>
          </a:p>
        </p:txBody>
      </p:sp>
      <p:sp>
        <p:nvSpPr>
          <p:cNvPr id="22" name="Text Box 3"/>
          <p:cNvSpPr txBox="1"/>
          <p:nvPr/>
        </p:nvSpPr>
        <p:spPr>
          <a:xfrm>
            <a:off x="1628673" y="2909085"/>
            <a:ext cx="76129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因为 </a:t>
            </a:r>
            <a:r>
              <a:rPr lang="en-US" altLang="zh-CN" sz="3600" b="1">
                <a:solidFill>
                  <a:srgbClr val="FF0000"/>
                </a:solidFill>
                <a:latin typeface="+mj-lt"/>
                <a:cs typeface="仿宋" panose="02010609060101010101" pitchFamily="49" charset="-122"/>
              </a:rPr>
              <a:t>Δ = 1</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4×1×(–3) = 13 &gt; 0</a:t>
            </a:r>
            <a:r>
              <a:rPr lang="zh-CN" altLang="en-US" sz="3600" b="1">
                <a:solidFill>
                  <a:srgbClr val="FF0000"/>
                </a:solidFill>
                <a:latin typeface="+mj-lt"/>
              </a:rPr>
              <a:t>，</a:t>
            </a:r>
            <a:endParaRPr lang="en-US" altLang="zh-CN" sz="3600" b="1">
              <a:solidFill>
                <a:srgbClr val="FF0000"/>
              </a:solidFill>
              <a:latin typeface="+mj-lt"/>
            </a:endParaRPr>
          </a:p>
        </p:txBody>
      </p:sp>
      <p:sp>
        <p:nvSpPr>
          <p:cNvPr id="24" name="文本框 23"/>
          <p:cNvSpPr txBox="1"/>
          <p:nvPr/>
        </p:nvSpPr>
        <p:spPr bwMode="auto">
          <a:xfrm>
            <a:off x="1628674" y="5990075"/>
            <a:ext cx="7704164"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所以原方程有两个相等的实数根</a:t>
            </a:r>
            <a:r>
              <a:rPr lang="en-US" altLang="zh-CN" sz="3600" b="1">
                <a:solidFill>
                  <a:srgbClr val="FF0000"/>
                </a:solidFill>
                <a:latin typeface="+mj-lt"/>
              </a:rPr>
              <a:t>.</a:t>
            </a:r>
            <a:endParaRPr lang="en-US" altLang="zh-CN" sz="3600" b="1" dirty="0">
              <a:solidFill>
                <a:srgbClr val="FF0000"/>
              </a:solidFill>
              <a:latin typeface="+mj-lt"/>
            </a:endParaRPr>
          </a:p>
        </p:txBody>
      </p:sp>
      <p:grpSp>
        <p:nvGrpSpPr>
          <p:cNvPr id="3" name="组合 2"/>
          <p:cNvGrpSpPr/>
          <p:nvPr/>
        </p:nvGrpSpPr>
        <p:grpSpPr>
          <a:xfrm>
            <a:off x="1628673" y="5092959"/>
            <a:ext cx="6636510" cy="914400"/>
            <a:chOff x="1115253" y="4348163"/>
            <a:chExt cx="6636510" cy="914400"/>
          </a:xfrm>
        </p:grpSpPr>
        <p:sp>
          <p:nvSpPr>
            <p:cNvPr id="25" name="Text Box 3"/>
            <p:cNvSpPr txBox="1"/>
            <p:nvPr/>
          </p:nvSpPr>
          <p:spPr>
            <a:xfrm>
              <a:off x="1115253" y="4482479"/>
              <a:ext cx="166658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因为</a:t>
              </a:r>
              <a:endParaRPr lang="en-US" altLang="zh-CN" sz="3600" b="1">
                <a:solidFill>
                  <a:srgbClr val="FF0000"/>
                </a:solidFill>
                <a:latin typeface="+mj-lt"/>
              </a:endParaRPr>
            </a:p>
          </p:txBody>
        </p:sp>
        <p:graphicFrame>
          <p:nvGraphicFramePr>
            <p:cNvPr id="27" name="对象 26"/>
            <p:cNvGraphicFramePr>
              <a:graphicFrameLocks noChangeAspect="1"/>
            </p:cNvGraphicFramePr>
            <p:nvPr/>
          </p:nvGraphicFramePr>
          <p:xfrm>
            <a:off x="2189163" y="4348163"/>
            <a:ext cx="5562600" cy="914400"/>
          </p:xfrm>
          <a:graphic>
            <a:graphicData uri="http://schemas.openxmlformats.org/presentationml/2006/ole">
              <mc:AlternateContent xmlns:mc="http://schemas.openxmlformats.org/markup-compatibility/2006">
                <mc:Choice xmlns:v="urn:schemas-microsoft-com:vml" Requires="v">
                  <p:oleObj spid="_x0000_s57394" name="Equation" r:id="rId3" imgW="133502400" imgH="21945600" progId="Equation.DSMT4">
                    <p:embed/>
                  </p:oleObj>
                </mc:Choice>
                <mc:Fallback>
                  <p:oleObj name="Equation" r:id="rId3" imgW="133502400" imgH="21945600" progId="Equation.DSMT4">
                    <p:embed/>
                    <p:pic>
                      <p:nvPicPr>
                        <p:cNvPr id="0" name="对象 25"/>
                        <p:cNvPicPr/>
                        <p:nvPr/>
                      </p:nvPicPr>
                      <p:blipFill>
                        <a:blip r:embed="rId4"/>
                        <a:stretch>
                          <a:fillRect/>
                        </a:stretch>
                      </p:blipFill>
                      <p:spPr>
                        <a:xfrm>
                          <a:off x="2189163" y="4348163"/>
                          <a:ext cx="5562600" cy="914400"/>
                        </a:xfrm>
                        <a:prstGeom prst="rect">
                          <a:avLst/>
                        </a:prstGeom>
                      </p:spPr>
                    </p:pic>
                  </p:oleObj>
                </mc:Fallback>
              </mc:AlternateContent>
            </a:graphicData>
          </a:graphic>
        </p:graphicFrame>
      </p:grpSp>
      <p:grpSp>
        <p:nvGrpSpPr>
          <p:cNvPr id="2" name="组合 1"/>
          <p:cNvGrpSpPr/>
          <p:nvPr/>
        </p:nvGrpSpPr>
        <p:grpSpPr>
          <a:xfrm>
            <a:off x="1327651" y="4464475"/>
            <a:ext cx="8611952" cy="646331"/>
            <a:chOff x="814231" y="3719679"/>
            <a:chExt cx="8611952" cy="646331"/>
          </a:xfrm>
        </p:grpSpPr>
        <p:sp>
          <p:nvSpPr>
            <p:cNvPr id="23" name="Text Box 3"/>
            <p:cNvSpPr txBox="1"/>
            <p:nvPr/>
          </p:nvSpPr>
          <p:spPr>
            <a:xfrm>
              <a:off x="814231" y="3719679"/>
              <a:ext cx="483959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4</a:t>
              </a:r>
              <a:r>
                <a:rPr lang="zh-CN" altLang="en-US" sz="3600" b="1">
                  <a:solidFill>
                    <a:srgbClr val="FF0000"/>
                  </a:solidFill>
                  <a:latin typeface="+mj-lt"/>
                  <a:cs typeface="仿宋" panose="02010609060101010101" pitchFamily="49" charset="-122"/>
                </a:rPr>
                <a:t>）</a:t>
              </a:r>
              <a:r>
                <a:rPr lang="zh-CN" altLang="en-US" sz="3600" b="1">
                  <a:solidFill>
                    <a:srgbClr val="FF0000"/>
                  </a:solidFill>
                  <a:cs typeface="仿宋" panose="02010609060101010101" pitchFamily="49" charset="-122"/>
                </a:rPr>
                <a:t>原方程可变形为</a:t>
              </a:r>
              <a:endParaRPr lang="en-US" altLang="zh-CN" sz="3600" b="1">
                <a:solidFill>
                  <a:srgbClr val="FF0000"/>
                </a:solidFill>
                <a:latin typeface="+mj-lt"/>
              </a:endParaRPr>
            </a:p>
          </p:txBody>
        </p:sp>
        <p:graphicFrame>
          <p:nvGraphicFramePr>
            <p:cNvPr id="28" name="对象 27"/>
            <p:cNvGraphicFramePr>
              <a:graphicFrameLocks noChangeAspect="1"/>
            </p:cNvGraphicFramePr>
            <p:nvPr/>
          </p:nvGraphicFramePr>
          <p:xfrm>
            <a:off x="5349483" y="3729616"/>
            <a:ext cx="4076700" cy="609600"/>
          </p:xfrm>
          <a:graphic>
            <a:graphicData uri="http://schemas.openxmlformats.org/presentationml/2006/ole">
              <mc:AlternateContent xmlns:mc="http://schemas.openxmlformats.org/markup-compatibility/2006">
                <mc:Choice xmlns:v="urn:schemas-microsoft-com:vml" Requires="v">
                  <p:oleObj spid="_x0000_s57395" name="Equation" r:id="rId5" imgW="97840800" imgH="14630400" progId="Equation.DSMT4">
                    <p:embed/>
                  </p:oleObj>
                </mc:Choice>
                <mc:Fallback>
                  <p:oleObj name="Equation" r:id="rId5" imgW="97840800" imgH="14630400" progId="Equation.DSMT4">
                    <p:embed/>
                    <p:pic>
                      <p:nvPicPr>
                        <p:cNvPr id="0" name="对象 26"/>
                        <p:cNvPicPr/>
                        <p:nvPr/>
                      </p:nvPicPr>
                      <p:blipFill>
                        <a:blip r:embed="rId6"/>
                        <a:stretch>
                          <a:fillRect/>
                        </a:stretch>
                      </p:blipFill>
                      <p:spPr>
                        <a:xfrm>
                          <a:off x="5349483" y="3729616"/>
                          <a:ext cx="4076700" cy="609600"/>
                        </a:xfrm>
                        <a:prstGeom prst="rect">
                          <a:avLst/>
                        </a:prstGeom>
                      </p:spPr>
                    </p:pic>
                  </p:oleObj>
                </mc:Fallback>
              </mc:AlternateContent>
            </a:graphicData>
          </a:graphic>
        </p:graphicFrame>
      </p:grpSp>
      <p:sp>
        <p:nvSpPr>
          <p:cNvPr id="29" name="文本框 28"/>
          <p:cNvSpPr txBox="1"/>
          <p:nvPr/>
        </p:nvSpPr>
        <p:spPr>
          <a:xfrm>
            <a:off x="1327651" y="174402"/>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897734" y="308318"/>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P35</a:t>
            </a:r>
            <a:r>
              <a:rPr lang="zh-CN" altLang="en-US" sz="2800" b="1">
                <a:solidFill>
                  <a:schemeClr val="accent4">
                    <a:lumMod val="75000"/>
                  </a:schemeClr>
                </a:solidFill>
              </a:rPr>
              <a:t>练习 </a:t>
            </a:r>
            <a:r>
              <a:rPr lang="en-US" altLang="zh-CN" sz="2800" b="1">
                <a:solidFill>
                  <a:schemeClr val="accent4">
                    <a:lumMod val="75000"/>
                  </a:schemeClr>
                </a:solidFill>
              </a:rPr>
              <a:t>T1】</a:t>
            </a:r>
            <a:endParaRPr lang="zh-CN" altLang="en-US" sz="2800" b="1" dirty="0">
              <a:solidFill>
                <a:schemeClr val="accent4">
                  <a:lumMod val="75000"/>
                </a:schemeClr>
              </a:solidFill>
            </a:endParaRPr>
          </a:p>
        </p:txBody>
      </p:sp>
      <p:sp>
        <p:nvSpPr>
          <p:cNvPr id="31" name="Text Box 6"/>
          <p:cNvSpPr txBox="1"/>
          <p:nvPr/>
        </p:nvSpPr>
        <p:spPr>
          <a:xfrm>
            <a:off x="1204667" y="810171"/>
            <a:ext cx="85198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en-US" altLang="zh-CN"/>
              <a:t>1. </a:t>
            </a:r>
            <a:r>
              <a:rPr lang="zh-CN" altLang="en-US"/>
              <a:t>用根的判别式判别下列方程根的情况：</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2"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327651" y="174402"/>
            <a:ext cx="1574470" cy="646331"/>
          </a:xfrm>
          <a:prstGeom prst="rect">
            <a:avLst/>
          </a:prstGeom>
          <a:noFill/>
        </p:spPr>
        <p:txBody>
          <a:bodyPr wrap="none" rtlCol="0">
            <a:spAutoFit/>
          </a:bodyPr>
          <a:lstStyle/>
          <a:p>
            <a:pPr algn="l"/>
            <a:r>
              <a:rPr lang="zh-CN" altLang="en-US" sz="3600" b="1" dirty="0">
                <a:solidFill>
                  <a:srgbClr val="00B0F0"/>
                </a:solidFill>
                <a:latin typeface="微软雅黑" panose="020B0503020204020204" pitchFamily="34" charset="-122"/>
                <a:ea typeface="微软雅黑" panose="020B0503020204020204" pitchFamily="34" charset="-122"/>
              </a:rPr>
              <a:t>练一练</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897734" y="308318"/>
            <a:ext cx="3429080" cy="523220"/>
          </a:xfrm>
          <a:prstGeom prst="rect">
            <a:avLst/>
          </a:prstGeom>
          <a:noFill/>
        </p:spPr>
        <p:txBody>
          <a:bodyPr wrap="none" rtlCol="0">
            <a:spAutoFit/>
          </a:bodyPr>
          <a:lstStyle/>
          <a:p>
            <a:pPr algn="l"/>
            <a:r>
              <a:rPr lang="en-US" altLang="zh-CN" sz="2800" b="1" dirty="0">
                <a:solidFill>
                  <a:schemeClr val="accent4">
                    <a:lumMod val="75000"/>
                  </a:schemeClr>
                </a:solidFill>
              </a:rPr>
              <a:t>【</a:t>
            </a:r>
            <a:r>
              <a:rPr lang="zh-CN" altLang="en-US" sz="2800" b="1">
                <a:solidFill>
                  <a:schemeClr val="accent4">
                    <a:lumMod val="75000"/>
                  </a:schemeClr>
                </a:solidFill>
              </a:rPr>
              <a:t>教材</a:t>
            </a:r>
            <a:r>
              <a:rPr lang="en-US" altLang="zh-CN" sz="2800" b="1">
                <a:solidFill>
                  <a:schemeClr val="accent4">
                    <a:lumMod val="75000"/>
                  </a:schemeClr>
                </a:solidFill>
              </a:rPr>
              <a:t>P35</a:t>
            </a:r>
            <a:r>
              <a:rPr lang="zh-CN" altLang="en-US" sz="2800" b="1">
                <a:solidFill>
                  <a:schemeClr val="accent4">
                    <a:lumMod val="75000"/>
                  </a:schemeClr>
                </a:solidFill>
              </a:rPr>
              <a:t>练习 </a:t>
            </a:r>
            <a:r>
              <a:rPr lang="en-US" altLang="zh-CN" sz="2800" b="1">
                <a:solidFill>
                  <a:schemeClr val="accent4">
                    <a:lumMod val="75000"/>
                  </a:schemeClr>
                </a:solidFill>
              </a:rPr>
              <a:t>T2】</a:t>
            </a:r>
            <a:endParaRPr lang="zh-CN" altLang="en-US" sz="2800" b="1" dirty="0">
              <a:solidFill>
                <a:schemeClr val="accent4">
                  <a:lumMod val="75000"/>
                </a:schemeClr>
              </a:solidFill>
            </a:endParaRPr>
          </a:p>
        </p:txBody>
      </p:sp>
      <p:sp>
        <p:nvSpPr>
          <p:cNvPr id="11" name="Text Box 6"/>
          <p:cNvSpPr txBox="1"/>
          <p:nvPr/>
        </p:nvSpPr>
        <p:spPr>
          <a:xfrm>
            <a:off x="1204666" y="831538"/>
            <a:ext cx="99226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en-US" altLang="zh-CN"/>
              <a:t>2. </a:t>
            </a:r>
            <a:r>
              <a:rPr lang="zh-CN" altLang="en-US"/>
              <a:t>已知关于 </a:t>
            </a:r>
            <a:r>
              <a:rPr lang="en-US" altLang="zh-CN" i="1"/>
              <a:t>x</a:t>
            </a:r>
            <a:r>
              <a:rPr lang="en-US" altLang="zh-CN"/>
              <a:t> </a:t>
            </a:r>
            <a:r>
              <a:rPr lang="zh-CN" altLang="en-US"/>
              <a:t>的方程 </a:t>
            </a:r>
            <a:r>
              <a:rPr lang="en-US" altLang="zh-CN" i="1"/>
              <a:t>x</a:t>
            </a:r>
            <a:r>
              <a:rPr lang="en-US" altLang="zh-CN" baseline="30000"/>
              <a:t>2</a:t>
            </a:r>
            <a:r>
              <a:rPr lang="en-US" altLang="zh-CN"/>
              <a:t> – 3</a:t>
            </a:r>
            <a:r>
              <a:rPr lang="en-US" altLang="zh-CN" i="1"/>
              <a:t>x</a:t>
            </a:r>
            <a:r>
              <a:rPr lang="en-US" altLang="zh-CN"/>
              <a:t> + </a:t>
            </a:r>
            <a:r>
              <a:rPr lang="en-US" altLang="zh-CN" i="1"/>
              <a:t>k</a:t>
            </a:r>
            <a:r>
              <a:rPr lang="en-US" altLang="zh-CN"/>
              <a:t> = 0. </a:t>
            </a:r>
            <a:r>
              <a:rPr lang="en-US" altLang="zh-CN" i="1"/>
              <a:t>k</a:t>
            </a:r>
            <a:r>
              <a:rPr lang="en-US" altLang="zh-CN"/>
              <a:t> </a:t>
            </a:r>
            <a:r>
              <a:rPr lang="zh-CN" altLang="en-US"/>
              <a:t>取何值时，这个方程：</a:t>
            </a:r>
            <a:endParaRPr lang="en-US" altLang="zh-CN" dirty="0"/>
          </a:p>
        </p:txBody>
      </p:sp>
      <p:sp>
        <p:nvSpPr>
          <p:cNvPr id="12" name="文本框 10241"/>
          <p:cNvSpPr txBox="1"/>
          <p:nvPr/>
        </p:nvSpPr>
        <p:spPr>
          <a:xfrm>
            <a:off x="1380240" y="1915956"/>
            <a:ext cx="6464067" cy="202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dirty="0"/>
              <a:t>（</a:t>
            </a:r>
            <a:r>
              <a:rPr lang="en-US" altLang="zh-CN"/>
              <a:t>1</a:t>
            </a:r>
            <a:r>
              <a:rPr lang="zh-CN" altLang="en-US"/>
              <a:t>）有两个不相等的实数根？</a:t>
            </a:r>
            <a:endParaRPr lang="en-US" altLang="zh-CN"/>
          </a:p>
          <a:p>
            <a:pPr>
              <a:lnSpc>
                <a:spcPct val="120000"/>
              </a:lnSpc>
            </a:pPr>
            <a:r>
              <a:rPr lang="zh-CN" altLang="en-US"/>
              <a:t>（</a:t>
            </a:r>
            <a:r>
              <a:rPr lang="en-US" altLang="zh-CN"/>
              <a:t>2</a:t>
            </a:r>
            <a:r>
              <a:rPr lang="zh-CN" altLang="en-US"/>
              <a:t>）有两个相等的实数根？</a:t>
            </a:r>
            <a:endParaRPr lang="en-US" altLang="zh-CN"/>
          </a:p>
          <a:p>
            <a:pPr>
              <a:lnSpc>
                <a:spcPct val="120000"/>
              </a:lnSpc>
            </a:pPr>
            <a:r>
              <a:rPr lang="zh-CN" altLang="en-US"/>
              <a:t>（</a:t>
            </a:r>
            <a:r>
              <a:rPr lang="en-US" altLang="zh-CN"/>
              <a:t>3</a:t>
            </a:r>
            <a:r>
              <a:rPr lang="zh-CN" altLang="en-US"/>
              <a:t>）没有实数根？</a:t>
            </a:r>
            <a:endParaRPr lang="en-US" altLang="zh-CN" dirty="0"/>
          </a:p>
        </p:txBody>
      </p:sp>
      <p:sp>
        <p:nvSpPr>
          <p:cNvPr id="19" name="Text Box 3"/>
          <p:cNvSpPr txBox="1"/>
          <p:nvPr/>
        </p:nvSpPr>
        <p:spPr>
          <a:xfrm>
            <a:off x="1229784" y="3861800"/>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解：根据题意，得  </a:t>
            </a:r>
            <a:r>
              <a:rPr lang="en-US" altLang="zh-CN" sz="3600" b="1">
                <a:solidFill>
                  <a:srgbClr val="FF0000"/>
                </a:solidFill>
                <a:latin typeface="+mj-lt"/>
                <a:cs typeface="仿宋" panose="02010609060101010101" pitchFamily="49" charset="-122"/>
              </a:rPr>
              <a:t>Δ = (–3)</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4×1×</a:t>
            </a:r>
            <a:r>
              <a:rPr lang="en-US" altLang="zh-CN" sz="3600" b="1" i="1">
                <a:solidFill>
                  <a:srgbClr val="FF0000"/>
                </a:solidFill>
                <a:latin typeface="+mj-lt"/>
                <a:cs typeface="仿宋" panose="02010609060101010101" pitchFamily="49" charset="-122"/>
              </a:rPr>
              <a:t>k</a:t>
            </a:r>
            <a:r>
              <a:rPr lang="en-US" altLang="zh-CN" sz="3600" b="1">
                <a:solidFill>
                  <a:srgbClr val="FF0000"/>
                </a:solidFill>
                <a:latin typeface="+mj-lt"/>
                <a:cs typeface="仿宋" panose="02010609060101010101" pitchFamily="49" charset="-122"/>
              </a:rPr>
              <a:t> = 9 – 4</a:t>
            </a:r>
            <a:r>
              <a:rPr lang="en-US" altLang="zh-CN" sz="3600" b="1" i="1">
                <a:solidFill>
                  <a:srgbClr val="FF0000"/>
                </a:solidFill>
                <a:latin typeface="+mj-lt"/>
                <a:cs typeface="仿宋" panose="02010609060101010101" pitchFamily="49" charset="-122"/>
              </a:rPr>
              <a:t>k</a:t>
            </a:r>
            <a:r>
              <a:rPr lang="en-US" altLang="zh-CN" sz="3600" b="1">
                <a:solidFill>
                  <a:srgbClr val="FF0000"/>
                </a:solidFill>
                <a:latin typeface="+mj-lt"/>
              </a:rPr>
              <a:t>.</a:t>
            </a:r>
            <a:endParaRPr lang="en-US" altLang="zh-CN" sz="3600" b="1">
              <a:solidFill>
                <a:srgbClr val="FF0000"/>
              </a:solidFill>
              <a:latin typeface="+mj-lt"/>
            </a:endParaRPr>
          </a:p>
        </p:txBody>
      </p:sp>
      <p:sp>
        <p:nvSpPr>
          <p:cNvPr id="20" name="Text Box 3"/>
          <p:cNvSpPr txBox="1"/>
          <p:nvPr/>
        </p:nvSpPr>
        <p:spPr>
          <a:xfrm>
            <a:off x="1075877" y="4430857"/>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）若方程有两个不相等的实数根，则 </a:t>
            </a:r>
            <a:r>
              <a:rPr lang="en-US" altLang="zh-CN" sz="3600" b="1">
                <a:solidFill>
                  <a:srgbClr val="FF0000"/>
                </a:solidFill>
                <a:latin typeface="+mj-lt"/>
                <a:cs typeface="仿宋" panose="02010609060101010101" pitchFamily="49" charset="-122"/>
              </a:rPr>
              <a:t>Δ &gt; 0.</a:t>
            </a:r>
            <a:endParaRPr lang="en-US" altLang="zh-CN" sz="3600" b="1">
              <a:solidFill>
                <a:srgbClr val="FF0000"/>
              </a:solidFill>
              <a:latin typeface="+mj-lt"/>
            </a:endParaRPr>
          </a:p>
        </p:txBody>
      </p:sp>
      <p:sp>
        <p:nvSpPr>
          <p:cNvPr id="21" name="Text Box 3"/>
          <p:cNvSpPr txBox="1"/>
          <p:nvPr/>
        </p:nvSpPr>
        <p:spPr>
          <a:xfrm>
            <a:off x="2248495" y="5077188"/>
            <a:ext cx="35341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所以 </a:t>
            </a:r>
            <a:r>
              <a:rPr lang="en-US" altLang="zh-CN" sz="3600" b="1">
                <a:solidFill>
                  <a:srgbClr val="FF0000"/>
                </a:solidFill>
                <a:latin typeface="+mj-lt"/>
                <a:cs typeface="仿宋" panose="02010609060101010101" pitchFamily="49" charset="-122"/>
              </a:rPr>
              <a:t>9 – 4</a:t>
            </a:r>
            <a:r>
              <a:rPr lang="en-US" altLang="zh-CN" sz="3600" b="1" i="1">
                <a:solidFill>
                  <a:srgbClr val="FF0000"/>
                </a:solidFill>
                <a:latin typeface="+mj-lt"/>
                <a:cs typeface="仿宋" panose="02010609060101010101" pitchFamily="49" charset="-122"/>
              </a:rPr>
              <a:t>k</a:t>
            </a:r>
            <a:r>
              <a:rPr lang="en-US" altLang="zh-CN" sz="3600" b="1">
                <a:solidFill>
                  <a:srgbClr val="FF0000"/>
                </a:solidFill>
                <a:latin typeface="+mj-lt"/>
                <a:cs typeface="仿宋" panose="02010609060101010101" pitchFamily="49" charset="-122"/>
              </a:rPr>
              <a:t> &gt; 0.</a:t>
            </a:r>
            <a:endParaRPr lang="en-US" altLang="zh-CN" sz="3600" b="1">
              <a:solidFill>
                <a:srgbClr val="FF0000"/>
              </a:solidFill>
              <a:latin typeface="+mj-lt"/>
            </a:endParaRPr>
          </a:p>
        </p:txBody>
      </p:sp>
      <p:grpSp>
        <p:nvGrpSpPr>
          <p:cNvPr id="23" name="组合 22"/>
          <p:cNvGrpSpPr/>
          <p:nvPr/>
        </p:nvGrpSpPr>
        <p:grpSpPr>
          <a:xfrm>
            <a:off x="5472727" y="4920460"/>
            <a:ext cx="2371580" cy="1066800"/>
            <a:chOff x="1115253" y="4312799"/>
            <a:chExt cx="2371580" cy="1066800"/>
          </a:xfrm>
        </p:grpSpPr>
        <p:sp>
          <p:nvSpPr>
            <p:cNvPr id="24" name="Text Box 3"/>
            <p:cNvSpPr txBox="1"/>
            <p:nvPr/>
          </p:nvSpPr>
          <p:spPr>
            <a:xfrm>
              <a:off x="1115253" y="4482479"/>
              <a:ext cx="166658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解得</a:t>
              </a:r>
              <a:endParaRPr lang="en-US" altLang="zh-CN" sz="3600" b="1">
                <a:solidFill>
                  <a:srgbClr val="FF0000"/>
                </a:solidFill>
                <a:latin typeface="+mj-lt"/>
              </a:endParaRPr>
            </a:p>
          </p:txBody>
        </p:sp>
        <p:graphicFrame>
          <p:nvGraphicFramePr>
            <p:cNvPr id="25" name="对象 24"/>
            <p:cNvGraphicFramePr>
              <a:graphicFrameLocks noChangeAspect="1"/>
            </p:cNvGraphicFramePr>
            <p:nvPr/>
          </p:nvGraphicFramePr>
          <p:xfrm>
            <a:off x="2305733" y="4312799"/>
            <a:ext cx="1181100" cy="1066800"/>
          </p:xfrm>
          <a:graphic>
            <a:graphicData uri="http://schemas.openxmlformats.org/presentationml/2006/ole">
              <mc:AlternateContent xmlns:mc="http://schemas.openxmlformats.org/markup-compatibility/2006">
                <mc:Choice xmlns:v="urn:schemas-microsoft-com:vml" Requires="v">
                  <p:oleObj spid="_x0000_s58386" name="Equation" r:id="rId1" imgW="28346400" imgH="25603200" progId="Equation.DSMT4">
                    <p:embed/>
                  </p:oleObj>
                </mc:Choice>
                <mc:Fallback>
                  <p:oleObj name="Equation" r:id="rId1" imgW="28346400" imgH="25603200" progId="Equation.DSMT4">
                    <p:embed/>
                    <p:pic>
                      <p:nvPicPr>
                        <p:cNvPr id="0" name="对象 26"/>
                        <p:cNvPicPr/>
                        <p:nvPr/>
                      </p:nvPicPr>
                      <p:blipFill>
                        <a:blip r:embed="rId2"/>
                        <a:stretch>
                          <a:fillRect/>
                        </a:stretch>
                      </p:blipFill>
                      <p:spPr>
                        <a:xfrm>
                          <a:off x="2305733" y="4312799"/>
                          <a:ext cx="1181100" cy="1066800"/>
                        </a:xfrm>
                        <a:prstGeom prst="rect">
                          <a:avLst/>
                        </a:prstGeom>
                      </p:spPr>
                    </p:pic>
                  </p:oleObj>
                </mc:Fallback>
              </mc:AlternateContent>
            </a:graphicData>
          </a:graphic>
        </p:graphicFrame>
      </p:grpSp>
      <p:grpSp>
        <p:nvGrpSpPr>
          <p:cNvPr id="27" name="组合 26"/>
          <p:cNvGrpSpPr/>
          <p:nvPr/>
        </p:nvGrpSpPr>
        <p:grpSpPr>
          <a:xfrm>
            <a:off x="1792081" y="5665563"/>
            <a:ext cx="9016227" cy="1066800"/>
            <a:chOff x="1115252" y="4286997"/>
            <a:chExt cx="9016227" cy="1066800"/>
          </a:xfrm>
        </p:grpSpPr>
        <p:sp>
          <p:nvSpPr>
            <p:cNvPr id="28" name="Text Box 3"/>
            <p:cNvSpPr txBox="1"/>
            <p:nvPr/>
          </p:nvSpPr>
          <p:spPr>
            <a:xfrm>
              <a:off x="1115252" y="4482479"/>
              <a:ext cx="9016227" cy="646331"/>
            </a:xfrm>
            <a:prstGeom prst="rect">
              <a:avLst/>
            </a:prstGeom>
            <a:noFill/>
            <a:ln w="9525">
              <a:noFill/>
            </a:ln>
          </p:spPr>
          <p:txBody>
            <a:bodyPr wrap="square">
              <a:spAutoFit/>
            </a:bodyPr>
            <a:lstStyle/>
            <a:p>
              <a:pPr eaLnBrk="0" hangingPunct="0"/>
              <a:r>
                <a:rPr lang="zh-CN" altLang="en-US" sz="3600" b="1">
                  <a:solidFill>
                    <a:srgbClr val="FF0000"/>
                  </a:solidFill>
                  <a:latin typeface="+mj-lt"/>
                </a:rPr>
                <a:t>即当          时，方程有两个不相等的实数根</a:t>
              </a:r>
              <a:r>
                <a:rPr lang="en-US" altLang="zh-CN" sz="3600" b="1">
                  <a:solidFill>
                    <a:srgbClr val="FF0000"/>
                  </a:solidFill>
                  <a:latin typeface="+mj-lt"/>
                </a:rPr>
                <a:t>.</a:t>
              </a:r>
              <a:endParaRPr lang="en-US" altLang="zh-CN" sz="3600" b="1">
                <a:solidFill>
                  <a:srgbClr val="FF0000"/>
                </a:solidFill>
                <a:latin typeface="+mj-lt"/>
              </a:endParaRPr>
            </a:p>
          </p:txBody>
        </p:sp>
        <p:graphicFrame>
          <p:nvGraphicFramePr>
            <p:cNvPr id="29" name="对象 28"/>
            <p:cNvGraphicFramePr>
              <a:graphicFrameLocks noChangeAspect="1"/>
            </p:cNvGraphicFramePr>
            <p:nvPr/>
          </p:nvGraphicFramePr>
          <p:xfrm>
            <a:off x="2190732" y="4286997"/>
            <a:ext cx="1041400" cy="1066800"/>
          </p:xfrm>
          <a:graphic>
            <a:graphicData uri="http://schemas.openxmlformats.org/presentationml/2006/ole">
              <mc:AlternateContent xmlns:mc="http://schemas.openxmlformats.org/markup-compatibility/2006">
                <mc:Choice xmlns:v="urn:schemas-microsoft-com:vml" Requires="v">
                  <p:oleObj spid="_x0000_s58387" name="Equation" r:id="rId3" imgW="24993600" imgH="25603200" progId="Equation.DSMT4">
                    <p:embed/>
                  </p:oleObj>
                </mc:Choice>
                <mc:Fallback>
                  <p:oleObj name="Equation" r:id="rId3" imgW="24993600" imgH="25603200" progId="Equation.DSMT4">
                    <p:embed/>
                    <p:pic>
                      <p:nvPicPr>
                        <p:cNvPr id="0" name="对象 24"/>
                        <p:cNvPicPr/>
                        <p:nvPr/>
                      </p:nvPicPr>
                      <p:blipFill>
                        <a:blip r:embed="rId4"/>
                        <a:stretch>
                          <a:fillRect/>
                        </a:stretch>
                      </p:blipFill>
                      <p:spPr>
                        <a:xfrm>
                          <a:off x="2190732" y="4286997"/>
                          <a:ext cx="1041400" cy="1066800"/>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3"/>
          <p:cNvSpPr txBox="1"/>
          <p:nvPr/>
        </p:nvSpPr>
        <p:spPr>
          <a:xfrm>
            <a:off x="947089" y="477042"/>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）若方程有两个相等的实数根，则 </a:t>
            </a:r>
            <a:r>
              <a:rPr lang="en-US" altLang="zh-CN" sz="3600" b="1">
                <a:solidFill>
                  <a:srgbClr val="FF0000"/>
                </a:solidFill>
                <a:latin typeface="+mj-lt"/>
                <a:cs typeface="仿宋" panose="02010609060101010101" pitchFamily="49" charset="-122"/>
              </a:rPr>
              <a:t>Δ = 0.</a:t>
            </a:r>
            <a:endParaRPr lang="en-US" altLang="zh-CN" sz="3600" b="1">
              <a:solidFill>
                <a:srgbClr val="FF0000"/>
              </a:solidFill>
              <a:latin typeface="+mj-lt"/>
            </a:endParaRPr>
          </a:p>
        </p:txBody>
      </p:sp>
      <p:sp>
        <p:nvSpPr>
          <p:cNvPr id="3" name="Text Box 3"/>
          <p:cNvSpPr txBox="1"/>
          <p:nvPr/>
        </p:nvSpPr>
        <p:spPr>
          <a:xfrm>
            <a:off x="2080899" y="1379775"/>
            <a:ext cx="35341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所以 </a:t>
            </a:r>
            <a:r>
              <a:rPr lang="en-US" altLang="zh-CN" sz="3600" b="1">
                <a:solidFill>
                  <a:srgbClr val="FF0000"/>
                </a:solidFill>
                <a:latin typeface="+mj-lt"/>
                <a:cs typeface="仿宋" panose="02010609060101010101" pitchFamily="49" charset="-122"/>
              </a:rPr>
              <a:t>9 – 4</a:t>
            </a:r>
            <a:r>
              <a:rPr lang="en-US" altLang="zh-CN" sz="3600" b="1" i="1">
                <a:solidFill>
                  <a:srgbClr val="FF0000"/>
                </a:solidFill>
                <a:latin typeface="+mj-lt"/>
                <a:cs typeface="仿宋" panose="02010609060101010101" pitchFamily="49" charset="-122"/>
              </a:rPr>
              <a:t>k</a:t>
            </a:r>
            <a:r>
              <a:rPr lang="en-US" altLang="zh-CN" sz="3600" b="1">
                <a:solidFill>
                  <a:srgbClr val="FF0000"/>
                </a:solidFill>
                <a:latin typeface="+mj-lt"/>
                <a:cs typeface="仿宋" panose="02010609060101010101" pitchFamily="49" charset="-122"/>
              </a:rPr>
              <a:t> = 0.</a:t>
            </a:r>
            <a:endParaRPr lang="en-US" altLang="zh-CN" sz="3600" b="1">
              <a:solidFill>
                <a:srgbClr val="FF0000"/>
              </a:solidFill>
              <a:latin typeface="+mj-lt"/>
            </a:endParaRPr>
          </a:p>
        </p:txBody>
      </p:sp>
      <p:grpSp>
        <p:nvGrpSpPr>
          <p:cNvPr id="4" name="组合 3"/>
          <p:cNvGrpSpPr/>
          <p:nvPr/>
        </p:nvGrpSpPr>
        <p:grpSpPr>
          <a:xfrm>
            <a:off x="5343939" y="1223167"/>
            <a:ext cx="2378198" cy="1066800"/>
            <a:chOff x="1115253" y="4312919"/>
            <a:chExt cx="2378198" cy="1066800"/>
          </a:xfrm>
        </p:grpSpPr>
        <p:sp>
          <p:nvSpPr>
            <p:cNvPr id="5" name="Text Box 3"/>
            <p:cNvSpPr txBox="1"/>
            <p:nvPr/>
          </p:nvSpPr>
          <p:spPr>
            <a:xfrm>
              <a:off x="1115253" y="4482479"/>
              <a:ext cx="166658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解得</a:t>
              </a:r>
              <a:endParaRPr lang="en-US" altLang="zh-CN" sz="3600" b="1">
                <a:solidFill>
                  <a:srgbClr val="FF0000"/>
                </a:solidFill>
                <a:latin typeface="+mj-lt"/>
              </a:endParaRPr>
            </a:p>
          </p:txBody>
        </p:sp>
        <p:graphicFrame>
          <p:nvGraphicFramePr>
            <p:cNvPr id="6" name="对象 5"/>
            <p:cNvGraphicFramePr>
              <a:graphicFrameLocks noChangeAspect="1"/>
            </p:cNvGraphicFramePr>
            <p:nvPr/>
          </p:nvGraphicFramePr>
          <p:xfrm>
            <a:off x="2299651" y="4312919"/>
            <a:ext cx="1193800" cy="1066800"/>
          </p:xfrm>
          <a:graphic>
            <a:graphicData uri="http://schemas.openxmlformats.org/presentationml/2006/ole">
              <mc:AlternateContent xmlns:mc="http://schemas.openxmlformats.org/markup-compatibility/2006">
                <mc:Choice xmlns:v="urn:schemas-microsoft-com:vml" Requires="v">
                  <p:oleObj spid="_x0000_s59420" name="Equation" r:id="rId1" imgW="28651200" imgH="25603200" progId="Equation.DSMT4">
                    <p:embed/>
                  </p:oleObj>
                </mc:Choice>
                <mc:Fallback>
                  <p:oleObj name="Equation" r:id="rId1" imgW="28651200" imgH="25603200" progId="Equation.DSMT4">
                    <p:embed/>
                    <p:pic>
                      <p:nvPicPr>
                        <p:cNvPr id="0" name="对象 24"/>
                        <p:cNvPicPr/>
                        <p:nvPr/>
                      </p:nvPicPr>
                      <p:blipFill>
                        <a:blip r:embed="rId2"/>
                        <a:stretch>
                          <a:fillRect/>
                        </a:stretch>
                      </p:blipFill>
                      <p:spPr>
                        <a:xfrm>
                          <a:off x="2299651" y="4312919"/>
                          <a:ext cx="1193800" cy="1066800"/>
                        </a:xfrm>
                        <a:prstGeom prst="rect">
                          <a:avLst/>
                        </a:prstGeom>
                      </p:spPr>
                    </p:pic>
                  </p:oleObj>
                </mc:Fallback>
              </mc:AlternateContent>
            </a:graphicData>
          </a:graphic>
        </p:graphicFrame>
      </p:grpSp>
      <p:grpSp>
        <p:nvGrpSpPr>
          <p:cNvPr id="7" name="组合 6"/>
          <p:cNvGrpSpPr/>
          <p:nvPr/>
        </p:nvGrpSpPr>
        <p:grpSpPr>
          <a:xfrm>
            <a:off x="2080899" y="2246290"/>
            <a:ext cx="9016227" cy="1066800"/>
            <a:chOff x="1115252" y="4286552"/>
            <a:chExt cx="9016227" cy="1066800"/>
          </a:xfrm>
        </p:grpSpPr>
        <p:sp>
          <p:nvSpPr>
            <p:cNvPr id="8" name="Text Box 3"/>
            <p:cNvSpPr txBox="1"/>
            <p:nvPr/>
          </p:nvSpPr>
          <p:spPr>
            <a:xfrm>
              <a:off x="1115252" y="4482479"/>
              <a:ext cx="9016227" cy="646331"/>
            </a:xfrm>
            <a:prstGeom prst="rect">
              <a:avLst/>
            </a:prstGeom>
            <a:noFill/>
            <a:ln w="9525">
              <a:noFill/>
            </a:ln>
          </p:spPr>
          <p:txBody>
            <a:bodyPr wrap="square">
              <a:spAutoFit/>
            </a:bodyPr>
            <a:lstStyle/>
            <a:p>
              <a:pPr eaLnBrk="0" hangingPunct="0"/>
              <a:r>
                <a:rPr lang="zh-CN" altLang="en-US" sz="3600" b="1">
                  <a:solidFill>
                    <a:srgbClr val="FF0000"/>
                  </a:solidFill>
                  <a:latin typeface="+mj-lt"/>
                </a:rPr>
                <a:t>即当          时，方程有两个相等的实数根</a:t>
              </a:r>
              <a:r>
                <a:rPr lang="en-US" altLang="zh-CN" sz="3600" b="1">
                  <a:solidFill>
                    <a:srgbClr val="FF0000"/>
                  </a:solidFill>
                  <a:latin typeface="+mj-lt"/>
                </a:rPr>
                <a:t>.</a:t>
              </a:r>
              <a:endParaRPr lang="en-US" altLang="zh-CN" sz="3600" b="1">
                <a:solidFill>
                  <a:srgbClr val="FF0000"/>
                </a:solidFill>
                <a:latin typeface="+mj-lt"/>
              </a:endParaRPr>
            </a:p>
          </p:txBody>
        </p:sp>
        <p:graphicFrame>
          <p:nvGraphicFramePr>
            <p:cNvPr id="9" name="对象 8"/>
            <p:cNvGraphicFramePr>
              <a:graphicFrameLocks noChangeAspect="1"/>
            </p:cNvGraphicFramePr>
            <p:nvPr/>
          </p:nvGraphicFramePr>
          <p:xfrm>
            <a:off x="2184584" y="4286552"/>
            <a:ext cx="1054100" cy="1066800"/>
          </p:xfrm>
          <a:graphic>
            <a:graphicData uri="http://schemas.openxmlformats.org/presentationml/2006/ole">
              <mc:AlternateContent xmlns:mc="http://schemas.openxmlformats.org/markup-compatibility/2006">
                <mc:Choice xmlns:v="urn:schemas-microsoft-com:vml" Requires="v">
                  <p:oleObj spid="_x0000_s59421" name="Equation" r:id="rId3" imgW="25298400" imgH="25603200" progId="Equation.DSMT4">
                    <p:embed/>
                  </p:oleObj>
                </mc:Choice>
                <mc:Fallback>
                  <p:oleObj name="Equation" r:id="rId3" imgW="25298400" imgH="25603200" progId="Equation.DSMT4">
                    <p:embed/>
                    <p:pic>
                      <p:nvPicPr>
                        <p:cNvPr id="0" name="对象 28"/>
                        <p:cNvPicPr/>
                        <p:nvPr/>
                      </p:nvPicPr>
                      <p:blipFill>
                        <a:blip r:embed="rId4"/>
                        <a:stretch>
                          <a:fillRect/>
                        </a:stretch>
                      </p:blipFill>
                      <p:spPr>
                        <a:xfrm>
                          <a:off x="2184584" y="4286552"/>
                          <a:ext cx="1054100" cy="1066800"/>
                        </a:xfrm>
                        <a:prstGeom prst="rect">
                          <a:avLst/>
                        </a:prstGeom>
                      </p:spPr>
                    </p:pic>
                  </p:oleObj>
                </mc:Fallback>
              </mc:AlternateContent>
            </a:graphicData>
          </a:graphic>
        </p:graphicFrame>
      </p:grpSp>
      <p:sp>
        <p:nvSpPr>
          <p:cNvPr id="10" name="Text Box 3"/>
          <p:cNvSpPr txBox="1"/>
          <p:nvPr/>
        </p:nvSpPr>
        <p:spPr>
          <a:xfrm>
            <a:off x="947089" y="3544091"/>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3</a:t>
            </a:r>
            <a:r>
              <a:rPr lang="zh-CN" altLang="en-US" sz="3600" b="1">
                <a:solidFill>
                  <a:srgbClr val="FF0000"/>
                </a:solidFill>
                <a:latin typeface="+mj-lt"/>
                <a:cs typeface="仿宋" panose="02010609060101010101" pitchFamily="49" charset="-122"/>
              </a:rPr>
              <a:t>）若方程没有实数根，则 </a:t>
            </a:r>
            <a:r>
              <a:rPr lang="en-US" altLang="zh-CN" sz="3600" b="1">
                <a:solidFill>
                  <a:srgbClr val="FF0000"/>
                </a:solidFill>
                <a:latin typeface="+mj-lt"/>
                <a:cs typeface="仿宋" panose="02010609060101010101" pitchFamily="49" charset="-122"/>
              </a:rPr>
              <a:t>Δ &lt; 0.</a:t>
            </a:r>
            <a:endParaRPr lang="en-US" altLang="zh-CN" sz="3600" b="1">
              <a:solidFill>
                <a:srgbClr val="FF0000"/>
              </a:solidFill>
              <a:latin typeface="+mj-lt"/>
            </a:endParaRPr>
          </a:p>
        </p:txBody>
      </p:sp>
      <p:sp>
        <p:nvSpPr>
          <p:cNvPr id="11" name="Text Box 3"/>
          <p:cNvSpPr txBox="1"/>
          <p:nvPr/>
        </p:nvSpPr>
        <p:spPr>
          <a:xfrm>
            <a:off x="2080899" y="4446824"/>
            <a:ext cx="35341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所以 </a:t>
            </a:r>
            <a:r>
              <a:rPr lang="en-US" altLang="zh-CN" sz="3600" b="1">
                <a:solidFill>
                  <a:srgbClr val="FF0000"/>
                </a:solidFill>
                <a:latin typeface="+mj-lt"/>
                <a:cs typeface="仿宋" panose="02010609060101010101" pitchFamily="49" charset="-122"/>
              </a:rPr>
              <a:t>9 – 4</a:t>
            </a:r>
            <a:r>
              <a:rPr lang="en-US" altLang="zh-CN" sz="3600" b="1" i="1">
                <a:solidFill>
                  <a:srgbClr val="FF0000"/>
                </a:solidFill>
                <a:latin typeface="+mj-lt"/>
                <a:cs typeface="仿宋" panose="02010609060101010101" pitchFamily="49" charset="-122"/>
              </a:rPr>
              <a:t>k</a:t>
            </a:r>
            <a:r>
              <a:rPr lang="en-US" altLang="zh-CN" sz="3600" b="1">
                <a:solidFill>
                  <a:srgbClr val="FF0000"/>
                </a:solidFill>
                <a:latin typeface="+mj-lt"/>
                <a:cs typeface="仿宋" panose="02010609060101010101" pitchFamily="49" charset="-122"/>
              </a:rPr>
              <a:t> &lt; 0.</a:t>
            </a:r>
            <a:endParaRPr lang="en-US" altLang="zh-CN" sz="3600" b="1">
              <a:solidFill>
                <a:srgbClr val="FF0000"/>
              </a:solidFill>
              <a:latin typeface="+mj-lt"/>
            </a:endParaRPr>
          </a:p>
        </p:txBody>
      </p:sp>
      <p:grpSp>
        <p:nvGrpSpPr>
          <p:cNvPr id="12" name="组合 11"/>
          <p:cNvGrpSpPr/>
          <p:nvPr/>
        </p:nvGrpSpPr>
        <p:grpSpPr>
          <a:xfrm>
            <a:off x="5343939" y="4289425"/>
            <a:ext cx="2371311" cy="1066800"/>
            <a:chOff x="1115253" y="4312128"/>
            <a:chExt cx="2371311" cy="1066800"/>
          </a:xfrm>
        </p:grpSpPr>
        <p:sp>
          <p:nvSpPr>
            <p:cNvPr id="13" name="Text Box 3"/>
            <p:cNvSpPr txBox="1"/>
            <p:nvPr/>
          </p:nvSpPr>
          <p:spPr>
            <a:xfrm>
              <a:off x="1115253" y="4482479"/>
              <a:ext cx="1666584"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解得</a:t>
              </a:r>
              <a:endParaRPr lang="en-US" altLang="zh-CN" sz="3600" b="1">
                <a:solidFill>
                  <a:srgbClr val="FF0000"/>
                </a:solidFill>
                <a:latin typeface="+mj-lt"/>
              </a:endParaRPr>
            </a:p>
          </p:txBody>
        </p:sp>
        <p:graphicFrame>
          <p:nvGraphicFramePr>
            <p:cNvPr id="14" name="对象 13"/>
            <p:cNvGraphicFramePr>
              <a:graphicFrameLocks noChangeAspect="1"/>
            </p:cNvGraphicFramePr>
            <p:nvPr/>
          </p:nvGraphicFramePr>
          <p:xfrm>
            <a:off x="2305464" y="4312128"/>
            <a:ext cx="1181100" cy="1066800"/>
          </p:xfrm>
          <a:graphic>
            <a:graphicData uri="http://schemas.openxmlformats.org/presentationml/2006/ole">
              <mc:AlternateContent xmlns:mc="http://schemas.openxmlformats.org/markup-compatibility/2006">
                <mc:Choice xmlns:v="urn:schemas-microsoft-com:vml" Requires="v">
                  <p:oleObj spid="_x0000_s59422" name="Equation" r:id="rId5" imgW="28346400" imgH="25603200" progId="Equation.DSMT4">
                    <p:embed/>
                  </p:oleObj>
                </mc:Choice>
                <mc:Fallback>
                  <p:oleObj name="Equation" r:id="rId5" imgW="28346400" imgH="25603200" progId="Equation.DSMT4">
                    <p:embed/>
                    <p:pic>
                      <p:nvPicPr>
                        <p:cNvPr id="0" name="对象 5"/>
                        <p:cNvPicPr/>
                        <p:nvPr/>
                      </p:nvPicPr>
                      <p:blipFill>
                        <a:blip r:embed="rId6"/>
                        <a:stretch>
                          <a:fillRect/>
                        </a:stretch>
                      </p:blipFill>
                      <p:spPr>
                        <a:xfrm>
                          <a:off x="2305464" y="4312128"/>
                          <a:ext cx="1181100" cy="1066800"/>
                        </a:xfrm>
                        <a:prstGeom prst="rect">
                          <a:avLst/>
                        </a:prstGeom>
                      </p:spPr>
                    </p:pic>
                  </p:oleObj>
                </mc:Fallback>
              </mc:AlternateContent>
            </a:graphicData>
          </a:graphic>
        </p:graphicFrame>
      </p:grpSp>
      <p:grpSp>
        <p:nvGrpSpPr>
          <p:cNvPr id="15" name="组合 14"/>
          <p:cNvGrpSpPr/>
          <p:nvPr/>
        </p:nvGrpSpPr>
        <p:grpSpPr>
          <a:xfrm>
            <a:off x="2080899" y="5313363"/>
            <a:ext cx="7145856" cy="1066800"/>
            <a:chOff x="1115253" y="4286576"/>
            <a:chExt cx="7145856" cy="1066800"/>
          </a:xfrm>
        </p:grpSpPr>
        <p:sp>
          <p:nvSpPr>
            <p:cNvPr id="16" name="Text Box 3"/>
            <p:cNvSpPr txBox="1"/>
            <p:nvPr/>
          </p:nvSpPr>
          <p:spPr>
            <a:xfrm>
              <a:off x="1115253" y="4482479"/>
              <a:ext cx="7145856" cy="646331"/>
            </a:xfrm>
            <a:prstGeom prst="rect">
              <a:avLst/>
            </a:prstGeom>
            <a:noFill/>
            <a:ln w="9525">
              <a:noFill/>
            </a:ln>
          </p:spPr>
          <p:txBody>
            <a:bodyPr wrap="square">
              <a:spAutoFit/>
            </a:bodyPr>
            <a:lstStyle/>
            <a:p>
              <a:pPr eaLnBrk="0" hangingPunct="0"/>
              <a:r>
                <a:rPr lang="zh-CN" altLang="en-US" sz="3600" b="1">
                  <a:solidFill>
                    <a:srgbClr val="FF0000"/>
                  </a:solidFill>
                  <a:latin typeface="+mj-lt"/>
                </a:rPr>
                <a:t>即当          时，方程没有实数根</a:t>
              </a:r>
              <a:r>
                <a:rPr lang="en-US" altLang="zh-CN" sz="3600" b="1">
                  <a:solidFill>
                    <a:srgbClr val="FF0000"/>
                  </a:solidFill>
                  <a:latin typeface="+mj-lt"/>
                </a:rPr>
                <a:t>.</a:t>
              </a:r>
              <a:endParaRPr lang="en-US" altLang="zh-CN" sz="3600" b="1">
                <a:solidFill>
                  <a:srgbClr val="FF0000"/>
                </a:solidFill>
                <a:latin typeface="+mj-lt"/>
              </a:endParaRPr>
            </a:p>
          </p:txBody>
        </p:sp>
        <p:graphicFrame>
          <p:nvGraphicFramePr>
            <p:cNvPr id="17" name="对象 16"/>
            <p:cNvGraphicFramePr>
              <a:graphicFrameLocks noChangeAspect="1"/>
            </p:cNvGraphicFramePr>
            <p:nvPr/>
          </p:nvGraphicFramePr>
          <p:xfrm>
            <a:off x="2190397" y="4286576"/>
            <a:ext cx="1041400" cy="1066800"/>
          </p:xfrm>
          <a:graphic>
            <a:graphicData uri="http://schemas.openxmlformats.org/presentationml/2006/ole">
              <mc:AlternateContent xmlns:mc="http://schemas.openxmlformats.org/markup-compatibility/2006">
                <mc:Choice xmlns:v="urn:schemas-microsoft-com:vml" Requires="v">
                  <p:oleObj spid="_x0000_s59423" name="Equation" r:id="rId7" imgW="24993600" imgH="25603200" progId="Equation.DSMT4">
                    <p:embed/>
                  </p:oleObj>
                </mc:Choice>
                <mc:Fallback>
                  <p:oleObj name="Equation" r:id="rId7" imgW="24993600" imgH="25603200" progId="Equation.DSMT4">
                    <p:embed/>
                    <p:pic>
                      <p:nvPicPr>
                        <p:cNvPr id="0" name="对象 8"/>
                        <p:cNvPicPr/>
                        <p:nvPr/>
                      </p:nvPicPr>
                      <p:blipFill>
                        <a:blip r:embed="rId8"/>
                        <a:stretch>
                          <a:fillRect/>
                        </a:stretch>
                      </p:blipFill>
                      <p:spPr>
                        <a:xfrm>
                          <a:off x="2190397" y="4286576"/>
                          <a:ext cx="1041400" cy="10668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随堂练习</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12" name="矩形 15"/>
          <p:cNvSpPr>
            <a:spLocks noChangeArrowheads="1"/>
          </p:cNvSpPr>
          <p:nvPr/>
        </p:nvSpPr>
        <p:spPr bwMode="auto">
          <a:xfrm>
            <a:off x="1241501" y="1486020"/>
            <a:ext cx="10481733" cy="343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600" b="1">
                <a:latin typeface="Times New Roman" panose="02020603050405020304" charset="0"/>
                <a:ea typeface="黑体" panose="02010609060101010101" charset="-122"/>
                <a:cs typeface="Times New Roman" panose="02020603050405020304" charset="0"/>
              </a:rPr>
              <a:t>1. </a:t>
            </a:r>
            <a:r>
              <a:rPr lang="zh-CN" altLang="zh-CN" sz="3600" b="1">
                <a:latin typeface="Times New Roman" panose="02020603050405020304" charset="0"/>
                <a:ea typeface="黑体" panose="02010609060101010101" charset="-122"/>
                <a:cs typeface="Times New Roman" panose="02020603050405020304" charset="0"/>
              </a:rPr>
              <a:t>一元二次方程</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ax</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bx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c </a:t>
            </a:r>
            <a:r>
              <a:rPr lang="en-US" altLang="zh-CN" sz="3600" b="1">
                <a:latin typeface="Times New Roman" panose="02020603050405020304" charset="0"/>
                <a:ea typeface="黑体" panose="02010609060101010101" charset="-122"/>
                <a:cs typeface="Times New Roman" panose="02020603050405020304" charset="0"/>
              </a:rPr>
              <a:t>= 0 (</a:t>
            </a:r>
            <a:r>
              <a:rPr lang="en-US" altLang="zh-CN" sz="3600" b="1" i="1">
                <a:latin typeface="Times New Roman" panose="02020603050405020304" charset="0"/>
                <a:ea typeface="黑体" panose="02010609060101010101" charset="-122"/>
                <a:cs typeface="Times New Roman" panose="02020603050405020304" charset="0"/>
              </a:rPr>
              <a:t>a </a:t>
            </a:r>
            <a:r>
              <a:rPr lang="en-US" altLang="zh-CN" sz="3600" b="1">
                <a:latin typeface="Times New Roman" panose="02020603050405020304" charset="0"/>
                <a:ea typeface="黑体" panose="02010609060101010101" charset="-122"/>
                <a:cs typeface="Times New Roman" panose="02020603050405020304" charset="0"/>
              </a:rPr>
              <a:t>≠ 0) </a:t>
            </a:r>
            <a:r>
              <a:rPr lang="zh-CN" altLang="zh-CN" sz="3600" b="1">
                <a:latin typeface="Times New Roman" panose="02020603050405020304" charset="0"/>
                <a:ea typeface="黑体" panose="02010609060101010101" charset="-122"/>
                <a:cs typeface="Times New Roman" panose="02020603050405020304" charset="0"/>
              </a:rPr>
              <a:t>有实数根，则</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b</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4</a:t>
            </a:r>
            <a:r>
              <a:rPr lang="en-US" altLang="zh-CN" sz="3600" b="1" i="1">
                <a:latin typeface="Times New Roman" panose="02020603050405020304" charset="0"/>
                <a:ea typeface="黑体" panose="02010609060101010101" charset="-122"/>
                <a:cs typeface="Times New Roman" panose="02020603050405020304" charset="0"/>
              </a:rPr>
              <a:t>ac </a:t>
            </a:r>
            <a:r>
              <a:rPr lang="zh-CN" altLang="zh-CN" sz="3600" b="1">
                <a:latin typeface="Times New Roman" panose="02020603050405020304" charset="0"/>
                <a:ea typeface="黑体" panose="02010609060101010101" charset="-122"/>
                <a:cs typeface="Times New Roman" panose="02020603050405020304" charset="0"/>
              </a:rPr>
              <a:t>满足的条件是（</a:t>
            </a:r>
            <a:r>
              <a:rPr lang="en-US" altLang="zh-CN" sz="3600" b="1" i="1">
                <a:latin typeface="Times New Roman" panose="02020603050405020304" charset="0"/>
                <a:ea typeface="黑体" panose="02010609060101010101" charset="-122"/>
                <a:cs typeface="Times New Roman" panose="02020603050405020304" charset="0"/>
              </a:rPr>
              <a:t>       </a:t>
            </a:r>
            <a:r>
              <a:rPr lang="zh-CN" altLang="zh-CN" sz="3600" b="1">
                <a:latin typeface="Times New Roman" panose="02020603050405020304" charset="0"/>
                <a:ea typeface="黑体" panose="02010609060101010101" charset="-122"/>
                <a:cs typeface="Times New Roman" panose="02020603050405020304" charset="0"/>
              </a:rPr>
              <a:t>）</a:t>
            </a:r>
            <a:endParaRPr lang="zh-CN" altLang="zh-CN" sz="3600" b="1">
              <a:latin typeface="Times New Roman" panose="02020603050405020304" charset="0"/>
              <a:ea typeface="黑体" panose="02010609060101010101" charset="-122"/>
              <a:cs typeface="Times New Roman" panose="02020603050405020304" charset="0"/>
            </a:endParaRPr>
          </a:p>
          <a:p>
            <a:pPr eaLnBrk="1" hangingPunct="1">
              <a:lnSpc>
                <a:spcPct val="150000"/>
              </a:lnSpc>
            </a:pPr>
            <a:r>
              <a:rPr lang="en-US" altLang="zh-CN" sz="3600" b="1">
                <a:latin typeface="Times New Roman" panose="02020603050405020304" charset="0"/>
                <a:ea typeface="黑体" panose="02010609060101010101" charset="-122"/>
                <a:cs typeface="Times New Roman" panose="02020603050405020304" charset="0"/>
              </a:rPr>
              <a:t>A. </a:t>
            </a:r>
            <a:r>
              <a:rPr lang="en-US" altLang="zh-CN" sz="3600" b="1" i="1">
                <a:latin typeface="Times New Roman" panose="02020603050405020304" charset="0"/>
                <a:ea typeface="黑体" panose="02010609060101010101" charset="-122"/>
                <a:cs typeface="Times New Roman" panose="02020603050405020304" charset="0"/>
              </a:rPr>
              <a:t>b</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4</a:t>
            </a:r>
            <a:r>
              <a:rPr lang="en-US" altLang="zh-CN" sz="3600" b="1" i="1">
                <a:latin typeface="Times New Roman" panose="02020603050405020304" charset="0"/>
                <a:ea typeface="黑体" panose="02010609060101010101" charset="-122"/>
                <a:cs typeface="Times New Roman" panose="02020603050405020304" charset="0"/>
              </a:rPr>
              <a:t>ac </a:t>
            </a:r>
            <a:r>
              <a:rPr lang="en-US" altLang="zh-CN" sz="3600" b="1">
                <a:latin typeface="Times New Roman" panose="02020603050405020304" charset="0"/>
                <a:ea typeface="黑体" panose="02010609060101010101" charset="-122"/>
                <a:cs typeface="Times New Roman" panose="02020603050405020304" charset="0"/>
              </a:rPr>
              <a:t>= 0                 B. </a:t>
            </a:r>
            <a:r>
              <a:rPr lang="en-US" altLang="zh-CN" sz="3600" b="1" i="1">
                <a:latin typeface="Times New Roman" panose="02020603050405020304" charset="0"/>
                <a:ea typeface="黑体" panose="02010609060101010101" charset="-122"/>
                <a:cs typeface="Times New Roman" panose="02020603050405020304" charset="0"/>
              </a:rPr>
              <a:t>b</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4</a:t>
            </a:r>
            <a:r>
              <a:rPr lang="en-US" altLang="zh-CN" sz="3600" b="1" i="1">
                <a:latin typeface="Times New Roman" panose="02020603050405020304" charset="0"/>
                <a:ea typeface="黑体" panose="02010609060101010101" charset="-122"/>
                <a:cs typeface="Times New Roman" panose="02020603050405020304" charset="0"/>
              </a:rPr>
              <a:t>ac </a:t>
            </a:r>
            <a:r>
              <a:rPr lang="zh-CN" altLang="zh-CN" sz="3600" b="1">
                <a:latin typeface="Times New Roman" panose="02020603050405020304" charset="0"/>
                <a:ea typeface="黑体" panose="02010609060101010101" charset="-122"/>
                <a:cs typeface="Times New Roman" panose="02020603050405020304" charset="0"/>
              </a:rPr>
              <a:t>＞</a:t>
            </a:r>
            <a:r>
              <a:rPr lang="en-US" altLang="zh-CN" sz="3600" b="1">
                <a:latin typeface="Times New Roman" panose="02020603050405020304" charset="0"/>
                <a:ea typeface="黑体" panose="02010609060101010101" charset="-122"/>
                <a:cs typeface="Times New Roman" panose="02020603050405020304" charset="0"/>
              </a:rPr>
              <a:t> 0</a:t>
            </a:r>
            <a:endParaRPr lang="en-US" altLang="zh-CN" sz="3600" b="1">
              <a:latin typeface="Times New Roman" panose="02020603050405020304" charset="0"/>
              <a:ea typeface="黑体" panose="02010609060101010101" charset="-122"/>
              <a:cs typeface="Times New Roman" panose="02020603050405020304" charset="0"/>
            </a:endParaRPr>
          </a:p>
          <a:p>
            <a:pPr eaLnBrk="1" hangingPunct="1">
              <a:lnSpc>
                <a:spcPct val="150000"/>
              </a:lnSpc>
            </a:pPr>
            <a:r>
              <a:rPr lang="en-US" altLang="zh-CN" sz="3600" b="1">
                <a:latin typeface="Times New Roman" panose="02020603050405020304" charset="0"/>
                <a:ea typeface="黑体" panose="02010609060101010101" charset="-122"/>
                <a:cs typeface="Times New Roman" panose="02020603050405020304" charset="0"/>
              </a:rPr>
              <a:t>C. </a:t>
            </a:r>
            <a:r>
              <a:rPr lang="en-US" altLang="zh-CN" sz="3600" b="1" i="1">
                <a:latin typeface="Times New Roman" panose="02020603050405020304" charset="0"/>
                <a:ea typeface="黑体" panose="02010609060101010101" charset="-122"/>
                <a:cs typeface="Times New Roman" panose="02020603050405020304" charset="0"/>
              </a:rPr>
              <a:t>b</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4</a:t>
            </a:r>
            <a:r>
              <a:rPr lang="en-US" altLang="zh-CN" sz="3600" b="1" i="1">
                <a:latin typeface="Times New Roman" panose="02020603050405020304" charset="0"/>
                <a:ea typeface="黑体" panose="02010609060101010101" charset="-122"/>
                <a:cs typeface="Times New Roman" panose="02020603050405020304" charset="0"/>
              </a:rPr>
              <a:t>ac </a:t>
            </a:r>
            <a:r>
              <a:rPr lang="zh-CN" altLang="zh-CN" sz="3600" b="1">
                <a:latin typeface="Times New Roman" panose="02020603050405020304" charset="0"/>
                <a:ea typeface="黑体" panose="02010609060101010101" charset="-122"/>
                <a:cs typeface="Times New Roman" panose="02020603050405020304" charset="0"/>
              </a:rPr>
              <a:t>＜</a:t>
            </a:r>
            <a:r>
              <a:rPr lang="en-US" altLang="zh-CN" sz="3600" b="1">
                <a:latin typeface="Times New Roman" panose="02020603050405020304" charset="0"/>
                <a:ea typeface="黑体" panose="02010609060101010101" charset="-122"/>
                <a:cs typeface="Times New Roman" panose="02020603050405020304" charset="0"/>
              </a:rPr>
              <a:t> 0               D. </a:t>
            </a:r>
            <a:r>
              <a:rPr lang="en-US" altLang="zh-CN" sz="3600" b="1" i="1">
                <a:latin typeface="Times New Roman" panose="02020603050405020304" charset="0"/>
                <a:ea typeface="黑体" panose="02010609060101010101" charset="-122"/>
                <a:cs typeface="Times New Roman" panose="02020603050405020304" charset="0"/>
              </a:rPr>
              <a:t>b</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4</a:t>
            </a:r>
            <a:r>
              <a:rPr lang="en-US" altLang="zh-CN" sz="3600" b="1" i="1">
                <a:latin typeface="Times New Roman" panose="02020603050405020304" charset="0"/>
                <a:ea typeface="黑体" panose="02010609060101010101" charset="-122"/>
                <a:cs typeface="Times New Roman" panose="02020603050405020304" charset="0"/>
              </a:rPr>
              <a:t>ac </a:t>
            </a:r>
            <a:r>
              <a:rPr lang="en-US" altLang="zh-CN" sz="3600" b="1">
                <a:latin typeface="Times New Roman" panose="02020603050405020304" charset="0"/>
                <a:ea typeface="黑体" panose="02010609060101010101" charset="-122"/>
                <a:cs typeface="Times New Roman" panose="02020603050405020304" charset="0"/>
              </a:rPr>
              <a:t>≥ 0</a:t>
            </a:r>
            <a:endParaRPr lang="en-US" altLang="zh-CN" sz="3600" b="1">
              <a:latin typeface="Times New Roman" panose="02020603050405020304" charset="0"/>
              <a:ea typeface="黑体" panose="02010609060101010101" charset="-122"/>
              <a:cs typeface="Times New Roman" panose="02020603050405020304" charset="0"/>
            </a:endParaRPr>
          </a:p>
        </p:txBody>
      </p:sp>
      <p:sp>
        <p:nvSpPr>
          <p:cNvPr id="13" name="矩形 12"/>
          <p:cNvSpPr>
            <a:spLocks noChangeArrowheads="1"/>
          </p:cNvSpPr>
          <p:nvPr/>
        </p:nvSpPr>
        <p:spPr bwMode="auto">
          <a:xfrm>
            <a:off x="6784200" y="2466000"/>
            <a:ext cx="530915"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b="1">
                <a:solidFill>
                  <a:srgbClr val="FF0000"/>
                </a:solidFill>
                <a:latin typeface="Times New Roman" panose="02020603050405020304" charset="0"/>
                <a:ea typeface="黑体" panose="02010609060101010101" charset="-122"/>
              </a:rPr>
              <a:t>D</a:t>
            </a:r>
            <a:endParaRPr lang="en-US" altLang="zh-CN" sz="3600">
              <a:solidFill>
                <a:srgbClr val="FF0000"/>
              </a:solidFill>
              <a:latin typeface="Times New Roman" panose="0202060305040502030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1"/>
          <p:cNvSpPr>
            <a:spLocks noChangeArrowheads="1"/>
          </p:cNvSpPr>
          <p:nvPr/>
        </p:nvSpPr>
        <p:spPr bwMode="auto">
          <a:xfrm>
            <a:off x="1550892" y="1254110"/>
            <a:ext cx="8726450" cy="4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3600" b="1">
                <a:latin typeface="Times New Roman" panose="02020603050405020304" charset="0"/>
                <a:ea typeface="黑体" panose="02010609060101010101" charset="-122"/>
                <a:cs typeface="Times New Roman" panose="02020603050405020304" charset="0"/>
              </a:rPr>
              <a:t>2. </a:t>
            </a:r>
            <a:r>
              <a:rPr lang="zh-CN" altLang="en-US" sz="3600" b="1">
                <a:latin typeface="Times New Roman" panose="02020603050405020304" charset="0"/>
                <a:ea typeface="黑体" panose="02010609060101010101" charset="-122"/>
                <a:cs typeface="Times New Roman" panose="02020603050405020304" charset="0"/>
              </a:rPr>
              <a:t>已知一元二次方程：① </a:t>
            </a:r>
            <a:r>
              <a:rPr lang="en-US" altLang="zh-CN" sz="3600" b="1" i="1">
                <a:latin typeface="Times New Roman" panose="02020603050405020304" charset="0"/>
                <a:ea typeface="黑体" panose="02010609060101010101" charset="-122"/>
                <a:cs typeface="Times New Roman" panose="02020603050405020304" charset="0"/>
              </a:rPr>
              <a:t>x</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+ 2</a:t>
            </a:r>
            <a:r>
              <a:rPr lang="en-US" altLang="zh-CN" sz="3600" b="1" i="1">
                <a:latin typeface="Times New Roman" panose="02020603050405020304" charset="0"/>
                <a:ea typeface="黑体" panose="02010609060101010101" charset="-122"/>
                <a:cs typeface="Times New Roman" panose="02020603050405020304" charset="0"/>
              </a:rPr>
              <a:t>x </a:t>
            </a:r>
            <a:r>
              <a:rPr lang="en-US" altLang="zh-CN" sz="3600" b="1">
                <a:latin typeface="Times New Roman" panose="02020603050405020304" charset="0"/>
                <a:ea typeface="黑体" panose="02010609060101010101" charset="-122"/>
                <a:cs typeface="Times New Roman" panose="02020603050405020304" charset="0"/>
              </a:rPr>
              <a:t>+ 3 = 0</a:t>
            </a:r>
            <a:r>
              <a:rPr lang="zh-CN" altLang="en-US" sz="3600" b="1">
                <a:latin typeface="Times New Roman" panose="02020603050405020304" charset="0"/>
                <a:ea typeface="黑体" panose="02010609060101010101" charset="-122"/>
                <a:cs typeface="Times New Roman" panose="02020603050405020304" charset="0"/>
              </a:rPr>
              <a:t>，② </a:t>
            </a:r>
            <a:r>
              <a:rPr lang="en-US" altLang="zh-CN" sz="3600" b="1" i="1">
                <a:latin typeface="Times New Roman" panose="02020603050405020304" charset="0"/>
                <a:ea typeface="黑体" panose="02010609060101010101" charset="-122"/>
                <a:cs typeface="Times New Roman" panose="02020603050405020304" charset="0"/>
              </a:rPr>
              <a:t>x</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2</a:t>
            </a:r>
            <a:r>
              <a:rPr lang="en-US" altLang="zh-CN" sz="3600" b="1" i="1">
                <a:latin typeface="Times New Roman" panose="02020603050405020304" charset="0"/>
                <a:ea typeface="黑体" panose="02010609060101010101" charset="-122"/>
                <a:cs typeface="Times New Roman" panose="02020603050405020304" charset="0"/>
              </a:rPr>
              <a:t>x </a:t>
            </a:r>
            <a:r>
              <a:rPr lang="en-US" altLang="zh-CN" sz="3600" b="1">
                <a:latin typeface="Times New Roman" panose="02020603050405020304" charset="0"/>
                <a:ea typeface="黑体" panose="02010609060101010101" charset="-122"/>
                <a:cs typeface="Times New Roman" panose="02020603050405020304" charset="0"/>
              </a:rPr>
              <a:t>– 3 = 0. </a:t>
            </a:r>
            <a:r>
              <a:rPr lang="zh-CN" altLang="en-US" sz="3600" b="1">
                <a:latin typeface="Times New Roman" panose="02020603050405020304" charset="0"/>
                <a:ea typeface="黑体" panose="02010609060101010101" charset="-122"/>
                <a:cs typeface="Times New Roman" panose="02020603050405020304" charset="0"/>
              </a:rPr>
              <a:t>下列说法正确的是（     ） </a:t>
            </a:r>
            <a:endParaRPr lang="zh-CN" altLang="en-US" sz="3600" b="1">
              <a:latin typeface="Times New Roman" panose="02020603050405020304" charset="0"/>
              <a:ea typeface="黑体" panose="02010609060101010101" charset="-122"/>
              <a:cs typeface="Times New Roman" panose="02020603050405020304" charset="0"/>
            </a:endParaRPr>
          </a:p>
          <a:p>
            <a:pPr marL="742950" indent="-742950" eaLnBrk="1" hangingPunct="1">
              <a:lnSpc>
                <a:spcPct val="120000"/>
              </a:lnSpc>
              <a:buAutoNum type="alphaUcPeriod"/>
            </a:pPr>
            <a:r>
              <a:rPr lang="zh-CN" altLang="en-US" sz="3600" b="1">
                <a:latin typeface="Times New Roman" panose="02020603050405020304" charset="0"/>
                <a:ea typeface="黑体" panose="02010609060101010101" charset="-122"/>
                <a:cs typeface="Times New Roman" panose="02020603050405020304" charset="0"/>
              </a:rPr>
              <a:t>①②都有实数解</a:t>
            </a:r>
            <a:endParaRPr lang="en-US" altLang="zh-CN" sz="3600" b="1">
              <a:latin typeface="Times New Roman" panose="02020603050405020304" charset="0"/>
              <a:ea typeface="黑体" panose="02010609060101010101" charset="-122"/>
              <a:cs typeface="Times New Roman" panose="02020603050405020304" charset="0"/>
            </a:endParaRPr>
          </a:p>
          <a:p>
            <a:pPr marL="742950" indent="-742950" eaLnBrk="1" hangingPunct="1">
              <a:lnSpc>
                <a:spcPct val="120000"/>
              </a:lnSpc>
              <a:buAutoNum type="alphaUcPeriod"/>
            </a:pPr>
            <a:r>
              <a:rPr lang="zh-CN" altLang="en-US" sz="3600" b="1">
                <a:latin typeface="Times New Roman" panose="02020603050405020304" charset="0"/>
                <a:ea typeface="黑体" panose="02010609060101010101" charset="-122"/>
                <a:cs typeface="Times New Roman" panose="02020603050405020304" charset="0"/>
              </a:rPr>
              <a:t>①无实数解，②有实数解</a:t>
            </a:r>
            <a:endParaRPr lang="en-US" altLang="zh-CN" sz="3600" b="1">
              <a:latin typeface="Times New Roman" panose="02020603050405020304" charset="0"/>
              <a:ea typeface="黑体" panose="02010609060101010101" charset="-122"/>
              <a:cs typeface="Times New Roman" panose="02020603050405020304" charset="0"/>
            </a:endParaRPr>
          </a:p>
          <a:p>
            <a:pPr marL="742950" indent="-742950" eaLnBrk="1" hangingPunct="1">
              <a:lnSpc>
                <a:spcPct val="120000"/>
              </a:lnSpc>
              <a:buAutoNum type="alphaUcPeriod"/>
            </a:pPr>
            <a:r>
              <a:rPr lang="zh-CN" altLang="en-US" sz="3600" b="1">
                <a:latin typeface="Times New Roman" panose="02020603050405020304" charset="0"/>
                <a:ea typeface="黑体" panose="02010609060101010101" charset="-122"/>
                <a:cs typeface="Times New Roman" panose="02020603050405020304" charset="0"/>
                <a:sym typeface="+mn-ea"/>
              </a:rPr>
              <a:t>①有实数解，②无实数解</a:t>
            </a:r>
            <a:endParaRPr lang="en-US" altLang="zh-CN" sz="3600" b="1">
              <a:latin typeface="Times New Roman" panose="02020603050405020304" charset="0"/>
              <a:ea typeface="黑体" panose="02010609060101010101" charset="-122"/>
              <a:cs typeface="Times New Roman" panose="02020603050405020304" charset="0"/>
              <a:sym typeface="+mn-ea"/>
            </a:endParaRPr>
          </a:p>
          <a:p>
            <a:pPr marL="742950" indent="-742950" eaLnBrk="1" hangingPunct="1">
              <a:lnSpc>
                <a:spcPct val="120000"/>
              </a:lnSpc>
              <a:buAutoNum type="alphaUcPeriod"/>
            </a:pPr>
            <a:r>
              <a:rPr lang="zh-CN" altLang="en-US" sz="3600" b="1">
                <a:latin typeface="Times New Roman" panose="02020603050405020304" charset="0"/>
                <a:ea typeface="黑体" panose="02010609060101010101" charset="-122"/>
                <a:cs typeface="Times New Roman" panose="02020603050405020304" charset="0"/>
                <a:sym typeface="+mn-ea"/>
              </a:rPr>
              <a:t>①②都无实数解</a:t>
            </a:r>
            <a:endParaRPr lang="en-US" altLang="zh-CN" sz="3600" b="1">
              <a:latin typeface="Times New Roman" panose="02020603050405020304" charset="0"/>
              <a:ea typeface="黑体" panose="02010609060101010101" charset="-122"/>
              <a:cs typeface="Times New Roman" panose="02020603050405020304" charset="0"/>
            </a:endParaRPr>
          </a:p>
        </p:txBody>
      </p:sp>
      <p:sp>
        <p:nvSpPr>
          <p:cNvPr id="11" name="矩形 10"/>
          <p:cNvSpPr>
            <a:spLocks noChangeArrowheads="1"/>
          </p:cNvSpPr>
          <p:nvPr/>
        </p:nvSpPr>
        <p:spPr bwMode="auto">
          <a:xfrm>
            <a:off x="9272461" y="1935318"/>
            <a:ext cx="48299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b="1">
                <a:solidFill>
                  <a:srgbClr val="FF0000"/>
                </a:solidFill>
                <a:latin typeface="Times New Roman" panose="02020603050405020304" charset="0"/>
                <a:ea typeface="黑体" panose="02010609060101010101" charset="-122"/>
              </a:rPr>
              <a:t>B</a:t>
            </a:r>
            <a:endParaRPr lang="zh-CN" altLang="en-US" sz="3600">
              <a:solidFill>
                <a:srgbClr val="FF0000"/>
              </a:solidFill>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 Box 6"/>
          <p:cNvSpPr txBox="1"/>
          <p:nvPr/>
        </p:nvSpPr>
        <p:spPr>
          <a:xfrm>
            <a:off x="1269061" y="539714"/>
            <a:ext cx="85198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r>
              <a:rPr lang="en-US" altLang="zh-CN"/>
              <a:t>3. </a:t>
            </a:r>
            <a:r>
              <a:rPr lang="zh-CN" altLang="en-US"/>
              <a:t>用根的判别式判别下列方程根的情况：</a:t>
            </a:r>
            <a:endParaRPr lang="en-US" altLang="zh-CN" dirty="0"/>
          </a:p>
        </p:txBody>
      </p:sp>
      <p:sp>
        <p:nvSpPr>
          <p:cNvPr id="26" name="文本框 10241"/>
          <p:cNvSpPr txBox="1"/>
          <p:nvPr/>
        </p:nvSpPr>
        <p:spPr>
          <a:xfrm>
            <a:off x="1327650" y="1198745"/>
            <a:ext cx="10291851" cy="13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dirty="0"/>
              <a:t>（</a:t>
            </a:r>
            <a:r>
              <a:rPr lang="en-US" altLang="zh-CN"/>
              <a:t>1</a:t>
            </a:r>
            <a:r>
              <a:rPr lang="zh-CN" altLang="en-US"/>
              <a:t>）</a:t>
            </a:r>
            <a:r>
              <a:rPr lang="en-US" altLang="zh-CN"/>
              <a:t>16</a:t>
            </a:r>
            <a:r>
              <a:rPr lang="en-US" altLang="zh-CN" i="1"/>
              <a:t>x</a:t>
            </a:r>
            <a:r>
              <a:rPr lang="en-US" altLang="zh-CN" baseline="30000"/>
              <a:t>2</a:t>
            </a:r>
            <a:r>
              <a:rPr lang="en-US" altLang="zh-CN"/>
              <a:t> – 24</a:t>
            </a:r>
            <a:r>
              <a:rPr lang="en-US" altLang="zh-CN" i="1"/>
              <a:t>x</a:t>
            </a:r>
            <a:r>
              <a:rPr lang="en-US" altLang="zh-CN"/>
              <a:t> + 9 = 0</a:t>
            </a:r>
            <a:r>
              <a:rPr lang="zh-CN" altLang="en-US"/>
              <a:t>；（</a:t>
            </a:r>
            <a:r>
              <a:rPr lang="en-US" altLang="zh-CN"/>
              <a:t>2</a:t>
            </a:r>
            <a:r>
              <a:rPr lang="zh-CN" altLang="en-US"/>
              <a:t>）</a:t>
            </a:r>
            <a:r>
              <a:rPr lang="en-US" altLang="zh-CN"/>
              <a:t>3</a:t>
            </a:r>
            <a:r>
              <a:rPr lang="en-US" altLang="zh-CN" i="1"/>
              <a:t>x</a:t>
            </a:r>
            <a:r>
              <a:rPr lang="en-US" altLang="zh-CN" baseline="30000"/>
              <a:t>2</a:t>
            </a:r>
            <a:r>
              <a:rPr lang="en-US" altLang="zh-CN"/>
              <a:t> + 10 = 2</a:t>
            </a:r>
            <a:r>
              <a:rPr lang="en-US" altLang="zh-CN" i="1"/>
              <a:t>x</a:t>
            </a:r>
            <a:r>
              <a:rPr lang="en-US" altLang="zh-CN" baseline="30000"/>
              <a:t>2</a:t>
            </a:r>
            <a:r>
              <a:rPr lang="en-US" altLang="zh-CN"/>
              <a:t> + 8</a:t>
            </a:r>
            <a:r>
              <a:rPr lang="en-US" altLang="zh-CN" i="1"/>
              <a:t>x</a:t>
            </a:r>
            <a:r>
              <a:rPr lang="zh-CN" altLang="en-US"/>
              <a:t>；</a:t>
            </a:r>
            <a:endParaRPr lang="en-US" altLang="zh-CN"/>
          </a:p>
          <a:p>
            <a:pPr>
              <a:lnSpc>
                <a:spcPct val="120000"/>
              </a:lnSpc>
            </a:pPr>
            <a:r>
              <a:rPr lang="zh-CN" altLang="en-US"/>
              <a:t>（</a:t>
            </a:r>
            <a:r>
              <a:rPr lang="en-US" altLang="zh-CN"/>
              <a:t>3</a:t>
            </a:r>
            <a:r>
              <a:rPr lang="zh-CN" altLang="en-US"/>
              <a:t>）</a:t>
            </a:r>
            <a:r>
              <a:rPr lang="en-US" altLang="zh-CN" i="1"/>
              <a:t>                           </a:t>
            </a:r>
            <a:r>
              <a:rPr lang="zh-CN" altLang="en-US"/>
              <a:t>；（</a:t>
            </a:r>
            <a:r>
              <a:rPr lang="en-US" altLang="zh-CN"/>
              <a:t>4</a:t>
            </a:r>
            <a:r>
              <a:rPr lang="zh-CN" altLang="en-US"/>
              <a:t>）</a:t>
            </a:r>
            <a:endParaRPr lang="en-US" altLang="zh-CN" dirty="0"/>
          </a:p>
        </p:txBody>
      </p:sp>
      <p:graphicFrame>
        <p:nvGraphicFramePr>
          <p:cNvPr id="27" name="对象 26"/>
          <p:cNvGraphicFramePr>
            <a:graphicFrameLocks noChangeAspect="1"/>
          </p:cNvGraphicFramePr>
          <p:nvPr/>
        </p:nvGraphicFramePr>
        <p:xfrm>
          <a:off x="2552163" y="1742896"/>
          <a:ext cx="3098800" cy="1066800"/>
        </p:xfrm>
        <a:graphic>
          <a:graphicData uri="http://schemas.openxmlformats.org/presentationml/2006/ole">
            <mc:AlternateContent xmlns:mc="http://schemas.openxmlformats.org/markup-compatibility/2006">
              <mc:Choice xmlns:v="urn:schemas-microsoft-com:vml" Requires="v">
                <p:oleObj spid="_x0000_s46123" name="Equation" r:id="rId1" imgW="74371200" imgH="25603200" progId="Equation.DSMT4">
                  <p:embed/>
                </p:oleObj>
              </mc:Choice>
              <mc:Fallback>
                <p:oleObj name="Equation" r:id="rId1" imgW="74371200" imgH="25603200" progId="Equation.DSMT4">
                  <p:embed/>
                  <p:pic>
                    <p:nvPicPr>
                      <p:cNvPr id="0" name="对象 12"/>
                      <p:cNvPicPr/>
                      <p:nvPr/>
                    </p:nvPicPr>
                    <p:blipFill>
                      <a:blip r:embed="rId2"/>
                      <a:stretch>
                        <a:fillRect/>
                      </a:stretch>
                    </p:blipFill>
                    <p:spPr>
                      <a:xfrm>
                        <a:off x="2552163" y="1742896"/>
                        <a:ext cx="3098800" cy="1066800"/>
                      </a:xfrm>
                      <a:prstGeom prst="rect">
                        <a:avLst/>
                      </a:prstGeom>
                    </p:spPr>
                  </p:pic>
                </p:oleObj>
              </mc:Fallback>
            </mc:AlternateContent>
          </a:graphicData>
        </a:graphic>
      </p:graphicFrame>
      <p:sp>
        <p:nvSpPr>
          <p:cNvPr id="28" name="Text Box 3"/>
          <p:cNvSpPr txBox="1"/>
          <p:nvPr/>
        </p:nvSpPr>
        <p:spPr>
          <a:xfrm>
            <a:off x="572498" y="2742786"/>
            <a:ext cx="9732431"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en-US" altLang="zh-CN" sz="3600" b="1">
                <a:solidFill>
                  <a:srgbClr val="FF0000"/>
                </a:solidFill>
                <a:latin typeface="+mj-lt"/>
                <a:cs typeface="仿宋" panose="02010609060101010101" pitchFamily="49" charset="-122"/>
              </a:rPr>
              <a:t>1</a:t>
            </a:r>
            <a:r>
              <a:rPr lang="zh-CN" altLang="en-US" sz="3600" b="1">
                <a:solidFill>
                  <a:srgbClr val="FF0000"/>
                </a:solidFill>
                <a:latin typeface="+mj-lt"/>
                <a:cs typeface="仿宋" panose="02010609060101010101" pitchFamily="49" charset="-122"/>
              </a:rPr>
              <a:t>）因为 </a:t>
            </a:r>
            <a:r>
              <a:rPr lang="en-US" altLang="zh-CN" sz="3600" b="1">
                <a:solidFill>
                  <a:srgbClr val="FF0000"/>
                </a:solidFill>
                <a:latin typeface="+mj-lt"/>
                <a:cs typeface="仿宋" panose="02010609060101010101" pitchFamily="49" charset="-122"/>
              </a:rPr>
              <a:t>Δ = (–24)</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4×16×9 = 0</a:t>
            </a:r>
            <a:r>
              <a:rPr lang="zh-CN" altLang="en-US" sz="3600" b="1">
                <a:solidFill>
                  <a:srgbClr val="FF0000"/>
                </a:solidFill>
                <a:latin typeface="+mj-lt"/>
              </a:rPr>
              <a:t>，</a:t>
            </a:r>
            <a:endParaRPr lang="en-US" altLang="zh-CN" sz="3600" b="1">
              <a:solidFill>
                <a:srgbClr val="FF0000"/>
              </a:solidFill>
              <a:latin typeface="+mj-lt"/>
            </a:endParaRPr>
          </a:p>
        </p:txBody>
      </p:sp>
      <p:sp>
        <p:nvSpPr>
          <p:cNvPr id="29" name="文本框 28"/>
          <p:cNvSpPr txBox="1"/>
          <p:nvPr/>
        </p:nvSpPr>
        <p:spPr bwMode="auto">
          <a:xfrm>
            <a:off x="1784955" y="3463373"/>
            <a:ext cx="7294652"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所以原方程有两个相等的实数根</a:t>
            </a:r>
            <a:r>
              <a:rPr lang="en-US" altLang="zh-CN" sz="3600" b="1">
                <a:solidFill>
                  <a:srgbClr val="FF0000"/>
                </a:solidFill>
                <a:latin typeface="+mj-lt"/>
              </a:rPr>
              <a:t>.</a:t>
            </a:r>
            <a:endParaRPr lang="en-US" altLang="zh-CN" sz="3600" b="1" dirty="0">
              <a:solidFill>
                <a:srgbClr val="FF0000"/>
              </a:solidFill>
              <a:latin typeface="+mj-lt"/>
            </a:endParaRPr>
          </a:p>
        </p:txBody>
      </p:sp>
      <p:graphicFrame>
        <p:nvGraphicFramePr>
          <p:cNvPr id="32" name="对象 31"/>
          <p:cNvGraphicFramePr>
            <a:graphicFrameLocks noChangeAspect="1"/>
          </p:cNvGraphicFramePr>
          <p:nvPr/>
        </p:nvGraphicFramePr>
        <p:xfrm>
          <a:off x="7080719" y="1940750"/>
          <a:ext cx="3403600" cy="546100"/>
        </p:xfrm>
        <a:graphic>
          <a:graphicData uri="http://schemas.openxmlformats.org/presentationml/2006/ole">
            <mc:AlternateContent xmlns:mc="http://schemas.openxmlformats.org/markup-compatibility/2006">
              <mc:Choice xmlns:v="urn:schemas-microsoft-com:vml" Requires="v">
                <p:oleObj spid="_x0000_s46124" name="Equation" r:id="rId3" imgW="81686400" imgH="13106400" progId="Equation.DSMT4">
                  <p:embed/>
                </p:oleObj>
              </mc:Choice>
              <mc:Fallback>
                <p:oleObj name="Equation" r:id="rId3" imgW="81686400" imgH="13106400" progId="Equation.DSMT4">
                  <p:embed/>
                  <p:pic>
                    <p:nvPicPr>
                      <p:cNvPr id="0" name="对象 26"/>
                      <p:cNvPicPr/>
                      <p:nvPr/>
                    </p:nvPicPr>
                    <p:blipFill>
                      <a:blip r:embed="rId4"/>
                      <a:stretch>
                        <a:fillRect/>
                      </a:stretch>
                    </p:blipFill>
                    <p:spPr>
                      <a:xfrm>
                        <a:off x="7080719" y="1940750"/>
                        <a:ext cx="3403600" cy="546100"/>
                      </a:xfrm>
                      <a:prstGeom prst="rect">
                        <a:avLst/>
                      </a:prstGeom>
                    </p:spPr>
                  </p:pic>
                </p:oleObj>
              </mc:Fallback>
            </mc:AlternateContent>
          </a:graphicData>
        </a:graphic>
      </p:graphicFrame>
      <p:sp>
        <p:nvSpPr>
          <p:cNvPr id="33" name="Text Box 3"/>
          <p:cNvSpPr txBox="1"/>
          <p:nvPr/>
        </p:nvSpPr>
        <p:spPr>
          <a:xfrm>
            <a:off x="1483932" y="4197728"/>
            <a:ext cx="7881895"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2</a:t>
            </a:r>
            <a:r>
              <a:rPr lang="zh-CN" altLang="en-US" sz="3600" b="1">
                <a:solidFill>
                  <a:srgbClr val="FF0000"/>
                </a:solidFill>
                <a:latin typeface="+mj-lt"/>
                <a:cs typeface="仿宋" panose="02010609060101010101" pitchFamily="49" charset="-122"/>
              </a:rPr>
              <a:t>）</a:t>
            </a:r>
            <a:r>
              <a:rPr lang="zh-CN" altLang="en-US" sz="3600" b="1">
                <a:solidFill>
                  <a:srgbClr val="FF0000"/>
                </a:solidFill>
                <a:cs typeface="仿宋" panose="02010609060101010101" pitchFamily="49" charset="-122"/>
              </a:rPr>
              <a:t>原方程可变形为 </a:t>
            </a:r>
            <a:r>
              <a:rPr lang="en-US" altLang="zh-CN" sz="3600" b="1" i="1">
                <a:solidFill>
                  <a:srgbClr val="FF0000"/>
                </a:solidFill>
              </a:rPr>
              <a:t>x</a:t>
            </a:r>
            <a:r>
              <a:rPr lang="en-US" altLang="zh-CN" sz="3600" b="1" baseline="30000">
                <a:solidFill>
                  <a:srgbClr val="FF0000"/>
                </a:solidFill>
              </a:rPr>
              <a:t>2</a:t>
            </a:r>
            <a:r>
              <a:rPr lang="en-US" altLang="zh-CN" sz="3600" b="1">
                <a:solidFill>
                  <a:srgbClr val="FF0000"/>
                </a:solidFill>
              </a:rPr>
              <a:t> – 8</a:t>
            </a:r>
            <a:r>
              <a:rPr lang="en-US" altLang="zh-CN" sz="3600" b="1" i="1">
                <a:solidFill>
                  <a:srgbClr val="FF0000"/>
                </a:solidFill>
              </a:rPr>
              <a:t>x </a:t>
            </a:r>
            <a:r>
              <a:rPr lang="en-US" altLang="zh-CN" sz="3600" b="1">
                <a:solidFill>
                  <a:srgbClr val="FF0000"/>
                </a:solidFill>
              </a:rPr>
              <a:t>+ 10 = 0.</a:t>
            </a:r>
            <a:endParaRPr lang="en-US" altLang="zh-CN" sz="3600" b="1">
              <a:solidFill>
                <a:srgbClr val="FF0000"/>
              </a:solidFill>
              <a:latin typeface="+mj-lt"/>
            </a:endParaRPr>
          </a:p>
        </p:txBody>
      </p:sp>
      <p:sp>
        <p:nvSpPr>
          <p:cNvPr id="34" name="文本框 33"/>
          <p:cNvSpPr txBox="1"/>
          <p:nvPr/>
        </p:nvSpPr>
        <p:spPr bwMode="auto">
          <a:xfrm>
            <a:off x="1784955" y="5681115"/>
            <a:ext cx="7704164"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所以原方程有两个不相等的实数根</a:t>
            </a:r>
            <a:r>
              <a:rPr lang="en-US" altLang="zh-CN" sz="3600" b="1">
                <a:solidFill>
                  <a:srgbClr val="FF0000"/>
                </a:solidFill>
                <a:latin typeface="+mj-lt"/>
              </a:rPr>
              <a:t>.</a:t>
            </a:r>
            <a:endParaRPr lang="en-US" altLang="zh-CN" sz="3600" b="1" dirty="0">
              <a:solidFill>
                <a:srgbClr val="FF0000"/>
              </a:solidFill>
              <a:latin typeface="+mj-lt"/>
            </a:endParaRPr>
          </a:p>
        </p:txBody>
      </p:sp>
      <p:sp>
        <p:nvSpPr>
          <p:cNvPr id="35" name="Text Box 3"/>
          <p:cNvSpPr txBox="1"/>
          <p:nvPr/>
        </p:nvSpPr>
        <p:spPr>
          <a:xfrm>
            <a:off x="1784954" y="4960528"/>
            <a:ext cx="7612920"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因为 </a:t>
            </a:r>
            <a:r>
              <a:rPr lang="en-US" altLang="zh-CN" sz="3600" b="1">
                <a:solidFill>
                  <a:srgbClr val="FF0000"/>
                </a:solidFill>
                <a:latin typeface="+mj-lt"/>
                <a:cs typeface="仿宋" panose="02010609060101010101" pitchFamily="49" charset="-122"/>
              </a:rPr>
              <a:t>Δ = </a:t>
            </a:r>
            <a:r>
              <a:rPr lang="en-US" altLang="zh-CN" sz="3600" b="1">
                <a:solidFill>
                  <a:srgbClr val="FF0000"/>
                </a:solidFill>
                <a:cs typeface="仿宋" panose="02010609060101010101" pitchFamily="49" charset="-122"/>
              </a:rPr>
              <a:t>(–8)</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4×1×10 = 24 &gt; 0</a:t>
            </a:r>
            <a:r>
              <a:rPr lang="zh-CN" altLang="en-US" sz="3600" b="1">
                <a:solidFill>
                  <a:srgbClr val="FF0000"/>
                </a:solidFill>
                <a:latin typeface="+mj-lt"/>
              </a:rPr>
              <a:t>，</a:t>
            </a:r>
            <a:endParaRPr lang="en-US" altLang="zh-CN" sz="3600" b="1">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0241"/>
          <p:cNvSpPr txBox="1"/>
          <p:nvPr/>
        </p:nvSpPr>
        <p:spPr>
          <a:xfrm>
            <a:off x="1005679" y="566271"/>
            <a:ext cx="5923156" cy="693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zh-CN"/>
            </a:defPPr>
            <a:lvl1pPr>
              <a:defRPr sz="3600" b="1">
                <a:latin typeface="+mn-lt"/>
                <a:ea typeface="黑体" panose="02010609060101010101" charset="-122"/>
              </a:defRPr>
            </a:lvl1pPr>
            <a:lvl2pPr>
              <a:defRPr>
                <a:latin typeface="Calibri" panose="020F0502020204030204" charset="0"/>
              </a:defRPr>
            </a:lvl2pPr>
            <a:lvl3pPr>
              <a:defRPr>
                <a:latin typeface="Calibri" panose="020F0502020204030204" charset="0"/>
              </a:defRPr>
            </a:lvl3pPr>
            <a:lvl4pPr>
              <a:defRPr>
                <a:latin typeface="Calibri" panose="020F0502020204030204" charset="0"/>
              </a:defRPr>
            </a:lvl4pPr>
            <a:lvl5pPr>
              <a:defRPr>
                <a:latin typeface="Calibri" panose="020F0502020204030204" charset="0"/>
              </a:defRPr>
            </a:lvl5pPr>
            <a:lvl6pPr defTabSz="457200">
              <a:buFont typeface="Arial" panose="020B0604020202020204" pitchFamily="34" charset="0"/>
              <a:defRPr>
                <a:latin typeface="Calibri" panose="020F0502020204030204" charset="0"/>
              </a:defRPr>
            </a:lvl6pPr>
            <a:lvl7pPr defTabSz="457200">
              <a:buFont typeface="Arial" panose="020B0604020202020204" pitchFamily="34" charset="0"/>
              <a:defRPr>
                <a:latin typeface="Calibri" panose="020F0502020204030204" charset="0"/>
              </a:defRPr>
            </a:lvl7pPr>
            <a:lvl8pPr defTabSz="457200">
              <a:buFont typeface="Arial" panose="020B0604020202020204" pitchFamily="34" charset="0"/>
              <a:defRPr>
                <a:latin typeface="Calibri" panose="020F0502020204030204" charset="0"/>
              </a:defRPr>
            </a:lvl8pPr>
            <a:lvl9pPr defTabSz="457200">
              <a:buFont typeface="Arial" panose="020B0604020202020204" pitchFamily="34" charset="0"/>
              <a:defRPr>
                <a:latin typeface="Calibri" panose="020F0502020204030204" charset="0"/>
              </a:defRPr>
            </a:lvl9pPr>
          </a:lstStyle>
          <a:p>
            <a:pPr>
              <a:lnSpc>
                <a:spcPct val="120000"/>
              </a:lnSpc>
            </a:pPr>
            <a:r>
              <a:rPr lang="zh-CN" altLang="en-US"/>
              <a:t>（</a:t>
            </a:r>
            <a:r>
              <a:rPr lang="en-US" altLang="zh-CN"/>
              <a:t>3</a:t>
            </a:r>
            <a:r>
              <a:rPr lang="zh-CN" altLang="en-US"/>
              <a:t>）</a:t>
            </a:r>
            <a:r>
              <a:rPr lang="en-US" altLang="zh-CN" i="1"/>
              <a:t>                           </a:t>
            </a:r>
            <a:r>
              <a:rPr lang="zh-CN" altLang="en-US"/>
              <a:t>；（</a:t>
            </a:r>
            <a:r>
              <a:rPr lang="en-US" altLang="zh-CN"/>
              <a:t>4</a:t>
            </a:r>
            <a:r>
              <a:rPr lang="zh-CN" altLang="en-US"/>
              <a:t>）</a:t>
            </a:r>
            <a:endParaRPr lang="en-US" altLang="zh-CN" dirty="0"/>
          </a:p>
        </p:txBody>
      </p:sp>
      <p:graphicFrame>
        <p:nvGraphicFramePr>
          <p:cNvPr id="3" name="对象 2"/>
          <p:cNvGraphicFramePr>
            <a:graphicFrameLocks noChangeAspect="1"/>
          </p:cNvGraphicFramePr>
          <p:nvPr/>
        </p:nvGraphicFramePr>
        <p:xfrm>
          <a:off x="2230191" y="455008"/>
          <a:ext cx="3098800" cy="1066800"/>
        </p:xfrm>
        <a:graphic>
          <a:graphicData uri="http://schemas.openxmlformats.org/presentationml/2006/ole">
            <mc:AlternateContent xmlns:mc="http://schemas.openxmlformats.org/markup-compatibility/2006">
              <mc:Choice xmlns:v="urn:schemas-microsoft-com:vml" Requires="v">
                <p:oleObj spid="_x0000_s60441" name="Equation" r:id="rId1" imgW="74371200" imgH="25603200" progId="Equation.DSMT4">
                  <p:embed/>
                </p:oleObj>
              </mc:Choice>
              <mc:Fallback>
                <p:oleObj name="Equation" r:id="rId1" imgW="74371200" imgH="25603200" progId="Equation.DSMT4">
                  <p:embed/>
                  <p:pic>
                    <p:nvPicPr>
                      <p:cNvPr id="0" name="对象 26"/>
                      <p:cNvPicPr/>
                      <p:nvPr/>
                    </p:nvPicPr>
                    <p:blipFill>
                      <a:blip r:embed="rId2"/>
                      <a:stretch>
                        <a:fillRect/>
                      </a:stretch>
                    </p:blipFill>
                    <p:spPr>
                      <a:xfrm>
                        <a:off x="2230191" y="455008"/>
                        <a:ext cx="3098800" cy="106680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6758747" y="652862"/>
          <a:ext cx="3403600" cy="546100"/>
        </p:xfrm>
        <a:graphic>
          <a:graphicData uri="http://schemas.openxmlformats.org/presentationml/2006/ole">
            <mc:AlternateContent xmlns:mc="http://schemas.openxmlformats.org/markup-compatibility/2006">
              <mc:Choice xmlns:v="urn:schemas-microsoft-com:vml" Requires="v">
                <p:oleObj spid="_x0000_s60442" name="Equation" r:id="rId3" imgW="81686400" imgH="13106400" progId="Equation.DSMT4">
                  <p:embed/>
                </p:oleObj>
              </mc:Choice>
              <mc:Fallback>
                <p:oleObj name="Equation" r:id="rId3" imgW="81686400" imgH="13106400" progId="Equation.DSMT4">
                  <p:embed/>
                  <p:pic>
                    <p:nvPicPr>
                      <p:cNvPr id="0" name="对象 31"/>
                      <p:cNvPicPr/>
                      <p:nvPr/>
                    </p:nvPicPr>
                    <p:blipFill>
                      <a:blip r:embed="rId4"/>
                      <a:stretch>
                        <a:fillRect/>
                      </a:stretch>
                    </p:blipFill>
                    <p:spPr>
                      <a:xfrm>
                        <a:off x="6758747" y="652862"/>
                        <a:ext cx="3403600" cy="546100"/>
                      </a:xfrm>
                      <a:prstGeom prst="rect">
                        <a:avLst/>
                      </a:prstGeom>
                    </p:spPr>
                  </p:pic>
                </p:oleObj>
              </mc:Fallback>
            </mc:AlternateContent>
          </a:graphicData>
        </a:graphic>
      </p:graphicFrame>
      <p:sp>
        <p:nvSpPr>
          <p:cNvPr id="5" name="文本框 4"/>
          <p:cNvSpPr txBox="1"/>
          <p:nvPr/>
        </p:nvSpPr>
        <p:spPr bwMode="auto">
          <a:xfrm>
            <a:off x="1436527" y="2891117"/>
            <a:ext cx="7704164"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所以原方程有两个不相等的实数根</a:t>
            </a:r>
            <a:r>
              <a:rPr lang="en-US" altLang="zh-CN" sz="3600" b="1">
                <a:solidFill>
                  <a:srgbClr val="FF0000"/>
                </a:solidFill>
                <a:latin typeface="+mj-lt"/>
              </a:rPr>
              <a:t>.</a:t>
            </a:r>
            <a:endParaRPr lang="en-US" altLang="zh-CN" sz="3600" b="1" dirty="0">
              <a:solidFill>
                <a:srgbClr val="FF0000"/>
              </a:solidFill>
              <a:latin typeface="+mj-lt"/>
            </a:endParaRPr>
          </a:p>
        </p:txBody>
      </p:sp>
      <p:grpSp>
        <p:nvGrpSpPr>
          <p:cNvPr id="6" name="组合 5"/>
          <p:cNvGrpSpPr/>
          <p:nvPr/>
        </p:nvGrpSpPr>
        <p:grpSpPr>
          <a:xfrm>
            <a:off x="1181548" y="1727950"/>
            <a:ext cx="8574286" cy="1206500"/>
            <a:chOff x="-62659" y="4211222"/>
            <a:chExt cx="8574286" cy="1206500"/>
          </a:xfrm>
        </p:grpSpPr>
        <p:sp>
          <p:nvSpPr>
            <p:cNvPr id="7" name="Text Box 3"/>
            <p:cNvSpPr txBox="1"/>
            <p:nvPr/>
          </p:nvSpPr>
          <p:spPr>
            <a:xfrm>
              <a:off x="-62659" y="4482479"/>
              <a:ext cx="2844496"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3</a:t>
              </a:r>
              <a:r>
                <a:rPr lang="zh-CN" altLang="en-US" sz="3600" b="1">
                  <a:solidFill>
                    <a:srgbClr val="FF0000"/>
                  </a:solidFill>
                  <a:latin typeface="+mj-lt"/>
                  <a:cs typeface="仿宋" panose="02010609060101010101" pitchFamily="49" charset="-122"/>
                </a:rPr>
                <a:t>）因为</a:t>
              </a:r>
              <a:endParaRPr lang="en-US" altLang="zh-CN" sz="3600" b="1">
                <a:solidFill>
                  <a:srgbClr val="FF0000"/>
                </a:solidFill>
                <a:latin typeface="+mj-lt"/>
              </a:endParaRPr>
            </a:p>
          </p:txBody>
        </p:sp>
        <p:graphicFrame>
          <p:nvGraphicFramePr>
            <p:cNvPr id="8" name="对象 7"/>
            <p:cNvGraphicFramePr>
              <a:graphicFrameLocks noChangeAspect="1"/>
            </p:cNvGraphicFramePr>
            <p:nvPr/>
          </p:nvGraphicFramePr>
          <p:xfrm>
            <a:off x="2237827" y="4211222"/>
            <a:ext cx="6273800" cy="1206500"/>
          </p:xfrm>
          <a:graphic>
            <a:graphicData uri="http://schemas.openxmlformats.org/presentationml/2006/ole">
              <mc:AlternateContent xmlns:mc="http://schemas.openxmlformats.org/markup-compatibility/2006">
                <mc:Choice xmlns:v="urn:schemas-microsoft-com:vml" Requires="v">
                  <p:oleObj spid="_x0000_s60443" name="Equation" r:id="rId5" imgW="150571200" imgH="28956000" progId="Equation.DSMT4">
                    <p:embed/>
                  </p:oleObj>
                </mc:Choice>
                <mc:Fallback>
                  <p:oleObj name="Equation" r:id="rId5" imgW="150571200" imgH="28956000" progId="Equation.DSMT4">
                    <p:embed/>
                    <p:pic>
                      <p:nvPicPr>
                        <p:cNvPr id="0" name="对象 26"/>
                        <p:cNvPicPr/>
                        <p:nvPr/>
                      </p:nvPicPr>
                      <p:blipFill>
                        <a:blip r:embed="rId6"/>
                        <a:stretch>
                          <a:fillRect/>
                        </a:stretch>
                      </p:blipFill>
                      <p:spPr>
                        <a:xfrm>
                          <a:off x="2237827" y="4211222"/>
                          <a:ext cx="6273800" cy="1206500"/>
                        </a:xfrm>
                        <a:prstGeom prst="rect">
                          <a:avLst/>
                        </a:prstGeom>
                      </p:spPr>
                    </p:pic>
                  </p:oleObj>
                </mc:Fallback>
              </mc:AlternateContent>
            </a:graphicData>
          </a:graphic>
        </p:graphicFrame>
      </p:grpSp>
      <p:sp>
        <p:nvSpPr>
          <p:cNvPr id="12" name="文本框 11"/>
          <p:cNvSpPr txBox="1"/>
          <p:nvPr/>
        </p:nvSpPr>
        <p:spPr bwMode="auto">
          <a:xfrm>
            <a:off x="1436527" y="4859262"/>
            <a:ext cx="5789558" cy="693523"/>
          </a:xfrm>
          <a:prstGeom prst="rect">
            <a:avLst/>
          </a:prstGeom>
          <a:noFill/>
        </p:spPr>
        <p:txBody>
          <a:bodyPr wrap="square">
            <a:spAutoFit/>
          </a:bodyPr>
          <a:lstStyle/>
          <a:p>
            <a:pPr>
              <a:lnSpc>
                <a:spcPct val="120000"/>
              </a:lnSpc>
              <a:defRPr/>
            </a:pPr>
            <a:r>
              <a:rPr lang="zh-CN" altLang="en-US" sz="3600" b="1">
                <a:solidFill>
                  <a:srgbClr val="FF0000"/>
                </a:solidFill>
                <a:latin typeface="+mj-lt"/>
              </a:rPr>
              <a:t>所以原方程没有实数根</a:t>
            </a:r>
            <a:r>
              <a:rPr lang="en-US" altLang="zh-CN" sz="3600" b="1">
                <a:solidFill>
                  <a:srgbClr val="FF0000"/>
                </a:solidFill>
                <a:latin typeface="+mj-lt"/>
              </a:rPr>
              <a:t>.</a:t>
            </a:r>
            <a:endParaRPr lang="en-US" altLang="zh-CN" sz="3600" b="1" dirty="0">
              <a:solidFill>
                <a:srgbClr val="FF0000"/>
              </a:solidFill>
              <a:latin typeface="+mj-lt"/>
            </a:endParaRPr>
          </a:p>
        </p:txBody>
      </p:sp>
      <p:grpSp>
        <p:nvGrpSpPr>
          <p:cNvPr id="13" name="组合 12"/>
          <p:cNvGrpSpPr/>
          <p:nvPr/>
        </p:nvGrpSpPr>
        <p:grpSpPr>
          <a:xfrm>
            <a:off x="1181548" y="3841795"/>
            <a:ext cx="8294886" cy="914400"/>
            <a:chOff x="-62659" y="4356922"/>
            <a:chExt cx="8294886" cy="914400"/>
          </a:xfrm>
        </p:grpSpPr>
        <p:sp>
          <p:nvSpPr>
            <p:cNvPr id="14" name="Text Box 3"/>
            <p:cNvSpPr txBox="1"/>
            <p:nvPr/>
          </p:nvSpPr>
          <p:spPr>
            <a:xfrm>
              <a:off x="-62659" y="4482479"/>
              <a:ext cx="2844496"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a:t>
              </a:r>
              <a:r>
                <a:rPr lang="en-US" altLang="zh-CN" sz="3600" b="1">
                  <a:solidFill>
                    <a:srgbClr val="FF0000"/>
                  </a:solidFill>
                  <a:latin typeface="+mj-lt"/>
                  <a:cs typeface="仿宋" panose="02010609060101010101" pitchFamily="49" charset="-122"/>
                </a:rPr>
                <a:t>4</a:t>
              </a:r>
              <a:r>
                <a:rPr lang="zh-CN" altLang="en-US" sz="3600" b="1">
                  <a:solidFill>
                    <a:srgbClr val="FF0000"/>
                  </a:solidFill>
                  <a:latin typeface="+mj-lt"/>
                  <a:cs typeface="仿宋" panose="02010609060101010101" pitchFamily="49" charset="-122"/>
                </a:rPr>
                <a:t>）因为</a:t>
              </a:r>
              <a:endParaRPr lang="en-US" altLang="zh-CN" sz="3600" b="1">
                <a:solidFill>
                  <a:srgbClr val="FF0000"/>
                </a:solidFill>
                <a:latin typeface="+mj-lt"/>
              </a:endParaRPr>
            </a:p>
          </p:txBody>
        </p:sp>
        <p:graphicFrame>
          <p:nvGraphicFramePr>
            <p:cNvPr id="15" name="对象 14"/>
            <p:cNvGraphicFramePr>
              <a:graphicFrameLocks noChangeAspect="1"/>
            </p:cNvGraphicFramePr>
            <p:nvPr/>
          </p:nvGraphicFramePr>
          <p:xfrm>
            <a:off x="2237827" y="4356922"/>
            <a:ext cx="5994400" cy="914400"/>
          </p:xfrm>
          <a:graphic>
            <a:graphicData uri="http://schemas.openxmlformats.org/presentationml/2006/ole">
              <mc:AlternateContent xmlns:mc="http://schemas.openxmlformats.org/markup-compatibility/2006">
                <mc:Choice xmlns:v="urn:schemas-microsoft-com:vml" Requires="v">
                  <p:oleObj spid="_x0000_s60444" name="Equation" r:id="rId7" imgW="143865600" imgH="21945600" progId="Equation.DSMT4">
                    <p:embed/>
                  </p:oleObj>
                </mc:Choice>
                <mc:Fallback>
                  <p:oleObj name="Equation" r:id="rId7" imgW="143865600" imgH="21945600" progId="Equation.DSMT4">
                    <p:embed/>
                    <p:pic>
                      <p:nvPicPr>
                        <p:cNvPr id="0" name="对象 7"/>
                        <p:cNvPicPr/>
                        <p:nvPr/>
                      </p:nvPicPr>
                      <p:blipFill>
                        <a:blip r:embed="rId8"/>
                        <a:stretch>
                          <a:fillRect/>
                        </a:stretch>
                      </p:blipFill>
                      <p:spPr>
                        <a:xfrm>
                          <a:off x="2237827" y="4356922"/>
                          <a:ext cx="5994400" cy="91440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442906" y="1242467"/>
            <a:ext cx="9302828" cy="0"/>
          </a:xfrm>
          <a:prstGeom prst="line">
            <a:avLst/>
          </a:prstGeom>
          <a:ln w="19050">
            <a:solidFill>
              <a:schemeClr val="tx1"/>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451295" y="5855040"/>
            <a:ext cx="9383215" cy="0"/>
          </a:xfrm>
          <a:prstGeom prst="line">
            <a:avLst/>
          </a:prstGeom>
          <a:ln w="19050">
            <a:solidFill>
              <a:schemeClr val="tx1"/>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custDataLst>
              <p:tags r:id="rId3"/>
            </p:custDataLst>
          </p:nvPr>
        </p:nvGrpSpPr>
        <p:grpSpPr>
          <a:xfrm flipH="1">
            <a:off x="6885756" y="5052176"/>
            <a:ext cx="3859978" cy="713918"/>
            <a:chOff x="2658295" y="332865"/>
            <a:chExt cx="3859978" cy="713918"/>
          </a:xfrm>
        </p:grpSpPr>
        <p:sp>
          <p:nvSpPr>
            <p:cNvPr id="6" name="任意多边形 12"/>
            <p:cNvSpPr/>
            <p:nvPr>
              <p:custDataLst>
                <p:tags r:id="rId4"/>
              </p:custDataLst>
            </p:nvPr>
          </p:nvSpPr>
          <p:spPr>
            <a:xfrm>
              <a:off x="3142878" y="812687"/>
              <a:ext cx="3375395" cy="234096"/>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2">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19050">
              <a:solidFill>
                <a:srgbClr val="78ABD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7" name="KSO_Shape"/>
            <p:cNvSpPr/>
            <p:nvPr>
              <p:custDataLst>
                <p:tags r:id="rId5"/>
              </p:custDataLst>
            </p:nvPr>
          </p:nvSpPr>
          <p:spPr bwMode="auto">
            <a:xfrm flipH="1">
              <a:off x="2658295" y="332865"/>
              <a:ext cx="450056" cy="451247"/>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solidFill>
                <a:srgbClr val="78ABD2"/>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defRPr/>
              </a:pPr>
              <a:endParaRPr lang="zh-CN" altLang="en-US" sz="1200">
                <a:solidFill>
                  <a:srgbClr val="0068B7"/>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学习目标</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9" name="椭圆 8"/>
          <p:cNvSpPr/>
          <p:nvPr/>
        </p:nvSpPr>
        <p:spPr>
          <a:xfrm>
            <a:off x="1484706" y="1570795"/>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华文中宋" panose="02010600040101010101" pitchFamily="2" charset="-122"/>
                <a:ea typeface="华文中宋" panose="02010600040101010101" pitchFamily="2" charset="-122"/>
              </a:rPr>
              <a:t>1</a:t>
            </a:r>
            <a:endParaRPr lang="zh-CN" altLang="en-US" sz="3600" b="1" dirty="0">
              <a:latin typeface="华文中宋" panose="02010600040101010101" pitchFamily="2" charset="-122"/>
              <a:ea typeface="华文中宋" panose="02010600040101010101" pitchFamily="2" charset="-122"/>
            </a:endParaRPr>
          </a:p>
        </p:txBody>
      </p:sp>
      <p:sp>
        <p:nvSpPr>
          <p:cNvPr id="10" name="椭圆 9"/>
          <p:cNvSpPr/>
          <p:nvPr/>
        </p:nvSpPr>
        <p:spPr>
          <a:xfrm>
            <a:off x="1484706" y="3022815"/>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华文中宋" panose="02010600040101010101" pitchFamily="2" charset="-122"/>
                <a:ea typeface="华文中宋" panose="02010600040101010101" pitchFamily="2" charset="-122"/>
              </a:rPr>
              <a:t>2</a:t>
            </a:r>
            <a:endParaRPr lang="zh-CN" altLang="en-US" sz="3600" b="1" dirty="0">
              <a:latin typeface="华文中宋" panose="02010600040101010101" pitchFamily="2" charset="-122"/>
              <a:ea typeface="华文中宋" panose="02010600040101010101" pitchFamily="2" charset="-122"/>
            </a:endParaRPr>
          </a:p>
        </p:txBody>
      </p:sp>
      <p:sp>
        <p:nvSpPr>
          <p:cNvPr id="13" name="文本框 12"/>
          <p:cNvSpPr txBox="1"/>
          <p:nvPr/>
        </p:nvSpPr>
        <p:spPr>
          <a:xfrm>
            <a:off x="2248249" y="1524175"/>
            <a:ext cx="8047429" cy="1200329"/>
          </a:xfrm>
          <a:prstGeom prst="rect">
            <a:avLst/>
          </a:prstGeom>
          <a:noFill/>
        </p:spPr>
        <p:txBody>
          <a:bodyPr wrap="square">
            <a:spAutoFit/>
          </a:bodyPr>
          <a:lstStyle/>
          <a:p>
            <a:r>
              <a:rPr lang="zh-CN" altLang="en-US" sz="3600" b="1"/>
              <a:t>了解一元二次方程根的判别式，理解为什么能根据它判断方程根的情况</a:t>
            </a:r>
            <a:r>
              <a:rPr lang="en-US" altLang="zh-CN" sz="3600" b="1"/>
              <a:t>.</a:t>
            </a:r>
            <a:endParaRPr lang="zh-CN" altLang="en-US" sz="3600" b="1" dirty="0"/>
          </a:p>
        </p:txBody>
      </p:sp>
      <p:sp>
        <p:nvSpPr>
          <p:cNvPr id="20" name="文本框 19"/>
          <p:cNvSpPr txBox="1"/>
          <p:nvPr/>
        </p:nvSpPr>
        <p:spPr>
          <a:xfrm>
            <a:off x="2248247" y="2996878"/>
            <a:ext cx="8047429" cy="1200329"/>
          </a:xfrm>
          <a:prstGeom prst="rect">
            <a:avLst/>
          </a:prstGeom>
          <a:noFill/>
        </p:spPr>
        <p:txBody>
          <a:bodyPr wrap="square">
            <a:spAutoFit/>
          </a:bodyPr>
          <a:lstStyle/>
          <a:p>
            <a:r>
              <a:rPr lang="zh-CN" altLang="en-US" sz="3600" b="1"/>
              <a:t>会用一元二次方程根的判别式判别方程是否有实数根和两个实数根是否相等</a:t>
            </a:r>
            <a:r>
              <a:rPr lang="en-US" altLang="zh-CN" sz="3600" b="1"/>
              <a:t>.</a:t>
            </a:r>
            <a:endParaRPr lang="zh-CN" altLang="en-US" sz="3600" b="1" dirty="0"/>
          </a:p>
        </p:txBody>
      </p:sp>
      <p:sp>
        <p:nvSpPr>
          <p:cNvPr id="14" name="椭圆 13"/>
          <p:cNvSpPr/>
          <p:nvPr/>
        </p:nvSpPr>
        <p:spPr>
          <a:xfrm>
            <a:off x="1484706" y="4385380"/>
            <a:ext cx="570451" cy="57045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latin typeface="华文中宋" panose="02010600040101010101" pitchFamily="2" charset="-122"/>
                <a:ea typeface="华文中宋" panose="02010600040101010101" pitchFamily="2" charset="-122"/>
              </a:rPr>
              <a:t>3</a:t>
            </a:r>
            <a:endParaRPr lang="zh-CN" altLang="en-US" sz="3600" b="1" dirty="0">
              <a:latin typeface="华文中宋" panose="02010600040101010101" pitchFamily="2" charset="-122"/>
              <a:ea typeface="华文中宋" panose="02010600040101010101" pitchFamily="2" charset="-122"/>
            </a:endParaRPr>
          </a:p>
        </p:txBody>
      </p:sp>
      <p:sp>
        <p:nvSpPr>
          <p:cNvPr id="15" name="文本框 14"/>
          <p:cNvSpPr txBox="1"/>
          <p:nvPr/>
        </p:nvSpPr>
        <p:spPr>
          <a:xfrm>
            <a:off x="2248248" y="4346743"/>
            <a:ext cx="8020168" cy="1200329"/>
          </a:xfrm>
          <a:prstGeom prst="rect">
            <a:avLst/>
          </a:prstGeom>
          <a:noFill/>
        </p:spPr>
        <p:txBody>
          <a:bodyPr wrap="square">
            <a:spAutoFit/>
          </a:bodyPr>
          <a:lstStyle/>
          <a:p>
            <a:r>
              <a:rPr lang="zh-CN" altLang="en-US" sz="3600" b="1"/>
              <a:t>在对求根公式讨论时，注意培养学生的分类思想</a:t>
            </a:r>
            <a:r>
              <a:rPr lang="en-US" altLang="zh-CN" sz="3600" b="1"/>
              <a:t>.</a:t>
            </a:r>
            <a:endParaRPr lang="zh-CN" altLang="en-US" sz="3600" b="1"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1"/>
          <p:cNvSpPr>
            <a:spLocks noChangeArrowheads="1"/>
          </p:cNvSpPr>
          <p:nvPr/>
        </p:nvSpPr>
        <p:spPr bwMode="auto">
          <a:xfrm>
            <a:off x="1158025" y="662876"/>
            <a:ext cx="9875949" cy="13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en-US" altLang="zh-CN" sz="3600" b="1">
                <a:latin typeface="Times New Roman" panose="02020603050405020304" charset="0"/>
                <a:ea typeface="黑体" panose="02010609060101010101" charset="-122"/>
              </a:rPr>
              <a:t>4. </a:t>
            </a:r>
            <a:r>
              <a:rPr lang="zh-CN" altLang="zh-CN" sz="3600" b="1">
                <a:latin typeface="Times New Roman" panose="02020603050405020304" charset="0"/>
                <a:ea typeface="黑体" panose="02010609060101010101" charset="-122"/>
              </a:rPr>
              <a:t>无论</a:t>
            </a:r>
            <a:r>
              <a:rPr lang="en-US" altLang="zh-CN" sz="3600" b="1">
                <a:latin typeface="Times New Roman" panose="02020603050405020304" charset="0"/>
                <a:ea typeface="黑体" panose="02010609060101010101" charset="-122"/>
              </a:rPr>
              <a:t> </a:t>
            </a:r>
            <a:r>
              <a:rPr lang="en-US" altLang="zh-CN" sz="3600" b="1" i="1">
                <a:latin typeface="Times New Roman" panose="02020603050405020304" charset="0"/>
                <a:ea typeface="黑体" panose="02010609060101010101" charset="-122"/>
              </a:rPr>
              <a:t>p </a:t>
            </a:r>
            <a:r>
              <a:rPr lang="zh-CN" altLang="zh-CN" sz="3600" b="1">
                <a:latin typeface="Times New Roman" panose="02020603050405020304" charset="0"/>
                <a:ea typeface="黑体" panose="02010609060101010101" charset="-122"/>
              </a:rPr>
              <a:t>取何值，方程</a:t>
            </a:r>
            <a:r>
              <a:rPr lang="en-US" altLang="zh-CN" sz="3600" b="1">
                <a:latin typeface="Times New Roman" panose="02020603050405020304" charset="0"/>
                <a:ea typeface="黑体" panose="02010609060101010101" charset="-122"/>
              </a:rPr>
              <a:t> (</a:t>
            </a:r>
            <a:r>
              <a:rPr lang="en-US" altLang="zh-CN" sz="3600" b="1" i="1">
                <a:latin typeface="Times New Roman" panose="02020603050405020304" charset="0"/>
                <a:ea typeface="黑体" panose="02010609060101010101" charset="-122"/>
              </a:rPr>
              <a:t>x </a:t>
            </a:r>
            <a:r>
              <a:rPr lang="en-US" altLang="zh-CN" sz="3600" b="1">
                <a:latin typeface="Times New Roman" panose="02020603050405020304" charset="0"/>
                <a:ea typeface="黑体" panose="02010609060101010101" charset="-122"/>
              </a:rPr>
              <a:t>– 3)(</a:t>
            </a:r>
            <a:r>
              <a:rPr lang="en-US" altLang="zh-CN" sz="3600" b="1" i="1">
                <a:latin typeface="Times New Roman" panose="02020603050405020304" charset="0"/>
                <a:ea typeface="黑体" panose="02010609060101010101" charset="-122"/>
              </a:rPr>
              <a:t>x </a:t>
            </a:r>
            <a:r>
              <a:rPr lang="en-US" altLang="zh-CN" sz="3600" b="1">
                <a:latin typeface="Times New Roman" panose="02020603050405020304" charset="0"/>
                <a:ea typeface="黑体" panose="02010609060101010101" charset="-122"/>
              </a:rPr>
              <a:t>– 2) – </a:t>
            </a:r>
            <a:r>
              <a:rPr lang="en-US" altLang="zh-CN" sz="3600" b="1" i="1">
                <a:latin typeface="Times New Roman" panose="02020603050405020304" charset="0"/>
                <a:ea typeface="黑体" panose="02010609060101010101" charset="-122"/>
              </a:rPr>
              <a:t>p</a:t>
            </a:r>
            <a:r>
              <a:rPr lang="en-US" altLang="zh-CN" sz="3600" b="1" baseline="30000">
                <a:latin typeface="Times New Roman" panose="02020603050405020304" charset="0"/>
                <a:ea typeface="黑体" panose="02010609060101010101" charset="-122"/>
              </a:rPr>
              <a:t>2 </a:t>
            </a:r>
            <a:r>
              <a:rPr lang="en-US" altLang="zh-CN" sz="3600" b="1">
                <a:latin typeface="Times New Roman" panose="02020603050405020304" charset="0"/>
                <a:ea typeface="黑体" panose="02010609060101010101" charset="-122"/>
              </a:rPr>
              <a:t>= 0 </a:t>
            </a:r>
            <a:r>
              <a:rPr lang="zh-CN" altLang="zh-CN" sz="3600" b="1">
                <a:latin typeface="Times New Roman" panose="02020603050405020304" charset="0"/>
                <a:ea typeface="黑体" panose="02010609060101010101" charset="-122"/>
              </a:rPr>
              <a:t>总有两个不</a:t>
            </a:r>
            <a:r>
              <a:rPr lang="zh-CN" altLang="en-US" sz="3600" b="1">
                <a:latin typeface="Times New Roman" panose="02020603050405020304" charset="0"/>
                <a:ea typeface="黑体" panose="02010609060101010101" charset="-122"/>
              </a:rPr>
              <a:t>相等</a:t>
            </a:r>
            <a:r>
              <a:rPr lang="zh-CN" altLang="zh-CN" sz="3600" b="1">
                <a:latin typeface="Times New Roman" panose="02020603050405020304" charset="0"/>
                <a:ea typeface="黑体" panose="02010609060101010101" charset="-122"/>
              </a:rPr>
              <a:t>的实数根吗？说明</a:t>
            </a:r>
            <a:r>
              <a:rPr lang="zh-CN" altLang="en-US" sz="3600" b="1">
                <a:latin typeface="Times New Roman" panose="02020603050405020304" charset="0"/>
                <a:ea typeface="黑体" panose="02010609060101010101" charset="-122"/>
              </a:rPr>
              <a:t>你的</a:t>
            </a:r>
            <a:r>
              <a:rPr lang="zh-CN" altLang="zh-CN" sz="3600" b="1">
                <a:latin typeface="Times New Roman" panose="02020603050405020304" charset="0"/>
                <a:ea typeface="黑体" panose="02010609060101010101" charset="-122"/>
              </a:rPr>
              <a:t>理由</a:t>
            </a:r>
            <a:r>
              <a:rPr lang="en-US" altLang="zh-CN" sz="3600" b="1">
                <a:latin typeface="Times New Roman" panose="02020603050405020304" charset="0"/>
                <a:ea typeface="黑体" panose="02010609060101010101" charset="-122"/>
              </a:rPr>
              <a:t>.</a:t>
            </a:r>
            <a:endParaRPr lang="zh-CN" altLang="zh-CN" sz="3600">
              <a:latin typeface="Times New Roman" panose="02020603050405020304" charset="0"/>
              <a:ea typeface="黑体" panose="02010609060101010101" charset="-122"/>
            </a:endParaRPr>
          </a:p>
        </p:txBody>
      </p:sp>
      <p:sp>
        <p:nvSpPr>
          <p:cNvPr id="25" name="Text Box 3"/>
          <p:cNvSpPr txBox="1"/>
          <p:nvPr/>
        </p:nvSpPr>
        <p:spPr>
          <a:xfrm>
            <a:off x="1327651" y="2146285"/>
            <a:ext cx="8627718"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解：</a:t>
            </a:r>
            <a:r>
              <a:rPr lang="zh-CN" altLang="en-US" sz="3600" b="1">
                <a:solidFill>
                  <a:srgbClr val="FF0000"/>
                </a:solidFill>
                <a:cs typeface="仿宋" panose="02010609060101010101" pitchFamily="49" charset="-122"/>
              </a:rPr>
              <a:t>原方程可变形为 </a:t>
            </a:r>
            <a:r>
              <a:rPr lang="en-US" altLang="zh-CN" sz="3600" b="1" i="1">
                <a:solidFill>
                  <a:srgbClr val="FF0000"/>
                </a:solidFill>
              </a:rPr>
              <a:t>x</a:t>
            </a:r>
            <a:r>
              <a:rPr lang="en-US" altLang="zh-CN" sz="3600" b="1" baseline="30000">
                <a:solidFill>
                  <a:srgbClr val="FF0000"/>
                </a:solidFill>
              </a:rPr>
              <a:t>2</a:t>
            </a:r>
            <a:r>
              <a:rPr lang="en-US" altLang="zh-CN" sz="3600" b="1">
                <a:solidFill>
                  <a:srgbClr val="FF0000"/>
                </a:solidFill>
              </a:rPr>
              <a:t>– 5</a:t>
            </a:r>
            <a:r>
              <a:rPr lang="en-US" altLang="zh-CN" sz="3600" b="1" i="1">
                <a:solidFill>
                  <a:srgbClr val="FF0000"/>
                </a:solidFill>
              </a:rPr>
              <a:t>x </a:t>
            </a:r>
            <a:r>
              <a:rPr lang="en-US" altLang="zh-CN" sz="3600" b="1">
                <a:solidFill>
                  <a:srgbClr val="FF0000"/>
                </a:solidFill>
              </a:rPr>
              <a:t>+ (6 – </a:t>
            </a:r>
            <a:r>
              <a:rPr lang="en-US" altLang="zh-CN" sz="3600" b="1" i="1">
                <a:solidFill>
                  <a:srgbClr val="FF0000"/>
                </a:solidFill>
              </a:rPr>
              <a:t>p</a:t>
            </a:r>
            <a:r>
              <a:rPr lang="en-US" altLang="zh-CN" sz="3600" b="1" baseline="30000">
                <a:solidFill>
                  <a:srgbClr val="FF0000"/>
                </a:solidFill>
              </a:rPr>
              <a:t>2</a:t>
            </a:r>
            <a:r>
              <a:rPr lang="en-US" altLang="zh-CN" sz="3600" b="1">
                <a:solidFill>
                  <a:srgbClr val="FF0000"/>
                </a:solidFill>
              </a:rPr>
              <a:t>) = 0.</a:t>
            </a:r>
            <a:endParaRPr lang="en-US" altLang="zh-CN" sz="3600" b="1">
              <a:solidFill>
                <a:srgbClr val="FF0000"/>
              </a:solidFill>
              <a:latin typeface="+mj-lt"/>
            </a:endParaRPr>
          </a:p>
        </p:txBody>
      </p:sp>
      <p:sp>
        <p:nvSpPr>
          <p:cNvPr id="27" name="Text Box 3"/>
          <p:cNvSpPr txBox="1"/>
          <p:nvPr/>
        </p:nvSpPr>
        <p:spPr>
          <a:xfrm>
            <a:off x="1628673" y="2909085"/>
            <a:ext cx="6755473"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所以 </a:t>
            </a:r>
            <a:r>
              <a:rPr lang="en-US" altLang="zh-CN" sz="3600" b="1">
                <a:solidFill>
                  <a:srgbClr val="FF0000"/>
                </a:solidFill>
                <a:latin typeface="+mj-lt"/>
                <a:cs typeface="仿宋" panose="02010609060101010101" pitchFamily="49" charset="-122"/>
              </a:rPr>
              <a:t>Δ = </a:t>
            </a:r>
            <a:r>
              <a:rPr lang="en-US" altLang="zh-CN" sz="3600" b="1">
                <a:solidFill>
                  <a:srgbClr val="FF0000"/>
                </a:solidFill>
                <a:cs typeface="仿宋" panose="02010609060101010101" pitchFamily="49" charset="-122"/>
              </a:rPr>
              <a:t>(–5)</a:t>
            </a:r>
            <a:r>
              <a:rPr lang="en-US" altLang="zh-CN" sz="3600" b="1" baseline="30000">
                <a:solidFill>
                  <a:srgbClr val="FF0000"/>
                </a:solidFill>
                <a:latin typeface="+mj-lt"/>
                <a:cs typeface="仿宋" panose="02010609060101010101" pitchFamily="49" charset="-122"/>
              </a:rPr>
              <a:t>2</a:t>
            </a:r>
            <a:r>
              <a:rPr lang="en-US" altLang="zh-CN" sz="3600" b="1">
                <a:solidFill>
                  <a:srgbClr val="FF0000"/>
                </a:solidFill>
                <a:latin typeface="+mj-lt"/>
                <a:cs typeface="仿宋" panose="02010609060101010101" pitchFamily="49" charset="-122"/>
              </a:rPr>
              <a:t> – 4×1×</a:t>
            </a:r>
            <a:r>
              <a:rPr lang="en-US" altLang="zh-CN" sz="3600" b="1">
                <a:solidFill>
                  <a:srgbClr val="FF0000"/>
                </a:solidFill>
              </a:rPr>
              <a:t> (6 – </a:t>
            </a:r>
            <a:r>
              <a:rPr lang="en-US" altLang="zh-CN" sz="3600" b="1" i="1">
                <a:solidFill>
                  <a:srgbClr val="FF0000"/>
                </a:solidFill>
              </a:rPr>
              <a:t>p</a:t>
            </a:r>
            <a:r>
              <a:rPr lang="en-US" altLang="zh-CN" sz="3600" b="1" baseline="30000">
                <a:solidFill>
                  <a:srgbClr val="FF0000"/>
                </a:solidFill>
              </a:rPr>
              <a:t>2</a:t>
            </a:r>
            <a:r>
              <a:rPr lang="en-US" altLang="zh-CN" sz="3600" b="1">
                <a:solidFill>
                  <a:srgbClr val="FF0000"/>
                </a:solidFill>
              </a:rPr>
              <a:t>) </a:t>
            </a:r>
            <a:endParaRPr lang="en-US" altLang="zh-CN" sz="3600" b="1">
              <a:solidFill>
                <a:srgbClr val="FF0000"/>
              </a:solidFill>
              <a:latin typeface="+mj-lt"/>
            </a:endParaRPr>
          </a:p>
        </p:txBody>
      </p:sp>
      <p:sp>
        <p:nvSpPr>
          <p:cNvPr id="28" name="Text Box 3"/>
          <p:cNvSpPr txBox="1"/>
          <p:nvPr/>
        </p:nvSpPr>
        <p:spPr>
          <a:xfrm>
            <a:off x="7849168" y="2917704"/>
            <a:ext cx="2106201" cy="646331"/>
          </a:xfrm>
          <a:prstGeom prst="rect">
            <a:avLst/>
          </a:prstGeom>
          <a:noFill/>
          <a:ln w="9525">
            <a:noFill/>
          </a:ln>
        </p:spPr>
        <p:txBody>
          <a:bodyPr wrap="square">
            <a:spAutoFit/>
          </a:bodyPr>
          <a:lstStyle/>
          <a:p>
            <a:pPr eaLnBrk="0" hangingPunct="0"/>
            <a:r>
              <a:rPr lang="en-US" altLang="zh-CN" sz="3600" b="1">
                <a:solidFill>
                  <a:srgbClr val="FF0000"/>
                </a:solidFill>
                <a:latin typeface="+mj-lt"/>
                <a:cs typeface="仿宋" panose="02010609060101010101" pitchFamily="49" charset="-122"/>
              </a:rPr>
              <a:t>= </a:t>
            </a:r>
            <a:r>
              <a:rPr lang="en-US" altLang="zh-CN" sz="3600" b="1">
                <a:solidFill>
                  <a:srgbClr val="FF0000"/>
                </a:solidFill>
                <a:cs typeface="仿宋" panose="02010609060101010101" pitchFamily="49" charset="-122"/>
              </a:rPr>
              <a:t>1 + </a:t>
            </a:r>
            <a:r>
              <a:rPr lang="en-US" altLang="zh-CN" sz="3600" b="1">
                <a:solidFill>
                  <a:srgbClr val="FF0000"/>
                </a:solidFill>
              </a:rPr>
              <a:t>4</a:t>
            </a:r>
            <a:r>
              <a:rPr lang="en-US" altLang="zh-CN" sz="3600" b="1" i="1">
                <a:solidFill>
                  <a:srgbClr val="FF0000"/>
                </a:solidFill>
              </a:rPr>
              <a:t>p</a:t>
            </a:r>
            <a:r>
              <a:rPr lang="en-US" altLang="zh-CN" sz="3600" b="1" baseline="30000">
                <a:solidFill>
                  <a:srgbClr val="FF0000"/>
                </a:solidFill>
              </a:rPr>
              <a:t>2</a:t>
            </a:r>
            <a:r>
              <a:rPr lang="en-US" altLang="zh-CN" sz="3600" b="1">
                <a:solidFill>
                  <a:srgbClr val="FF0000"/>
                </a:solidFill>
              </a:rPr>
              <a:t> </a:t>
            </a:r>
            <a:endParaRPr lang="en-US" altLang="zh-CN" sz="3600" b="1">
              <a:solidFill>
                <a:srgbClr val="FF0000"/>
              </a:solidFill>
              <a:latin typeface="+mj-lt"/>
            </a:endParaRPr>
          </a:p>
        </p:txBody>
      </p:sp>
      <p:sp>
        <p:nvSpPr>
          <p:cNvPr id="29" name="Text Box 3"/>
          <p:cNvSpPr txBox="1"/>
          <p:nvPr/>
        </p:nvSpPr>
        <p:spPr>
          <a:xfrm>
            <a:off x="1628672" y="3689123"/>
            <a:ext cx="7193356" cy="646331"/>
          </a:xfrm>
          <a:prstGeom prst="rect">
            <a:avLst/>
          </a:prstGeom>
          <a:noFill/>
          <a:ln w="9525">
            <a:noFill/>
          </a:ln>
        </p:spPr>
        <p:txBody>
          <a:bodyPr wrap="square">
            <a:spAutoFit/>
          </a:bodyPr>
          <a:lstStyle/>
          <a:p>
            <a:pPr eaLnBrk="0" hangingPunct="0"/>
            <a:r>
              <a:rPr lang="zh-CN" altLang="en-US" sz="3600" b="1">
                <a:solidFill>
                  <a:srgbClr val="FF0000"/>
                </a:solidFill>
                <a:latin typeface="+mj-lt"/>
                <a:cs typeface="仿宋" panose="02010609060101010101" pitchFamily="49" charset="-122"/>
              </a:rPr>
              <a:t>因为 </a:t>
            </a:r>
            <a:r>
              <a:rPr lang="en-US" altLang="zh-CN" sz="3600" b="1">
                <a:solidFill>
                  <a:srgbClr val="FF0000"/>
                </a:solidFill>
              </a:rPr>
              <a:t>4</a:t>
            </a:r>
            <a:r>
              <a:rPr lang="en-US" altLang="zh-CN" sz="3600" b="1" i="1">
                <a:solidFill>
                  <a:srgbClr val="FF0000"/>
                </a:solidFill>
              </a:rPr>
              <a:t>p</a:t>
            </a:r>
            <a:r>
              <a:rPr lang="en-US" altLang="zh-CN" sz="3600" b="1" baseline="30000">
                <a:solidFill>
                  <a:srgbClr val="FF0000"/>
                </a:solidFill>
              </a:rPr>
              <a:t>2 </a:t>
            </a:r>
            <a:r>
              <a:rPr lang="zh-CN" altLang="en-US" sz="3600" b="1">
                <a:solidFill>
                  <a:srgbClr val="FF0000"/>
                </a:solidFill>
              </a:rPr>
              <a:t>≥ </a:t>
            </a:r>
            <a:r>
              <a:rPr lang="en-US" altLang="zh-CN" sz="3600" b="1">
                <a:solidFill>
                  <a:srgbClr val="FF0000"/>
                </a:solidFill>
              </a:rPr>
              <a:t>0</a:t>
            </a:r>
            <a:r>
              <a:rPr lang="zh-CN" altLang="en-US" sz="3600" b="1">
                <a:solidFill>
                  <a:srgbClr val="FF0000"/>
                </a:solidFill>
                <a:latin typeface="+mj-lt"/>
              </a:rPr>
              <a:t>，所以 </a:t>
            </a:r>
            <a:r>
              <a:rPr lang="en-US" altLang="zh-CN" sz="3600" b="1">
                <a:solidFill>
                  <a:srgbClr val="FF0000"/>
                </a:solidFill>
                <a:cs typeface="仿宋" panose="02010609060101010101" pitchFamily="49" charset="-122"/>
              </a:rPr>
              <a:t>1 + </a:t>
            </a:r>
            <a:r>
              <a:rPr lang="en-US" altLang="zh-CN" sz="3600" b="1">
                <a:solidFill>
                  <a:srgbClr val="FF0000"/>
                </a:solidFill>
              </a:rPr>
              <a:t>4</a:t>
            </a:r>
            <a:r>
              <a:rPr lang="en-US" altLang="zh-CN" sz="3600" b="1" i="1">
                <a:solidFill>
                  <a:srgbClr val="FF0000"/>
                </a:solidFill>
              </a:rPr>
              <a:t>p</a:t>
            </a:r>
            <a:r>
              <a:rPr lang="en-US" altLang="zh-CN" sz="3600" b="1" baseline="30000">
                <a:solidFill>
                  <a:srgbClr val="FF0000"/>
                </a:solidFill>
              </a:rPr>
              <a:t>2</a:t>
            </a:r>
            <a:r>
              <a:rPr lang="en-US" altLang="zh-CN" sz="3600" b="1">
                <a:solidFill>
                  <a:srgbClr val="FF0000"/>
                </a:solidFill>
              </a:rPr>
              <a:t> </a:t>
            </a:r>
            <a:r>
              <a:rPr lang="zh-CN" altLang="en-US" sz="3600" b="1">
                <a:solidFill>
                  <a:srgbClr val="FF0000"/>
                </a:solidFill>
              </a:rPr>
              <a:t>≥</a:t>
            </a:r>
            <a:r>
              <a:rPr lang="en-US" altLang="zh-CN" sz="3600" b="1">
                <a:solidFill>
                  <a:srgbClr val="FF0000"/>
                </a:solidFill>
              </a:rPr>
              <a:t> 1 </a:t>
            </a:r>
            <a:r>
              <a:rPr lang="en-US" altLang="zh-CN" sz="3600" b="1">
                <a:solidFill>
                  <a:srgbClr val="FF0000"/>
                </a:solidFill>
                <a:latin typeface="+mj-lt"/>
              </a:rPr>
              <a:t>&gt; 0.</a:t>
            </a:r>
            <a:endParaRPr lang="en-US" altLang="zh-CN" sz="3600" b="1">
              <a:solidFill>
                <a:srgbClr val="FF0000"/>
              </a:solidFill>
              <a:latin typeface="+mj-lt"/>
            </a:endParaRPr>
          </a:p>
        </p:txBody>
      </p:sp>
      <p:sp>
        <p:nvSpPr>
          <p:cNvPr id="30" name="Text Box 3"/>
          <p:cNvSpPr txBox="1"/>
          <p:nvPr/>
        </p:nvSpPr>
        <p:spPr>
          <a:xfrm>
            <a:off x="1628671" y="4527242"/>
            <a:ext cx="8970641" cy="1200329"/>
          </a:xfrm>
          <a:prstGeom prst="rect">
            <a:avLst/>
          </a:prstGeom>
          <a:noFill/>
          <a:ln w="9525">
            <a:noFill/>
          </a:ln>
        </p:spPr>
        <p:txBody>
          <a:bodyPr wrap="square">
            <a:spAutoFit/>
          </a:bodyPr>
          <a:lstStyle/>
          <a:p>
            <a:pPr eaLnBrk="0" hangingPunct="0"/>
            <a:r>
              <a:rPr lang="zh-CN" altLang="en-US" sz="3600" b="1">
                <a:solidFill>
                  <a:srgbClr val="FF0000"/>
                </a:solidFill>
                <a:latin typeface="+mj-lt"/>
              </a:rPr>
              <a:t>所以</a:t>
            </a:r>
            <a:r>
              <a:rPr lang="zh-CN" altLang="zh-CN" sz="3600" b="1">
                <a:solidFill>
                  <a:srgbClr val="FF0000"/>
                </a:solidFill>
                <a:latin typeface="+mj-lt"/>
              </a:rPr>
              <a:t>无论</a:t>
            </a:r>
            <a:r>
              <a:rPr lang="en-US" altLang="zh-CN" sz="3600" b="1">
                <a:solidFill>
                  <a:srgbClr val="FF0000"/>
                </a:solidFill>
                <a:latin typeface="+mj-lt"/>
              </a:rPr>
              <a:t> </a:t>
            </a:r>
            <a:r>
              <a:rPr lang="en-US" altLang="zh-CN" sz="3600" b="1" i="1">
                <a:solidFill>
                  <a:srgbClr val="FF0000"/>
                </a:solidFill>
                <a:latin typeface="+mj-lt"/>
              </a:rPr>
              <a:t>p </a:t>
            </a:r>
            <a:r>
              <a:rPr lang="zh-CN" altLang="zh-CN" sz="3600" b="1">
                <a:solidFill>
                  <a:srgbClr val="FF0000"/>
                </a:solidFill>
                <a:latin typeface="+mj-lt"/>
              </a:rPr>
              <a:t>取何值，</a:t>
            </a:r>
            <a:r>
              <a:rPr lang="en-US" altLang="zh-CN" sz="3600" b="1">
                <a:solidFill>
                  <a:srgbClr val="FF0000"/>
                </a:solidFill>
                <a:latin typeface="+mj-lt"/>
              </a:rPr>
              <a:t>Δ &gt; 0 </a:t>
            </a:r>
            <a:r>
              <a:rPr lang="zh-CN" altLang="en-US" sz="3600" b="1">
                <a:solidFill>
                  <a:srgbClr val="FF0000"/>
                </a:solidFill>
                <a:latin typeface="+mj-lt"/>
              </a:rPr>
              <a:t>都成立，即</a:t>
            </a:r>
            <a:r>
              <a:rPr lang="zh-CN" altLang="zh-CN" sz="3600" b="1">
                <a:solidFill>
                  <a:srgbClr val="FF0000"/>
                </a:solidFill>
                <a:latin typeface="+mj-lt"/>
              </a:rPr>
              <a:t>方程</a:t>
            </a:r>
            <a:r>
              <a:rPr lang="en-US" altLang="zh-CN" sz="3600" b="1">
                <a:solidFill>
                  <a:srgbClr val="FF0000"/>
                </a:solidFill>
                <a:latin typeface="+mj-lt"/>
              </a:rPr>
              <a:t> (</a:t>
            </a:r>
            <a:r>
              <a:rPr lang="en-US" altLang="zh-CN" sz="3600" b="1" i="1">
                <a:solidFill>
                  <a:srgbClr val="FF0000"/>
                </a:solidFill>
                <a:latin typeface="+mj-lt"/>
              </a:rPr>
              <a:t>x </a:t>
            </a:r>
            <a:r>
              <a:rPr lang="en-US" altLang="zh-CN" sz="3600" b="1">
                <a:solidFill>
                  <a:srgbClr val="FF0000"/>
                </a:solidFill>
                <a:latin typeface="+mj-lt"/>
              </a:rPr>
              <a:t>– 3)(</a:t>
            </a:r>
            <a:r>
              <a:rPr lang="en-US" altLang="zh-CN" sz="3600" b="1" i="1">
                <a:solidFill>
                  <a:srgbClr val="FF0000"/>
                </a:solidFill>
                <a:latin typeface="+mj-lt"/>
              </a:rPr>
              <a:t>x </a:t>
            </a:r>
            <a:r>
              <a:rPr lang="en-US" altLang="zh-CN" sz="3600" b="1">
                <a:solidFill>
                  <a:srgbClr val="FF0000"/>
                </a:solidFill>
                <a:latin typeface="+mj-lt"/>
              </a:rPr>
              <a:t>– 2) – </a:t>
            </a:r>
            <a:r>
              <a:rPr lang="en-US" altLang="zh-CN" sz="3600" b="1" i="1">
                <a:solidFill>
                  <a:srgbClr val="FF0000"/>
                </a:solidFill>
                <a:latin typeface="+mj-lt"/>
              </a:rPr>
              <a:t>p</a:t>
            </a:r>
            <a:r>
              <a:rPr lang="en-US" altLang="zh-CN" sz="3600" b="1" baseline="30000">
                <a:solidFill>
                  <a:srgbClr val="FF0000"/>
                </a:solidFill>
                <a:latin typeface="+mj-lt"/>
              </a:rPr>
              <a:t>2 </a:t>
            </a:r>
            <a:r>
              <a:rPr lang="en-US" altLang="zh-CN" sz="3600" b="1">
                <a:solidFill>
                  <a:srgbClr val="FF0000"/>
                </a:solidFill>
                <a:latin typeface="+mj-lt"/>
              </a:rPr>
              <a:t>= 0 </a:t>
            </a:r>
            <a:r>
              <a:rPr lang="zh-CN" altLang="zh-CN" sz="3600" b="1">
                <a:solidFill>
                  <a:srgbClr val="FF0000"/>
                </a:solidFill>
                <a:latin typeface="+mj-lt"/>
              </a:rPr>
              <a:t>有两个不</a:t>
            </a:r>
            <a:r>
              <a:rPr lang="zh-CN" altLang="en-US" sz="3600" b="1">
                <a:solidFill>
                  <a:srgbClr val="FF0000"/>
                </a:solidFill>
                <a:latin typeface="+mj-lt"/>
              </a:rPr>
              <a:t>相等</a:t>
            </a:r>
            <a:r>
              <a:rPr lang="zh-CN" altLang="zh-CN" sz="3600" b="1">
                <a:solidFill>
                  <a:srgbClr val="FF0000"/>
                </a:solidFill>
                <a:latin typeface="+mj-lt"/>
              </a:rPr>
              <a:t>的实数根</a:t>
            </a:r>
            <a:r>
              <a:rPr lang="en-US" altLang="zh-CN" sz="3600" b="1">
                <a:solidFill>
                  <a:srgbClr val="FF0000"/>
                </a:solidFill>
                <a:latin typeface="+mj-lt"/>
              </a:rPr>
              <a:t>.</a:t>
            </a:r>
            <a:endParaRPr lang="en-US" altLang="zh-CN" sz="3600" b="1">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dirty="0">
                <a:solidFill>
                  <a:srgbClr val="2E75B6"/>
                </a:solidFill>
                <a:latin typeface="华文中宋" panose="02010600040101010101" pitchFamily="2" charset="-122"/>
                <a:ea typeface="华文中宋" panose="02010600040101010101" pitchFamily="2" charset="-122"/>
              </a:rPr>
              <a:t>课堂小结</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18" name="矩形 17"/>
          <p:cNvSpPr/>
          <p:nvPr/>
        </p:nvSpPr>
        <p:spPr>
          <a:xfrm>
            <a:off x="740198" y="1482251"/>
            <a:ext cx="10711602" cy="2028697"/>
          </a:xfrm>
          <a:prstGeom prst="rect">
            <a:avLst/>
          </a:prstGeom>
          <a:solidFill>
            <a:schemeClr val="accent6">
              <a:lumMod val="20000"/>
              <a:lumOff val="80000"/>
            </a:schemeClr>
          </a:solidFill>
          <a:ln w="38100" cmpd="dbl">
            <a:solidFill>
              <a:schemeClr val="tx1"/>
            </a:solidFill>
          </a:ln>
        </p:spPr>
        <p:txBody>
          <a:bodyPr wrap="square" anchor="ctr">
            <a:spAutoFit/>
          </a:bodyPr>
          <a:lstStyle/>
          <a:p>
            <a:pPr>
              <a:lnSpc>
                <a:spcPct val="120000"/>
              </a:lnSpc>
              <a:defRPr/>
            </a:pP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        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a:t>
            </a:r>
            <a:r>
              <a:rPr lang="en-US" altLang="zh-CN" sz="3600" b="1">
                <a:solidFill>
                  <a:srgbClr val="FF0000"/>
                </a:solidFill>
                <a:latin typeface="Times New Roman" panose="02020603050405020304" charset="0"/>
                <a:ea typeface="黑体" panose="02010609060101010101" charset="-122"/>
                <a:cs typeface="Times New Roman" panose="02020603050405020304" charset="0"/>
              </a:rPr>
              <a:t>4</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ac </a:t>
            </a:r>
            <a:r>
              <a:rPr lang="zh-CN" altLang="zh-CN" sz="3600" b="1">
                <a:latin typeface="Times New Roman" panose="02020603050405020304" charset="0"/>
                <a:ea typeface="黑体" panose="02010609060101010101" charset="-122"/>
                <a:cs typeface="Times New Roman" panose="02020603050405020304" charset="0"/>
              </a:rPr>
              <a:t>叫</a:t>
            </a:r>
            <a:r>
              <a:rPr lang="zh-CN" altLang="en-US" sz="3600" b="1">
                <a:latin typeface="Times New Roman" panose="02020603050405020304" charset="0"/>
                <a:ea typeface="黑体" panose="02010609060101010101" charset="-122"/>
                <a:cs typeface="Times New Roman" panose="02020603050405020304" charset="0"/>
              </a:rPr>
              <a:t>作</a:t>
            </a:r>
            <a:r>
              <a:rPr lang="zh-CN" altLang="zh-CN" sz="3600" b="1">
                <a:latin typeface="Times New Roman" panose="02020603050405020304" charset="0"/>
                <a:ea typeface="黑体" panose="02010609060101010101" charset="-122"/>
                <a:cs typeface="Times New Roman" panose="02020603050405020304" charset="0"/>
              </a:rPr>
              <a:t>一元二次方程</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ax</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bx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c </a:t>
            </a:r>
            <a:r>
              <a:rPr lang="en-US" altLang="zh-CN" sz="3600" b="1">
                <a:latin typeface="Times New Roman" panose="02020603050405020304" charset="0"/>
                <a:ea typeface="黑体" panose="02010609060101010101" charset="-122"/>
                <a:cs typeface="Times New Roman" panose="02020603050405020304" charset="0"/>
              </a:rPr>
              <a:t>= 0 (</a:t>
            </a:r>
            <a:r>
              <a:rPr lang="en-US" altLang="zh-CN" sz="3600" b="1" i="1">
                <a:latin typeface="Times New Roman" panose="02020603050405020304" charset="0"/>
                <a:ea typeface="黑体" panose="02010609060101010101" charset="-122"/>
                <a:cs typeface="Times New Roman" panose="02020603050405020304" charset="0"/>
              </a:rPr>
              <a:t>a </a:t>
            </a:r>
            <a:r>
              <a:rPr lang="en-US" altLang="zh-CN" sz="3600" b="1">
                <a:latin typeface="Times New Roman" panose="02020603050405020304" charset="0"/>
                <a:ea typeface="黑体" panose="02010609060101010101" charset="-122"/>
                <a:cs typeface="Times New Roman" panose="02020603050405020304" charset="0"/>
              </a:rPr>
              <a:t>≠ 0)</a:t>
            </a:r>
            <a:r>
              <a:rPr lang="zh-CN" altLang="zh-CN" sz="3600" b="1">
                <a:solidFill>
                  <a:srgbClr val="FF0000"/>
                </a:solidFill>
                <a:latin typeface="Times New Roman" panose="02020603050405020304" charset="0"/>
                <a:ea typeface="黑体" panose="02010609060101010101" charset="-122"/>
                <a:cs typeface="Times New Roman" panose="02020603050405020304" charset="0"/>
              </a:rPr>
              <a:t>根</a:t>
            </a:r>
            <a:r>
              <a:rPr lang="zh-CN" altLang="zh-CN" sz="3600" b="1" dirty="0">
                <a:solidFill>
                  <a:srgbClr val="FF0000"/>
                </a:solidFill>
                <a:latin typeface="Times New Roman" panose="02020603050405020304" charset="0"/>
                <a:ea typeface="黑体" panose="02010609060101010101" charset="-122"/>
                <a:cs typeface="Times New Roman" panose="02020603050405020304" charset="0"/>
              </a:rPr>
              <a:t>的</a:t>
            </a:r>
            <a:r>
              <a:rPr lang="zh-CN" altLang="zh-CN" sz="3600" b="1">
                <a:solidFill>
                  <a:srgbClr val="FF0000"/>
                </a:solidFill>
                <a:latin typeface="Times New Roman" panose="02020603050405020304" charset="0"/>
                <a:ea typeface="黑体" panose="02010609060101010101" charset="-122"/>
                <a:cs typeface="Times New Roman" panose="02020603050405020304" charset="0"/>
              </a:rPr>
              <a:t>判别式</a:t>
            </a:r>
            <a:r>
              <a:rPr lang="zh-CN" altLang="en-US" sz="3600" b="1">
                <a:latin typeface="Times New Roman" panose="02020603050405020304" charset="0"/>
                <a:ea typeface="黑体" panose="02010609060101010101" charset="-122"/>
                <a:cs typeface="Times New Roman" panose="02020603050405020304" charset="0"/>
              </a:rPr>
              <a:t>，通常用符号</a:t>
            </a:r>
            <a:r>
              <a:rPr lang="zh-CN" altLang="en-US" sz="3600" b="1">
                <a:latin typeface="Times New Roman" panose="02020603050405020304" charset="0"/>
                <a:ea typeface="黑体" panose="02010609060101010101" charset="-122"/>
                <a:cs typeface="Times New Roman" panose="02020603050405020304" charset="0"/>
                <a:sym typeface="+mn-ea"/>
              </a:rPr>
              <a:t>“</a:t>
            </a:r>
            <a:r>
              <a:rPr lang="zh-CN" altLang="en-US" sz="3600" b="1">
                <a:latin typeface="Times New Roman" panose="02020603050405020304" charset="0"/>
                <a:ea typeface="黑体" panose="02010609060101010101" charset="-122"/>
                <a:cs typeface="Times New Roman" panose="02020603050405020304" charset="0"/>
              </a:rPr>
              <a:t>Δ”来表示，即 </a:t>
            </a:r>
            <a:endParaRPr lang="en-US" altLang="zh-CN" sz="3600" b="1">
              <a:latin typeface="Times New Roman" panose="02020603050405020304" charset="0"/>
              <a:ea typeface="黑体" panose="02010609060101010101" charset="-122"/>
              <a:cs typeface="Times New Roman" panose="02020603050405020304" charset="0"/>
            </a:endParaRPr>
          </a:p>
          <a:p>
            <a:pPr algn="ctr" eaLnBrk="1" hangingPunct="1">
              <a:lnSpc>
                <a:spcPct val="120000"/>
              </a:lnSpc>
              <a:defRPr/>
            </a:pPr>
            <a:r>
              <a:rPr lang="zh-CN" altLang="en-US" sz="3600" b="1">
                <a:solidFill>
                  <a:srgbClr val="FF0000"/>
                </a:solidFill>
                <a:latin typeface="Times New Roman" panose="02020603050405020304" charset="0"/>
                <a:ea typeface="黑体" panose="02010609060101010101" charset="-122"/>
                <a:cs typeface="Times New Roman" panose="02020603050405020304" charset="0"/>
                <a:sym typeface="+mn-ea"/>
              </a:rPr>
              <a:t>Δ</a:t>
            </a:r>
            <a:r>
              <a:rPr lang="zh-CN" altLang="en-US" sz="3600" b="1" i="1">
                <a:solidFill>
                  <a:srgbClr val="FF0000"/>
                </a:solidFill>
                <a:latin typeface="Times New Roman" panose="02020603050405020304" charset="0"/>
                <a:ea typeface="黑体" panose="02010609060101010101" charset="-122"/>
                <a:cs typeface="Times New Roman" panose="02020603050405020304" charset="0"/>
                <a:sym typeface="+mn-ea"/>
              </a:rPr>
              <a:t> </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a:t>
            </a:r>
            <a:r>
              <a:rPr lang="en-US" altLang="zh-CN" sz="3600" b="1" i="1">
                <a:solidFill>
                  <a:srgbClr val="FF0000"/>
                </a:solidFill>
                <a:latin typeface="Times New Roman" panose="02020603050405020304" charset="0"/>
                <a:ea typeface="黑体" panose="02010609060101010101" charset="-122"/>
                <a:cs typeface="Times New Roman" panose="02020603050405020304" charset="0"/>
                <a:sym typeface="+mn-ea"/>
              </a:rPr>
              <a:t>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sym typeface="+mn-ea"/>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4</a:t>
            </a:r>
            <a:r>
              <a:rPr lang="en-US" altLang="zh-CN" sz="3600" b="1" i="1">
                <a:solidFill>
                  <a:srgbClr val="FF0000"/>
                </a:solidFill>
                <a:latin typeface="Times New Roman" panose="02020603050405020304" charset="0"/>
                <a:ea typeface="黑体" panose="02010609060101010101" charset="-122"/>
                <a:cs typeface="Times New Roman" panose="02020603050405020304" charset="0"/>
                <a:sym typeface="+mn-ea"/>
              </a:rPr>
              <a:t>ac</a:t>
            </a:r>
            <a:r>
              <a:rPr lang="en-US" altLang="zh-CN" sz="3600" b="1" i="1" dirty="0">
                <a:solidFill>
                  <a:srgbClr val="FF0000"/>
                </a:solidFill>
                <a:latin typeface="Times New Roman" panose="02020603050405020304" charset="0"/>
                <a:ea typeface="黑体" panose="02010609060101010101" charset="-122"/>
                <a:cs typeface="Times New Roman" panose="02020603050405020304" charset="0"/>
                <a:sym typeface="+mn-ea"/>
              </a:rPr>
              <a:t>.</a:t>
            </a:r>
            <a:endParaRPr lang="en-US" altLang="zh-CN" sz="3600" b="1" dirty="0">
              <a:latin typeface="Times New Roman" panose="02020603050405020304" charset="0"/>
              <a:ea typeface="黑体" panose="02010609060101010101" charset="-122"/>
              <a:cs typeface="Times New Roman" panose="02020603050405020304" charset="0"/>
              <a:sym typeface="+mn-ea"/>
            </a:endParaRPr>
          </a:p>
        </p:txBody>
      </p:sp>
      <p:sp>
        <p:nvSpPr>
          <p:cNvPr id="19" name="文本框 18"/>
          <p:cNvSpPr txBox="1"/>
          <p:nvPr/>
        </p:nvSpPr>
        <p:spPr>
          <a:xfrm>
            <a:off x="1770223" y="3644413"/>
            <a:ext cx="8661666" cy="2023118"/>
          </a:xfrm>
          <a:prstGeom prst="rect">
            <a:avLst/>
          </a:prstGeom>
          <a:noFill/>
          <a:ln>
            <a:noFill/>
          </a:ln>
        </p:spPr>
        <p:txBody>
          <a:bodyPr wrap="square">
            <a:spAutoFit/>
          </a:bodyPr>
          <a:lstStyle/>
          <a:p>
            <a:pPr fontAlgn="auto">
              <a:lnSpc>
                <a:spcPct val="12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&gt; 0 </a:t>
            </a:r>
            <a:r>
              <a:rPr lang="zh-CN" altLang="en-US" sz="3600" b="1">
                <a:latin typeface="Times New Roman" panose="02020603050405020304" charset="0"/>
                <a:ea typeface="黑体" panose="02010609060101010101" charset="-122"/>
              </a:rPr>
              <a:t>时，方程有两个不相等的实数根；</a:t>
            </a:r>
            <a:endParaRPr lang="en-US" altLang="zh-CN" sz="3600" b="1">
              <a:latin typeface="Times New Roman" panose="02020603050405020304" charset="0"/>
              <a:ea typeface="黑体" panose="02010609060101010101" charset="-122"/>
            </a:endParaRPr>
          </a:p>
          <a:p>
            <a:pPr fontAlgn="auto">
              <a:lnSpc>
                <a:spcPct val="12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 0 </a:t>
            </a:r>
            <a:r>
              <a:rPr lang="zh-CN" altLang="en-US" sz="3600" b="1">
                <a:latin typeface="Times New Roman" panose="02020603050405020304" charset="0"/>
                <a:ea typeface="黑体" panose="02010609060101010101" charset="-122"/>
              </a:rPr>
              <a:t>时，方程有两个相等的实数根；</a:t>
            </a:r>
            <a:endParaRPr lang="en-US" altLang="zh-CN" sz="3600" b="1">
              <a:latin typeface="Times New Roman" panose="02020603050405020304" charset="0"/>
              <a:ea typeface="黑体" panose="02010609060101010101" charset="-122"/>
            </a:endParaRPr>
          </a:p>
          <a:p>
            <a:pPr fontAlgn="auto">
              <a:lnSpc>
                <a:spcPct val="12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&lt; 0 </a:t>
            </a:r>
            <a:r>
              <a:rPr lang="zh-CN" altLang="en-US" sz="3600" b="1">
                <a:latin typeface="Times New Roman" panose="02020603050405020304" charset="0"/>
                <a:ea typeface="黑体" panose="02010609060101010101" charset="-122"/>
              </a:rPr>
              <a:t>时，方程没有实数根</a:t>
            </a:r>
            <a:r>
              <a:rPr lang="en-US" altLang="zh-CN" sz="3600" b="1">
                <a:latin typeface="Times New Roman" panose="02020603050405020304" charset="0"/>
                <a:ea typeface="黑体" panose="02010609060101010101" charset="-122"/>
              </a:rPr>
              <a:t>.</a:t>
            </a:r>
            <a:endParaRPr lang="en-US" altLang="zh-CN" sz="3600" b="1">
              <a:latin typeface="Times New Roman" panose="0202060305040502030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75153"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课后作业</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3" name="Rectangle 2"/>
          <p:cNvSpPr>
            <a:spLocks noChangeArrowheads="1"/>
          </p:cNvSpPr>
          <p:nvPr/>
        </p:nvSpPr>
        <p:spPr bwMode="auto">
          <a:xfrm>
            <a:off x="2774950" y="2787015"/>
            <a:ext cx="7740650" cy="898836"/>
          </a:xfrm>
          <a:prstGeom prst="rect">
            <a:avLst/>
          </a:prstGeom>
          <a:noFill/>
          <a:ln>
            <a:noFill/>
          </a:ln>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20000"/>
              </a:spcBef>
              <a:defRPr/>
            </a:pPr>
            <a:r>
              <a:rPr lang="zh-CN" altLang="en-US" sz="4000" b="1">
                <a:solidFill>
                  <a:srgbClr val="000000"/>
                </a:solidFill>
                <a:latin typeface="+mj-lt"/>
                <a:ea typeface="黑体" panose="02010609060101010101" charset="-122"/>
              </a:rPr>
              <a:t>完成</a:t>
            </a:r>
            <a:r>
              <a:rPr lang="zh-CN" altLang="en-US" sz="4000" b="1" dirty="0">
                <a:solidFill>
                  <a:srgbClr val="000000"/>
                </a:solidFill>
                <a:latin typeface="+mj-lt"/>
                <a:ea typeface="黑体" panose="02010609060101010101" charset="-122"/>
              </a:rPr>
              <a:t>练习册本课时的习题。</a:t>
            </a:r>
            <a:endParaRPr lang="zh-CN" altLang="en-US" sz="4000" b="1" dirty="0">
              <a:solidFill>
                <a:srgbClr val="000000"/>
              </a:solidFill>
              <a:latin typeface="+mj-lt"/>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圆角 8"/>
          <p:cNvSpPr/>
          <p:nvPr/>
        </p:nvSpPr>
        <p:spPr>
          <a:xfrm>
            <a:off x="1870667" y="5135514"/>
            <a:ext cx="4289728" cy="12954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922057" y="173868"/>
            <a:ext cx="2441694" cy="769441"/>
          </a:xfrm>
          <a:prstGeom prst="rect">
            <a:avLst/>
          </a:prstGeom>
          <a:noFill/>
        </p:spPr>
        <p:txBody>
          <a:bodyPr wrap="none" rtlCol="0">
            <a:spAutoFit/>
          </a:bodyPr>
          <a:lstStyle/>
          <a:p>
            <a:pPr algn="ctr"/>
            <a:r>
              <a:rPr lang="zh-CN" altLang="en-US" sz="4400" b="1">
                <a:solidFill>
                  <a:srgbClr val="2E75B6"/>
                </a:solidFill>
                <a:latin typeface="华文中宋" panose="02010600040101010101" pitchFamily="2" charset="-122"/>
                <a:ea typeface="华文中宋" panose="02010600040101010101" pitchFamily="2" charset="-122"/>
              </a:rPr>
              <a:t>回顾导</a:t>
            </a:r>
            <a:r>
              <a:rPr lang="zh-CN" altLang="en-US" sz="4400" b="1" dirty="0">
                <a:solidFill>
                  <a:srgbClr val="2E75B6"/>
                </a:solidFill>
                <a:latin typeface="华文中宋" panose="02010600040101010101" pitchFamily="2" charset="-122"/>
                <a:ea typeface="华文中宋" panose="02010600040101010101" pitchFamily="2" charset="-122"/>
              </a:rPr>
              <a:t>入</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8" name="文本框 7"/>
          <p:cNvSpPr txBox="1"/>
          <p:nvPr/>
        </p:nvSpPr>
        <p:spPr>
          <a:xfrm>
            <a:off x="885706" y="1723053"/>
            <a:ext cx="10514395" cy="693523"/>
          </a:xfrm>
          <a:prstGeom prst="rect">
            <a:avLst/>
          </a:prstGeom>
          <a:noFill/>
        </p:spPr>
        <p:txBody>
          <a:bodyPr wrap="square">
            <a:spAutoFit/>
          </a:bodyPr>
          <a:lstStyle/>
          <a:p>
            <a:pPr>
              <a:lnSpc>
                <a:spcPct val="120000"/>
              </a:lnSpc>
              <a:defRPr/>
            </a:pPr>
            <a:r>
              <a:rPr lang="zh-CN" altLang="en-US" sz="3600" b="1">
                <a:latin typeface="+mj-lt"/>
              </a:rPr>
              <a:t>配方法求方程 </a:t>
            </a:r>
            <a:r>
              <a:rPr lang="en-US" altLang="zh-CN" sz="3600" b="1" i="1">
                <a:solidFill>
                  <a:srgbClr val="FF0000"/>
                </a:solidFill>
                <a:latin typeface="Times New Roman" panose="02020603050405020304" charset="0"/>
                <a:ea typeface="黑体" panose="02010609060101010101" charset="-122"/>
              </a:rPr>
              <a:t>ax</a:t>
            </a:r>
            <a:r>
              <a:rPr lang="en-US" altLang="zh-CN" sz="3600" b="1" baseline="30000">
                <a:solidFill>
                  <a:srgbClr val="FF0000"/>
                </a:solidFill>
                <a:latin typeface="Times New Roman" panose="02020603050405020304" charset="0"/>
                <a:ea typeface="黑体" panose="02010609060101010101" charset="-122"/>
                <a:sym typeface="+mn-ea"/>
              </a:rPr>
              <a:t>2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bx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c </a:t>
            </a:r>
            <a:r>
              <a:rPr lang="en-US" altLang="zh-CN" sz="3600" b="1">
                <a:solidFill>
                  <a:srgbClr val="FF0000"/>
                </a:solidFill>
                <a:latin typeface="Times New Roman" panose="02020603050405020304" charset="0"/>
                <a:ea typeface="黑体" panose="02010609060101010101" charset="-122"/>
              </a:rPr>
              <a:t>= 0 (</a:t>
            </a:r>
            <a:r>
              <a:rPr lang="en-US" altLang="zh-CN" sz="3600" b="1" i="1">
                <a:solidFill>
                  <a:srgbClr val="FF0000"/>
                </a:solidFill>
                <a:latin typeface="Times New Roman" panose="02020603050405020304" charset="0"/>
                <a:ea typeface="黑体" panose="02010609060101010101" charset="-122"/>
              </a:rPr>
              <a:t>a </a:t>
            </a:r>
            <a:r>
              <a:rPr lang="en-US" altLang="zh-CN" sz="3600" b="1">
                <a:solidFill>
                  <a:srgbClr val="FF0000"/>
                </a:solidFill>
                <a:latin typeface="Times New Roman" panose="02020603050405020304" charset="0"/>
                <a:ea typeface="黑体" panose="02010609060101010101" charset="-122"/>
              </a:rPr>
              <a:t>≠ 0)</a:t>
            </a:r>
            <a:r>
              <a:rPr lang="zh-CN" altLang="en-US" sz="3600" b="1">
                <a:latin typeface="+mj-lt"/>
              </a:rPr>
              <a:t> 的求根公式：</a:t>
            </a:r>
            <a:endParaRPr lang="zh-CN" altLang="en-US" sz="3600" b="1" dirty="0">
              <a:latin typeface="+mj-lt"/>
            </a:endParaRPr>
          </a:p>
        </p:txBody>
      </p:sp>
      <p:graphicFrame>
        <p:nvGraphicFramePr>
          <p:cNvPr id="17" name="对象 16"/>
          <p:cNvGraphicFramePr>
            <a:graphicFrameLocks noChangeAspect="1"/>
          </p:cNvGraphicFramePr>
          <p:nvPr/>
        </p:nvGraphicFramePr>
        <p:xfrm>
          <a:off x="3700960" y="2308669"/>
          <a:ext cx="3009900" cy="1079500"/>
        </p:xfrm>
        <a:graphic>
          <a:graphicData uri="http://schemas.openxmlformats.org/presentationml/2006/ole">
            <mc:AlternateContent xmlns:mc="http://schemas.openxmlformats.org/markup-compatibility/2006">
              <mc:Choice xmlns:v="urn:schemas-microsoft-com:vml" Requires="v">
                <p:oleObj spid="_x0000_s51297" name="Equation" r:id="rId1" imgW="72237600" imgH="25908000" progId="Equation.DSMT4">
                  <p:embed/>
                </p:oleObj>
              </mc:Choice>
              <mc:Fallback>
                <p:oleObj name="Equation" r:id="rId1" imgW="72237600" imgH="25908000" progId="Equation.DSMT4">
                  <p:embed/>
                  <p:pic>
                    <p:nvPicPr>
                      <p:cNvPr id="0" name="对象 4"/>
                      <p:cNvPicPr/>
                      <p:nvPr/>
                    </p:nvPicPr>
                    <p:blipFill>
                      <a:blip r:embed="rId2"/>
                      <a:stretch>
                        <a:fillRect/>
                      </a:stretch>
                    </p:blipFill>
                    <p:spPr>
                      <a:xfrm>
                        <a:off x="3700960" y="2308669"/>
                        <a:ext cx="3009900" cy="1079500"/>
                      </a:xfrm>
                      <a:prstGeom prst="rect">
                        <a:avLst/>
                      </a:prstGeom>
                    </p:spPr>
                  </p:pic>
                </p:oleObj>
              </mc:Fallback>
            </mc:AlternateContent>
          </a:graphicData>
        </a:graphic>
      </p:graphicFrame>
      <p:grpSp>
        <p:nvGrpSpPr>
          <p:cNvPr id="3" name="组合 2"/>
          <p:cNvGrpSpPr/>
          <p:nvPr/>
        </p:nvGrpSpPr>
        <p:grpSpPr>
          <a:xfrm>
            <a:off x="6832726" y="2308669"/>
            <a:ext cx="3487187" cy="1079500"/>
            <a:chOff x="6832726" y="1883666"/>
            <a:chExt cx="3487187" cy="1079500"/>
          </a:xfrm>
        </p:grpSpPr>
        <p:graphicFrame>
          <p:nvGraphicFramePr>
            <p:cNvPr id="18" name="对象 17"/>
            <p:cNvGraphicFramePr>
              <a:graphicFrameLocks noChangeAspect="1"/>
            </p:cNvGraphicFramePr>
            <p:nvPr/>
          </p:nvGraphicFramePr>
          <p:xfrm>
            <a:off x="7640213" y="1883666"/>
            <a:ext cx="2679700" cy="1079500"/>
          </p:xfrm>
          <a:graphic>
            <a:graphicData uri="http://schemas.openxmlformats.org/presentationml/2006/ole">
              <mc:AlternateContent xmlns:mc="http://schemas.openxmlformats.org/markup-compatibility/2006">
                <mc:Choice xmlns:v="urn:schemas-microsoft-com:vml" Requires="v">
                  <p:oleObj spid="_x0000_s51298" name="Equation" r:id="rId3" imgW="64312800" imgH="25908000" progId="Equation.DSMT4">
                    <p:embed/>
                  </p:oleObj>
                </mc:Choice>
                <mc:Fallback>
                  <p:oleObj name="Equation" r:id="rId3" imgW="64312800" imgH="25908000" progId="Equation.DSMT4">
                    <p:embed/>
                    <p:pic>
                      <p:nvPicPr>
                        <p:cNvPr id="0" name="对象 26"/>
                        <p:cNvPicPr/>
                        <p:nvPr/>
                      </p:nvPicPr>
                      <p:blipFill>
                        <a:blip r:embed="rId4"/>
                        <a:stretch>
                          <a:fillRect/>
                        </a:stretch>
                      </p:blipFill>
                      <p:spPr>
                        <a:xfrm>
                          <a:off x="7640213" y="1883666"/>
                          <a:ext cx="2679700" cy="1079500"/>
                        </a:xfrm>
                        <a:prstGeom prst="rect">
                          <a:avLst/>
                        </a:prstGeom>
                      </p:spPr>
                    </p:pic>
                  </p:oleObj>
                </mc:Fallback>
              </mc:AlternateContent>
            </a:graphicData>
          </a:graphic>
        </p:graphicFrame>
        <p:sp>
          <p:nvSpPr>
            <p:cNvPr id="2" name="箭头: 右 1"/>
            <p:cNvSpPr/>
            <p:nvPr/>
          </p:nvSpPr>
          <p:spPr>
            <a:xfrm>
              <a:off x="6832726" y="2235684"/>
              <a:ext cx="685621" cy="360609"/>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4" name="组合 3"/>
          <p:cNvGrpSpPr/>
          <p:nvPr/>
        </p:nvGrpSpPr>
        <p:grpSpPr>
          <a:xfrm>
            <a:off x="1120651" y="3531476"/>
            <a:ext cx="7429821" cy="1295400"/>
            <a:chOff x="1550242" y="3106473"/>
            <a:chExt cx="7429821" cy="1295400"/>
          </a:xfrm>
        </p:grpSpPr>
        <p:graphicFrame>
          <p:nvGraphicFramePr>
            <p:cNvPr id="19" name="对象 18"/>
            <p:cNvGraphicFramePr>
              <a:graphicFrameLocks noChangeAspect="1"/>
            </p:cNvGraphicFramePr>
            <p:nvPr/>
          </p:nvGraphicFramePr>
          <p:xfrm>
            <a:off x="2337963" y="3106473"/>
            <a:ext cx="6642100" cy="1295400"/>
          </p:xfrm>
          <a:graphic>
            <a:graphicData uri="http://schemas.openxmlformats.org/presentationml/2006/ole">
              <mc:AlternateContent xmlns:mc="http://schemas.openxmlformats.org/markup-compatibility/2006">
                <mc:Choice xmlns:v="urn:schemas-microsoft-com:vml" Requires="v">
                  <p:oleObj spid="_x0000_s51299" name="Equation" r:id="rId5" imgW="159410400" imgH="31089600" progId="Equation.DSMT4">
                    <p:embed/>
                  </p:oleObj>
                </mc:Choice>
                <mc:Fallback>
                  <p:oleObj name="Equation" r:id="rId5" imgW="159410400" imgH="31089600" progId="Equation.DSMT4">
                    <p:embed/>
                    <p:pic>
                      <p:nvPicPr>
                        <p:cNvPr id="0" name="对象 28"/>
                        <p:cNvPicPr/>
                        <p:nvPr/>
                      </p:nvPicPr>
                      <p:blipFill>
                        <a:blip r:embed="rId6"/>
                        <a:stretch>
                          <a:fillRect/>
                        </a:stretch>
                      </p:blipFill>
                      <p:spPr>
                        <a:xfrm>
                          <a:off x="2337963" y="3106473"/>
                          <a:ext cx="6642100" cy="1295400"/>
                        </a:xfrm>
                        <a:prstGeom prst="rect">
                          <a:avLst/>
                        </a:prstGeom>
                      </p:spPr>
                    </p:pic>
                  </p:oleObj>
                </mc:Fallback>
              </mc:AlternateContent>
            </a:graphicData>
          </a:graphic>
        </p:graphicFrame>
        <p:sp>
          <p:nvSpPr>
            <p:cNvPr id="27" name="箭头: 右 26"/>
            <p:cNvSpPr/>
            <p:nvPr/>
          </p:nvSpPr>
          <p:spPr>
            <a:xfrm>
              <a:off x="1550242" y="3573868"/>
              <a:ext cx="685621" cy="360609"/>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5" name="组合 4"/>
          <p:cNvGrpSpPr/>
          <p:nvPr/>
        </p:nvGrpSpPr>
        <p:grpSpPr>
          <a:xfrm>
            <a:off x="1120650" y="5123824"/>
            <a:ext cx="5160619" cy="1295400"/>
            <a:chOff x="1550241" y="4698821"/>
            <a:chExt cx="5160619" cy="1295400"/>
          </a:xfrm>
        </p:grpSpPr>
        <p:graphicFrame>
          <p:nvGraphicFramePr>
            <p:cNvPr id="26" name="对象 25"/>
            <p:cNvGraphicFramePr>
              <a:graphicFrameLocks noChangeAspect="1"/>
            </p:cNvGraphicFramePr>
            <p:nvPr/>
          </p:nvGraphicFramePr>
          <p:xfrm>
            <a:off x="2456360" y="4698821"/>
            <a:ext cx="4254500" cy="1295400"/>
          </p:xfrm>
          <a:graphic>
            <a:graphicData uri="http://schemas.openxmlformats.org/presentationml/2006/ole">
              <mc:AlternateContent xmlns:mc="http://schemas.openxmlformats.org/markup-compatibility/2006">
                <mc:Choice xmlns:v="urn:schemas-microsoft-com:vml" Requires="v">
                  <p:oleObj spid="_x0000_s51300" name="Equation" r:id="rId7" imgW="102108000" imgH="31089600" progId="Equation.DSMT4">
                    <p:embed/>
                  </p:oleObj>
                </mc:Choice>
                <mc:Fallback>
                  <p:oleObj name="Equation" r:id="rId7" imgW="102108000" imgH="31089600" progId="Equation.DSMT4">
                    <p:embed/>
                    <p:pic>
                      <p:nvPicPr>
                        <p:cNvPr id="0" name="对象 30"/>
                        <p:cNvPicPr/>
                        <p:nvPr/>
                      </p:nvPicPr>
                      <p:blipFill>
                        <a:blip r:embed="rId8"/>
                        <a:stretch>
                          <a:fillRect/>
                        </a:stretch>
                      </p:blipFill>
                      <p:spPr>
                        <a:xfrm>
                          <a:off x="2456360" y="4698821"/>
                          <a:ext cx="4254500" cy="1295400"/>
                        </a:xfrm>
                        <a:prstGeom prst="rect">
                          <a:avLst/>
                        </a:prstGeom>
                      </p:spPr>
                    </p:pic>
                  </p:oleObj>
                </mc:Fallback>
              </mc:AlternateContent>
            </a:graphicData>
          </a:graphic>
        </p:graphicFrame>
        <p:sp>
          <p:nvSpPr>
            <p:cNvPr id="28" name="箭头: 右 27"/>
            <p:cNvSpPr/>
            <p:nvPr/>
          </p:nvSpPr>
          <p:spPr>
            <a:xfrm>
              <a:off x="1550241" y="5166216"/>
              <a:ext cx="685621" cy="360609"/>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6" name="组合 5"/>
          <p:cNvGrpSpPr/>
          <p:nvPr/>
        </p:nvGrpSpPr>
        <p:grpSpPr>
          <a:xfrm>
            <a:off x="6388386" y="5049243"/>
            <a:ext cx="4460786" cy="1219200"/>
            <a:chOff x="6817977" y="4624240"/>
            <a:chExt cx="4460786" cy="1219200"/>
          </a:xfrm>
        </p:grpSpPr>
        <p:graphicFrame>
          <p:nvGraphicFramePr>
            <p:cNvPr id="29" name="对象 28"/>
            <p:cNvGraphicFramePr>
              <a:graphicFrameLocks noChangeAspect="1"/>
            </p:cNvGraphicFramePr>
            <p:nvPr/>
          </p:nvGraphicFramePr>
          <p:xfrm>
            <a:off x="7640213" y="4624240"/>
            <a:ext cx="3638550" cy="1219200"/>
          </p:xfrm>
          <a:graphic>
            <a:graphicData uri="http://schemas.openxmlformats.org/presentationml/2006/ole">
              <mc:AlternateContent xmlns:mc="http://schemas.openxmlformats.org/markup-compatibility/2006">
                <mc:Choice xmlns:v="urn:schemas-microsoft-com:vml" Requires="v">
                  <p:oleObj spid="_x0000_s51301" name="Equation" r:id="rId9" imgW="3433445" imgH="1156335" progId="Equation.DSMT4">
                    <p:embed/>
                  </p:oleObj>
                </mc:Choice>
                <mc:Fallback>
                  <p:oleObj name="Equation" r:id="rId9" imgW="3433445" imgH="1156335" progId="Equation.DSMT4">
                    <p:embed/>
                    <p:pic>
                      <p:nvPicPr>
                        <p:cNvPr id="0" name="对象 5"/>
                        <p:cNvPicPr/>
                        <p:nvPr/>
                      </p:nvPicPr>
                      <p:blipFill>
                        <a:blip r:embed="rId10"/>
                        <a:stretch>
                          <a:fillRect/>
                        </a:stretch>
                      </p:blipFill>
                      <p:spPr>
                        <a:xfrm>
                          <a:off x="7640213" y="4624240"/>
                          <a:ext cx="3638550" cy="1219200"/>
                        </a:xfrm>
                        <a:prstGeom prst="rect">
                          <a:avLst/>
                        </a:prstGeom>
                      </p:spPr>
                    </p:pic>
                  </p:oleObj>
                </mc:Fallback>
              </mc:AlternateContent>
            </a:graphicData>
          </a:graphic>
        </p:graphicFrame>
        <p:sp>
          <p:nvSpPr>
            <p:cNvPr id="30" name="箭头: 右 29"/>
            <p:cNvSpPr/>
            <p:nvPr/>
          </p:nvSpPr>
          <p:spPr>
            <a:xfrm>
              <a:off x="6817977" y="5166215"/>
              <a:ext cx="685621" cy="360609"/>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
        <p:nvSpPr>
          <p:cNvPr id="33" name="矩形: 圆角 32"/>
          <p:cNvSpPr/>
          <p:nvPr/>
        </p:nvSpPr>
        <p:spPr>
          <a:xfrm>
            <a:off x="186025" y="918041"/>
            <a:ext cx="1399362" cy="667999"/>
          </a:xfrm>
          <a:prstGeom prst="roundRect">
            <a:avLst/>
          </a:prstGeom>
          <a:solidFill>
            <a:srgbClr val="FEF8EA"/>
          </a:solidFill>
          <a:ln w="57150">
            <a:solidFill>
              <a:srgbClr val="A1C7E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0070C0"/>
                </a:solidFill>
                <a:latin typeface="微软雅黑" panose="020B0503020204020204" pitchFamily="34" charset="-122"/>
                <a:ea typeface="微软雅黑" panose="020B0503020204020204" pitchFamily="34" charset="-122"/>
              </a:rPr>
              <a:t>思 考</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585387" y="939709"/>
            <a:ext cx="10364444" cy="646331"/>
          </a:xfrm>
          <a:prstGeom prst="rect">
            <a:avLst/>
          </a:prstGeom>
          <a:noFill/>
          <a:ln>
            <a:noFill/>
          </a:ln>
        </p:spPr>
        <p:txBody>
          <a:bodyPr wrap="square">
            <a:spAutoFit/>
          </a:bodyPr>
          <a:lstStyle/>
          <a:p>
            <a:pPr fontAlgn="auto">
              <a:buFont typeface="Arial" panose="020B0604020202020204" pitchFamily="34" charset="0"/>
              <a:buNone/>
            </a:pPr>
            <a:r>
              <a:rPr lang="zh-CN" altLang="en-US" sz="3600" b="1">
                <a:latin typeface="Times New Roman" panose="02020603050405020304" charset="0"/>
                <a:ea typeface="黑体" panose="02010609060101010101" charset="-122"/>
                <a:sym typeface="+mn-ea"/>
              </a:rPr>
              <a:t>方程 </a:t>
            </a:r>
            <a:r>
              <a:rPr lang="en-US" altLang="zh-CN" sz="3600" b="1" i="1">
                <a:solidFill>
                  <a:srgbClr val="FF0000"/>
                </a:solidFill>
                <a:latin typeface="Times New Roman" panose="02020603050405020304" charset="0"/>
                <a:ea typeface="黑体" panose="02010609060101010101" charset="-122"/>
              </a:rPr>
              <a:t>ax</a:t>
            </a:r>
            <a:r>
              <a:rPr lang="en-US" altLang="zh-CN" sz="3600" b="1" baseline="30000">
                <a:solidFill>
                  <a:srgbClr val="FF0000"/>
                </a:solidFill>
                <a:latin typeface="Times New Roman" panose="02020603050405020304" charset="0"/>
                <a:ea typeface="黑体" panose="02010609060101010101" charset="-122"/>
                <a:sym typeface="+mn-ea"/>
              </a:rPr>
              <a:t>2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bx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c </a:t>
            </a:r>
            <a:r>
              <a:rPr lang="en-US" altLang="zh-CN" sz="3600" b="1">
                <a:solidFill>
                  <a:srgbClr val="FF0000"/>
                </a:solidFill>
                <a:latin typeface="Times New Roman" panose="02020603050405020304" charset="0"/>
                <a:ea typeface="黑体" panose="02010609060101010101" charset="-122"/>
              </a:rPr>
              <a:t>= 0 (</a:t>
            </a:r>
            <a:r>
              <a:rPr lang="en-US" altLang="zh-CN" sz="3600" b="1" i="1">
                <a:solidFill>
                  <a:srgbClr val="FF0000"/>
                </a:solidFill>
                <a:latin typeface="Times New Roman" panose="02020603050405020304" charset="0"/>
                <a:ea typeface="黑体" panose="02010609060101010101" charset="-122"/>
              </a:rPr>
              <a:t>a </a:t>
            </a:r>
            <a:r>
              <a:rPr lang="en-US" altLang="zh-CN" sz="3600" b="1">
                <a:solidFill>
                  <a:srgbClr val="FF0000"/>
                </a:solidFill>
                <a:latin typeface="Times New Roman" panose="02020603050405020304" charset="0"/>
                <a:ea typeface="黑体" panose="02010609060101010101" charset="-122"/>
              </a:rPr>
              <a:t>≠ 0)</a:t>
            </a:r>
            <a:r>
              <a:rPr lang="zh-CN" altLang="en-US" sz="3600" b="1">
                <a:latin typeface="Times New Roman" panose="02020603050405020304" charset="0"/>
                <a:ea typeface="黑体" panose="02010609060101010101" charset="-122"/>
              </a:rPr>
              <a:t> 有实数根的条件是什么？</a:t>
            </a:r>
            <a:endParaRPr lang="en-US" altLang="zh-CN" sz="3600" b="1">
              <a:latin typeface="Times New Roman" panose="0202060305040502030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3" grpId="0" animBg="1"/>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22055" y="173868"/>
            <a:ext cx="2441694" cy="769441"/>
          </a:xfrm>
          <a:prstGeom prst="rect">
            <a:avLst/>
          </a:prstGeom>
          <a:noFill/>
        </p:spPr>
        <p:txBody>
          <a:bodyPr wrap="none" rtlCol="0">
            <a:spAutoFit/>
          </a:bodyPr>
          <a:lstStyle/>
          <a:p>
            <a:r>
              <a:rPr lang="zh-CN" altLang="en-US" sz="4400" b="1" dirty="0">
                <a:solidFill>
                  <a:srgbClr val="2E75B6"/>
                </a:solidFill>
                <a:latin typeface="华文中宋" panose="02010600040101010101" pitchFamily="2" charset="-122"/>
                <a:ea typeface="华文中宋" panose="02010600040101010101" pitchFamily="2" charset="-122"/>
              </a:rPr>
              <a:t>推进新课</a:t>
            </a:r>
            <a:endParaRPr lang="zh-CN" altLang="en-US" sz="4400" b="1" dirty="0">
              <a:solidFill>
                <a:srgbClr val="2E75B6"/>
              </a:solidFill>
              <a:latin typeface="华文中宋" panose="02010600040101010101" pitchFamily="2" charset="-122"/>
              <a:ea typeface="华文中宋" panose="02010600040101010101" pitchFamily="2" charset="-122"/>
            </a:endParaRPr>
          </a:p>
        </p:txBody>
      </p:sp>
      <p:sp>
        <p:nvSpPr>
          <p:cNvPr id="13" name="文本框 12"/>
          <p:cNvSpPr txBox="1"/>
          <p:nvPr/>
        </p:nvSpPr>
        <p:spPr>
          <a:xfrm>
            <a:off x="608926" y="1099680"/>
            <a:ext cx="8077874" cy="707886"/>
          </a:xfrm>
          <a:prstGeom prst="rect">
            <a:avLst/>
          </a:prstGeom>
          <a:noFill/>
        </p:spPr>
        <p:txBody>
          <a:bodyPr wrap="square" rtlCol="0">
            <a:spAutoFit/>
          </a:bodyPr>
          <a:lstStyle/>
          <a:p>
            <a:r>
              <a:rPr lang="zh-CN" altLang="en-US" sz="4000" b="1">
                <a:solidFill>
                  <a:srgbClr val="7030A0"/>
                </a:solidFill>
                <a:latin typeface="微软雅黑" panose="020B0503020204020204" pitchFamily="34" charset="-122"/>
                <a:ea typeface="微软雅黑" panose="020B0503020204020204" pitchFamily="34" charset="-122"/>
              </a:rPr>
              <a:t>知识点一 一元二次方程根的情况</a:t>
            </a:r>
            <a:endParaRPr lang="zh-CN" altLang="en-US" sz="4000" b="1">
              <a:solidFill>
                <a:srgbClr val="7030A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681746" y="3375296"/>
            <a:ext cx="5210081" cy="693523"/>
          </a:xfrm>
          <a:prstGeom prst="rect">
            <a:avLst/>
          </a:prstGeom>
          <a:noFill/>
        </p:spPr>
        <p:txBody>
          <a:bodyPr wrap="none">
            <a:spAutoFit/>
          </a:bodyPr>
          <a:lstStyle/>
          <a:p>
            <a:pPr>
              <a:lnSpc>
                <a:spcPct val="120000"/>
              </a:lnSpc>
              <a:defRPr/>
            </a:pPr>
            <a:r>
              <a:rPr lang="zh-CN" altLang="en-US" sz="3600" b="1">
                <a:latin typeface="+mj-lt"/>
                <a:ea typeface="+mj-ea"/>
              </a:rPr>
              <a:t>因为 </a:t>
            </a:r>
            <a:r>
              <a:rPr lang="en-US" altLang="zh-CN" sz="3600" b="1" i="1">
                <a:solidFill>
                  <a:srgbClr val="FF0000"/>
                </a:solidFill>
                <a:latin typeface="Times New Roman" panose="02020603050405020304" charset="0"/>
                <a:ea typeface="黑体" panose="02010609060101010101" charset="-122"/>
              </a:rPr>
              <a:t>a </a:t>
            </a:r>
            <a:r>
              <a:rPr lang="en-US" altLang="zh-CN" sz="3600" b="1">
                <a:solidFill>
                  <a:srgbClr val="FF0000"/>
                </a:solidFill>
                <a:latin typeface="Times New Roman" panose="02020603050405020304" charset="0"/>
                <a:ea typeface="黑体" panose="02010609060101010101" charset="-122"/>
              </a:rPr>
              <a:t>≠ 0</a:t>
            </a:r>
            <a:r>
              <a:rPr lang="zh-CN" altLang="en-US" sz="3600" b="1">
                <a:latin typeface="+mj-lt"/>
                <a:ea typeface="+mj-ea"/>
              </a:rPr>
              <a:t>，所以 </a:t>
            </a:r>
            <a:r>
              <a:rPr lang="en-US" altLang="zh-CN" sz="3600" b="1">
                <a:latin typeface="+mj-lt"/>
                <a:ea typeface="+mj-ea"/>
              </a:rPr>
              <a:t>4</a:t>
            </a:r>
            <a:r>
              <a:rPr lang="en-US" altLang="zh-CN" sz="3600" b="1" i="1">
                <a:latin typeface="+mj-lt"/>
                <a:ea typeface="+mj-ea"/>
              </a:rPr>
              <a:t>a</a:t>
            </a:r>
            <a:r>
              <a:rPr lang="en-US" altLang="zh-CN" sz="3600" b="1" baseline="30000">
                <a:latin typeface="+mj-lt"/>
                <a:ea typeface="+mj-ea"/>
              </a:rPr>
              <a:t>2</a:t>
            </a:r>
            <a:r>
              <a:rPr lang="en-US" altLang="zh-CN" sz="3600" b="1">
                <a:latin typeface="+mj-lt"/>
                <a:ea typeface="+mj-ea"/>
              </a:rPr>
              <a:t> &gt; 0.</a:t>
            </a:r>
            <a:endParaRPr lang="zh-CN" altLang="en-US" sz="3600" b="1" dirty="0">
              <a:latin typeface="+mj-lt"/>
              <a:ea typeface="+mj-ea"/>
            </a:endParaRPr>
          </a:p>
        </p:txBody>
      </p:sp>
      <p:sp>
        <p:nvSpPr>
          <p:cNvPr id="9" name="文本框 8"/>
          <p:cNvSpPr txBox="1"/>
          <p:nvPr/>
        </p:nvSpPr>
        <p:spPr>
          <a:xfrm>
            <a:off x="1681747" y="4703673"/>
            <a:ext cx="6051500" cy="693523"/>
          </a:xfrm>
          <a:prstGeom prst="rect">
            <a:avLst/>
          </a:prstGeom>
          <a:noFill/>
        </p:spPr>
        <p:txBody>
          <a:bodyPr wrap="square">
            <a:spAutoFit/>
          </a:bodyPr>
          <a:lstStyle/>
          <a:p>
            <a:pPr>
              <a:lnSpc>
                <a:spcPct val="120000"/>
              </a:lnSpc>
              <a:defRPr/>
            </a:pP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zh-CN" altLang="en-US" sz="3600" b="1">
                <a:latin typeface="Times New Roman" panose="02020603050405020304" charset="0"/>
                <a:ea typeface="黑体" panose="02010609060101010101" charset="-122"/>
                <a:sym typeface="Euclid Math Two" panose="02050601010101010101" pitchFamily="18" charset="2"/>
              </a:rPr>
              <a:t>的值有三种情况：</a:t>
            </a:r>
            <a:endParaRPr lang="zh-CN" altLang="en-US" sz="3600" b="1" dirty="0">
              <a:latin typeface="+mj-lt"/>
              <a:ea typeface="+mj-ea"/>
            </a:endParaRPr>
          </a:p>
        </p:txBody>
      </p:sp>
      <p:sp>
        <p:nvSpPr>
          <p:cNvPr id="10" name="文本框 9"/>
          <p:cNvSpPr txBox="1"/>
          <p:nvPr/>
        </p:nvSpPr>
        <p:spPr>
          <a:xfrm>
            <a:off x="7325113" y="3826044"/>
            <a:ext cx="3092449" cy="693523"/>
          </a:xfrm>
          <a:prstGeom prst="rect">
            <a:avLst/>
          </a:prstGeom>
          <a:noFill/>
        </p:spPr>
        <p:txBody>
          <a:bodyPr wrap="square">
            <a:spAutoFit/>
          </a:bodyPr>
          <a:lstStyle/>
          <a:p>
            <a:pPr>
              <a:lnSpc>
                <a:spcPct val="120000"/>
              </a:lnSpc>
              <a:defRPr/>
            </a:pPr>
            <a:r>
              <a:rPr lang="zh-CN" altLang="en-US" sz="3600" b="1">
                <a:latin typeface="+mj-lt"/>
                <a:ea typeface="+mj-ea"/>
              </a:rPr>
              <a:t>①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&gt; 0</a:t>
            </a:r>
            <a:endParaRPr lang="zh-CN" altLang="en-US" sz="3600" b="1" dirty="0">
              <a:latin typeface="+mj-lt"/>
              <a:ea typeface="+mj-ea"/>
            </a:endParaRPr>
          </a:p>
        </p:txBody>
      </p:sp>
      <p:sp>
        <p:nvSpPr>
          <p:cNvPr id="14" name="文本框 13"/>
          <p:cNvSpPr txBox="1"/>
          <p:nvPr/>
        </p:nvSpPr>
        <p:spPr>
          <a:xfrm>
            <a:off x="7325113" y="4736572"/>
            <a:ext cx="3092449" cy="693523"/>
          </a:xfrm>
          <a:prstGeom prst="rect">
            <a:avLst/>
          </a:prstGeom>
          <a:noFill/>
        </p:spPr>
        <p:txBody>
          <a:bodyPr wrap="square">
            <a:spAutoFit/>
          </a:bodyPr>
          <a:lstStyle/>
          <a:p>
            <a:pPr>
              <a:lnSpc>
                <a:spcPct val="120000"/>
              </a:lnSpc>
              <a:defRPr/>
            </a:pPr>
            <a:r>
              <a:rPr lang="zh-CN" altLang="en-US" sz="3600" b="1">
                <a:latin typeface="+mj-lt"/>
                <a:ea typeface="+mj-ea"/>
              </a:rPr>
              <a:t>②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 0</a:t>
            </a:r>
            <a:endParaRPr lang="zh-CN" altLang="en-US" sz="3600" b="1" dirty="0">
              <a:latin typeface="+mj-lt"/>
              <a:ea typeface="+mj-ea"/>
            </a:endParaRPr>
          </a:p>
        </p:txBody>
      </p:sp>
      <p:sp>
        <p:nvSpPr>
          <p:cNvPr id="15" name="文本框 14"/>
          <p:cNvSpPr txBox="1"/>
          <p:nvPr/>
        </p:nvSpPr>
        <p:spPr>
          <a:xfrm>
            <a:off x="7325112" y="5668131"/>
            <a:ext cx="3092449" cy="693523"/>
          </a:xfrm>
          <a:prstGeom prst="rect">
            <a:avLst/>
          </a:prstGeom>
          <a:noFill/>
        </p:spPr>
        <p:txBody>
          <a:bodyPr wrap="square">
            <a:spAutoFit/>
          </a:bodyPr>
          <a:lstStyle/>
          <a:p>
            <a:pPr>
              <a:lnSpc>
                <a:spcPct val="120000"/>
              </a:lnSpc>
              <a:defRPr/>
            </a:pPr>
            <a:r>
              <a:rPr lang="zh-CN" altLang="en-US" sz="3600" b="1">
                <a:latin typeface="+mj-lt"/>
                <a:ea typeface="+mj-ea"/>
              </a:rPr>
              <a:t>③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&lt; 0</a:t>
            </a:r>
            <a:endParaRPr lang="zh-CN" altLang="en-US" sz="3600" b="1" dirty="0">
              <a:latin typeface="+mj-lt"/>
              <a:ea typeface="+mj-ea"/>
            </a:endParaRPr>
          </a:p>
        </p:txBody>
      </p:sp>
      <p:graphicFrame>
        <p:nvGraphicFramePr>
          <p:cNvPr id="21" name="对象 20"/>
          <p:cNvGraphicFramePr>
            <a:graphicFrameLocks noChangeAspect="1"/>
          </p:cNvGraphicFramePr>
          <p:nvPr/>
        </p:nvGraphicFramePr>
        <p:xfrm>
          <a:off x="3720046" y="1963937"/>
          <a:ext cx="4013200" cy="1295400"/>
        </p:xfrm>
        <a:graphic>
          <a:graphicData uri="http://schemas.openxmlformats.org/presentationml/2006/ole">
            <mc:AlternateContent xmlns:mc="http://schemas.openxmlformats.org/markup-compatibility/2006">
              <mc:Choice xmlns:v="urn:schemas-microsoft-com:vml" Requires="v">
                <p:oleObj spid="_x0000_s52240" name="Equation" r:id="rId1" imgW="96316800" imgH="31089600" progId="Equation.DSMT4">
                  <p:embed/>
                </p:oleObj>
              </mc:Choice>
              <mc:Fallback>
                <p:oleObj name="Equation" r:id="rId1" imgW="96316800" imgH="31089600" progId="Equation.DSMT4">
                  <p:embed/>
                  <p:pic>
                    <p:nvPicPr>
                      <p:cNvPr id="0" name="对象 3"/>
                      <p:cNvPicPr/>
                      <p:nvPr/>
                    </p:nvPicPr>
                    <p:blipFill>
                      <a:blip r:embed="rId2"/>
                      <a:stretch>
                        <a:fillRect/>
                      </a:stretch>
                    </p:blipFill>
                    <p:spPr>
                      <a:xfrm>
                        <a:off x="3720046" y="1963937"/>
                        <a:ext cx="4013200" cy="1295400"/>
                      </a:xfrm>
                      <a:prstGeom prst="rect">
                        <a:avLst/>
                      </a:prstGeom>
                    </p:spPr>
                  </p:pic>
                </p:oleObj>
              </mc:Fallback>
            </mc:AlternateContent>
          </a:graphicData>
        </a:graphic>
      </p:graphicFrame>
      <p:sp>
        <p:nvSpPr>
          <p:cNvPr id="22" name="右大括号 21"/>
          <p:cNvSpPr/>
          <p:nvPr/>
        </p:nvSpPr>
        <p:spPr>
          <a:xfrm rot="10800000">
            <a:off x="7020849" y="4134168"/>
            <a:ext cx="342900" cy="2009054"/>
          </a:xfrm>
          <a:prstGeom prst="rightBrace">
            <a:avLst>
              <a:gd name="adj1" fmla="val 7870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Horizontal)">
                                      <p:cBhvr>
                                        <p:cTn id="15" dur="250"/>
                                        <p:tgtEl>
                                          <p:spTgt spid="2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P spid="15" grpId="0"/>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文本框 40"/>
          <p:cNvSpPr txBox="1"/>
          <p:nvPr/>
        </p:nvSpPr>
        <p:spPr>
          <a:xfrm>
            <a:off x="701792" y="1877139"/>
            <a:ext cx="4349749" cy="693523"/>
          </a:xfrm>
          <a:prstGeom prst="rect">
            <a:avLst/>
          </a:prstGeom>
          <a:noFill/>
        </p:spPr>
        <p:txBody>
          <a:bodyPr wrap="square">
            <a:spAutoFit/>
          </a:bodyPr>
          <a:lstStyle/>
          <a:p>
            <a:pPr>
              <a:lnSpc>
                <a:spcPct val="120000"/>
              </a:lnSpc>
              <a:defRPr/>
            </a:pPr>
            <a:r>
              <a:rPr lang="zh-CN" altLang="en-US" sz="3600" b="1">
                <a:latin typeface="+mj-lt"/>
                <a:ea typeface="+mj-ea"/>
              </a:rPr>
              <a:t>① 当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&gt; 0 </a:t>
            </a:r>
            <a:r>
              <a:rPr lang="zh-CN" altLang="en-US" sz="3600" b="1">
                <a:latin typeface="Times New Roman" panose="02020603050405020304" charset="0"/>
                <a:ea typeface="黑体" panose="02010609060101010101" charset="-122"/>
                <a:sym typeface="Euclid Math Two" panose="02050601010101010101" pitchFamily="18" charset="2"/>
              </a:rPr>
              <a:t>时，</a:t>
            </a:r>
            <a:r>
              <a:rPr lang="zh-CN" altLang="en-US" sz="3600" b="1">
                <a:latin typeface="+mj-lt"/>
                <a:ea typeface="+mj-ea"/>
              </a:rPr>
              <a:t> </a:t>
            </a:r>
            <a:endParaRPr lang="zh-CN" altLang="en-US" sz="3600" b="1" dirty="0">
              <a:latin typeface="+mj-lt"/>
              <a:ea typeface="+mj-ea"/>
            </a:endParaRPr>
          </a:p>
        </p:txBody>
      </p:sp>
      <p:graphicFrame>
        <p:nvGraphicFramePr>
          <p:cNvPr id="42" name="对象 41"/>
          <p:cNvGraphicFramePr>
            <a:graphicFrameLocks noChangeAspect="1"/>
          </p:cNvGraphicFramePr>
          <p:nvPr/>
        </p:nvGraphicFramePr>
        <p:xfrm>
          <a:off x="5193208" y="1676014"/>
          <a:ext cx="2298700" cy="1130300"/>
        </p:xfrm>
        <a:graphic>
          <a:graphicData uri="http://schemas.openxmlformats.org/presentationml/2006/ole">
            <mc:AlternateContent xmlns:mc="http://schemas.openxmlformats.org/markup-compatibility/2006">
              <mc:Choice xmlns:v="urn:schemas-microsoft-com:vml" Requires="v">
                <p:oleObj spid="_x0000_s54334" name="Equation" r:id="rId1" imgW="55168800" imgH="27127200" progId="Equation.DSMT4">
                  <p:embed/>
                </p:oleObj>
              </mc:Choice>
              <mc:Fallback>
                <p:oleObj name="Equation" r:id="rId1" imgW="55168800" imgH="27127200" progId="Equation.DSMT4">
                  <p:embed/>
                  <p:pic>
                    <p:nvPicPr>
                      <p:cNvPr id="0" name="对象 41"/>
                      <p:cNvPicPr/>
                      <p:nvPr/>
                    </p:nvPicPr>
                    <p:blipFill>
                      <a:blip r:embed="rId2"/>
                      <a:stretch>
                        <a:fillRect/>
                      </a:stretch>
                    </p:blipFill>
                    <p:spPr>
                      <a:xfrm>
                        <a:off x="5193208" y="1676014"/>
                        <a:ext cx="2298700" cy="113030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4089400" y="243789"/>
          <a:ext cx="4013200" cy="1295400"/>
        </p:xfrm>
        <a:graphic>
          <a:graphicData uri="http://schemas.openxmlformats.org/presentationml/2006/ole">
            <mc:AlternateContent xmlns:mc="http://schemas.openxmlformats.org/markup-compatibility/2006">
              <mc:Choice xmlns:v="urn:schemas-microsoft-com:vml" Requires="v">
                <p:oleObj spid="_x0000_s54335" name="Equation" r:id="rId3" imgW="96316800" imgH="31089600" progId="Equation.DSMT4">
                  <p:embed/>
                </p:oleObj>
              </mc:Choice>
              <mc:Fallback>
                <p:oleObj name="Equation" r:id="rId3" imgW="96316800" imgH="31089600" progId="Equation.DSMT4">
                  <p:embed/>
                  <p:pic>
                    <p:nvPicPr>
                      <p:cNvPr id="0" name="对象 3"/>
                      <p:cNvPicPr/>
                      <p:nvPr/>
                    </p:nvPicPr>
                    <p:blipFill>
                      <a:blip r:embed="rId4"/>
                      <a:stretch>
                        <a:fillRect/>
                      </a:stretch>
                    </p:blipFill>
                    <p:spPr>
                      <a:xfrm>
                        <a:off x="4089400" y="243789"/>
                        <a:ext cx="4013200" cy="1295400"/>
                      </a:xfrm>
                      <a:prstGeom prst="rect">
                        <a:avLst/>
                      </a:prstGeom>
                    </p:spPr>
                  </p:pic>
                </p:oleObj>
              </mc:Fallback>
            </mc:AlternateContent>
          </a:graphicData>
        </a:graphic>
      </p:graphicFrame>
      <p:graphicFrame>
        <p:nvGraphicFramePr>
          <p:cNvPr id="14" name="对象 13"/>
          <p:cNvGraphicFramePr>
            <a:graphicFrameLocks noChangeAspect="1"/>
          </p:cNvGraphicFramePr>
          <p:nvPr/>
        </p:nvGraphicFramePr>
        <p:xfrm>
          <a:off x="3746433" y="2848048"/>
          <a:ext cx="4025900" cy="1231900"/>
        </p:xfrm>
        <a:graphic>
          <a:graphicData uri="http://schemas.openxmlformats.org/presentationml/2006/ole">
            <mc:AlternateContent xmlns:mc="http://schemas.openxmlformats.org/markup-compatibility/2006">
              <mc:Choice xmlns:v="urn:schemas-microsoft-com:vml" Requires="v">
                <p:oleObj spid="_x0000_s54336" name="Equation" r:id="rId5" imgW="96621600" imgH="29565600" progId="Equation.DSMT4">
                  <p:embed/>
                </p:oleObj>
              </mc:Choice>
              <mc:Fallback>
                <p:oleObj name="Equation" r:id="rId5" imgW="96621600" imgH="29565600" progId="Equation.DSMT4">
                  <p:embed/>
                  <p:pic>
                    <p:nvPicPr>
                      <p:cNvPr id="0" name="对象 3"/>
                      <p:cNvPicPr/>
                      <p:nvPr/>
                    </p:nvPicPr>
                    <p:blipFill>
                      <a:blip r:embed="rId6"/>
                      <a:stretch>
                        <a:fillRect/>
                      </a:stretch>
                    </p:blipFill>
                    <p:spPr>
                      <a:xfrm>
                        <a:off x="3746433" y="2848048"/>
                        <a:ext cx="4025900" cy="1231900"/>
                      </a:xfrm>
                      <a:prstGeom prst="rect">
                        <a:avLst/>
                      </a:prstGeom>
                    </p:spPr>
                  </p:pic>
                </p:oleObj>
              </mc:Fallback>
            </mc:AlternateContent>
          </a:graphicData>
        </a:graphic>
      </p:graphicFrame>
      <p:sp>
        <p:nvSpPr>
          <p:cNvPr id="15" name="文本框 14"/>
          <p:cNvSpPr txBox="1"/>
          <p:nvPr/>
        </p:nvSpPr>
        <p:spPr>
          <a:xfrm>
            <a:off x="701791" y="4217073"/>
            <a:ext cx="9202063" cy="693523"/>
          </a:xfrm>
          <a:prstGeom prst="rect">
            <a:avLst/>
          </a:prstGeom>
          <a:noFill/>
        </p:spPr>
        <p:txBody>
          <a:bodyPr wrap="square">
            <a:spAutoFit/>
          </a:bodyPr>
          <a:lstStyle/>
          <a:p>
            <a:pPr>
              <a:lnSpc>
                <a:spcPct val="120000"/>
              </a:lnSpc>
              <a:defRPr/>
            </a:pPr>
            <a:r>
              <a:rPr lang="zh-CN" altLang="en-US" sz="3600" b="1">
                <a:latin typeface="+mj-lt"/>
                <a:ea typeface="+mj-ea"/>
              </a:rPr>
              <a:t>因此，方程有</a:t>
            </a:r>
            <a:r>
              <a:rPr lang="zh-CN" altLang="en-US" sz="3600" b="1">
                <a:solidFill>
                  <a:srgbClr val="FF0000"/>
                </a:solidFill>
                <a:highlight>
                  <a:srgbClr val="FFFF00"/>
                </a:highlight>
                <a:latin typeface="+mj-lt"/>
                <a:ea typeface="+mj-ea"/>
              </a:rPr>
              <a:t>两个不相等的实数根</a:t>
            </a:r>
            <a:r>
              <a:rPr lang="zh-CN" altLang="en-US" sz="3600" b="1">
                <a:latin typeface="+mj-lt"/>
                <a:ea typeface="+mj-ea"/>
              </a:rPr>
              <a:t>：</a:t>
            </a:r>
            <a:endParaRPr lang="zh-CN" altLang="en-US" sz="3600" b="1" dirty="0">
              <a:latin typeface="+mj-lt"/>
              <a:ea typeface="+mj-ea"/>
            </a:endParaRPr>
          </a:p>
        </p:txBody>
      </p:sp>
      <p:graphicFrame>
        <p:nvGraphicFramePr>
          <p:cNvPr id="16" name="对象 15"/>
          <p:cNvGraphicFramePr>
            <a:graphicFrameLocks noChangeAspect="1"/>
          </p:cNvGraphicFramePr>
          <p:nvPr/>
        </p:nvGraphicFramePr>
        <p:xfrm>
          <a:off x="1847783" y="5110409"/>
          <a:ext cx="3797300" cy="1231900"/>
        </p:xfrm>
        <a:graphic>
          <a:graphicData uri="http://schemas.openxmlformats.org/presentationml/2006/ole">
            <mc:AlternateContent xmlns:mc="http://schemas.openxmlformats.org/markup-compatibility/2006">
              <mc:Choice xmlns:v="urn:schemas-microsoft-com:vml" Requires="v">
                <p:oleObj spid="_x0000_s54337" name="Equation" r:id="rId7" imgW="91135200" imgH="29565600" progId="Equation.DSMT4">
                  <p:embed/>
                </p:oleObj>
              </mc:Choice>
              <mc:Fallback>
                <p:oleObj name="Equation" r:id="rId7" imgW="91135200" imgH="29565600" progId="Equation.DSMT4">
                  <p:embed/>
                  <p:pic>
                    <p:nvPicPr>
                      <p:cNvPr id="0" name="对象 13"/>
                      <p:cNvPicPr/>
                      <p:nvPr/>
                    </p:nvPicPr>
                    <p:blipFill>
                      <a:blip r:embed="rId8"/>
                      <a:stretch>
                        <a:fillRect/>
                      </a:stretch>
                    </p:blipFill>
                    <p:spPr>
                      <a:xfrm>
                        <a:off x="1847783" y="5110409"/>
                        <a:ext cx="3797300" cy="1231900"/>
                      </a:xfrm>
                      <a:prstGeom prst="rect">
                        <a:avLst/>
                      </a:prstGeom>
                    </p:spPr>
                  </p:pic>
                </p:oleObj>
              </mc:Fallback>
            </mc:AlternateContent>
          </a:graphicData>
        </a:graphic>
      </p:graphicFrame>
      <p:graphicFrame>
        <p:nvGraphicFramePr>
          <p:cNvPr id="17" name="对象 16"/>
          <p:cNvGraphicFramePr>
            <a:graphicFrameLocks noChangeAspect="1"/>
          </p:cNvGraphicFramePr>
          <p:nvPr/>
        </p:nvGraphicFramePr>
        <p:xfrm>
          <a:off x="6441069" y="5110409"/>
          <a:ext cx="3810000" cy="1231900"/>
        </p:xfrm>
        <a:graphic>
          <a:graphicData uri="http://schemas.openxmlformats.org/presentationml/2006/ole">
            <mc:AlternateContent xmlns:mc="http://schemas.openxmlformats.org/markup-compatibility/2006">
              <mc:Choice xmlns:v="urn:schemas-microsoft-com:vml" Requires="v">
                <p:oleObj spid="_x0000_s54338" name="Equation" r:id="rId9" imgW="91440000" imgH="29565600" progId="Equation.DSMT4">
                  <p:embed/>
                </p:oleObj>
              </mc:Choice>
              <mc:Fallback>
                <p:oleObj name="Equation" r:id="rId9" imgW="91440000" imgH="29565600" progId="Equation.DSMT4">
                  <p:embed/>
                  <p:pic>
                    <p:nvPicPr>
                      <p:cNvPr id="0" name="对象 15"/>
                      <p:cNvPicPr/>
                      <p:nvPr/>
                    </p:nvPicPr>
                    <p:blipFill>
                      <a:blip r:embed="rId10"/>
                      <a:stretch>
                        <a:fillRect/>
                      </a:stretch>
                    </p:blipFill>
                    <p:spPr>
                      <a:xfrm>
                        <a:off x="6441069" y="5110409"/>
                        <a:ext cx="3810000" cy="12319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4" name="对象 33"/>
          <p:cNvGraphicFramePr>
            <a:graphicFrameLocks noChangeAspect="1"/>
          </p:cNvGraphicFramePr>
          <p:nvPr/>
        </p:nvGraphicFramePr>
        <p:xfrm>
          <a:off x="5413580" y="1676014"/>
          <a:ext cx="2298700" cy="1130300"/>
        </p:xfrm>
        <a:graphic>
          <a:graphicData uri="http://schemas.openxmlformats.org/presentationml/2006/ole">
            <mc:AlternateContent xmlns:mc="http://schemas.openxmlformats.org/markup-compatibility/2006">
              <mc:Choice xmlns:v="urn:schemas-microsoft-com:vml" Requires="v">
                <p:oleObj spid="_x0000_s53298" name="Equation" r:id="rId1" imgW="55168800" imgH="27127200" progId="Equation.DSMT4">
                  <p:embed/>
                </p:oleObj>
              </mc:Choice>
              <mc:Fallback>
                <p:oleObj name="Equation" r:id="rId1" imgW="55168800" imgH="27127200" progId="Equation.DSMT4">
                  <p:embed/>
                  <p:pic>
                    <p:nvPicPr>
                      <p:cNvPr id="0" name="对象 33"/>
                      <p:cNvPicPr/>
                      <p:nvPr/>
                    </p:nvPicPr>
                    <p:blipFill>
                      <a:blip r:embed="rId2"/>
                      <a:stretch>
                        <a:fillRect/>
                      </a:stretch>
                    </p:blipFill>
                    <p:spPr>
                      <a:xfrm>
                        <a:off x="5413580" y="1676014"/>
                        <a:ext cx="2298700" cy="1130300"/>
                      </a:xfrm>
                      <a:prstGeom prst="rect">
                        <a:avLst/>
                      </a:prstGeom>
                    </p:spPr>
                  </p:pic>
                </p:oleObj>
              </mc:Fallback>
            </mc:AlternateContent>
          </a:graphicData>
        </a:graphic>
      </p:graphicFrame>
      <p:sp>
        <p:nvSpPr>
          <p:cNvPr id="36" name="文本框 35"/>
          <p:cNvSpPr txBox="1"/>
          <p:nvPr/>
        </p:nvSpPr>
        <p:spPr>
          <a:xfrm>
            <a:off x="701792" y="1877139"/>
            <a:ext cx="4349749" cy="693523"/>
          </a:xfrm>
          <a:prstGeom prst="rect">
            <a:avLst/>
          </a:prstGeom>
          <a:noFill/>
        </p:spPr>
        <p:txBody>
          <a:bodyPr wrap="square">
            <a:spAutoFit/>
          </a:bodyPr>
          <a:lstStyle/>
          <a:p>
            <a:pPr>
              <a:lnSpc>
                <a:spcPct val="120000"/>
              </a:lnSpc>
              <a:defRPr/>
            </a:pPr>
            <a:r>
              <a:rPr lang="zh-CN" altLang="en-US" sz="3600" b="1">
                <a:latin typeface="+mj-lt"/>
                <a:ea typeface="+mj-ea"/>
              </a:rPr>
              <a:t>② 当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 0 </a:t>
            </a:r>
            <a:r>
              <a:rPr lang="zh-CN" altLang="en-US" sz="3600" b="1">
                <a:latin typeface="Times New Roman" panose="02020603050405020304" charset="0"/>
                <a:ea typeface="黑体" panose="02010609060101010101" charset="-122"/>
                <a:sym typeface="Euclid Math Two" panose="02050601010101010101" pitchFamily="18" charset="2"/>
              </a:rPr>
              <a:t>时，</a:t>
            </a:r>
            <a:r>
              <a:rPr lang="zh-CN" altLang="en-US" sz="3600" b="1">
                <a:latin typeface="+mj-lt"/>
                <a:ea typeface="+mj-ea"/>
              </a:rPr>
              <a:t> </a:t>
            </a:r>
            <a:endParaRPr lang="zh-CN" altLang="en-US" sz="3600" b="1" dirty="0">
              <a:latin typeface="+mj-lt"/>
              <a:ea typeface="+mj-ea"/>
            </a:endParaRPr>
          </a:p>
        </p:txBody>
      </p:sp>
      <p:graphicFrame>
        <p:nvGraphicFramePr>
          <p:cNvPr id="4" name="对象 3"/>
          <p:cNvGraphicFramePr>
            <a:graphicFrameLocks noChangeAspect="1"/>
          </p:cNvGraphicFramePr>
          <p:nvPr/>
        </p:nvGraphicFramePr>
        <p:xfrm>
          <a:off x="4089400" y="243789"/>
          <a:ext cx="4013200" cy="1295400"/>
        </p:xfrm>
        <a:graphic>
          <a:graphicData uri="http://schemas.openxmlformats.org/presentationml/2006/ole">
            <mc:AlternateContent xmlns:mc="http://schemas.openxmlformats.org/markup-compatibility/2006">
              <mc:Choice xmlns:v="urn:schemas-microsoft-com:vml" Requires="v">
                <p:oleObj spid="_x0000_s53299" name="Equation" r:id="rId3" imgW="96316800" imgH="31089600" progId="Equation.DSMT4">
                  <p:embed/>
                </p:oleObj>
              </mc:Choice>
              <mc:Fallback>
                <p:oleObj name="Equation" r:id="rId3" imgW="96316800" imgH="31089600" progId="Equation.DSMT4">
                  <p:embed/>
                  <p:pic>
                    <p:nvPicPr>
                      <p:cNvPr id="0" name="对象 3"/>
                      <p:cNvPicPr/>
                      <p:nvPr/>
                    </p:nvPicPr>
                    <p:blipFill>
                      <a:blip r:embed="rId4"/>
                      <a:stretch>
                        <a:fillRect/>
                      </a:stretch>
                    </p:blipFill>
                    <p:spPr>
                      <a:xfrm>
                        <a:off x="4089400" y="243789"/>
                        <a:ext cx="4013200" cy="1295400"/>
                      </a:xfrm>
                      <a:prstGeom prst="rect">
                        <a:avLst/>
                      </a:prstGeom>
                    </p:spPr>
                  </p:pic>
                </p:oleObj>
              </mc:Fallback>
            </mc:AlternateContent>
          </a:graphicData>
        </a:graphic>
      </p:graphicFrame>
      <p:graphicFrame>
        <p:nvGraphicFramePr>
          <p:cNvPr id="2" name="对象 1"/>
          <p:cNvGraphicFramePr>
            <a:graphicFrameLocks noChangeAspect="1"/>
          </p:cNvGraphicFramePr>
          <p:nvPr/>
        </p:nvGraphicFramePr>
        <p:xfrm>
          <a:off x="5105400" y="3006127"/>
          <a:ext cx="1981200" cy="1079500"/>
        </p:xfrm>
        <a:graphic>
          <a:graphicData uri="http://schemas.openxmlformats.org/presentationml/2006/ole">
            <mc:AlternateContent xmlns:mc="http://schemas.openxmlformats.org/markup-compatibility/2006">
              <mc:Choice xmlns:v="urn:schemas-microsoft-com:vml" Requires="v">
                <p:oleObj spid="_x0000_s53300" name="Equation" r:id="rId5" imgW="47548800" imgH="25908000" progId="Equation.DSMT4">
                  <p:embed/>
                </p:oleObj>
              </mc:Choice>
              <mc:Fallback>
                <p:oleObj name="Equation" r:id="rId5" imgW="47548800" imgH="25908000" progId="Equation.DSMT4">
                  <p:embed/>
                  <p:pic>
                    <p:nvPicPr>
                      <p:cNvPr id="0" name="图片 53299"/>
                      <p:cNvPicPr/>
                      <p:nvPr/>
                    </p:nvPicPr>
                    <p:blipFill>
                      <a:blip r:embed="rId6"/>
                      <a:stretch>
                        <a:fillRect/>
                      </a:stretch>
                    </p:blipFill>
                    <p:spPr>
                      <a:xfrm>
                        <a:off x="5105400" y="3006127"/>
                        <a:ext cx="1981200" cy="1079500"/>
                      </a:xfrm>
                      <a:prstGeom prst="rect">
                        <a:avLst/>
                      </a:prstGeom>
                    </p:spPr>
                  </p:pic>
                </p:oleObj>
              </mc:Fallback>
            </mc:AlternateContent>
          </a:graphicData>
        </a:graphic>
      </p:graphicFrame>
      <p:sp>
        <p:nvSpPr>
          <p:cNvPr id="14" name="文本框 13"/>
          <p:cNvSpPr txBox="1"/>
          <p:nvPr/>
        </p:nvSpPr>
        <p:spPr>
          <a:xfrm>
            <a:off x="701791" y="4217073"/>
            <a:ext cx="9202063" cy="693523"/>
          </a:xfrm>
          <a:prstGeom prst="rect">
            <a:avLst/>
          </a:prstGeom>
          <a:noFill/>
        </p:spPr>
        <p:txBody>
          <a:bodyPr wrap="square">
            <a:spAutoFit/>
          </a:bodyPr>
          <a:lstStyle/>
          <a:p>
            <a:pPr>
              <a:lnSpc>
                <a:spcPct val="120000"/>
              </a:lnSpc>
              <a:defRPr/>
            </a:pPr>
            <a:r>
              <a:rPr lang="zh-CN" altLang="en-US" sz="3600" b="1">
                <a:latin typeface="+mj-lt"/>
                <a:ea typeface="+mj-ea"/>
              </a:rPr>
              <a:t>因此，方程有</a:t>
            </a:r>
            <a:r>
              <a:rPr lang="zh-CN" altLang="en-US" sz="3600" b="1">
                <a:solidFill>
                  <a:srgbClr val="FF0000"/>
                </a:solidFill>
                <a:highlight>
                  <a:srgbClr val="FFFF00"/>
                </a:highlight>
                <a:latin typeface="+mj-lt"/>
                <a:ea typeface="+mj-ea"/>
              </a:rPr>
              <a:t>两个相等的实数根</a:t>
            </a:r>
            <a:r>
              <a:rPr lang="zh-CN" altLang="en-US" sz="3600" b="1">
                <a:latin typeface="+mj-lt"/>
                <a:ea typeface="+mj-ea"/>
              </a:rPr>
              <a:t>：</a:t>
            </a:r>
            <a:endParaRPr lang="zh-CN" altLang="en-US" sz="3600" b="1" dirty="0">
              <a:latin typeface="+mj-lt"/>
              <a:ea typeface="+mj-ea"/>
            </a:endParaRPr>
          </a:p>
        </p:txBody>
      </p:sp>
      <p:graphicFrame>
        <p:nvGraphicFramePr>
          <p:cNvPr id="15" name="对象 14"/>
          <p:cNvGraphicFramePr>
            <a:graphicFrameLocks noChangeAspect="1"/>
          </p:cNvGraphicFramePr>
          <p:nvPr/>
        </p:nvGraphicFramePr>
        <p:xfrm>
          <a:off x="4743450" y="5042042"/>
          <a:ext cx="2705100" cy="1079500"/>
        </p:xfrm>
        <a:graphic>
          <a:graphicData uri="http://schemas.openxmlformats.org/presentationml/2006/ole">
            <mc:AlternateContent xmlns:mc="http://schemas.openxmlformats.org/markup-compatibility/2006">
              <mc:Choice xmlns:v="urn:schemas-microsoft-com:vml" Requires="v">
                <p:oleObj spid="_x0000_s53301" name="Equation" r:id="rId7" imgW="64922400" imgH="25908000" progId="Equation.DSMT4">
                  <p:embed/>
                </p:oleObj>
              </mc:Choice>
              <mc:Fallback>
                <p:oleObj name="Equation" r:id="rId7" imgW="64922400" imgH="25908000" progId="Equation.DSMT4">
                  <p:embed/>
                  <p:pic>
                    <p:nvPicPr>
                      <p:cNvPr id="0" name="对象 15"/>
                      <p:cNvPicPr/>
                      <p:nvPr/>
                    </p:nvPicPr>
                    <p:blipFill>
                      <a:blip r:embed="rId8"/>
                      <a:stretch>
                        <a:fillRect/>
                      </a:stretch>
                    </p:blipFill>
                    <p:spPr>
                      <a:xfrm>
                        <a:off x="4743450" y="5042042"/>
                        <a:ext cx="2705100" cy="10795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25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701792" y="1877139"/>
            <a:ext cx="4349749" cy="693523"/>
          </a:xfrm>
          <a:prstGeom prst="rect">
            <a:avLst/>
          </a:prstGeom>
          <a:noFill/>
        </p:spPr>
        <p:txBody>
          <a:bodyPr wrap="square">
            <a:spAutoFit/>
          </a:bodyPr>
          <a:lstStyle/>
          <a:p>
            <a:pPr>
              <a:lnSpc>
                <a:spcPct val="120000"/>
              </a:lnSpc>
              <a:defRPr/>
            </a:pPr>
            <a:r>
              <a:rPr lang="zh-CN" altLang="en-US" sz="3600" b="1">
                <a:latin typeface="+mj-lt"/>
                <a:ea typeface="+mj-ea"/>
              </a:rPr>
              <a:t>③ 当 </a:t>
            </a:r>
            <a:r>
              <a:rPr lang="en-US" altLang="zh-CN" sz="3600" b="1" i="1">
                <a:latin typeface="Times New Roman" panose="02020603050405020304" charset="0"/>
                <a:ea typeface="黑体" panose="02010609060101010101" charset="-122"/>
              </a:rPr>
              <a:t>b</a:t>
            </a:r>
            <a:r>
              <a:rPr lang="en-US" altLang="zh-CN" sz="3600" b="1" baseline="30000">
                <a:latin typeface="Times New Roman" panose="02020603050405020304" charset="0"/>
                <a:ea typeface="黑体" panose="02010609060101010101" charset="-122"/>
              </a:rPr>
              <a:t>2</a:t>
            </a:r>
            <a:r>
              <a:rPr lang="en-US" altLang="zh-CN" sz="3600" b="1">
                <a:latin typeface="Times New Roman" panose="02020603050405020304" charset="0"/>
                <a:ea typeface="黑体" panose="02010609060101010101" charset="-122"/>
              </a:rPr>
              <a:t> – 4</a:t>
            </a:r>
            <a:r>
              <a:rPr lang="en-US" altLang="zh-CN" sz="3600" b="1" i="1">
                <a:latin typeface="Times New Roman" panose="02020603050405020304" charset="0"/>
                <a:ea typeface="黑体" panose="02010609060101010101" charset="-122"/>
              </a:rPr>
              <a:t>ac </a:t>
            </a:r>
            <a:r>
              <a:rPr lang="en-US" altLang="zh-CN" sz="3600" b="1">
                <a:latin typeface="Times New Roman" panose="02020603050405020304" charset="0"/>
                <a:ea typeface="黑体" panose="02010609060101010101" charset="-122"/>
                <a:sym typeface="Euclid Math Two" panose="02050601010101010101" pitchFamily="18" charset="2"/>
              </a:rPr>
              <a:t>&lt; 0 </a:t>
            </a:r>
            <a:r>
              <a:rPr lang="zh-CN" altLang="en-US" sz="3600" b="1">
                <a:latin typeface="Times New Roman" panose="02020603050405020304" charset="0"/>
                <a:ea typeface="黑体" panose="02010609060101010101" charset="-122"/>
                <a:sym typeface="Euclid Math Two" panose="02050601010101010101" pitchFamily="18" charset="2"/>
              </a:rPr>
              <a:t>时，</a:t>
            </a:r>
            <a:r>
              <a:rPr lang="zh-CN" altLang="en-US" sz="3600" b="1">
                <a:latin typeface="+mj-lt"/>
                <a:ea typeface="+mj-ea"/>
              </a:rPr>
              <a:t> </a:t>
            </a:r>
            <a:endParaRPr lang="zh-CN" altLang="en-US" sz="3600" b="1" dirty="0">
              <a:latin typeface="+mj-lt"/>
              <a:ea typeface="+mj-ea"/>
            </a:endParaRPr>
          </a:p>
        </p:txBody>
      </p:sp>
      <p:graphicFrame>
        <p:nvGraphicFramePr>
          <p:cNvPr id="13" name="对象 12"/>
          <p:cNvGraphicFramePr>
            <a:graphicFrameLocks noChangeAspect="1"/>
          </p:cNvGraphicFramePr>
          <p:nvPr/>
        </p:nvGraphicFramePr>
        <p:xfrm>
          <a:off x="5516611" y="1676014"/>
          <a:ext cx="2298700" cy="1130300"/>
        </p:xfrm>
        <a:graphic>
          <a:graphicData uri="http://schemas.openxmlformats.org/presentationml/2006/ole">
            <mc:AlternateContent xmlns:mc="http://schemas.openxmlformats.org/markup-compatibility/2006">
              <mc:Choice xmlns:v="urn:schemas-microsoft-com:vml" Requires="v">
                <p:oleObj spid="_x0000_s36004" name="Equation" r:id="rId1" imgW="55168800" imgH="27127200" progId="Equation.DSMT4">
                  <p:embed/>
                </p:oleObj>
              </mc:Choice>
              <mc:Fallback>
                <p:oleObj name="Equation" r:id="rId1" imgW="55168800" imgH="27127200" progId="Equation.DSMT4">
                  <p:embed/>
                  <p:pic>
                    <p:nvPicPr>
                      <p:cNvPr id="0" name="对象 10"/>
                      <p:cNvPicPr/>
                      <p:nvPr/>
                    </p:nvPicPr>
                    <p:blipFill>
                      <a:blip r:embed="rId2"/>
                      <a:stretch>
                        <a:fillRect/>
                      </a:stretch>
                    </p:blipFill>
                    <p:spPr>
                      <a:xfrm>
                        <a:off x="5516611" y="1676014"/>
                        <a:ext cx="2298700" cy="113030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4089400" y="243789"/>
          <a:ext cx="4013200" cy="1295400"/>
        </p:xfrm>
        <a:graphic>
          <a:graphicData uri="http://schemas.openxmlformats.org/presentationml/2006/ole">
            <mc:AlternateContent xmlns:mc="http://schemas.openxmlformats.org/markup-compatibility/2006">
              <mc:Choice xmlns:v="urn:schemas-microsoft-com:vml" Requires="v">
                <p:oleObj spid="_x0000_s36005" name="Equation" r:id="rId3" imgW="96316800" imgH="31089600" progId="Equation.DSMT4">
                  <p:embed/>
                </p:oleObj>
              </mc:Choice>
              <mc:Fallback>
                <p:oleObj name="Equation" r:id="rId3" imgW="96316800" imgH="31089600" progId="Equation.DSMT4">
                  <p:embed/>
                  <p:pic>
                    <p:nvPicPr>
                      <p:cNvPr id="0" name="图片 36004"/>
                      <p:cNvPicPr/>
                      <p:nvPr/>
                    </p:nvPicPr>
                    <p:blipFill>
                      <a:blip r:embed="rId4"/>
                      <a:stretch>
                        <a:fillRect/>
                      </a:stretch>
                    </p:blipFill>
                    <p:spPr>
                      <a:xfrm>
                        <a:off x="4089400" y="243789"/>
                        <a:ext cx="4013200" cy="1295400"/>
                      </a:xfrm>
                      <a:prstGeom prst="rect">
                        <a:avLst/>
                      </a:prstGeom>
                    </p:spPr>
                  </p:pic>
                </p:oleObj>
              </mc:Fallback>
            </mc:AlternateContent>
          </a:graphicData>
        </a:graphic>
      </p:graphicFrame>
      <p:grpSp>
        <p:nvGrpSpPr>
          <p:cNvPr id="19" name="组合 18"/>
          <p:cNvGrpSpPr/>
          <p:nvPr/>
        </p:nvGrpSpPr>
        <p:grpSpPr>
          <a:xfrm>
            <a:off x="4267476" y="2895197"/>
            <a:ext cx="3547835" cy="1295400"/>
            <a:chOff x="2350342" y="4698217"/>
            <a:chExt cx="3547835" cy="1295400"/>
          </a:xfrm>
        </p:grpSpPr>
        <p:graphicFrame>
          <p:nvGraphicFramePr>
            <p:cNvPr id="20" name="对象 19"/>
            <p:cNvGraphicFramePr>
              <a:graphicFrameLocks noChangeAspect="1"/>
            </p:cNvGraphicFramePr>
            <p:nvPr/>
          </p:nvGraphicFramePr>
          <p:xfrm>
            <a:off x="3269277" y="4698217"/>
            <a:ext cx="2628900" cy="1295400"/>
          </p:xfrm>
          <a:graphic>
            <a:graphicData uri="http://schemas.openxmlformats.org/presentationml/2006/ole">
              <mc:AlternateContent xmlns:mc="http://schemas.openxmlformats.org/markup-compatibility/2006">
                <mc:Choice xmlns:v="urn:schemas-microsoft-com:vml" Requires="v">
                  <p:oleObj spid="_x0000_s36006" name="Equation" r:id="rId5" imgW="63093600" imgH="31089600" progId="Equation.DSMT4">
                    <p:embed/>
                  </p:oleObj>
                </mc:Choice>
                <mc:Fallback>
                  <p:oleObj name="Equation" r:id="rId5" imgW="63093600" imgH="31089600" progId="Equation.DSMT4">
                    <p:embed/>
                    <p:pic>
                      <p:nvPicPr>
                        <p:cNvPr id="0" name="对象 25"/>
                        <p:cNvPicPr/>
                        <p:nvPr/>
                      </p:nvPicPr>
                      <p:blipFill>
                        <a:blip r:embed="rId6"/>
                        <a:stretch>
                          <a:fillRect/>
                        </a:stretch>
                      </p:blipFill>
                      <p:spPr>
                        <a:xfrm>
                          <a:off x="3269277" y="4698217"/>
                          <a:ext cx="2628900" cy="1295400"/>
                        </a:xfrm>
                        <a:prstGeom prst="rect">
                          <a:avLst/>
                        </a:prstGeom>
                      </p:spPr>
                    </p:pic>
                  </p:oleObj>
                </mc:Fallback>
              </mc:AlternateContent>
            </a:graphicData>
          </a:graphic>
        </p:graphicFrame>
        <p:sp>
          <p:nvSpPr>
            <p:cNvPr id="21" name="箭头: 右 20"/>
            <p:cNvSpPr/>
            <p:nvPr/>
          </p:nvSpPr>
          <p:spPr>
            <a:xfrm>
              <a:off x="2350342" y="5166216"/>
              <a:ext cx="685621" cy="360609"/>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22" name="组合 21"/>
          <p:cNvGrpSpPr/>
          <p:nvPr/>
        </p:nvGrpSpPr>
        <p:grpSpPr>
          <a:xfrm>
            <a:off x="1699421" y="4279480"/>
            <a:ext cx="7220325" cy="1295400"/>
            <a:chOff x="1115257" y="4257286"/>
            <a:chExt cx="7220325" cy="1295400"/>
          </a:xfrm>
        </p:grpSpPr>
        <p:sp>
          <p:nvSpPr>
            <p:cNvPr id="23" name="文本框 22"/>
            <p:cNvSpPr txBox="1"/>
            <p:nvPr/>
          </p:nvSpPr>
          <p:spPr>
            <a:xfrm>
              <a:off x="1115257" y="4581821"/>
              <a:ext cx="5079481" cy="646331"/>
            </a:xfrm>
            <a:prstGeom prst="rect">
              <a:avLst/>
            </a:prstGeom>
            <a:noFill/>
          </p:spPr>
          <p:txBody>
            <a:bodyPr wrap="square">
              <a:spAutoFit/>
            </a:bodyPr>
            <a:lstStyle/>
            <a:p>
              <a:pPr>
                <a:defRPr/>
              </a:pPr>
              <a:r>
                <a:rPr lang="en-US" altLang="zh-CN" sz="3600" b="1" i="1">
                  <a:latin typeface="+mj-lt"/>
                  <a:ea typeface="楷体" panose="02010609060101010101" pitchFamily="49" charset="-122"/>
                </a:rPr>
                <a:t>x </a:t>
              </a:r>
              <a:r>
                <a:rPr lang="zh-CN" altLang="en-US" sz="3600" b="1">
                  <a:latin typeface="+mj-lt"/>
                  <a:ea typeface="楷体" panose="02010609060101010101" pitchFamily="49" charset="-122"/>
                </a:rPr>
                <a:t>取任何实数都不能使</a:t>
              </a:r>
              <a:endParaRPr lang="zh-CN" altLang="en-US" sz="3600" b="1" dirty="0">
                <a:latin typeface="+mj-lt"/>
                <a:ea typeface="楷体" panose="02010609060101010101" pitchFamily="49" charset="-122"/>
              </a:endParaRPr>
            </a:p>
          </p:txBody>
        </p:sp>
        <p:graphicFrame>
          <p:nvGraphicFramePr>
            <p:cNvPr id="24" name="对象 23"/>
            <p:cNvGraphicFramePr>
              <a:graphicFrameLocks noChangeAspect="1"/>
            </p:cNvGraphicFramePr>
            <p:nvPr/>
          </p:nvGraphicFramePr>
          <p:xfrm>
            <a:off x="5706682" y="4257286"/>
            <a:ext cx="2628900" cy="1295400"/>
          </p:xfrm>
          <a:graphic>
            <a:graphicData uri="http://schemas.openxmlformats.org/presentationml/2006/ole">
              <mc:AlternateContent xmlns:mc="http://schemas.openxmlformats.org/markup-compatibility/2006">
                <mc:Choice xmlns:v="urn:schemas-microsoft-com:vml" Requires="v">
                  <p:oleObj spid="_x0000_s36007" name="Equation" r:id="rId7" imgW="63093600" imgH="31089600" progId="Equation.DSMT4">
                    <p:embed/>
                  </p:oleObj>
                </mc:Choice>
                <mc:Fallback>
                  <p:oleObj name="Equation" r:id="rId7" imgW="63093600" imgH="31089600" progId="Equation.DSMT4">
                    <p:embed/>
                    <p:pic>
                      <p:nvPicPr>
                        <p:cNvPr id="0" name="对象 15"/>
                        <p:cNvPicPr/>
                        <p:nvPr/>
                      </p:nvPicPr>
                      <p:blipFill>
                        <a:blip r:embed="rId8"/>
                        <a:stretch>
                          <a:fillRect/>
                        </a:stretch>
                      </p:blipFill>
                      <p:spPr>
                        <a:xfrm>
                          <a:off x="5706682" y="4257286"/>
                          <a:ext cx="2628900" cy="1295400"/>
                        </a:xfrm>
                        <a:prstGeom prst="rect">
                          <a:avLst/>
                        </a:prstGeom>
                      </p:spPr>
                    </p:pic>
                  </p:oleObj>
                </mc:Fallback>
              </mc:AlternateContent>
            </a:graphicData>
          </a:graphic>
        </p:graphicFrame>
      </p:grpSp>
      <p:sp>
        <p:nvSpPr>
          <p:cNvPr id="25" name="文本框 24"/>
          <p:cNvSpPr txBox="1"/>
          <p:nvPr/>
        </p:nvSpPr>
        <p:spPr>
          <a:xfrm>
            <a:off x="1699421" y="5560000"/>
            <a:ext cx="5407409" cy="693523"/>
          </a:xfrm>
          <a:prstGeom prst="rect">
            <a:avLst/>
          </a:prstGeom>
          <a:noFill/>
        </p:spPr>
        <p:txBody>
          <a:bodyPr wrap="square">
            <a:spAutoFit/>
          </a:bodyPr>
          <a:lstStyle/>
          <a:p>
            <a:pPr>
              <a:lnSpc>
                <a:spcPct val="120000"/>
              </a:lnSpc>
              <a:defRPr/>
            </a:pPr>
            <a:r>
              <a:rPr lang="zh-CN" altLang="en-US" sz="3600" b="1">
                <a:latin typeface="+mj-lt"/>
                <a:ea typeface="+mj-ea"/>
              </a:rPr>
              <a:t>因此，方程</a:t>
            </a:r>
            <a:r>
              <a:rPr lang="zh-CN" altLang="en-US" sz="3600" b="1">
                <a:solidFill>
                  <a:srgbClr val="FF0000"/>
                </a:solidFill>
                <a:highlight>
                  <a:srgbClr val="FFFF00"/>
                </a:highlight>
                <a:latin typeface="+mj-lt"/>
                <a:ea typeface="+mj-ea"/>
              </a:rPr>
              <a:t>没有实数根</a:t>
            </a:r>
            <a:r>
              <a:rPr lang="en-US" altLang="zh-CN" sz="3600" b="1">
                <a:latin typeface="+mj-lt"/>
                <a:ea typeface="+mj-ea"/>
              </a:rPr>
              <a:t>.</a:t>
            </a:r>
            <a:endParaRPr lang="zh-CN" altLang="en-US" sz="3600" b="1" dirty="0">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33929" y="481494"/>
            <a:ext cx="8715378" cy="707886"/>
          </a:xfrm>
          <a:prstGeom prst="rect">
            <a:avLst/>
          </a:prstGeom>
          <a:noFill/>
        </p:spPr>
        <p:txBody>
          <a:bodyPr wrap="square" rtlCol="0">
            <a:spAutoFit/>
          </a:bodyPr>
          <a:lstStyle/>
          <a:p>
            <a:r>
              <a:rPr lang="zh-CN" altLang="en-US" sz="4000" b="1">
                <a:solidFill>
                  <a:srgbClr val="7030A0"/>
                </a:solidFill>
                <a:latin typeface="微软雅黑" panose="020B0503020204020204" pitchFamily="34" charset="-122"/>
                <a:ea typeface="微软雅黑" panose="020B0503020204020204" pitchFamily="34" charset="-122"/>
              </a:rPr>
              <a:t>知识点二 一元二次方程根的判别式</a:t>
            </a:r>
            <a:endParaRPr lang="zh-CN" altLang="en-US" sz="4000" b="1">
              <a:solidFill>
                <a:srgbClr val="7030A0"/>
              </a:solidFill>
              <a:latin typeface="微软雅黑" panose="020B0503020204020204" pitchFamily="34" charset="-122"/>
              <a:ea typeface="微软雅黑" panose="020B0503020204020204" pitchFamily="34" charset="-122"/>
            </a:endParaRPr>
          </a:p>
        </p:txBody>
      </p:sp>
      <p:sp>
        <p:nvSpPr>
          <p:cNvPr id="3" name="矩形 2"/>
          <p:cNvSpPr/>
          <p:nvPr/>
        </p:nvSpPr>
        <p:spPr>
          <a:xfrm>
            <a:off x="740198" y="2979498"/>
            <a:ext cx="10711602" cy="2485745"/>
          </a:xfrm>
          <a:prstGeom prst="rect">
            <a:avLst/>
          </a:prstGeom>
          <a:solidFill>
            <a:schemeClr val="accent6">
              <a:lumMod val="20000"/>
              <a:lumOff val="80000"/>
            </a:schemeClr>
          </a:solidFill>
          <a:ln w="38100" cmpd="dbl">
            <a:solidFill>
              <a:schemeClr val="tx1"/>
            </a:solidFill>
          </a:ln>
        </p:spPr>
        <p:txBody>
          <a:bodyPr wrap="square" anchor="ctr">
            <a:spAutoFit/>
          </a:bodyPr>
          <a:lstStyle/>
          <a:p>
            <a:pPr>
              <a:lnSpc>
                <a:spcPct val="150000"/>
              </a:lnSpc>
              <a:defRPr/>
            </a:pP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        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a:t>
            </a:r>
            <a:r>
              <a:rPr lang="en-US" altLang="zh-CN" sz="3600" b="1">
                <a:solidFill>
                  <a:srgbClr val="FF0000"/>
                </a:solidFill>
                <a:latin typeface="Times New Roman" panose="02020603050405020304" charset="0"/>
                <a:ea typeface="黑体" panose="02010609060101010101" charset="-122"/>
                <a:cs typeface="Times New Roman" panose="02020603050405020304" charset="0"/>
              </a:rPr>
              <a:t>4</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ac </a:t>
            </a:r>
            <a:r>
              <a:rPr lang="zh-CN" altLang="zh-CN" sz="3600" b="1">
                <a:latin typeface="Times New Roman" panose="02020603050405020304" charset="0"/>
                <a:ea typeface="黑体" panose="02010609060101010101" charset="-122"/>
                <a:cs typeface="Times New Roman" panose="02020603050405020304" charset="0"/>
              </a:rPr>
              <a:t>叫</a:t>
            </a:r>
            <a:r>
              <a:rPr lang="zh-CN" altLang="en-US" sz="3600" b="1">
                <a:latin typeface="Times New Roman" panose="02020603050405020304" charset="0"/>
                <a:ea typeface="黑体" panose="02010609060101010101" charset="-122"/>
                <a:cs typeface="Times New Roman" panose="02020603050405020304" charset="0"/>
              </a:rPr>
              <a:t>作</a:t>
            </a:r>
            <a:r>
              <a:rPr lang="zh-CN" altLang="zh-CN" sz="3600" b="1">
                <a:latin typeface="Times New Roman" panose="02020603050405020304" charset="0"/>
                <a:ea typeface="黑体" panose="02010609060101010101" charset="-122"/>
                <a:cs typeface="Times New Roman" panose="02020603050405020304" charset="0"/>
              </a:rPr>
              <a:t>一元二次方程</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ax</a:t>
            </a:r>
            <a:r>
              <a:rPr lang="en-US" altLang="zh-CN" sz="3600" b="1" baseline="30000">
                <a:latin typeface="Times New Roman" panose="02020603050405020304" charset="0"/>
                <a:ea typeface="黑体" panose="02010609060101010101" charset="-122"/>
                <a:cs typeface="Times New Roman" panose="02020603050405020304" charset="0"/>
              </a:rPr>
              <a:t>2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bx </a:t>
            </a:r>
            <a:r>
              <a:rPr lang="en-US" altLang="zh-CN" sz="3600" b="1">
                <a:latin typeface="Times New Roman" panose="02020603050405020304" charset="0"/>
                <a:ea typeface="黑体" panose="02010609060101010101" charset="-122"/>
                <a:cs typeface="Times New Roman" panose="02020603050405020304" charset="0"/>
              </a:rPr>
              <a:t>+ </a:t>
            </a:r>
            <a:r>
              <a:rPr lang="en-US" altLang="zh-CN" sz="3600" b="1" i="1">
                <a:latin typeface="Times New Roman" panose="02020603050405020304" charset="0"/>
                <a:ea typeface="黑体" panose="02010609060101010101" charset="-122"/>
                <a:cs typeface="Times New Roman" panose="02020603050405020304" charset="0"/>
              </a:rPr>
              <a:t>c </a:t>
            </a:r>
            <a:r>
              <a:rPr lang="en-US" altLang="zh-CN" sz="3600" b="1">
                <a:latin typeface="Times New Roman" panose="02020603050405020304" charset="0"/>
                <a:ea typeface="黑体" panose="02010609060101010101" charset="-122"/>
                <a:cs typeface="Times New Roman" panose="02020603050405020304" charset="0"/>
              </a:rPr>
              <a:t>= 0 (</a:t>
            </a:r>
            <a:r>
              <a:rPr lang="en-US" altLang="zh-CN" sz="3600" b="1" i="1">
                <a:latin typeface="Times New Roman" panose="02020603050405020304" charset="0"/>
                <a:ea typeface="黑体" panose="02010609060101010101" charset="-122"/>
                <a:cs typeface="Times New Roman" panose="02020603050405020304" charset="0"/>
              </a:rPr>
              <a:t>a </a:t>
            </a:r>
            <a:r>
              <a:rPr lang="en-US" altLang="zh-CN" sz="3600" b="1">
                <a:latin typeface="Times New Roman" panose="02020603050405020304" charset="0"/>
                <a:ea typeface="黑体" panose="02010609060101010101" charset="-122"/>
                <a:cs typeface="Times New Roman" panose="02020603050405020304" charset="0"/>
              </a:rPr>
              <a:t>≠ 0)</a:t>
            </a:r>
            <a:r>
              <a:rPr lang="zh-CN" altLang="zh-CN" sz="3600" b="1">
                <a:solidFill>
                  <a:srgbClr val="FF0000"/>
                </a:solidFill>
                <a:latin typeface="Times New Roman" panose="02020603050405020304" charset="0"/>
                <a:ea typeface="黑体" panose="02010609060101010101" charset="-122"/>
                <a:cs typeface="Times New Roman" panose="02020603050405020304" charset="0"/>
              </a:rPr>
              <a:t>根</a:t>
            </a:r>
            <a:r>
              <a:rPr lang="zh-CN" altLang="zh-CN" sz="3600" b="1" dirty="0">
                <a:solidFill>
                  <a:srgbClr val="FF0000"/>
                </a:solidFill>
                <a:latin typeface="Times New Roman" panose="02020603050405020304" charset="0"/>
                <a:ea typeface="黑体" panose="02010609060101010101" charset="-122"/>
                <a:cs typeface="Times New Roman" panose="02020603050405020304" charset="0"/>
              </a:rPr>
              <a:t>的</a:t>
            </a:r>
            <a:r>
              <a:rPr lang="zh-CN" altLang="zh-CN" sz="3600" b="1">
                <a:solidFill>
                  <a:srgbClr val="FF0000"/>
                </a:solidFill>
                <a:latin typeface="Times New Roman" panose="02020603050405020304" charset="0"/>
                <a:ea typeface="黑体" panose="02010609060101010101" charset="-122"/>
                <a:cs typeface="Times New Roman" panose="02020603050405020304" charset="0"/>
              </a:rPr>
              <a:t>判别式</a:t>
            </a:r>
            <a:r>
              <a:rPr lang="zh-CN" altLang="en-US" sz="3600" b="1">
                <a:latin typeface="Times New Roman" panose="02020603050405020304" charset="0"/>
                <a:ea typeface="黑体" panose="02010609060101010101" charset="-122"/>
                <a:cs typeface="Times New Roman" panose="02020603050405020304" charset="0"/>
              </a:rPr>
              <a:t>，通常用符号</a:t>
            </a:r>
            <a:r>
              <a:rPr lang="zh-CN" altLang="en-US" sz="3600" b="1">
                <a:latin typeface="Times New Roman" panose="02020603050405020304" charset="0"/>
                <a:ea typeface="黑体" panose="02010609060101010101" charset="-122"/>
                <a:cs typeface="Times New Roman" panose="02020603050405020304" charset="0"/>
                <a:sym typeface="+mn-ea"/>
              </a:rPr>
              <a:t>“</a:t>
            </a:r>
            <a:r>
              <a:rPr lang="zh-CN" altLang="en-US" sz="3600" b="1">
                <a:latin typeface="Times New Roman" panose="02020603050405020304" charset="0"/>
                <a:ea typeface="黑体" panose="02010609060101010101" charset="-122"/>
                <a:cs typeface="Times New Roman" panose="02020603050405020304" charset="0"/>
              </a:rPr>
              <a:t>Δ”来表示，即 </a:t>
            </a:r>
            <a:endParaRPr lang="en-US" altLang="zh-CN" sz="3600" b="1">
              <a:latin typeface="Times New Roman" panose="02020603050405020304" charset="0"/>
              <a:ea typeface="黑体" panose="02010609060101010101" charset="-122"/>
              <a:cs typeface="Times New Roman" panose="02020603050405020304" charset="0"/>
            </a:endParaRPr>
          </a:p>
          <a:p>
            <a:pPr algn="ctr" eaLnBrk="1" hangingPunct="1">
              <a:lnSpc>
                <a:spcPct val="150000"/>
              </a:lnSpc>
              <a:defRPr/>
            </a:pPr>
            <a:r>
              <a:rPr lang="zh-CN" altLang="en-US" sz="3600" b="1">
                <a:solidFill>
                  <a:srgbClr val="FF0000"/>
                </a:solidFill>
                <a:latin typeface="Times New Roman" panose="02020603050405020304" charset="0"/>
                <a:ea typeface="黑体" panose="02010609060101010101" charset="-122"/>
                <a:cs typeface="Times New Roman" panose="02020603050405020304" charset="0"/>
                <a:sym typeface="+mn-ea"/>
              </a:rPr>
              <a:t>Δ</a:t>
            </a:r>
            <a:r>
              <a:rPr lang="zh-CN" altLang="en-US" sz="3600" b="1" i="1">
                <a:solidFill>
                  <a:srgbClr val="FF0000"/>
                </a:solidFill>
                <a:latin typeface="Times New Roman" panose="02020603050405020304" charset="0"/>
                <a:ea typeface="黑体" panose="02010609060101010101" charset="-122"/>
                <a:cs typeface="Times New Roman" panose="02020603050405020304" charset="0"/>
                <a:sym typeface="+mn-ea"/>
              </a:rPr>
              <a:t> </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a:t>
            </a:r>
            <a:r>
              <a:rPr lang="en-US" altLang="zh-CN" sz="3600" b="1" i="1">
                <a:solidFill>
                  <a:srgbClr val="FF0000"/>
                </a:solidFill>
                <a:latin typeface="Times New Roman" panose="02020603050405020304" charset="0"/>
                <a:ea typeface="黑体" panose="02010609060101010101" charset="-122"/>
                <a:cs typeface="Times New Roman" panose="02020603050405020304" charset="0"/>
                <a:sym typeface="+mn-ea"/>
              </a:rPr>
              <a:t>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sym typeface="+mn-ea"/>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4</a:t>
            </a:r>
            <a:r>
              <a:rPr lang="en-US" altLang="zh-CN" sz="3600" b="1" i="1">
                <a:solidFill>
                  <a:srgbClr val="FF0000"/>
                </a:solidFill>
                <a:latin typeface="Times New Roman" panose="02020603050405020304" charset="0"/>
                <a:ea typeface="黑体" panose="02010609060101010101" charset="-122"/>
                <a:cs typeface="Times New Roman" panose="02020603050405020304" charset="0"/>
                <a:sym typeface="+mn-ea"/>
              </a:rPr>
              <a:t>ac</a:t>
            </a:r>
            <a:r>
              <a:rPr lang="en-US" altLang="zh-CN" sz="3600" b="1" i="1" dirty="0">
                <a:solidFill>
                  <a:srgbClr val="FF0000"/>
                </a:solidFill>
                <a:latin typeface="Times New Roman" panose="02020603050405020304" charset="0"/>
                <a:ea typeface="黑体" panose="02010609060101010101" charset="-122"/>
                <a:cs typeface="Times New Roman" panose="02020603050405020304" charset="0"/>
                <a:sym typeface="+mn-ea"/>
              </a:rPr>
              <a:t>.</a:t>
            </a:r>
            <a:endParaRPr lang="en-US" altLang="zh-CN" sz="3600" b="1" dirty="0">
              <a:latin typeface="Times New Roman" panose="02020603050405020304" charset="0"/>
              <a:ea typeface="黑体" panose="02010609060101010101" charset="-122"/>
              <a:cs typeface="Times New Roman" panose="02020603050405020304" charset="0"/>
              <a:sym typeface="+mn-ea"/>
            </a:endParaRPr>
          </a:p>
        </p:txBody>
      </p:sp>
      <p:sp>
        <p:nvSpPr>
          <p:cNvPr id="5" name="文本框 4"/>
          <p:cNvSpPr txBox="1"/>
          <p:nvPr/>
        </p:nvSpPr>
        <p:spPr>
          <a:xfrm>
            <a:off x="971733" y="1392757"/>
            <a:ext cx="10248533" cy="1200329"/>
          </a:xfrm>
          <a:prstGeom prst="rect">
            <a:avLst/>
          </a:prstGeom>
          <a:noFill/>
          <a:ln>
            <a:noFill/>
          </a:ln>
        </p:spPr>
        <p:txBody>
          <a:bodyPr wrap="square">
            <a:spAutoFit/>
          </a:bodyPr>
          <a:lstStyle/>
          <a:p>
            <a:pPr fontAlgn="auto">
              <a:buFont typeface="Arial" panose="020B0604020202020204" pitchFamily="34" charset="0"/>
              <a:buNone/>
            </a:pPr>
            <a:r>
              <a:rPr lang="zh-CN" altLang="en-US" sz="3600" b="1">
                <a:latin typeface="Times New Roman" panose="02020603050405020304" charset="0"/>
                <a:ea typeface="黑体" panose="02010609060101010101" charset="-122"/>
                <a:sym typeface="+mn-ea"/>
              </a:rPr>
              <a:t>        一元二次方程 </a:t>
            </a:r>
            <a:r>
              <a:rPr lang="en-US" altLang="zh-CN" sz="3600" b="1" i="1">
                <a:solidFill>
                  <a:srgbClr val="FF0000"/>
                </a:solidFill>
                <a:latin typeface="Times New Roman" panose="02020603050405020304" charset="0"/>
                <a:ea typeface="黑体" panose="02010609060101010101" charset="-122"/>
              </a:rPr>
              <a:t>ax</a:t>
            </a:r>
            <a:r>
              <a:rPr lang="en-US" altLang="zh-CN" sz="3600" b="1" baseline="30000">
                <a:solidFill>
                  <a:srgbClr val="FF0000"/>
                </a:solidFill>
                <a:latin typeface="Times New Roman" panose="02020603050405020304" charset="0"/>
                <a:ea typeface="黑体" panose="02010609060101010101" charset="-122"/>
                <a:sym typeface="+mn-ea"/>
              </a:rPr>
              <a:t>2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bx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c </a:t>
            </a:r>
            <a:r>
              <a:rPr lang="en-US" altLang="zh-CN" sz="3600" b="1">
                <a:solidFill>
                  <a:srgbClr val="FF0000"/>
                </a:solidFill>
                <a:latin typeface="Times New Roman" panose="02020603050405020304" charset="0"/>
                <a:ea typeface="黑体" panose="02010609060101010101" charset="-122"/>
              </a:rPr>
              <a:t>= 0 (</a:t>
            </a:r>
            <a:r>
              <a:rPr lang="en-US" altLang="zh-CN" sz="3600" b="1" i="1">
                <a:solidFill>
                  <a:srgbClr val="FF0000"/>
                </a:solidFill>
                <a:latin typeface="Times New Roman" panose="02020603050405020304" charset="0"/>
                <a:ea typeface="黑体" panose="02010609060101010101" charset="-122"/>
              </a:rPr>
              <a:t>a </a:t>
            </a:r>
            <a:r>
              <a:rPr lang="en-US" altLang="zh-CN" sz="3600" b="1">
                <a:solidFill>
                  <a:srgbClr val="FF0000"/>
                </a:solidFill>
                <a:latin typeface="Times New Roman" panose="02020603050405020304" charset="0"/>
                <a:ea typeface="黑体" panose="02010609060101010101" charset="-122"/>
              </a:rPr>
              <a:t>≠ 0)</a:t>
            </a:r>
            <a:r>
              <a:rPr lang="zh-CN" altLang="en-US" sz="3600" b="1">
                <a:latin typeface="Times New Roman" panose="02020603050405020304" charset="0"/>
                <a:ea typeface="黑体" panose="02010609060101010101" charset="-122"/>
              </a:rPr>
              <a:t> 根的情况由 </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a:t>
            </a:r>
            <a:r>
              <a:rPr lang="en-US" altLang="zh-CN" sz="3600" b="1">
                <a:solidFill>
                  <a:srgbClr val="FF0000"/>
                </a:solidFill>
                <a:latin typeface="Times New Roman" panose="02020603050405020304" charset="0"/>
                <a:ea typeface="黑体" panose="02010609060101010101" charset="-122"/>
                <a:cs typeface="Times New Roman" panose="02020603050405020304" charset="0"/>
              </a:rPr>
              <a:t>4</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ac </a:t>
            </a:r>
            <a:r>
              <a:rPr lang="zh-CN" altLang="en-US" sz="3600" b="1">
                <a:latin typeface="Times New Roman" panose="02020603050405020304" charset="0"/>
                <a:ea typeface="黑体" panose="02010609060101010101" charset="-122"/>
              </a:rPr>
              <a:t>来确定</a:t>
            </a:r>
            <a:r>
              <a:rPr lang="en-US" altLang="zh-CN" sz="3600" b="1">
                <a:latin typeface="Times New Roman" panose="02020603050405020304" charset="0"/>
                <a:ea typeface="黑体" panose="02010609060101010101" charset="-122"/>
              </a:rPr>
              <a:t>.</a:t>
            </a:r>
            <a:endParaRPr lang="en-US" altLang="zh-CN" sz="3600" b="1">
              <a:latin typeface="Times New Roman" panose="0202060305040502030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42944" y="967755"/>
            <a:ext cx="10400312" cy="1200329"/>
          </a:xfrm>
          <a:prstGeom prst="rect">
            <a:avLst/>
          </a:prstGeom>
          <a:noFill/>
          <a:ln>
            <a:noFill/>
          </a:ln>
        </p:spPr>
        <p:txBody>
          <a:bodyPr wrap="square">
            <a:spAutoFit/>
          </a:bodyPr>
          <a:lstStyle/>
          <a:p>
            <a:pPr fontAlgn="auto">
              <a:buFont typeface="Arial" panose="020B0604020202020204" pitchFamily="34" charset="0"/>
              <a:buNone/>
            </a:pPr>
            <a:r>
              <a:rPr lang="zh-CN" altLang="en-US" sz="3600" b="1">
                <a:latin typeface="Times New Roman" panose="02020603050405020304" charset="0"/>
                <a:ea typeface="黑体" panose="02010609060101010101" charset="-122"/>
                <a:sym typeface="+mn-ea"/>
              </a:rPr>
              <a:t>        一般地，一元二次方程 </a:t>
            </a:r>
            <a:r>
              <a:rPr lang="en-US" altLang="zh-CN" sz="3600" b="1" i="1">
                <a:solidFill>
                  <a:srgbClr val="FF0000"/>
                </a:solidFill>
                <a:latin typeface="Times New Roman" panose="02020603050405020304" charset="0"/>
                <a:ea typeface="黑体" panose="02010609060101010101" charset="-122"/>
              </a:rPr>
              <a:t>ax</a:t>
            </a:r>
            <a:r>
              <a:rPr lang="en-US" altLang="zh-CN" sz="3600" b="1" baseline="30000">
                <a:solidFill>
                  <a:srgbClr val="FF0000"/>
                </a:solidFill>
                <a:latin typeface="Times New Roman" panose="02020603050405020304" charset="0"/>
                <a:ea typeface="黑体" panose="02010609060101010101" charset="-122"/>
                <a:sym typeface="+mn-ea"/>
              </a:rPr>
              <a:t>2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bx </a:t>
            </a:r>
            <a:r>
              <a:rPr lang="en-US" altLang="zh-CN" sz="3600" b="1">
                <a:solidFill>
                  <a:srgbClr val="FF0000"/>
                </a:solidFill>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rPr>
              <a:t>c </a:t>
            </a:r>
            <a:r>
              <a:rPr lang="en-US" altLang="zh-CN" sz="3600" b="1">
                <a:solidFill>
                  <a:srgbClr val="FF0000"/>
                </a:solidFill>
                <a:latin typeface="Times New Roman" panose="02020603050405020304" charset="0"/>
                <a:ea typeface="黑体" panose="02010609060101010101" charset="-122"/>
              </a:rPr>
              <a:t>= 0 (</a:t>
            </a:r>
            <a:r>
              <a:rPr lang="en-US" altLang="zh-CN" sz="3600" b="1" i="1">
                <a:solidFill>
                  <a:srgbClr val="FF0000"/>
                </a:solidFill>
                <a:latin typeface="Times New Roman" panose="02020603050405020304" charset="0"/>
                <a:ea typeface="黑体" panose="02010609060101010101" charset="-122"/>
              </a:rPr>
              <a:t>a </a:t>
            </a:r>
            <a:r>
              <a:rPr lang="en-US" altLang="zh-CN" sz="3600" b="1">
                <a:solidFill>
                  <a:srgbClr val="FF0000"/>
                </a:solidFill>
                <a:latin typeface="Times New Roman" panose="02020603050405020304" charset="0"/>
                <a:ea typeface="黑体" panose="02010609060101010101" charset="-122"/>
              </a:rPr>
              <a:t>≠ 0)</a:t>
            </a:r>
            <a:r>
              <a:rPr lang="zh-CN" altLang="en-US" sz="3600" b="1">
                <a:latin typeface="Times New Roman" panose="02020603050405020304" charset="0"/>
                <a:ea typeface="黑体" panose="02010609060101010101" charset="-122"/>
              </a:rPr>
              <a:t> ，其中 </a:t>
            </a:r>
            <a:r>
              <a:rPr lang="en-US" altLang="zh-CN" sz="3600" b="1">
                <a:solidFill>
                  <a:srgbClr val="FF0000"/>
                </a:solidFill>
                <a:latin typeface="Times New Roman" panose="02020603050405020304" charset="0"/>
                <a:ea typeface="黑体" panose="02010609060101010101" charset="-122"/>
              </a:rPr>
              <a:t>Δ =</a:t>
            </a:r>
            <a:r>
              <a:rPr lang="en-US" altLang="zh-CN" sz="3600" b="1">
                <a:latin typeface="Times New Roman" panose="02020603050405020304" charset="0"/>
                <a:ea typeface="黑体" panose="02010609060101010101" charset="-122"/>
              </a:rPr>
              <a:t> </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b</a:t>
            </a:r>
            <a:r>
              <a:rPr lang="en-US" altLang="zh-CN" sz="3600" b="1" baseline="30000">
                <a:solidFill>
                  <a:srgbClr val="FF0000"/>
                </a:solidFill>
                <a:latin typeface="Times New Roman" panose="02020603050405020304" charset="0"/>
                <a:ea typeface="黑体" panose="02010609060101010101" charset="-122"/>
                <a:cs typeface="Times New Roman" panose="02020603050405020304" charset="0"/>
              </a:rPr>
              <a:t>2</a:t>
            </a:r>
            <a:r>
              <a:rPr lang="en-US" altLang="zh-CN" sz="3600" b="1">
                <a:solidFill>
                  <a:srgbClr val="FF0000"/>
                </a:solidFill>
                <a:latin typeface="Times New Roman" panose="02020603050405020304" charset="0"/>
                <a:ea typeface="黑体" panose="02010609060101010101" charset="-122"/>
                <a:cs typeface="Times New Roman" panose="02020603050405020304" charset="0"/>
                <a:sym typeface="+mn-ea"/>
              </a:rPr>
              <a:t> – </a:t>
            </a:r>
            <a:r>
              <a:rPr lang="en-US" altLang="zh-CN" sz="3600" b="1">
                <a:solidFill>
                  <a:srgbClr val="FF0000"/>
                </a:solidFill>
                <a:latin typeface="Times New Roman" panose="02020603050405020304" charset="0"/>
                <a:ea typeface="黑体" panose="02010609060101010101" charset="-122"/>
                <a:cs typeface="Times New Roman" panose="02020603050405020304" charset="0"/>
              </a:rPr>
              <a:t>4</a:t>
            </a:r>
            <a:r>
              <a:rPr lang="en-US" altLang="zh-CN" sz="3600" b="1" i="1">
                <a:solidFill>
                  <a:srgbClr val="FF0000"/>
                </a:solidFill>
                <a:latin typeface="Times New Roman" panose="02020603050405020304" charset="0"/>
                <a:ea typeface="黑体" panose="02010609060101010101" charset="-122"/>
                <a:cs typeface="Times New Roman" panose="02020603050405020304" charset="0"/>
              </a:rPr>
              <a:t>ac</a:t>
            </a:r>
            <a:r>
              <a:rPr lang="en-US" altLang="zh-CN" sz="3600" b="1">
                <a:latin typeface="Times New Roman" panose="02020603050405020304" charset="0"/>
                <a:ea typeface="黑体" panose="02010609060101010101" charset="-122"/>
              </a:rPr>
              <a:t>.</a:t>
            </a:r>
            <a:endParaRPr lang="en-US" altLang="zh-CN" sz="3600" b="1">
              <a:latin typeface="Times New Roman" panose="02020603050405020304" charset="0"/>
              <a:ea typeface="黑体" panose="02010609060101010101" charset="-122"/>
            </a:endParaRPr>
          </a:p>
        </p:txBody>
      </p:sp>
      <p:sp>
        <p:nvSpPr>
          <p:cNvPr id="3" name="文本框 2"/>
          <p:cNvSpPr txBox="1"/>
          <p:nvPr/>
        </p:nvSpPr>
        <p:spPr>
          <a:xfrm>
            <a:off x="1770223" y="2279254"/>
            <a:ext cx="8661666" cy="2480166"/>
          </a:xfrm>
          <a:prstGeom prst="rect">
            <a:avLst/>
          </a:prstGeom>
          <a:noFill/>
          <a:ln>
            <a:noFill/>
          </a:ln>
        </p:spPr>
        <p:txBody>
          <a:bodyPr wrap="square">
            <a:spAutoFit/>
          </a:bodyPr>
          <a:lstStyle/>
          <a:p>
            <a:pPr fontAlgn="auto">
              <a:lnSpc>
                <a:spcPct val="15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&gt; 0 </a:t>
            </a:r>
            <a:r>
              <a:rPr lang="zh-CN" altLang="en-US" sz="3600" b="1">
                <a:latin typeface="Times New Roman" panose="02020603050405020304" charset="0"/>
                <a:ea typeface="黑体" panose="02010609060101010101" charset="-122"/>
              </a:rPr>
              <a:t>时，方程有两个不相等的实数根；</a:t>
            </a:r>
            <a:endParaRPr lang="en-US" altLang="zh-CN" sz="3600" b="1">
              <a:latin typeface="Times New Roman" panose="02020603050405020304" charset="0"/>
              <a:ea typeface="黑体" panose="02010609060101010101" charset="-122"/>
            </a:endParaRPr>
          </a:p>
          <a:p>
            <a:pPr fontAlgn="auto">
              <a:lnSpc>
                <a:spcPct val="15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 0 </a:t>
            </a:r>
            <a:r>
              <a:rPr lang="zh-CN" altLang="en-US" sz="3600" b="1">
                <a:latin typeface="Times New Roman" panose="02020603050405020304" charset="0"/>
                <a:ea typeface="黑体" panose="02010609060101010101" charset="-122"/>
              </a:rPr>
              <a:t>时，方程有两个相等的实数根；</a:t>
            </a:r>
            <a:endParaRPr lang="en-US" altLang="zh-CN" sz="3600" b="1">
              <a:latin typeface="Times New Roman" panose="02020603050405020304" charset="0"/>
              <a:ea typeface="黑体" panose="02010609060101010101" charset="-122"/>
            </a:endParaRPr>
          </a:p>
          <a:p>
            <a:pPr fontAlgn="auto">
              <a:lnSpc>
                <a:spcPct val="150000"/>
              </a:lnSpc>
              <a:buFont typeface="Arial" panose="020B0604020202020204" pitchFamily="34" charset="0"/>
              <a:buNone/>
            </a:pPr>
            <a:r>
              <a:rPr lang="zh-CN" altLang="en-US" sz="3600" b="1">
                <a:latin typeface="Times New Roman" panose="02020603050405020304" charset="0"/>
                <a:ea typeface="黑体" panose="02010609060101010101" charset="-122"/>
                <a:sym typeface="+mn-ea"/>
              </a:rPr>
              <a:t>当 </a:t>
            </a:r>
            <a:r>
              <a:rPr lang="en-US" altLang="zh-CN" sz="3600" b="1">
                <a:solidFill>
                  <a:srgbClr val="FF0000"/>
                </a:solidFill>
                <a:latin typeface="Times New Roman" panose="02020603050405020304" charset="0"/>
                <a:ea typeface="黑体" panose="02010609060101010101" charset="-122"/>
              </a:rPr>
              <a:t>Δ &lt; 0 </a:t>
            </a:r>
            <a:r>
              <a:rPr lang="zh-CN" altLang="en-US" sz="3600" b="1">
                <a:latin typeface="Times New Roman" panose="02020603050405020304" charset="0"/>
                <a:ea typeface="黑体" panose="02010609060101010101" charset="-122"/>
              </a:rPr>
              <a:t>时，方程没有实数根</a:t>
            </a:r>
            <a:r>
              <a:rPr lang="en-US" altLang="zh-CN" sz="3600" b="1">
                <a:latin typeface="Times New Roman" panose="02020603050405020304" charset="0"/>
                <a:ea typeface="黑体" panose="02010609060101010101" charset="-122"/>
              </a:rPr>
              <a:t>.</a:t>
            </a:r>
            <a:endParaRPr lang="en-US" altLang="zh-CN" sz="3600" b="1">
              <a:latin typeface="Times New Roman" panose="02020603050405020304" charset="0"/>
              <a:ea typeface="黑体" panose="02010609060101010101" charset="-122"/>
            </a:endParaRPr>
          </a:p>
        </p:txBody>
      </p:sp>
      <p:grpSp>
        <p:nvGrpSpPr>
          <p:cNvPr id="4" name="组合 3"/>
          <p:cNvGrpSpPr/>
          <p:nvPr/>
        </p:nvGrpSpPr>
        <p:grpSpPr>
          <a:xfrm>
            <a:off x="8182374" y="3972396"/>
            <a:ext cx="2249515" cy="2173843"/>
            <a:chOff x="5751629" y="2278508"/>
            <a:chExt cx="2045014" cy="197622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0800000">
              <a:off x="5751629" y="2278508"/>
              <a:ext cx="2045014" cy="1976220"/>
            </a:xfrm>
            <a:prstGeom prst="rect">
              <a:avLst/>
            </a:prstGeom>
          </p:spPr>
        </p:pic>
        <p:sp>
          <p:nvSpPr>
            <p:cNvPr id="6" name="文本框 53"/>
            <p:cNvSpPr txBox="1"/>
            <p:nvPr/>
          </p:nvSpPr>
          <p:spPr>
            <a:xfrm>
              <a:off x="5790136" y="2516031"/>
              <a:ext cx="1940126" cy="1594841"/>
            </a:xfrm>
            <a:prstGeom prst="rect">
              <a:avLst/>
            </a:prstGeom>
            <a:noFill/>
          </p:spPr>
          <p:txBody>
            <a:bodyPr wrap="square" rtlCol="0">
              <a:spAutoFit/>
            </a:bodyPr>
            <a:ls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a:lstStyle>
            <a:p>
              <a:pPr algn="ctr" hangingPunct="1"/>
              <a:r>
                <a:rPr lang="zh-CN" altLang="en-US" sz="3600" b="1">
                  <a:latin typeface="+mj-lt"/>
                  <a:ea typeface="楷体" panose="02010609060101010101" pitchFamily="49" charset="-122"/>
                </a:rPr>
                <a:t>此结论</a:t>
              </a:r>
              <a:endParaRPr lang="en-US" altLang="zh-CN" sz="3600" b="1">
                <a:latin typeface="+mj-lt"/>
                <a:ea typeface="楷体" panose="02010609060101010101" pitchFamily="49" charset="-122"/>
              </a:endParaRPr>
            </a:p>
            <a:p>
              <a:pPr algn="ctr" hangingPunct="1"/>
              <a:r>
                <a:rPr lang="zh-CN" altLang="en-US" sz="3600" b="1">
                  <a:latin typeface="+mj-lt"/>
                  <a:ea typeface="楷体" panose="02010609060101010101" pitchFamily="49" charset="-122"/>
                </a:rPr>
                <a:t>反过来成</a:t>
              </a:r>
              <a:endParaRPr lang="en-US" altLang="zh-CN" sz="3600" b="1">
                <a:latin typeface="+mj-lt"/>
                <a:ea typeface="楷体" panose="02010609060101010101" pitchFamily="49" charset="-122"/>
              </a:endParaRPr>
            </a:p>
            <a:p>
              <a:pPr algn="ctr" hangingPunct="1"/>
              <a:r>
                <a:rPr lang="zh-CN" altLang="en-US" sz="3600" b="1">
                  <a:latin typeface="+mj-lt"/>
                  <a:ea typeface="楷体" panose="02010609060101010101" pitchFamily="49" charset="-122"/>
                </a:rPr>
                <a:t>立吗？</a:t>
              </a:r>
              <a:endParaRPr lang="zh-CN" altLang="en-US" sz="3600" b="1">
                <a:latin typeface="+mj-lt"/>
                <a:ea typeface="楷体" panose="02010609060101010101" pitchFamily="49" charset="-122"/>
              </a:endParaRPr>
            </a:p>
          </p:txBody>
        </p:sp>
      </p:grpSp>
      <p:sp>
        <p:nvSpPr>
          <p:cNvPr id="7" name="文本框 6"/>
          <p:cNvSpPr txBox="1"/>
          <p:nvPr/>
        </p:nvSpPr>
        <p:spPr>
          <a:xfrm>
            <a:off x="5099620" y="5341666"/>
            <a:ext cx="3125112" cy="646331"/>
          </a:xfrm>
          <a:prstGeom prst="rect">
            <a:avLst/>
          </a:prstGeom>
          <a:noFill/>
        </p:spPr>
        <p:txBody>
          <a:bodyPr wrap="square">
            <a:spAutoFit/>
          </a:bodyPr>
          <a:lstStyle/>
          <a:p>
            <a:pPr algn="r">
              <a:defRPr/>
            </a:pPr>
            <a:r>
              <a:rPr lang="zh-CN" altLang="en-US" sz="3600" b="1">
                <a:solidFill>
                  <a:srgbClr val="FF0000"/>
                </a:solidFill>
                <a:latin typeface="+mj-lt"/>
              </a:rPr>
              <a:t>反过来也成立</a:t>
            </a:r>
            <a:endParaRPr lang="zh-CN" altLang="en-US" sz="3600" b="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ppt_h/2"/>
                                          </p:val>
                                        </p:tav>
                                        <p:tav tm="100000">
                                          <p:val>
                                            <p:strVal val="#ppt_y"/>
                                          </p:val>
                                        </p:tav>
                                      </p:tavLst>
                                    </p:anim>
                                    <p:anim calcmode="lin" valueType="num">
                                      <p:cBhvr>
                                        <p:cTn id="19" dur="500" fill="hold"/>
                                        <p:tgtEl>
                                          <p:spTgt spid="4"/>
                                        </p:tgtEl>
                                        <p:attrNameLst>
                                          <p:attrName>ppt_w</p:attrName>
                                        </p:attrNameLst>
                                      </p:cBhvr>
                                      <p:tavLst>
                                        <p:tav tm="0">
                                          <p:val>
                                            <p:strVal val="#ppt_w"/>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tags/tag1.xml><?xml version="1.0" encoding="utf-8"?>
<p:tagLst xmlns:p="http://schemas.openxmlformats.org/presentationml/2006/main">
  <p:tag name="AS_UNIQUEID" val="705"/>
</p:tagLst>
</file>

<file path=ppt/tags/tag2.xml><?xml version="1.0" encoding="utf-8"?>
<p:tagLst xmlns:p="http://schemas.openxmlformats.org/presentationml/2006/main">
  <p:tag name="AS_UNIQUEID" val="706"/>
</p:tagLst>
</file>

<file path=ppt/tags/tag3.xml><?xml version="1.0" encoding="utf-8"?>
<p:tagLst xmlns:p="http://schemas.openxmlformats.org/presentationml/2006/main">
  <p:tag name="AS_UNIQUEID" val="713"/>
</p:tagLst>
</file>

<file path=ppt/tags/tag4.xml><?xml version="1.0" encoding="utf-8"?>
<p:tagLst xmlns:p="http://schemas.openxmlformats.org/presentationml/2006/main">
  <p:tag name="AS_UNIQUEID" val="714"/>
</p:tagLst>
</file>

<file path=ppt/tags/tag5.xml><?xml version="1.0" encoding="utf-8"?>
<p:tagLst xmlns:p="http://schemas.openxmlformats.org/presentationml/2006/main">
  <p:tag name="AS_UNIQUEID" val="7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楷新">
      <a:majorFont>
        <a:latin typeface="Times New Roman"/>
        <a:ea typeface="黑体"/>
        <a:cs typeface=""/>
      </a:majorFont>
      <a:minorFont>
        <a:latin typeface="Times New Roman"/>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2623</Words>
  <Application>WPS 演示</Application>
  <PresentationFormat>宽屏</PresentationFormat>
  <Paragraphs>243</Paragraphs>
  <Slides>22</Slides>
  <Notes>1</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38</vt:i4>
      </vt:variant>
      <vt:variant>
        <vt:lpstr>幻灯片标题</vt:lpstr>
      </vt:variant>
      <vt:variant>
        <vt:i4>22</vt:i4>
      </vt:variant>
    </vt:vector>
  </HeadingPairs>
  <TitlesOfParts>
    <vt:vector size="78" baseType="lpstr">
      <vt:lpstr>Arial</vt:lpstr>
      <vt:lpstr>宋体</vt:lpstr>
      <vt:lpstr>Wingdings</vt:lpstr>
      <vt:lpstr>楷体</vt:lpstr>
      <vt:lpstr>微软雅黑</vt:lpstr>
      <vt:lpstr>Aa楷体</vt:lpstr>
      <vt:lpstr>楷体_GB2312</vt:lpstr>
      <vt:lpstr>华文中宋</vt:lpstr>
      <vt:lpstr>Times New Roman</vt:lpstr>
      <vt:lpstr>黑体</vt:lpstr>
      <vt:lpstr>Euclid Math Two</vt:lpstr>
      <vt:lpstr>Segoe Print</vt:lpstr>
      <vt:lpstr>Gulim</vt:lpstr>
      <vt:lpstr>Calibri</vt:lpstr>
      <vt:lpstr>仿宋</vt:lpstr>
      <vt:lpstr>Arial Unicode MS</vt:lpstr>
      <vt:lpstr>等线</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litao</dc:creator>
  <cp:lastModifiedBy>唐唐唐小糖1</cp:lastModifiedBy>
  <cp:revision>578</cp:revision>
  <dcterms:created xsi:type="dcterms:W3CDTF">2025-11-05T05:12:00Z</dcterms:created>
  <dcterms:modified xsi:type="dcterms:W3CDTF">2026-02-04T08:33:02Z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5AAB255244BF4CCCB459A1C8B62325B6_12</vt:lpwstr>
  </property>
  <property fmtid="{D5CDD505-2E9C-101B-9397-08002B2CF9AE}" pid="3" name="KSOProductBuildVer">
    <vt:lpwstr>2052-12.1.0.24657</vt:lpwstr>
  </property>
</Properties>
</file>