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388" r:id="rId4"/>
    <p:sldId id="319" r:id="rId5"/>
    <p:sldId id="389" r:id="rId6"/>
    <p:sldId id="375" r:id="rId7"/>
    <p:sldId id="323" r:id="rId8"/>
    <p:sldId id="391" r:id="rId9"/>
    <p:sldId id="376" r:id="rId10"/>
    <p:sldId id="393" r:id="rId11"/>
    <p:sldId id="378" r:id="rId12"/>
    <p:sldId id="381" r:id="rId13"/>
    <p:sldId id="382" r:id="rId14"/>
    <p:sldId id="395" r:id="rId15"/>
    <p:sldId id="396" r:id="rId16"/>
    <p:sldId id="397" r:id="rId17"/>
    <p:sldId id="399" r:id="rId18"/>
    <p:sldId id="398" r:id="rId19"/>
    <p:sldId id="276" r:id="rId20"/>
    <p:sldId id="387" r:id="rId21"/>
    <p:sldId id="400" r:id="rId22"/>
    <p:sldId id="371" r:id="rId23"/>
    <p:sldId id="386" r:id="rId24"/>
    <p:sldId id="338" r:id="rId25"/>
    <p:sldId id="33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7DA2"/>
    <a:srgbClr val="FFB7CC"/>
    <a:srgbClr val="D1E7C1"/>
    <a:srgbClr val="FF00FF"/>
    <a:srgbClr val="FF7DFF"/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0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1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45607" y="1477055"/>
            <a:ext cx="10500787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17.5 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一元二次方程的应用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变化率问题与循环问题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02121" y="297513"/>
            <a:ext cx="3435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Rectangle 3"/>
          <p:cNvSpPr/>
          <p:nvPr/>
        </p:nvSpPr>
        <p:spPr>
          <a:xfrm>
            <a:off x="783220" y="713157"/>
            <a:ext cx="10310603" cy="2687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某磷肥厂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4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月份生产磷肥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500 t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，因管理不善，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5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月份的磷肥产量减少了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10%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；从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6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月份起，工厂强化了管理，产量逐月上升，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7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月份产量达到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648 t.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求该厂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6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月份、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7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月份产量的月平均增长率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.</a:t>
            </a:r>
            <a:endParaRPr lang="zh-CN" altLang="en-US" sz="3600" b="1" dirty="0">
              <a:latin typeface="+mj-lt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220" y="3313396"/>
            <a:ext cx="105655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该厂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6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月份、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7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月份产量的月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平均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增长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率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是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783220" y="3933852"/>
            <a:ext cx="93123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500(1 – 10%)·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(1 +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648</a:t>
            </a:r>
            <a:endParaRPr lang="en-US" altLang="zh-CN" sz="3600" b="1" ker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783220" y="4554308"/>
            <a:ext cx="82635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0.2 = 20%</a:t>
            </a:r>
            <a:r>
              <a:rPr lang="zh-CN" altLang="en-US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– 2.2.</a:t>
            </a:r>
            <a:endParaRPr lang="en-US" altLang="zh-CN" sz="3600" b="1" ker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783220" y="5174764"/>
            <a:ext cx="76325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– 2.2 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20%.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783220" y="5795221"/>
            <a:ext cx="10845355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defTabSz="1219200">
              <a:defRPr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答：该厂 </a:t>
            </a:r>
            <a:r>
              <a:rPr lang="en-US" altLang="zh-CN"/>
              <a:t>6 </a:t>
            </a:r>
            <a:r>
              <a:rPr lang="zh-CN" altLang="en-US"/>
              <a:t>月份、</a:t>
            </a:r>
            <a:r>
              <a:rPr lang="en-US" altLang="zh-CN"/>
              <a:t>7 </a:t>
            </a:r>
            <a:r>
              <a:rPr lang="zh-CN" altLang="en-US"/>
              <a:t>月份产量的月</a:t>
            </a:r>
            <a:r>
              <a:rPr lang="zh-CN" altLang="zh-CN"/>
              <a:t>平均</a:t>
            </a:r>
            <a:r>
              <a:rPr lang="zh-CN" altLang="en-US"/>
              <a:t>增长</a:t>
            </a:r>
            <a:r>
              <a:rPr lang="zh-CN" altLang="zh-CN"/>
              <a:t>率</a:t>
            </a:r>
            <a:r>
              <a:rPr lang="zh-CN" altLang="en-US"/>
              <a:t>是 </a:t>
            </a:r>
            <a:r>
              <a:rPr lang="en-US" altLang="zh-CN"/>
              <a:t>20%.</a:t>
            </a:r>
            <a:r>
              <a:rPr lang="zh-CN" altLang="en-US"/>
              <a:t> 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3" grpId="0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922" y="375968"/>
            <a:ext cx="5177038" cy="1460606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24355" y="2095236"/>
          <a:ext cx="11143290" cy="3647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290"/>
                <a:gridCol w="9936000"/>
              </a:tblGrid>
              <a:tr h="19100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平均增长率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若基础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量为 </a:t>
                      </a:r>
                      <a:r>
                        <a:rPr lang="en-US" altLang="zh-CN" sz="36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，设平均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增长率为 </a:t>
                      </a:r>
                      <a:r>
                        <a:rPr lang="en-US" altLang="zh-CN" sz="3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，则一次增长后的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量为 </a:t>
                      </a:r>
                      <a:r>
                        <a:rPr lang="en-US" altLang="zh-CN" sz="36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+ </a:t>
                      </a:r>
                      <a:r>
                        <a:rPr lang="en-US" altLang="zh-CN" sz="36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，两次增长后的量为 </a:t>
                      </a:r>
                      <a:r>
                        <a:rPr lang="en-US" altLang="zh-CN" sz="36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+ </a:t>
                      </a:r>
                      <a:r>
                        <a:rPr lang="en-US" altLang="zh-CN" sz="36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600" b="1" baseline="30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600" b="1" baseline="300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依此类推， </a:t>
                      </a:r>
                      <a:r>
                        <a:rPr lang="en-US" altLang="zh-CN" sz="36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 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增长后的量为 </a:t>
                      </a:r>
                      <a:r>
                        <a:rPr lang="en-US" altLang="zh-CN" sz="3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+ </a:t>
                      </a:r>
                      <a:r>
                        <a:rPr lang="en-US" altLang="zh-CN" sz="36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600" b="1" i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altLang="en-US" sz="3600" b="1" i="1" baseline="3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339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平均降低率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若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基础量为 </a:t>
                      </a:r>
                      <a:r>
                        <a:rPr lang="en-US" altLang="zh-CN" sz="36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，设平均降低率为 </a:t>
                      </a:r>
                      <a:r>
                        <a:rPr lang="en-US" altLang="zh-CN" sz="36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，则一次降低后的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量为 </a:t>
                      </a:r>
                      <a:r>
                        <a:rPr lang="en-US" altLang="zh-CN" sz="36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– </a:t>
                      </a:r>
                      <a:r>
                        <a:rPr lang="en-US" altLang="zh-CN" sz="36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，两次降低后的量为 </a:t>
                      </a:r>
                      <a:r>
                        <a:rPr lang="en-US" altLang="zh-CN" sz="36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– </a:t>
                      </a:r>
                      <a:r>
                        <a:rPr lang="en-US" altLang="zh-CN" sz="36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600" b="1" baseline="30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600" b="1" baseline="300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依此类推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36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 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降低后的量为 </a:t>
                      </a:r>
                      <a:r>
                        <a:rPr lang="en-US" altLang="zh-CN" sz="3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– </a:t>
                      </a:r>
                      <a:r>
                        <a:rPr lang="en-US" altLang="zh-CN" sz="36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600" b="1" i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altLang="en-US" sz="3600" b="1" i="1" baseline="3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363954" y="1448905"/>
            <a:ext cx="4581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增长率可以大于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14960" y="5798300"/>
            <a:ext cx="4581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降低率不能大于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2698" y="274290"/>
            <a:ext cx="47233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 传播问题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3530" y="1128524"/>
            <a:ext cx="10062210" cy="135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一个人患了流感，经过两轮传染后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人患了流感，每轮传染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中平均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传染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了几人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96000" y="444463"/>
            <a:ext cx="4723302" cy="663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+mj-lt"/>
                <a:ea typeface="楷体" panose="02010609060101010101" pitchFamily="49" charset="-122"/>
                <a:cs typeface="楷体" panose="02010609060101010101" pitchFamily="49" charset="-122"/>
              </a:rPr>
              <a:t>如何理解“两轮传染”？</a:t>
            </a:r>
            <a:endParaRPr lang="zh-CN" altLang="en-US" sz="3200" b="1">
              <a:solidFill>
                <a:srgbClr val="0000FF"/>
              </a:solidFill>
              <a:latin typeface="+mj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72698" y="2485305"/>
            <a:ext cx="9064077" cy="24801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通过特值理解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——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如果每轮每人传染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人：</a:t>
            </a:r>
            <a:endParaRPr lang="zh-CN" altLang="en-US" sz="3600" b="1">
              <a:latin typeface="+mj-lt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第1轮传染后患病人数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  <a:sym typeface="+mn-ea"/>
              </a:rPr>
              <a:t>_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  <a:sym typeface="+mn-ea"/>
              </a:rPr>
              <a:t>__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人；</a:t>
            </a:r>
            <a:endParaRPr lang="zh-CN" altLang="en-US" sz="3600" b="1">
              <a:latin typeface="+mj-lt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第2轮传染后患病人数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  <a:sym typeface="+mn-ea"/>
              </a:rPr>
              <a:t>__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人.</a:t>
            </a:r>
            <a:endParaRPr lang="zh-CN" altLang="en-US" sz="3600" b="1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372698" y="5175164"/>
            <a:ext cx="8449517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黑体" panose="02010609060101010101" pitchFamily="49" charset="-122"/>
              </a:rPr>
              <a:t>注意：不要忽视初始人数的二次传染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+mj-lt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+mj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903888" y="3283901"/>
            <a:ext cx="2466805" cy="8237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(1 + 2) = 3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903888" y="4086536"/>
            <a:ext cx="2861289" cy="8181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(1 + 2) + 2×3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1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1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21" grpId="1"/>
      <p:bldP spid="25" grpId="1"/>
      <p:bldP spid="25" grpId="2" uiExpand="1" build="p"/>
      <p:bldP spid="50" grpId="0"/>
      <p:bldP spid="50" grpId="1"/>
      <p:bldP spid="51" grpId="0"/>
      <p:bldP spid="51" grpId="1"/>
      <p:bldP spid="52" grpId="0"/>
      <p:bldP spid="5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Grp="1"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1" y="2945403"/>
            <a:ext cx="1266825" cy="12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51"/>
          <p:cNvPicPr>
            <a:picLocks noGrp="1"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289" y="1148841"/>
            <a:ext cx="1266825" cy="12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51"/>
          <p:cNvPicPr>
            <a:picLocks noGrp="1"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289" y="4913349"/>
            <a:ext cx="1266825" cy="12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体育51"/>
          <p:cNvPicPr>
            <a:picLocks noGrp="1"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561" y="919606"/>
            <a:ext cx="864870" cy="864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体育51"/>
          <p:cNvPicPr>
            <a:picLocks noGrp="1"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561" y="1869231"/>
            <a:ext cx="864870" cy="864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体育51"/>
          <p:cNvPicPr>
            <a:picLocks noGrp="1"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561" y="4718106"/>
            <a:ext cx="864870" cy="864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体育51"/>
          <p:cNvPicPr>
            <a:picLocks noGrp="1"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561" y="5667729"/>
            <a:ext cx="864870" cy="864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体育51"/>
          <p:cNvPicPr>
            <a:picLocks noGrp="1"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561" y="2818856"/>
            <a:ext cx="864870" cy="864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体育51"/>
          <p:cNvPicPr>
            <a:picLocks noGrp="1"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561" y="3768481"/>
            <a:ext cx="86487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右箭头 14"/>
          <p:cNvSpPr/>
          <p:nvPr/>
        </p:nvSpPr>
        <p:spPr>
          <a:xfrm rot="18360000">
            <a:off x="863444" y="2567776"/>
            <a:ext cx="1111549" cy="2453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6"/>
          <p:cNvSpPr/>
          <p:nvPr/>
        </p:nvSpPr>
        <p:spPr>
          <a:xfrm rot="20177119">
            <a:off x="2706002" y="1314576"/>
            <a:ext cx="649605" cy="2089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7"/>
          <p:cNvSpPr/>
          <p:nvPr/>
        </p:nvSpPr>
        <p:spPr>
          <a:xfrm rot="1418522" flipV="1">
            <a:off x="2706046" y="2119756"/>
            <a:ext cx="649605" cy="2089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8"/>
          <p:cNvSpPr/>
          <p:nvPr/>
        </p:nvSpPr>
        <p:spPr>
          <a:xfrm rot="20397289">
            <a:off x="2707546" y="5202030"/>
            <a:ext cx="649605" cy="2089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9"/>
          <p:cNvSpPr/>
          <p:nvPr/>
        </p:nvSpPr>
        <p:spPr>
          <a:xfrm rot="1440000" flipV="1">
            <a:off x="2705824" y="5942121"/>
            <a:ext cx="649605" cy="2089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21"/>
          <p:cNvSpPr/>
          <p:nvPr/>
        </p:nvSpPr>
        <p:spPr>
          <a:xfrm rot="695315" flipV="1">
            <a:off x="1310057" y="3827796"/>
            <a:ext cx="2038743" cy="2089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68177" y="450827"/>
            <a:ext cx="1427963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第1轮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99492" y="450827"/>
            <a:ext cx="1427963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轮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右箭头 14"/>
          <p:cNvSpPr/>
          <p:nvPr/>
        </p:nvSpPr>
        <p:spPr>
          <a:xfrm rot="3240000" flipV="1">
            <a:off x="898274" y="4611289"/>
            <a:ext cx="1111549" cy="2453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1"/>
          <p:cNvSpPr/>
          <p:nvPr/>
        </p:nvSpPr>
        <p:spPr>
          <a:xfrm rot="20904685">
            <a:off x="1310057" y="3202644"/>
            <a:ext cx="2038743" cy="2089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"/>
          <p:cNvSpPr txBox="1"/>
          <p:nvPr/>
        </p:nvSpPr>
        <p:spPr>
          <a:xfrm>
            <a:off x="4499927" y="833069"/>
            <a:ext cx="7263302" cy="5347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设</a:t>
            </a:r>
            <a:r>
              <a:rPr lang="zh-CN" altLang="en-US" sz="3600" b="1" dirty="0">
                <a:latin typeface="+mj-lt"/>
                <a:cs typeface="Times New Roman" panose="02020603050405020304" pitchFamily="18" charset="0"/>
              </a:rPr>
              <a:t>每轮传染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中平均每人</a:t>
            </a:r>
            <a:r>
              <a:rPr lang="zh-CN" altLang="en-US" sz="3600" b="1" dirty="0">
                <a:latin typeface="+mj-lt"/>
                <a:cs typeface="Times New Roman" panose="02020603050405020304" pitchFamily="18" charset="0"/>
              </a:rPr>
              <a:t>传染了</a:t>
            </a:r>
            <a:r>
              <a:rPr lang="en-US" altLang="zh-CN" sz="36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3600" b="1" i="1">
                <a:latin typeface="+mj-lt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人</a:t>
            </a:r>
            <a:r>
              <a:rPr lang="en-US" altLang="zh-CN" sz="3600" b="1" dirty="0">
                <a:latin typeface="+mj-lt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第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轮</a:t>
            </a:r>
            <a:r>
              <a:rPr lang="zh-CN" altLang="en-US" sz="3600" b="1" dirty="0">
                <a:latin typeface="+mj-lt"/>
                <a:cs typeface="Times New Roman" panose="02020603050405020304" pitchFamily="18" charset="0"/>
              </a:rPr>
              <a:t>传染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后有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______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人</a:t>
            </a:r>
            <a:r>
              <a:rPr lang="zh-CN" altLang="en-US" sz="3600" b="1" dirty="0">
                <a:latin typeface="+mj-lt"/>
                <a:cs typeface="Times New Roman" panose="02020603050405020304" pitchFamily="18" charset="0"/>
              </a:rPr>
              <a:t>患了流感</a:t>
            </a:r>
            <a:r>
              <a:rPr lang="en-US" altLang="zh-CN" sz="3600" b="1" dirty="0">
                <a:latin typeface="+mj-lt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第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轮</a:t>
            </a:r>
            <a:r>
              <a:rPr lang="zh-CN" altLang="en-US" sz="3600" b="1" dirty="0">
                <a:latin typeface="+mj-lt"/>
                <a:cs typeface="Times New Roman" panose="02020603050405020304" pitchFamily="18" charset="0"/>
              </a:rPr>
              <a:t>传染中的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传染源为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_____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人，第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轮传染后有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______________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人</a:t>
            </a:r>
            <a:r>
              <a:rPr lang="zh-CN" altLang="en-US" sz="3600" b="1" dirty="0">
                <a:latin typeface="+mj-lt"/>
                <a:cs typeface="Times New Roman" panose="02020603050405020304" pitchFamily="18" charset="0"/>
              </a:rPr>
              <a:t>患了流感</a:t>
            </a:r>
            <a:r>
              <a:rPr lang="en-US" altLang="zh-CN" sz="3600" b="1" dirty="0">
                <a:latin typeface="+mj-lt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根据</a:t>
            </a:r>
            <a:r>
              <a:rPr lang="zh-CN" altLang="en-US" sz="3600" b="1" dirty="0">
                <a:latin typeface="+mj-lt"/>
                <a:cs typeface="Times New Roman" panose="02020603050405020304" pitchFamily="18" charset="0"/>
              </a:rPr>
              <a:t>等量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关系 “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___________________________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”列出方程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____________________.</a:t>
            </a:r>
            <a:endParaRPr lang="zh-CN" altLang="en-US" sz="36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58229" y="1535559"/>
            <a:ext cx="11400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+ 1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348104" y="2189466"/>
            <a:ext cx="11400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+ 1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29373" y="2818328"/>
            <a:ext cx="31277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+ 1 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+ 1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33519" y="4780580"/>
            <a:ext cx="64363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两轮传染后，有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121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人患了流感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64964" y="5426589"/>
            <a:ext cx="43140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+ 1 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+ 1) = 121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4" grpId="1" animBg="1"/>
      <p:bldP spid="15" grpId="1" animBg="1"/>
      <p:bldP spid="16" grpId="1" animBg="1"/>
      <p:bldP spid="17" grpId="1" animBg="1"/>
      <p:bldP spid="19" grpId="1" animBg="1"/>
      <p:bldP spid="20" grpId="1"/>
      <p:bldP spid="21" grpId="1"/>
      <p:bldP spid="22" grpId="0" animBg="1"/>
      <p:bldP spid="23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3530" y="2231709"/>
            <a:ext cx="8529629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</a:rPr>
              <a:t>设每轮传染中平均每人传染了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cs typeface="Times New Roman" panose="02020603050405020304" pitchFamily="18" charset="0"/>
              </a:rPr>
              <a:t>x 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1929727" y="2958308"/>
            <a:ext cx="7879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+ 1 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+ 1) = 121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1929727" y="3637715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10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– 12.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929727" y="5091934"/>
            <a:ext cx="8112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每轮传染中平均每人传染了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10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945842" y="4317122"/>
            <a:ext cx="86572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– 12 </a:t>
            </a:r>
            <a:r>
              <a:rPr lang="zh-CN" altLang="en-US" sz="3600" b="1" kern="0">
                <a:solidFill>
                  <a:srgbClr val="FF0000"/>
                </a:solidFill>
                <a:latin typeface="+mn-ea"/>
                <a:ea typeface="+mn-ea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10.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3530" y="644430"/>
            <a:ext cx="10062210" cy="135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一个人患了流感，经过两轮传染后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人患了流感，每轮传染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中平均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传染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了几人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72698" y="274290"/>
            <a:ext cx="47233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知识点三 循环问题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表格 16"/>
          <p:cNvGraphicFramePr/>
          <p:nvPr/>
        </p:nvGraphicFramePr>
        <p:xfrm>
          <a:off x="500089" y="1173293"/>
          <a:ext cx="11191822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000"/>
                <a:gridCol w="2838977"/>
                <a:gridCol w="3080116"/>
                <a:gridCol w="3256729"/>
              </a:tblGrid>
              <a:tr h="108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类型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特点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常见实际问题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 i="1">
                          <a:solidFill>
                            <a:schemeClr val="tx1"/>
                          </a:solidFill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lt"/>
                          <a:ea typeface="宋体" panose="02010600030101010101" pitchFamily="2" charset="-122"/>
                          <a:cs typeface="楷体" panose="02010609060101010101" pitchFamily="49" charset="-122"/>
                        </a:rPr>
                        <a:t>个元素情况下的循环总次数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+mj-lt"/>
                        <a:ea typeface="宋体" panose="02010600030101010101" pitchFamily="2" charset="-122"/>
                        <a:cs typeface="楷体" panose="02010609060101010101" pitchFamily="49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单循环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每两个元素之间算一次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握手问题、 签合同问题、照相问题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双循环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每两个元素之间算两次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互赠</a:t>
                      </a:r>
                      <a:r>
                        <a:rPr lang="zh-CN" altLang="en-US" sz="3600" b="1" i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贺卡</a:t>
                      </a:r>
                      <a:endParaRPr lang="zh-CN" altLang="en-US" sz="3600" b="1" i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b="1" i="1">
                          <a:solidFill>
                            <a:srgbClr val="FF0000"/>
                          </a:solidFill>
                          <a:latin typeface="times" panose="02020603050405020304" pitchFamily="18" charset="0"/>
                          <a:ea typeface="楷体" panose="02010609060101010101" pitchFamily="49" charset="-122"/>
                          <a:cs typeface="times" panose="02020603050405020304" pitchFamily="18" charset="0"/>
                          <a:sym typeface="+mn-ea"/>
                        </a:rPr>
                        <a:t>n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" panose="02020603050405020304" pitchFamily="18" charset="0"/>
                          <a:ea typeface="楷体" panose="02010609060101010101" pitchFamily="49" charset="-122"/>
                          <a:cs typeface="times" panose="02020603050405020304" pitchFamily="18" charset="0"/>
                        </a:rPr>
                        <a:t>(</a:t>
                      </a:r>
                      <a:r>
                        <a:rPr lang="en-US" altLang="zh-CN" sz="3600" b="1" i="1">
                          <a:solidFill>
                            <a:srgbClr val="FF0000"/>
                          </a:solidFill>
                          <a:latin typeface="times" panose="02020603050405020304" pitchFamily="18" charset="0"/>
                          <a:ea typeface="楷体" panose="02010609060101010101" pitchFamily="49" charset="-122"/>
                          <a:cs typeface="times" panose="02020603050405020304" pitchFamily="18" charset="0"/>
                          <a:sym typeface="+mn-ea"/>
                        </a:rPr>
                        <a:t>n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" panose="02020603050405020304" pitchFamily="18" charset="0"/>
                          <a:ea typeface="楷体" panose="02010609060101010101" pitchFamily="49" charset="-122"/>
                          <a:cs typeface="times" panose="02020603050405020304" pitchFamily="18" charset="0"/>
                        </a:rPr>
                        <a:t> – 1)</a:t>
                      </a:r>
                      <a:endParaRPr lang="en-US" altLang="zh-CN" sz="3600" b="1">
                        <a:solidFill>
                          <a:srgbClr val="FF0000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多边形对角线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每两个元素之间算一次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楷体" panose="02010609060101010101" pitchFamily="49" charset="-122"/>
                        </a:rPr>
                        <a:t>凸 </a:t>
                      </a:r>
                      <a:r>
                        <a:rPr lang="en-US" altLang="zh-CN" sz="3600" b="1" i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  <a:sym typeface="+mn-ea"/>
                        </a:rPr>
                        <a:t>n 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楷体" panose="02010609060101010101" pitchFamily="49" charset="-122"/>
                        </a:rPr>
                        <a:t>边形对角线条数问题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+mj-lt"/>
                        <a:ea typeface="+mn-ea"/>
                        <a:cs typeface="楷体" panose="02010609060101010101" pitchFamily="49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706" marR="121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9146149" y="2731359"/>
          <a:ext cx="1930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2" name="Equation" r:id="rId1" imgW="46329600" imgH="25603200" progId="Equation.DSMT4">
                  <p:embed/>
                </p:oleObj>
              </mc:Choice>
              <mc:Fallback>
                <p:oleObj name="Equation" r:id="rId1" imgW="46329600" imgH="25603200" progId="Equation.DSMT4">
                  <p:embed/>
                  <p:pic>
                    <p:nvPicPr>
                      <p:cNvPr id="0" name="图片 45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46149" y="2731359"/>
                        <a:ext cx="19304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9127099" y="5318032"/>
          <a:ext cx="1968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3" name="Equation" r:id="rId3" imgW="47244000" imgH="25603200" progId="Equation.DSMT4">
                  <p:embed/>
                </p:oleObj>
              </mc:Choice>
              <mc:Fallback>
                <p:oleObj name="Equation" r:id="rId3" imgW="47244000" imgH="256032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27099" y="5318032"/>
                        <a:ext cx="19685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8543109" y="3011193"/>
            <a:ext cx="2488474" cy="605642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1193" y="3715535"/>
            <a:ext cx="2733817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72698" y="274290"/>
            <a:ext cx="47233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知识点三 循环问题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7989" y="3004378"/>
            <a:ext cx="2704011" cy="6056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44421" y="982176"/>
            <a:ext cx="11029716" cy="3352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某公司举办产品鉴定会，在专家到达时，经理和每位专家握一次手表示欢迎；在专家离开时，经理又和他们每人握一次手表示道别，且参加会议的每两位专家之间都握了一次手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所有参加会议的人共握手 20 次，参加这次会议的专家有多少人？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-43232" y="2697760"/>
            <a:ext cx="1696569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highlight>
                  <a:srgbClr val="FFFF00"/>
                </a:highlight>
                <a:latin typeface="+mj-lt"/>
                <a:cs typeface="Times New Roman" panose="02020603050405020304" pitchFamily="18" charset="0"/>
              </a:rPr>
              <a:t>单循环</a:t>
            </a:r>
            <a:endParaRPr lang="zh-CN" altLang="en-US" sz="3600" b="1">
              <a:solidFill>
                <a:srgbClr val="0000FF"/>
              </a:solidFill>
              <a:highlight>
                <a:srgbClr val="FFFF00"/>
              </a:highlight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60028" y="3765971"/>
            <a:ext cx="4380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endParaRPr lang="en-US" altLang="zh-CN" sz="3600" b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975" y="4408667"/>
            <a:ext cx="342713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经理握手次数：</a:t>
            </a:r>
            <a:endParaRPr lang="zh-CN" altLang="en-US" sz="3600" b="1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89941" y="4418133"/>
            <a:ext cx="6816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2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x</a:t>
            </a:r>
            <a:endParaRPr lang="en-US" altLang="zh-CN" sz="36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3975" y="5163743"/>
            <a:ext cx="598745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每位专家与专家的握手次数：</a:t>
            </a:r>
            <a:endParaRPr lang="zh-CN" altLang="en-US" sz="3600" b="1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01685" y="5721361"/>
            <a:ext cx="123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altLang="zh-CN" sz="3600" b="1" i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– 1</a:t>
            </a:r>
            <a:endParaRPr lang="en-US" altLang="zh-CN" sz="36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95553" y="4392812"/>
            <a:ext cx="573895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en-US" altLang="zh-CN" sz="3600" b="1" i="1"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位专家之间一共握手次数：</a:t>
            </a:r>
            <a:endParaRPr lang="zh-CN" altLang="en-US" sz="3600" b="1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86070" y="4937855"/>
            <a:ext cx="1837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altLang="zh-CN" sz="3600" b="1" i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– 1)</a:t>
            </a:r>
            <a:endParaRPr lang="en-US" altLang="zh-CN" sz="36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986070" y="5505808"/>
            <a:ext cx="1654319" cy="646331"/>
            <a:chOff x="7986070" y="5505808"/>
            <a:chExt cx="1654319" cy="646331"/>
          </a:xfrm>
        </p:grpSpPr>
        <p:sp>
          <p:nvSpPr>
            <p:cNvPr id="21" name="矩形 20"/>
            <p:cNvSpPr/>
            <p:nvPr/>
          </p:nvSpPr>
          <p:spPr>
            <a:xfrm>
              <a:off x="8573899" y="5505808"/>
              <a:ext cx="435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fontAlgn="auto">
                <a:defRPr/>
              </a:pPr>
              <a:r>
                <a:rPr lang="en-US" altLang="zh-CN" sz="3600" b="1">
                  <a:solidFill>
                    <a:srgbClr val="0000FF"/>
                  </a:solidFill>
                  <a:latin typeface="+mj-lt"/>
                  <a:cs typeface="Times New Roman" panose="02020603050405020304" pitchFamily="18" charset="0"/>
                </a:rPr>
                <a:t>2</a:t>
              </a:r>
              <a:endParaRPr lang="en-US" altLang="zh-CN" sz="36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986070" y="5558060"/>
              <a:ext cx="1654319" cy="0"/>
            </a:xfrm>
            <a:prstGeom prst="line">
              <a:avLst/>
            </a:prstGeom>
            <a:ln w="317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repeatCount="3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6" grpId="0" animBg="1"/>
      <p:bldP spid="10" grpId="0" animBg="1"/>
      <p:bldP spid="12" grpId="0"/>
      <p:bldP spid="12" grpId="1"/>
      <p:bldP spid="12" grpId="2"/>
      <p:bldP spid="8" grpId="0"/>
      <p:bldP spid="9" grpId="0"/>
      <p:bldP spid="9" grpId="1" uiExpand="1" build="p"/>
      <p:bldP spid="11" grpId="0"/>
      <p:bldP spid="13" grpId="0"/>
      <p:bldP spid="13" grpId="1" uiExpand="1" build="p"/>
      <p:bldP spid="14" grpId="0"/>
      <p:bldP spid="17" grpId="0"/>
      <p:bldP spid="17" grpId="1" uiExpand="1" build="p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4285" y="1225465"/>
            <a:ext cx="1055387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解：设参加这次会议的专家有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人，根据题意，得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81445" y="2018566"/>
          <a:ext cx="3860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3" name="Equation" r:id="rId1" imgW="92659200" imgH="25603200" progId="Equation.DSMT4">
                  <p:embed/>
                </p:oleObj>
              </mc:Choice>
              <mc:Fallback>
                <p:oleObj name="Equation" r:id="rId1" imgW="92659200" imgH="256032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1445" y="2018566"/>
                        <a:ext cx="38608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923899" y="3232136"/>
            <a:ext cx="82635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5</a:t>
            </a:r>
            <a:r>
              <a:rPr lang="zh-CN" altLang="en-US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– 8.</a:t>
            </a:r>
            <a:endParaRPr lang="en-US" altLang="zh-CN" sz="3600" b="1" ker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923899" y="4025237"/>
            <a:ext cx="76325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– 8 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5.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1923899" y="4818336"/>
            <a:ext cx="7311909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defTabSz="1219200">
              <a:defRPr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答：</a:t>
            </a:r>
            <a:r>
              <a:rPr lang="zh-CN" altLang="en-US">
                <a:cs typeface="Times New Roman" panose="02020603050405020304" pitchFamily="18" charset="0"/>
                <a:sym typeface="+mn-ea"/>
              </a:rPr>
              <a:t>参加这次会议的专家有 </a:t>
            </a:r>
            <a:r>
              <a:rPr lang="en-US" altLang="zh-CN"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i="1"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>
                <a:cs typeface="Times New Roman" panose="02020603050405020304" pitchFamily="18" charset="0"/>
                <a:sym typeface="+mn-ea"/>
              </a:rPr>
              <a:t>人</a:t>
            </a:r>
            <a:r>
              <a:rPr lang="en-US" altLang="zh-CN"/>
              <a:t>.</a:t>
            </a:r>
            <a:r>
              <a:rPr lang="zh-CN" altLang="en-US"/>
              <a:t> 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6885" y="943309"/>
            <a:ext cx="10038229" cy="57820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临近春节的三个月，某干果店迎来了销售旺季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第一个月的销售额为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8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万元，第三个月的销售额为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11.52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万元，设这两个月销售额的月平均增长率为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，则根据题意，可列方程为（        ）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742950" lvl="0" indent="-742950">
              <a:lnSpc>
                <a:spcPct val="130000"/>
              </a:lnSpc>
              <a:buAutoNum type="alphaUcPeriod"/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8(1 + 2</a:t>
            </a:r>
            <a:r>
              <a:rPr lang="en-US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 = 11.52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742950" lvl="0" indent="-742950">
              <a:lnSpc>
                <a:spcPct val="130000"/>
              </a:lnSpc>
              <a:buAutoNum type="alphaUcPeriod"/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×8(1 + </a:t>
            </a:r>
            <a:r>
              <a:rPr lang="en-US" altLang="zh-CN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 = 11.52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742950" lvl="0" indent="-742950">
              <a:lnSpc>
                <a:spcPct val="130000"/>
              </a:lnSpc>
              <a:buAutoNum type="alphaUcPeriod"/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8(1 + </a:t>
            </a:r>
            <a:r>
              <a:rPr lang="en-US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sz="3600" b="1" baseline="30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= 11.52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742950" lvl="0" indent="-742950">
              <a:lnSpc>
                <a:spcPct val="130000"/>
              </a:lnSpc>
              <a:buAutoNum type="alphaUcPeriod"/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8(1 + </a:t>
            </a:r>
            <a:r>
              <a:rPr lang="en-US" sz="3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sz="3600" b="1" baseline="30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 = 11.52</a:t>
            </a:r>
            <a:endParaRPr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88077" y="3085626"/>
            <a:ext cx="750570" cy="740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 algn="ctr" fontAlgn="auto">
              <a:lnSpc>
                <a:spcPct val="130000"/>
              </a:lnSpc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6991" y="1675372"/>
            <a:ext cx="11176377" cy="218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ea typeface="+mj-ea"/>
              </a:rPr>
              <a:t>2. </a:t>
            </a:r>
            <a:r>
              <a:rPr lang="zh-CN" altLang="en-US" sz="3600" b="1">
                <a:ea typeface="+mj-ea"/>
              </a:rPr>
              <a:t>一个病菌，经过两轮分裂后变成了 </a:t>
            </a:r>
            <a:r>
              <a:rPr lang="en-US" altLang="zh-CN" sz="3600" b="1">
                <a:ea typeface="+mj-ea"/>
              </a:rPr>
              <a:t>100 </a:t>
            </a:r>
            <a:r>
              <a:rPr lang="zh-CN" altLang="en-US" sz="3600" b="1">
                <a:ea typeface="+mj-ea"/>
              </a:rPr>
              <a:t>个，那么在每轮分裂中，一个病菌可以分裂为（       ）</a:t>
            </a:r>
            <a:endParaRPr lang="en-US" altLang="zh-CN" sz="3600" b="1"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ea typeface="+mj-ea"/>
              </a:rPr>
              <a:t>A. 8 </a:t>
            </a:r>
            <a:r>
              <a:rPr lang="zh-CN" altLang="en-US" sz="3600" b="1">
                <a:ea typeface="+mj-ea"/>
              </a:rPr>
              <a:t>个</a:t>
            </a:r>
            <a:r>
              <a:rPr lang="en-US" altLang="zh-CN" sz="3600" b="1" dirty="0">
                <a:ea typeface="+mj-ea"/>
              </a:rPr>
              <a:t>		</a:t>
            </a:r>
            <a:r>
              <a:rPr lang="en-US" altLang="zh-CN" sz="3600" b="1">
                <a:ea typeface="+mj-ea"/>
              </a:rPr>
              <a:t>B. 9 </a:t>
            </a:r>
            <a:r>
              <a:rPr lang="zh-CN" altLang="en-US" sz="3600" b="1">
                <a:ea typeface="+mj-ea"/>
              </a:rPr>
              <a:t>个</a:t>
            </a:r>
            <a:r>
              <a:rPr lang="en-US" altLang="zh-CN" sz="3600" b="1" dirty="0">
                <a:ea typeface="+mj-ea"/>
              </a:rPr>
              <a:t>		</a:t>
            </a:r>
            <a:r>
              <a:rPr lang="en-US" altLang="zh-CN" sz="3600" b="1">
                <a:ea typeface="+mj-ea"/>
              </a:rPr>
              <a:t>C. 10 </a:t>
            </a:r>
            <a:r>
              <a:rPr lang="zh-CN" altLang="en-US" sz="3600" b="1">
                <a:ea typeface="+mj-ea"/>
              </a:rPr>
              <a:t>个</a:t>
            </a:r>
            <a:r>
              <a:rPr lang="en-US" altLang="zh-CN" sz="3600" b="1" dirty="0">
                <a:ea typeface="+mj-ea"/>
              </a:rPr>
              <a:t>		</a:t>
            </a:r>
            <a:r>
              <a:rPr lang="en-US" altLang="zh-CN" sz="3600" b="1">
                <a:ea typeface="+mj-ea"/>
              </a:rPr>
              <a:t>D. 11 </a:t>
            </a:r>
            <a:r>
              <a:rPr lang="zh-CN" altLang="en-US" sz="3600" b="1">
                <a:ea typeface="+mj-ea"/>
              </a:rPr>
              <a:t>个</a:t>
            </a:r>
            <a:endParaRPr lang="zh-CN" altLang="en-US" sz="3600" b="1" dirty="0"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89938" y="2442729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C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5197" y="968528"/>
            <a:ext cx="21256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i="1">
                <a:solidFill>
                  <a:srgbClr val="0000FF"/>
                </a:solidFill>
              </a:rPr>
              <a:t>x</a:t>
            </a:r>
            <a:r>
              <a:rPr lang="en-US" altLang="zh-CN" sz="3600" b="1" baseline="30000">
                <a:solidFill>
                  <a:srgbClr val="0000FF"/>
                </a:solidFill>
              </a:rPr>
              <a:t>2</a:t>
            </a:r>
            <a:r>
              <a:rPr lang="en-US" altLang="zh-CN" sz="3600" b="1">
                <a:solidFill>
                  <a:srgbClr val="0000FF"/>
                </a:solidFill>
              </a:rPr>
              <a:t> </a:t>
            </a:r>
            <a:r>
              <a:rPr lang="zh-CN" altLang="en-US" sz="3600" b="1">
                <a:solidFill>
                  <a:srgbClr val="0000FF"/>
                </a:solidFill>
              </a:rPr>
              <a:t>= </a:t>
            </a:r>
            <a:r>
              <a:rPr lang="en-US" altLang="zh-CN" sz="3600" b="1">
                <a:solidFill>
                  <a:srgbClr val="0000FF"/>
                </a:solidFill>
              </a:rPr>
              <a:t>10</a:t>
            </a:r>
            <a:r>
              <a:rPr lang="zh-CN" altLang="en-US" sz="3600" b="1">
                <a:solidFill>
                  <a:srgbClr val="0000FF"/>
                </a:solidFill>
              </a:rPr>
              <a:t>0</a:t>
            </a:r>
            <a:endParaRPr lang="en-US" altLang="zh-CN" sz="3600" b="1" dirty="0">
              <a:solidFill>
                <a:srgbClr val="0000FF"/>
              </a:solidFill>
            </a:endParaRPr>
          </a:p>
        </p:txBody>
      </p:sp>
      <p:sp>
        <p:nvSpPr>
          <p:cNvPr id="11" name="Rectangle 15"/>
          <p:cNvSpPr/>
          <p:nvPr/>
        </p:nvSpPr>
        <p:spPr>
          <a:xfrm>
            <a:off x="3946332" y="4320402"/>
            <a:ext cx="4861697" cy="1333635"/>
          </a:xfrm>
          <a:prstGeom prst="rect">
            <a:avLst/>
          </a:prstGeom>
          <a:solidFill>
            <a:srgbClr val="EDF7E1"/>
          </a:solidFill>
          <a:ln w="9525">
            <a:noFill/>
          </a:ln>
          <a:effectLst>
            <a:outerShdw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609600">
              <a:lnSpc>
                <a:spcPct val="120000"/>
              </a:lnSpc>
              <a:defRPr/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注意：细胞分裂后， 原来的细胞就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不存在了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uiExpand="1" build="p"/>
      <p:bldP spid="11" grpId="0" bldLvl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8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新课导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8024" y="978055"/>
            <a:ext cx="11071599" cy="1455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  <a:defRPr/>
            </a:pPr>
            <a:r>
              <a:rPr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初中生正处于青春期，身体发育快，已知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元元</a:t>
            </a:r>
            <a:r>
              <a:rPr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去年四月份身高是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cm，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截至</a:t>
            </a:r>
            <a:r>
              <a:rPr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今年四月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altLang="zh-CN" sz="3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身高增长了</a:t>
            </a:r>
            <a:r>
              <a:rPr altLang="zh-CN" sz="3600" b="1" dirty="0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5%.</a:t>
            </a:r>
            <a:endParaRPr altLang="zh-CN" sz="3600" b="1" dirty="0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8025" y="2475033"/>
            <a:ext cx="7763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sz="3600" b="1">
                <a:latin typeface="+mj-lt"/>
                <a:cs typeface="Times New Roman" panose="02020603050405020304" pitchFamily="18" charset="0"/>
              </a:rPr>
              <a:t>1. 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你知道其中的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 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5%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 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是什么意思吗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？</a:t>
            </a:r>
            <a:endParaRPr altLang="zh-CN" sz="36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3426" y="3105834"/>
            <a:ext cx="7907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这一年增长的身高是去年身高的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5%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23885" y="5780566"/>
            <a:ext cx="1774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不会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8025" y="3836047"/>
            <a:ext cx="10775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sz="3600" b="1">
                <a:latin typeface="+mj-lt"/>
                <a:cs typeface="Times New Roman" panose="02020603050405020304" pitchFamily="18" charset="0"/>
              </a:rPr>
              <a:t>2. 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如果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从今年四月到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明年四月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，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身高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又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增长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了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 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5%，那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她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身高将是多少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？</a:t>
            </a:r>
            <a:endParaRPr altLang="zh-CN" sz="36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8025" y="5797711"/>
            <a:ext cx="96193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sz="3600" b="1">
                <a:latin typeface="+mj-lt"/>
                <a:cs typeface="Times New Roman" panose="02020603050405020304" pitchFamily="18" charset="0"/>
              </a:rPr>
              <a:t>3. 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她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的身高一直会以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 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5</a:t>
            </a:r>
            <a:r>
              <a:rPr lang="en-US" altLang="zh-CN" sz="3600" b="1">
                <a:latin typeface="+mj-lt"/>
                <a:cs typeface="Times New Roman" panose="02020603050405020304" pitchFamily="18" charset="0"/>
              </a:rPr>
              <a:t>% </a:t>
            </a:r>
            <a:r>
              <a:rPr altLang="zh-CN" sz="3600" b="1">
                <a:latin typeface="+mj-lt"/>
                <a:cs typeface="Times New Roman" panose="02020603050405020304" pitchFamily="18" charset="0"/>
              </a:rPr>
              <a:t>的速度增长下去吗</a:t>
            </a:r>
            <a:r>
              <a:rPr lang="zh-CN" altLang="en-US" sz="3600" b="1">
                <a:latin typeface="+mj-lt"/>
                <a:cs typeface="Times New Roman" panose="02020603050405020304" pitchFamily="18" charset="0"/>
              </a:rPr>
              <a:t>？</a:t>
            </a:r>
            <a:endParaRPr altLang="zh-CN" sz="36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30194" y="4395295"/>
            <a:ext cx="680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今年：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 + 5%) = 168 (cm)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0194" y="5073070"/>
            <a:ext cx="7143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明年：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168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 + 5%) = 176.4 (cm)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10" grpId="0"/>
      <p:bldP spid="10" grpId="1"/>
      <p:bldP spid="11" grpId="0"/>
      <p:bldP spid="12" grpId="0"/>
      <p:bldP spid="8" grpId="0"/>
      <p:bldP spid="8" grpId="1"/>
      <p:bldP spid="14" grpId="0"/>
      <p:bldP spid="1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9210" y="1387989"/>
            <a:ext cx="8773580" cy="1455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ea typeface="+mj-ea"/>
              </a:rPr>
              <a:t>3. </a:t>
            </a:r>
            <a:r>
              <a:rPr lang="zh-CN" altLang="en-US" sz="3600" b="1">
                <a:ea typeface="+mj-ea"/>
              </a:rPr>
              <a:t>已知一个凸多边形的对角线条数是 </a:t>
            </a:r>
            <a:r>
              <a:rPr lang="en-US" altLang="zh-CN" sz="3600" b="1">
                <a:ea typeface="+mj-ea"/>
              </a:rPr>
              <a:t>14</a:t>
            </a:r>
            <a:r>
              <a:rPr lang="zh-CN" altLang="en-US" sz="3600" b="1">
                <a:ea typeface="+mj-ea"/>
              </a:rPr>
              <a:t>，那么这个多边形的边数是</a:t>
            </a:r>
            <a:r>
              <a:rPr lang="en-US" altLang="zh-CN" sz="3600" b="1">
                <a:ea typeface="+mj-ea"/>
              </a:rPr>
              <a:t>________.</a:t>
            </a:r>
            <a:endParaRPr lang="zh-CN" altLang="en-US" sz="3600" b="1" dirty="0"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339952" y="3306400"/>
          <a:ext cx="2921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Equation" r:id="rId1" imgW="70104000" imgH="25603200" progId="Equation.DSMT4">
                  <p:embed/>
                </p:oleObj>
              </mc:Choice>
              <mc:Fallback>
                <p:oleObj name="Equation" r:id="rId1" imgW="70104000" imgH="256032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39952" y="3306400"/>
                        <a:ext cx="29210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545355" y="2115624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7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63522" y="272764"/>
            <a:ext cx="10418730" cy="4336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ea typeface="+mj-ea"/>
              </a:rPr>
              <a:t>4. </a:t>
            </a:r>
            <a:r>
              <a:rPr lang="zh-CN" altLang="en-US" sz="3600" b="1">
                <a:ea typeface="+mj-ea"/>
              </a:rPr>
              <a:t>某地发生禽类疫情，当地政府和企业迅速进行了疫情排查和处置</a:t>
            </a:r>
            <a:r>
              <a:rPr lang="en-US" altLang="zh-CN" sz="3600" b="1">
                <a:ea typeface="+mj-ea"/>
              </a:rPr>
              <a:t>. </a:t>
            </a:r>
            <a:r>
              <a:rPr lang="zh-CN" altLang="en-US" sz="3600" b="1">
                <a:ea typeface="+mj-ea"/>
              </a:rPr>
              <a:t>在疫情排查过程中，某农场第一天发现 </a:t>
            </a:r>
            <a:r>
              <a:rPr lang="en-US" altLang="zh-CN" sz="3600" b="1">
                <a:ea typeface="+mj-ea"/>
              </a:rPr>
              <a:t>3 </a:t>
            </a:r>
            <a:r>
              <a:rPr lang="zh-CN" altLang="en-US" sz="3600" b="1">
                <a:ea typeface="+mj-ea"/>
              </a:rPr>
              <a:t>只鸡发病，两天后发现共有 </a:t>
            </a:r>
            <a:r>
              <a:rPr lang="en-US" altLang="zh-CN" sz="3600" b="1">
                <a:ea typeface="+mj-ea"/>
              </a:rPr>
              <a:t>192 </a:t>
            </a:r>
            <a:r>
              <a:rPr lang="zh-CN" altLang="en-US" sz="3600" b="1">
                <a:ea typeface="+mj-ea"/>
              </a:rPr>
              <a:t>只鸡发病</a:t>
            </a:r>
            <a:r>
              <a:rPr lang="en-US" altLang="zh-CN" sz="3600" b="1">
                <a:ea typeface="+mj-ea"/>
              </a:rPr>
              <a:t>.</a:t>
            </a:r>
            <a:endParaRPr lang="en-US" altLang="zh-CN" sz="3600" b="1"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ea typeface="+mj-ea"/>
              </a:rPr>
              <a:t>（</a:t>
            </a:r>
            <a:r>
              <a:rPr lang="en-US" altLang="zh-CN" sz="3600" b="1">
                <a:ea typeface="+mj-ea"/>
              </a:rPr>
              <a:t>1</a:t>
            </a:r>
            <a:r>
              <a:rPr lang="zh-CN" altLang="en-US" sz="3600" b="1">
                <a:ea typeface="+mj-ea"/>
              </a:rPr>
              <a:t>）每只发病的鸡平均每天传染多少只鸡？</a:t>
            </a:r>
            <a:endParaRPr lang="en-US" altLang="zh-CN" sz="3600" b="1"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ea typeface="+mj-ea"/>
              </a:rPr>
              <a:t>（</a:t>
            </a:r>
            <a:r>
              <a:rPr lang="en-US" altLang="zh-CN" sz="3600" b="1">
                <a:ea typeface="+mj-ea"/>
              </a:rPr>
              <a:t>2</a:t>
            </a:r>
            <a:r>
              <a:rPr lang="zh-CN" altLang="en-US" sz="3600" b="1">
                <a:ea typeface="+mj-ea"/>
              </a:rPr>
              <a:t>）若疫情得不到有效控制，则 </a:t>
            </a:r>
            <a:r>
              <a:rPr lang="en-US" altLang="zh-CN" sz="3600" b="1">
                <a:ea typeface="+mj-ea"/>
              </a:rPr>
              <a:t>3 </a:t>
            </a:r>
            <a:r>
              <a:rPr lang="zh-CN" altLang="en-US" sz="3600" b="1">
                <a:ea typeface="+mj-ea"/>
              </a:rPr>
              <a:t>天后鸡的发病数会超过 </a:t>
            </a:r>
            <a:r>
              <a:rPr lang="en-US" altLang="zh-CN" sz="3600" b="1">
                <a:ea typeface="+mj-ea"/>
              </a:rPr>
              <a:t>1500 </a:t>
            </a:r>
            <a:r>
              <a:rPr lang="zh-CN" altLang="en-US" sz="3600" b="1">
                <a:ea typeface="+mj-ea"/>
              </a:rPr>
              <a:t>只吗？</a:t>
            </a:r>
            <a:endParaRPr lang="zh-CN" altLang="en-US" sz="3600" b="1" dirty="0">
              <a:ea typeface="+mj-ea"/>
            </a:endParaRPr>
          </a:p>
        </p:txBody>
      </p:sp>
      <p:graphicFrame>
        <p:nvGraphicFramePr>
          <p:cNvPr id="27" name="表格 26"/>
          <p:cNvGraphicFramePr/>
          <p:nvPr/>
        </p:nvGraphicFramePr>
        <p:xfrm>
          <a:off x="509451" y="4696725"/>
          <a:ext cx="10711542" cy="165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2259874"/>
                <a:gridCol w="4036423"/>
                <a:gridCol w="2259874"/>
                <a:gridCol w="849085"/>
              </a:tblGrid>
              <a:tr h="31750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开始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第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1 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天后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第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2 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天后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第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3 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天后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···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" panose="02020603050405020304" pitchFamily="18" charset="0"/>
                          <a:ea typeface="楷体" panose="02010609060101010101" pitchFamily="49" charset="-122"/>
                          <a:cs typeface="times" panose="02020603050405020304" pitchFamily="18" charset="0"/>
                        </a:rPr>
                        <a:t>3</a:t>
                      </a:r>
                      <a:endParaRPr lang="en-US" altLang="zh-CN" sz="3200" b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 baseline="3000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0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times" panose="02020603050405020304" pitchFamily="18" charset="0"/>
                          <a:ea typeface="楷体" panose="02010609060101010101" pitchFamily="49" charset="-122"/>
                          <a:cs typeface="times" panose="02020603050405020304" pitchFamily="18" charset="0"/>
                          <a:sym typeface="+mn-ea"/>
                        </a:rPr>
                        <a:t>···</a:t>
                      </a:r>
                      <a:endParaRPr lang="zh-CN" altLang="en-US" sz="3200" b="1" i="1">
                        <a:solidFill>
                          <a:srgbClr val="0000FF"/>
                        </a:solidFill>
                        <a:latin typeface="times" panose="02020603050405020304" pitchFamily="18" charset="0"/>
                        <a:ea typeface="楷体" panose="02010609060101010101" pitchFamily="49" charset="-122"/>
                        <a:cs typeface="times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1749336" y="5217154"/>
            <a:ext cx="237852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3 + 3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，即 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3(1 + 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endParaRPr lang="zh-CN" altLang="en-US" sz="3600" b="1" i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77788" y="5217154"/>
            <a:ext cx="403642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(3 + 3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 + (3 + 3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= 3(1 + 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= 192</a:t>
            </a:r>
            <a:endParaRPr lang="zh-CN" altLang="en-US" sz="3600" b="1" i="1" baseline="30000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09411" y="5217154"/>
            <a:ext cx="2849881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3(1 + 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r>
              <a:rPr lang="en-US" altLang="zh-CN" sz="3600" b="1" baseline="30000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3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= 192(1 + </a:t>
            </a:r>
            <a:r>
              <a:rPr lang="en-US" altLang="zh-CN" sz="3600" b="1" i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endParaRPr lang="zh-CN" altLang="en-US" sz="3600" b="1">
              <a:solidFill>
                <a:srgbClr val="0000FF"/>
              </a:solidFill>
              <a:latin typeface="times" panose="02020603050405020304" pitchFamily="18" charset="0"/>
              <a:ea typeface="楷体" panose="02010609060101010101" pitchFamily="49" charset="-122"/>
              <a:cs typeface="times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31" grpId="0"/>
      <p:bldP spid="31" grpId="1"/>
      <p:bldP spid="32" grpId="0"/>
      <p:bldP spid="3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9763" y="733416"/>
            <a:ext cx="99902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</a:rPr>
              <a:t>1</a:t>
            </a:r>
            <a:r>
              <a:rPr lang="zh-CN" altLang="en-US" sz="3600" b="1">
                <a:solidFill>
                  <a:srgbClr val="FF0000"/>
                </a:solidFill>
              </a:rPr>
              <a:t>）设每只发病的鸡平均每天传染 </a:t>
            </a:r>
            <a:r>
              <a:rPr lang="en-US" altLang="zh-CN" sz="3600" b="1" i="1">
                <a:solidFill>
                  <a:srgbClr val="FF0000"/>
                </a:solidFill>
              </a:rPr>
              <a:t>x </a:t>
            </a:r>
            <a:r>
              <a:rPr lang="zh-CN" altLang="en-US" sz="3600" b="1">
                <a:solidFill>
                  <a:srgbClr val="FF0000"/>
                </a:solidFill>
              </a:rPr>
              <a:t>只鸡，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3168" y="1451174"/>
            <a:ext cx="804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根据题意，得</a:t>
            </a:r>
            <a:r>
              <a:rPr lang="en-US" altLang="zh-CN" sz="3600" b="1">
                <a:solidFill>
                  <a:srgbClr val="FF0000"/>
                </a:solidFill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3(1 + </a:t>
            </a:r>
            <a:r>
              <a:rPr lang="en-US" altLang="zh-CN" sz="3600" b="1" i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  <a:sym typeface="+mn-ea"/>
              </a:rPr>
              <a:t> = 192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3168" y="2168932"/>
            <a:ext cx="69719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解方程，得 </a:t>
            </a:r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</a:rPr>
              <a:t>1 </a:t>
            </a:r>
            <a:r>
              <a:rPr lang="zh-CN" altLang="en-US" sz="3600" b="1">
                <a:solidFill>
                  <a:srgbClr val="FF0000"/>
                </a:solidFill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7</a:t>
            </a:r>
            <a:r>
              <a:rPr lang="zh-CN" altLang="en-US" sz="3600" b="1">
                <a:solidFill>
                  <a:srgbClr val="FF0000"/>
                </a:solidFill>
              </a:rPr>
              <a:t>，</a:t>
            </a:r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</a:rPr>
              <a:t>2 </a:t>
            </a:r>
            <a:r>
              <a:rPr lang="zh-CN" altLang="en-US" sz="3600" b="1">
                <a:solidFill>
                  <a:srgbClr val="FF0000"/>
                </a:solidFill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– 9</a:t>
            </a:r>
            <a:r>
              <a:rPr lang="zh-CN" altLang="en-US" sz="3600" b="1">
                <a:solidFill>
                  <a:srgbClr val="FF0000"/>
                </a:solidFill>
              </a:rPr>
              <a:t>.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73168" y="2886690"/>
            <a:ext cx="69719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</a:rPr>
              <a:t>2 </a:t>
            </a:r>
            <a:r>
              <a:rPr lang="zh-CN" altLang="en-US" sz="3600" b="1">
                <a:solidFill>
                  <a:srgbClr val="FF0000"/>
                </a:solidFill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– 9</a:t>
            </a:r>
            <a:r>
              <a:rPr lang="zh-CN" altLang="en-US" sz="3600" b="1">
                <a:solidFill>
                  <a:srgbClr val="FF0000"/>
                </a:solidFill>
              </a:rPr>
              <a:t> 不合题意，所以 </a:t>
            </a:r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= </a:t>
            </a:r>
            <a:r>
              <a:rPr lang="en-US" altLang="zh-CN" sz="3600" b="1">
                <a:solidFill>
                  <a:srgbClr val="FF0000"/>
                </a:solidFill>
              </a:rPr>
              <a:t>7.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73168" y="3604449"/>
            <a:ext cx="86570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答：每只发病的鸡平均每天传染 </a:t>
            </a:r>
            <a:r>
              <a:rPr lang="en-US" altLang="zh-CN" sz="3600" b="1">
                <a:solidFill>
                  <a:srgbClr val="FF0000"/>
                </a:solidFill>
              </a:rPr>
              <a:t>7 </a:t>
            </a:r>
            <a:r>
              <a:rPr lang="zh-CN" altLang="en-US" sz="3600" b="1">
                <a:solidFill>
                  <a:srgbClr val="FF0000"/>
                </a:solidFill>
              </a:rPr>
              <a:t>只鸡.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9763" y="4393634"/>
            <a:ext cx="72985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（</a:t>
            </a:r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zh-CN" altLang="en-US" sz="3600" b="1">
                <a:solidFill>
                  <a:srgbClr val="FF0000"/>
                </a:solidFill>
              </a:rPr>
              <a:t>）</a:t>
            </a:r>
            <a:r>
              <a:rPr lang="en-US" altLang="zh-CN" sz="3600" b="1">
                <a:solidFill>
                  <a:srgbClr val="FF0000"/>
                </a:solidFill>
              </a:rPr>
              <a:t>192×(1 + 7) = 1536</a:t>
            </a:r>
            <a:r>
              <a:rPr lang="zh-CN" altLang="en-US" sz="3600" b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zh-CN" altLang="en-US" sz="3600" b="1">
                <a:solidFill>
                  <a:srgbClr val="FF0000"/>
                </a:solidFill>
              </a:rPr>
              <a:t>只</a:t>
            </a:r>
            <a:r>
              <a:rPr lang="en-US" altLang="zh-CN" sz="3600" b="1">
                <a:solidFill>
                  <a:srgbClr val="FF0000"/>
                </a:solidFill>
              </a:rPr>
              <a:t>)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52167" y="4393634"/>
            <a:ext cx="28049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1536 &gt; 1500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73168" y="5092216"/>
            <a:ext cx="80456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所以若疫情得不到有效控制，则 </a:t>
            </a:r>
            <a:r>
              <a:rPr lang="en-US" altLang="zh-CN" sz="3600" b="1">
                <a:solidFill>
                  <a:srgbClr val="FF0000"/>
                </a:solidFill>
              </a:rPr>
              <a:t>3 </a:t>
            </a:r>
            <a:r>
              <a:rPr lang="zh-CN" altLang="en-US" sz="3600" b="1">
                <a:solidFill>
                  <a:srgbClr val="FF0000"/>
                </a:solidFill>
              </a:rPr>
              <a:t>天后鸡的发病数会超过 </a:t>
            </a:r>
            <a:r>
              <a:rPr lang="en-US" altLang="zh-CN" sz="3600" b="1">
                <a:solidFill>
                  <a:srgbClr val="FF0000"/>
                </a:solidFill>
              </a:rPr>
              <a:t>1500 </a:t>
            </a:r>
            <a:r>
              <a:rPr lang="zh-CN" altLang="en-US" sz="3600" b="1">
                <a:solidFill>
                  <a:srgbClr val="FF0000"/>
                </a:solidFill>
              </a:rPr>
              <a:t>只</a:t>
            </a:r>
            <a:r>
              <a:rPr lang="en-US" altLang="zh-CN" sz="3600" b="1">
                <a:solidFill>
                  <a:srgbClr val="FF0000"/>
                </a:solidFill>
              </a:rPr>
              <a:t>.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  <p:bldP spid="13" grpId="0" uiExpand="1" build="p"/>
      <p:bldP spid="14" grpId="0" uiExpand="1" build="p"/>
      <p:bldP spid="15" grpId="0" uiExpand="1" build="p"/>
      <p:bldP spid="16" grpId="0" uiExpand="1" build="p"/>
      <p:bldP spid="17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952360" y="1104821"/>
            <a:ext cx="341793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变化率问题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52359" y="5499526"/>
            <a:ext cx="423359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传播与循环问题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53956" y="1874241"/>
          <a:ext cx="9684088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9197"/>
                <a:gridCol w="8634891"/>
              </a:tblGrid>
              <a:tr h="11675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平均增长率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若基础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量为 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，设平均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增长率为 </a:t>
                      </a:r>
                      <a:r>
                        <a:rPr lang="en-US" altLang="zh-CN" sz="32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，则一次增长后的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量为 </a:t>
                      </a:r>
                      <a:r>
                        <a:rPr lang="en-US" altLang="zh-CN" sz="32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+ </a:t>
                      </a:r>
                      <a:r>
                        <a:rPr lang="en-US" altLang="zh-CN" sz="32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，两次增长后的量为 </a:t>
                      </a:r>
                      <a:r>
                        <a:rPr lang="en-US" altLang="zh-CN" sz="32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+ </a:t>
                      </a:r>
                      <a:r>
                        <a:rPr lang="en-US" altLang="zh-CN" sz="32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200" b="1" baseline="30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200" b="1" baseline="300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依此类推， 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 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增长后的量为 </a:t>
                      </a:r>
                      <a:r>
                        <a:rPr lang="en-US" altLang="zh-CN" sz="32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+ 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200" b="1" i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altLang="en-US" sz="3200" b="1" i="1" baseline="3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599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平均降低率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若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基础量为 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，设平均降低率为 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，则一次降低后的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量为 </a:t>
                      </a:r>
                      <a:r>
                        <a:rPr lang="en-US" altLang="zh-CN" sz="32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– </a:t>
                      </a:r>
                      <a:r>
                        <a:rPr lang="en-US" altLang="zh-CN" sz="32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，两次降低后的量为 </a:t>
                      </a:r>
                      <a:r>
                        <a:rPr lang="en-US" altLang="zh-CN" sz="32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– </a:t>
                      </a:r>
                      <a:r>
                        <a:rPr lang="en-US" altLang="zh-CN" sz="32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200" b="1" baseline="30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200" b="1" baseline="300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依此类推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 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降低后的量为 </a:t>
                      </a:r>
                      <a:r>
                        <a:rPr lang="en-US" altLang="zh-CN" sz="32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(1 – </a:t>
                      </a:r>
                      <a:r>
                        <a:rPr lang="en-US" altLang="zh-CN" sz="3200" b="1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200" b="1" i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altLang="en-US" sz="3200" b="1" i="1" baseline="3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542056" y="1320596"/>
            <a:ext cx="4094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增长率可以大于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07307" y="4983201"/>
            <a:ext cx="4094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降低率不能大于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pitchFamily="49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8606890" y="2541186"/>
            <a:ext cx="1438063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3"/>
          <p:cNvSpPr/>
          <p:nvPr/>
        </p:nvSpPr>
        <p:spPr>
          <a:xfrm>
            <a:off x="734377" y="1881094"/>
            <a:ext cx="10937670" cy="1870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            原来每盒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27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元的一种药品，经两次降价后每盒售价为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9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元，该药品两次降价的平均降价率是多少？（精确到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1%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）</a:t>
            </a:r>
            <a:endParaRPr lang="zh-CN" altLang="en-US" sz="3600" b="1" dirty="0">
              <a:latin typeface="+mj-lt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811950" y="1854200"/>
            <a:ext cx="1240521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06890" y="1344427"/>
            <a:ext cx="2836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P40 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例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49077" y="996602"/>
            <a:ext cx="5191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 变化率问题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22059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6" name="矩形 2"/>
          <p:cNvSpPr>
            <a:spLocks noChangeArrowheads="1"/>
          </p:cNvSpPr>
          <p:nvPr/>
        </p:nvSpPr>
        <p:spPr bwMode="auto">
          <a:xfrm>
            <a:off x="6685805" y="3091770"/>
            <a:ext cx="498624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4C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l" fontAlgn="auto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降价</a:t>
            </a:r>
            <a:r>
              <a:rPr lang="zh-CN" altLang="zh-CN" sz="3200" b="1">
                <a:solidFill>
                  <a:srgbClr val="0000FF"/>
                </a:solidFill>
                <a:latin typeface="+mn-ea"/>
                <a:ea typeface="+mn-ea"/>
              </a:rPr>
              <a:t>率是什么意思？它与</a:t>
            </a:r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原价</a:t>
            </a:r>
            <a:r>
              <a:rPr lang="zh-CN" altLang="zh-CN" sz="3200" b="1">
                <a:solidFill>
                  <a:srgbClr val="0000FF"/>
                </a:solidFill>
                <a:latin typeface="+mn-ea"/>
                <a:ea typeface="+mn-ea"/>
              </a:rPr>
              <a:t>之间有</a:t>
            </a:r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什么</a:t>
            </a:r>
            <a:r>
              <a:rPr lang="zh-CN" altLang="zh-CN" sz="3200" b="1">
                <a:solidFill>
                  <a:srgbClr val="0000FF"/>
                </a:solidFill>
                <a:latin typeface="+mn-ea"/>
                <a:ea typeface="+mn-ea"/>
              </a:rPr>
              <a:t>数量关系？</a:t>
            </a:r>
            <a:endParaRPr lang="zh-CN" altLang="zh-CN" sz="3200" b="1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1123583" y="4279656"/>
            <a:ext cx="75969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降价率是降低的价格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原价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的比值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3" name="组合 10"/>
          <p:cNvGrpSpPr/>
          <p:nvPr/>
        </p:nvGrpSpPr>
        <p:grpSpPr bwMode="auto">
          <a:xfrm>
            <a:off x="2850545" y="5082235"/>
            <a:ext cx="6490910" cy="1289397"/>
            <a:chOff x="2078185" y="2400712"/>
            <a:chExt cx="4868189" cy="966147"/>
          </a:xfrm>
        </p:grpSpPr>
        <p:sp>
          <p:nvSpPr>
            <p:cNvPr id="64" name="矩形 63"/>
            <p:cNvSpPr/>
            <p:nvPr/>
          </p:nvSpPr>
          <p:spPr>
            <a:xfrm>
              <a:off x="2078185" y="2635760"/>
              <a:ext cx="4868189" cy="483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降价率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                        ×</a:t>
              </a: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100%         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H="1">
              <a:off x="3578284" y="2887781"/>
              <a:ext cx="186292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矩形 5"/>
            <p:cNvSpPr>
              <a:spLocks noChangeArrowheads="1"/>
            </p:cNvSpPr>
            <p:nvPr/>
          </p:nvSpPr>
          <p:spPr bwMode="auto">
            <a:xfrm>
              <a:off x="3572471" y="2400712"/>
              <a:ext cx="1874554" cy="484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原价 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– 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现价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9" name="矩形 7"/>
            <p:cNvSpPr>
              <a:spLocks noChangeArrowheads="1"/>
            </p:cNvSpPr>
            <p:nvPr/>
          </p:nvSpPr>
          <p:spPr bwMode="auto">
            <a:xfrm>
              <a:off x="4093047" y="2882562"/>
              <a:ext cx="833403" cy="484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原价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6" grpId="0" bldLvl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51091" y="778474"/>
            <a:ext cx="2989098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8326" y="778474"/>
            <a:ext cx="2369673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25988" y="1338858"/>
            <a:ext cx="4590786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1573" y="1373173"/>
            <a:ext cx="3249062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3"/>
          <p:cNvSpPr/>
          <p:nvPr/>
        </p:nvSpPr>
        <p:spPr>
          <a:xfrm>
            <a:off x="1084000" y="684306"/>
            <a:ext cx="10292211" cy="1870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            原来每盒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27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元的一种药品，经两次降价后每盒售价为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9 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元，该药品两次降价的平均降价率是多少？（精确到 </a:t>
            </a:r>
            <a:r>
              <a:rPr lang="en-US" altLang="zh-CN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1%</a:t>
            </a:r>
            <a:r>
              <a:rPr lang="zh-CN" altLang="en-US" sz="3600" b="1">
                <a:latin typeface="+mj-lt"/>
                <a:ea typeface="黑体" panose="02010609060101010101" pitchFamily="49" charset="-122"/>
                <a:cs typeface="times" panose="02020603050405020304" pitchFamily="18" charset="0"/>
              </a:rPr>
              <a:t>）</a:t>
            </a:r>
            <a:endParaRPr lang="zh-CN" altLang="en-US" sz="3600" b="1" dirty="0">
              <a:latin typeface="+mj-lt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1161573" y="657412"/>
            <a:ext cx="1240521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1381" y="168627"/>
            <a:ext cx="2836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P40 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例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3966" y="1937377"/>
            <a:ext cx="5702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+mj-lt"/>
                <a:cs typeface="黑体" panose="02010609060101010101" pitchFamily="49" charset="-122"/>
              </a:rPr>
              <a:t>分析：现价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cs typeface="黑体" panose="02010609060101010101" pitchFamily="49" charset="-122"/>
              </a:rPr>
              <a:t> = 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cs typeface="黑体" panose="02010609060101010101" pitchFamily="49" charset="-122"/>
              </a:rPr>
              <a:t>原价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cs typeface="黑体" panose="02010609060101010101" pitchFamily="49" charset="-122"/>
              </a:rPr>
              <a:t>(1 – 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cs typeface="黑体" panose="02010609060101010101" pitchFamily="49" charset="-122"/>
              </a:rPr>
              <a:t>降价率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cs typeface="黑体" panose="02010609060101010101" pitchFamily="49" charset="-122"/>
              </a:rPr>
              <a:t>)</a:t>
            </a:r>
            <a:endParaRPr lang="zh-CN" altLang="en-US" sz="3200" b="1">
              <a:solidFill>
                <a:srgbClr val="0000FF"/>
              </a:solidFill>
              <a:latin typeface="+mj-lt"/>
              <a:cs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4000" y="2586536"/>
            <a:ext cx="77682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设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该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药品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两次降价的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平均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降价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率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是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altLang="zh-CN" sz="3600" b="1" i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19503" y="3361378"/>
            <a:ext cx="1439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defRPr/>
            </a:pPr>
            <a:r>
              <a:rPr lang="zh-CN" altLang="en-US" sz="3600" b="1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原价</a:t>
            </a:r>
            <a:endParaRPr lang="zh-CN" altLang="en-US" sz="3600" b="1" i="1" dirty="0">
              <a:solidFill>
                <a:srgbClr val="0000FF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37378" y="3361378"/>
            <a:ext cx="15744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</a:t>
            </a:r>
            <a:endParaRPr lang="en-US" altLang="zh-CN" sz="36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40673" y="4444688"/>
            <a:ext cx="4397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defRPr/>
            </a:pPr>
            <a:r>
              <a:rPr lang="zh-CN" altLang="en-US" sz="3600" b="1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第一次降价后的价格</a:t>
            </a:r>
            <a:endParaRPr lang="zh-CN" altLang="en-US" sz="3600" b="1" i="1" dirty="0">
              <a:solidFill>
                <a:srgbClr val="0000FF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7378" y="4444688"/>
            <a:ext cx="2237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27(1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6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箭头连接符 14"/>
          <p:cNvCxnSpPr>
            <a:stCxn id="11" idx="2"/>
            <a:endCxn id="13" idx="0"/>
          </p:cNvCxnSpPr>
          <p:nvPr/>
        </p:nvCxnSpPr>
        <p:spPr>
          <a:xfrm>
            <a:off x="3939291" y="4007709"/>
            <a:ext cx="0" cy="43697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952739" y="3901427"/>
            <a:ext cx="1825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降价率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40673" y="5527363"/>
            <a:ext cx="4397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defRPr/>
            </a:pPr>
            <a:r>
              <a:rPr lang="zh-CN" altLang="en-US" sz="3600" b="1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第二次降价后的价格</a:t>
            </a:r>
            <a:endParaRPr lang="zh-CN" altLang="en-US" sz="3600" b="1" i="1" dirty="0">
              <a:solidFill>
                <a:srgbClr val="0000FF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37378" y="5527363"/>
            <a:ext cx="2237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27(1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6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箭头连接符 18"/>
          <p:cNvCxnSpPr>
            <a:stCxn id="13" idx="2"/>
            <a:endCxn id="17" idx="0"/>
          </p:cNvCxnSpPr>
          <p:nvPr/>
        </p:nvCxnSpPr>
        <p:spPr>
          <a:xfrm flipH="1">
            <a:off x="3939290" y="5091019"/>
            <a:ext cx="1" cy="4363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952739" y="4984102"/>
            <a:ext cx="1825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降价率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9" grpId="1"/>
      <p:bldP spid="10" grpId="0"/>
      <p:bldP spid="11" grpId="0"/>
      <p:bldP spid="12" grpId="0"/>
      <p:bldP spid="13" grpId="0"/>
      <p:bldP spid="14" grpId="0"/>
      <p:bldP spid="16" grpId="0"/>
      <p:bldP spid="16" grpId="1"/>
      <p:bldP spid="17" grpId="0"/>
      <p:bldP spid="18" grpId="0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4349342" y="3537430"/>
            <a:ext cx="1732453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936261" y="804467"/>
            <a:ext cx="9404527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解</a:t>
            </a:r>
            <a:r>
              <a:rPr lang="zh-CN" altLang="en-US" sz="3600" b="1">
                <a:solidFill>
                  <a:srgbClr val="FF0066"/>
                </a:solidFill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   设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该种</a:t>
            </a:r>
            <a:r>
              <a:rPr lang="zh-CN" altLang="zh-CN" sz="3600" b="1">
                <a:latin typeface="+mj-lt"/>
                <a:ea typeface="+mj-ea"/>
                <a:cs typeface="Times New Roman" panose="02020603050405020304" pitchFamily="18" charset="0"/>
              </a:rPr>
              <a:t>药品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两次降价的</a:t>
            </a:r>
            <a:r>
              <a:rPr lang="zh-CN" altLang="zh-CN" sz="3600" b="1">
                <a:latin typeface="+mj-lt"/>
                <a:ea typeface="+mj-ea"/>
                <a:cs typeface="Times New Roman" panose="02020603050405020304" pitchFamily="18" charset="0"/>
              </a:rPr>
              <a:t>平均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降价</a:t>
            </a:r>
            <a:r>
              <a:rPr lang="zh-CN" altLang="zh-CN" sz="3600" b="1">
                <a:latin typeface="+mj-lt"/>
                <a:ea typeface="+mj-ea"/>
                <a:cs typeface="Times New Roman" panose="02020603050405020304" pitchFamily="18" charset="0"/>
              </a:rPr>
              <a:t>率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3600" b="1">
                <a:latin typeface="+mj-lt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cs typeface="Times New Roman" panose="02020603050405020304" pitchFamily="18" charset="0"/>
              </a:rPr>
              <a:t>x</a:t>
            </a:r>
            <a:r>
              <a:rPr lang="zh-CN" altLang="en-US" sz="3600" b="1">
                <a:latin typeface="+mj-lt"/>
                <a:ea typeface="+mj-ea"/>
              </a:rPr>
              <a:t>，根据题意，得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3919031" y="1523521"/>
            <a:ext cx="29279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27(1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9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1793803" y="3468577"/>
            <a:ext cx="6973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解方程，得 </a:t>
            </a:r>
            <a:r>
              <a:rPr lang="en-US" altLang="zh-CN" sz="3600" b="1" kern="0">
                <a:latin typeface="+mj-lt"/>
                <a:ea typeface="+mj-ea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≈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1.58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≈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0.42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1793803" y="4415391"/>
            <a:ext cx="87486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0000FF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= 1.58 </a:t>
            </a: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不合题意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，所以 </a:t>
            </a: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0.42 = 42%.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1081109" y="5285979"/>
            <a:ext cx="87486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答：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该</a:t>
            </a:r>
            <a:r>
              <a:rPr lang="zh-CN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药品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两次降价的</a:t>
            </a:r>
            <a:r>
              <a:rPr lang="zh-CN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平均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降价</a:t>
            </a:r>
            <a:r>
              <a:rPr lang="zh-CN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率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是 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42%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.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 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93802" y="2167640"/>
            <a:ext cx="4320194" cy="1079500"/>
            <a:chOff x="2385472" y="1925593"/>
            <a:chExt cx="4320194" cy="1079500"/>
          </a:xfrm>
        </p:grpSpPr>
        <p:sp>
          <p:nvSpPr>
            <p:cNvPr id="39" name="Text Box 17"/>
            <p:cNvSpPr txBox="1">
              <a:spLocks noChangeArrowheads="1"/>
            </p:cNvSpPr>
            <p:nvPr/>
          </p:nvSpPr>
          <p:spPr bwMode="auto">
            <a:xfrm>
              <a:off x="2385472" y="2142178"/>
              <a:ext cx="250925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1219200">
                <a:defRPr/>
              </a:pPr>
              <a:r>
                <a:rPr lang="zh-CN" altLang="en-US" sz="3600" b="1" kern="0">
                  <a:latin typeface="Times New Roman" panose="02020603050405020304"/>
                  <a:ea typeface="黑体" panose="02010609060101010101" pitchFamily="49" charset="-122"/>
                </a:rPr>
                <a:t>整理，得</a:t>
              </a:r>
              <a:endParaRPr lang="en-US" altLang="zh-CN" sz="3600" b="1" kern="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4445066" y="1925593"/>
            <a:ext cx="22606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7" name="Equation" r:id="rId1" imgW="54254400" imgH="25908000" progId="Equation.DSMT4">
                    <p:embed/>
                  </p:oleObj>
                </mc:Choice>
                <mc:Fallback>
                  <p:oleObj name="Equation" r:id="rId1" imgW="54254400" imgH="25908000" progId="Equation.DSMT4">
                    <p:embed/>
                    <p:pic>
                      <p:nvPicPr>
                        <p:cNvPr id="0" name="图片 3995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445066" y="1925593"/>
                          <a:ext cx="22606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8" name="矩形 67"/>
          <p:cNvSpPr/>
          <p:nvPr/>
        </p:nvSpPr>
        <p:spPr>
          <a:xfrm>
            <a:off x="8637334" y="2256628"/>
            <a:ext cx="2775211" cy="20621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zh-CN" altLang="zh-CN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根据问题的实际</a:t>
            </a:r>
            <a:r>
              <a:rPr lang="zh-CN" altLang="zh-CN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意义，平均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降价</a:t>
            </a:r>
            <a:r>
              <a:rPr lang="zh-CN" altLang="zh-CN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率</a:t>
            </a:r>
            <a:r>
              <a:rPr lang="zh-CN" altLang="zh-CN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应</a:t>
            </a:r>
            <a:r>
              <a:rPr lang="zh-CN" altLang="zh-CN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是小于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1 </a:t>
            </a:r>
            <a:r>
              <a:rPr lang="zh-CN" altLang="zh-CN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的</a:t>
            </a:r>
            <a:r>
              <a:rPr lang="zh-CN" altLang="zh-CN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正数</a:t>
            </a:r>
            <a:r>
              <a:rPr lang="en-US" altLang="zh-CN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altLang="zh-CN" sz="32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7" grpId="0"/>
      <p:bldP spid="41" grpId="0"/>
      <p:bldP spid="44" grpId="0"/>
      <p:bldP spid="46" grpId="0"/>
      <p:bldP spid="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43776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8070" y="513260"/>
            <a:ext cx="10982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两年前生产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1 t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甲药品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成本是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5000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元，生产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1 t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乙药品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成本是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6000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 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随着生产技术的进步，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现在生产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1 t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甲药品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成本是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3000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元，生产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1 t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乙药品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成本是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3600 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 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哪种药品成本的年平均下降</a:t>
            </a:r>
            <a:r>
              <a:rPr lang="zh-CN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率较大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8288" y="2813046"/>
            <a:ext cx="11195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甲、乙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药品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成本的年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平均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下降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率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分别是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cs typeface="Times New Roman" panose="02020603050405020304" pitchFamily="18" charset="0"/>
              </a:rPr>
              <a:t>y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339035" y="3351801"/>
            <a:ext cx="111954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5000(1 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3000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n-ea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6000(1 –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= 3600</a:t>
            </a:r>
            <a:endParaRPr lang="en-US" altLang="zh-CN" sz="3600" b="1" ker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03494" y="4001217"/>
            <a:ext cx="11513930" cy="1181100"/>
            <a:chOff x="2385472" y="1860834"/>
            <a:chExt cx="11513930" cy="1181100"/>
          </a:xfrm>
        </p:grpSpPr>
        <p:sp>
          <p:nvSpPr>
            <p:cNvPr id="30" name="Text Box 17"/>
            <p:cNvSpPr txBox="1">
              <a:spLocks noChangeArrowheads="1"/>
            </p:cNvSpPr>
            <p:nvPr/>
          </p:nvSpPr>
          <p:spPr bwMode="auto">
            <a:xfrm>
              <a:off x="2385472" y="2142178"/>
              <a:ext cx="250925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1219200">
                <a:defRPr/>
              </a:pPr>
              <a:r>
                <a:rPr lang="zh-CN" altLang="en-US" sz="3600" b="1" kern="0">
                  <a:solidFill>
                    <a:srgbClr val="FF0000"/>
                  </a:solidFill>
                  <a:latin typeface="+mj-lt"/>
                  <a:ea typeface="+mn-ea"/>
                </a:rPr>
                <a:t>解方程，得</a:t>
              </a:r>
              <a:endParaRPr lang="en-US" altLang="zh-CN" sz="3600" b="1" kern="0" dirty="0">
                <a:solidFill>
                  <a:srgbClr val="FF0000"/>
                </a:solidFill>
                <a:latin typeface="+mj-lt"/>
                <a:ea typeface="+mn-ea"/>
              </a:endParaRPr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4818902" y="1860834"/>
            <a:ext cx="9080500" cy="1181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4" name="Equation" r:id="rId1" imgW="217932000" imgH="28346400" progId="Equation.DSMT4">
                    <p:embed/>
                  </p:oleObj>
                </mc:Choice>
                <mc:Fallback>
                  <p:oleObj name="Equation" r:id="rId1" imgW="217932000" imgH="283464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18902" y="1860834"/>
                          <a:ext cx="9080500" cy="1181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" name="组合 33"/>
          <p:cNvGrpSpPr/>
          <p:nvPr/>
        </p:nvGrpSpPr>
        <p:grpSpPr>
          <a:xfrm>
            <a:off x="339035" y="5015399"/>
            <a:ext cx="10623128" cy="1222038"/>
            <a:chOff x="620172" y="1819415"/>
            <a:chExt cx="10623128" cy="1222038"/>
          </a:xfrm>
        </p:grpSpPr>
        <p:sp>
          <p:nvSpPr>
            <p:cNvPr id="35" name="Text Box 17"/>
            <p:cNvSpPr txBox="1">
              <a:spLocks noChangeArrowheads="1"/>
            </p:cNvSpPr>
            <p:nvPr/>
          </p:nvSpPr>
          <p:spPr bwMode="auto">
            <a:xfrm>
              <a:off x="5357272" y="2161073"/>
              <a:ext cx="362335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1219200">
                <a:defRPr/>
              </a:pPr>
              <a:r>
                <a:rPr lang="zh-CN" altLang="en-US" sz="3600" b="1" kern="0">
                  <a:solidFill>
                    <a:srgbClr val="FF0000"/>
                  </a:solidFill>
                  <a:latin typeface="+mj-lt"/>
                  <a:ea typeface="+mn-ea"/>
                </a:rPr>
                <a:t>不合题意，所以</a:t>
              </a:r>
              <a:endParaRPr lang="en-US" altLang="zh-CN" sz="3600" b="1" kern="0" dirty="0">
                <a:solidFill>
                  <a:srgbClr val="FF0000"/>
                </a:solidFill>
                <a:latin typeface="+mj-lt"/>
                <a:ea typeface="+mn-ea"/>
              </a:endParaRPr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620172" y="1860353"/>
            <a:ext cx="4737100" cy="1181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5" name="Equation" r:id="rId3" imgW="113690400" imgH="28346400" progId="Equation.DSMT4">
                    <p:embed/>
                  </p:oleObj>
                </mc:Choice>
                <mc:Fallback>
                  <p:oleObj name="Equation" r:id="rId3" imgW="113690400" imgH="28346400" progId="Equation.DSMT4">
                    <p:embed/>
                    <p:pic>
                      <p:nvPicPr>
                        <p:cNvPr id="0" name="对象 3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0172" y="1860353"/>
                          <a:ext cx="4737100" cy="1181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37"/>
            <p:cNvGraphicFramePr>
              <a:graphicFrameLocks noChangeAspect="1"/>
            </p:cNvGraphicFramePr>
            <p:nvPr/>
          </p:nvGraphicFramePr>
          <p:xfrm>
            <a:off x="8741400" y="1819415"/>
            <a:ext cx="2501900" cy="1181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6" name="Equation" r:id="rId5" imgW="60045600" imgH="28346400" progId="Equation.DSMT4">
                    <p:embed/>
                  </p:oleObj>
                </mc:Choice>
                <mc:Fallback>
                  <p:oleObj name="Equation" r:id="rId5" imgW="60045600" imgH="28346400" progId="Equation.DSMT4">
                    <p:embed/>
                    <p:pic>
                      <p:nvPicPr>
                        <p:cNvPr id="0" name="对象 3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741400" y="1819415"/>
                          <a:ext cx="2501900" cy="1181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" name="文本框 38"/>
          <p:cNvSpPr txBox="1"/>
          <p:nvPr/>
        </p:nvSpPr>
        <p:spPr>
          <a:xfrm>
            <a:off x="789329" y="6237437"/>
            <a:ext cx="96464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答：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甲、乙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药品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成本的年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平均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下降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率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一样大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5426" y="3232785"/>
            <a:ext cx="10442803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成本下降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较大的产品，其成本下降率不一定较大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成本下降额表示绝对变化量</a:t>
            </a:r>
            <a:r>
              <a:rPr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，成本下降率表示相对变化量</a:t>
            </a:r>
            <a:r>
              <a:rPr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，两者兼顾才能全面比较对象的变化状况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5426" y="578031"/>
            <a:ext cx="10600871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sz="3600" b="1" dirty="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思考：</a:t>
            </a:r>
            <a:r>
              <a:rPr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经过计算</a:t>
            </a:r>
            <a:r>
              <a:rPr 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你能得出什么结论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成本下降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大的药品，它的成本下降率一定也大吗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应怎样全面地比较几个对象的</a:t>
            </a:r>
            <a:r>
              <a:rPr 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状况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9734932" y="575697"/>
            <a:ext cx="1634441" cy="605642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2410650" y="1190127"/>
            <a:ext cx="1147420" cy="605642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824916" y="2386308"/>
            <a:ext cx="5558972" cy="6056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521761" y="2970582"/>
            <a:ext cx="2219089" cy="97539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30741" y="545842"/>
            <a:ext cx="11330518" cy="3422395"/>
            <a:chOff x="861482" y="545842"/>
            <a:chExt cx="11330518" cy="3422395"/>
          </a:xfrm>
        </p:grpSpPr>
        <p:sp>
          <p:nvSpPr>
            <p:cNvPr id="8" name="Rectangle 3"/>
            <p:cNvSpPr/>
            <p:nvPr/>
          </p:nvSpPr>
          <p:spPr>
            <a:xfrm>
              <a:off x="861482" y="545842"/>
              <a:ext cx="11330518" cy="32557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3600" b="1">
                  <a:latin typeface="+mj-lt"/>
                  <a:ea typeface="黑体" panose="02010609060101010101" pitchFamily="49" charset="-122"/>
                  <a:cs typeface="times" panose="02020603050405020304" pitchFamily="18" charset="0"/>
                </a:rPr>
                <a:t>            </a:t>
              </a:r>
              <a:r>
                <a:rPr lang="zh-CN" altLang="en-US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一农户原来种植的花生，每公顷产量为 </a:t>
              </a:r>
              <a:r>
                <a:rPr lang="en-US" altLang="zh-CN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3000 kg</a:t>
              </a:r>
              <a:r>
                <a:rPr lang="zh-CN" altLang="en-US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，出油率为 </a:t>
              </a:r>
              <a:r>
                <a:rPr lang="en-US" altLang="zh-CN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50%</a:t>
              </a:r>
              <a:r>
                <a:rPr lang="zh-CN" altLang="en-US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（即每 </a:t>
              </a:r>
              <a:r>
                <a:rPr lang="en-US" altLang="zh-CN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100 kg </a:t>
              </a:r>
              <a:r>
                <a:rPr lang="zh-CN" altLang="en-US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花生可加工出花生油</a:t>
              </a:r>
              <a:r>
                <a:rPr lang="en-US" altLang="zh-CN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 50 kg </a:t>
              </a:r>
              <a:r>
                <a:rPr lang="zh-CN" altLang="en-US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）</a:t>
              </a:r>
              <a:r>
                <a:rPr lang="en-US" altLang="zh-CN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. </a:t>
              </a:r>
              <a:r>
                <a:rPr lang="zh-CN" altLang="en-US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现在种植新品种花生后，每公顷收获的花生可加工出花生油 </a:t>
              </a:r>
              <a:r>
                <a:rPr lang="en-US" altLang="zh-CN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1980 kg</a:t>
              </a:r>
              <a:r>
                <a:rPr lang="zh-CN" altLang="en-US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，已知花生出油率的增长率是产量</a:t>
              </a:r>
              <a:endPara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增长率的    </a:t>
              </a:r>
              <a:r>
                <a:rPr lang="en-US" altLang="zh-CN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. </a:t>
              </a:r>
              <a:r>
                <a:rPr lang="zh-CN" altLang="en-US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求新品种花生产量的增长率</a:t>
              </a:r>
              <a:r>
                <a:rPr lang="en-US" altLang="zh-CN" sz="36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. </a:t>
              </a:r>
              <a:endParaRPr lang="zh-CN" altLang="en-US" sz="3600" b="1" dirty="0">
                <a:latin typeface="+mj-lt"/>
                <a:ea typeface="黑体" panose="02010609060101010101" pitchFamily="49" charset="-122"/>
                <a:cs typeface="times" panose="02020603050405020304" pitchFamily="18" charset="0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2841391" y="2901437"/>
            <a:ext cx="3302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37" name="Equation" r:id="rId1" imgW="7924800" imgH="25603200" progId="Equation.DSMT4">
                    <p:embed/>
                  </p:oleObj>
                </mc:Choice>
                <mc:Fallback>
                  <p:oleObj name="Equation" r:id="rId1" imgW="7924800" imgH="25603200" progId="Equation.DSMT4">
                    <p:embed/>
                    <p:pic>
                      <p:nvPicPr>
                        <p:cNvPr id="0" name="图片 4203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41391" y="2901437"/>
                          <a:ext cx="3302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文本框 48"/>
          <p:cNvSpPr txBox="1"/>
          <p:nvPr/>
        </p:nvSpPr>
        <p:spPr>
          <a:xfrm>
            <a:off x="8616965" y="3196668"/>
            <a:ext cx="2836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P40 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例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508314" y="478607"/>
            <a:ext cx="1240521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52502" y="4276912"/>
            <a:ext cx="2520347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分析：设新品种花生产量的增长率为 </a:t>
            </a:r>
            <a:r>
              <a:rPr lang="zh-CN" altLang="en-US" sz="3600" b="1" i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x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zh-CN" altLang="en-US" sz="3600" b="1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67" name="表格 66"/>
          <p:cNvGraphicFramePr/>
          <p:nvPr/>
        </p:nvGraphicFramePr>
        <p:xfrm>
          <a:off x="3745077" y="4094996"/>
          <a:ext cx="7585441" cy="249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2928"/>
                <a:gridCol w="1896513"/>
                <a:gridCol w="3276000"/>
              </a:tblGrid>
              <a:tr h="5397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原花生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新品种花生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产量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公顷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3000</a:t>
                      </a:r>
                      <a:endParaRPr lang="en-US" altLang="zh-CN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3000(1 + </a:t>
                      </a:r>
                      <a:r>
                        <a:rPr lang="en-US" altLang="zh-CN" sz="3200" b="1" i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endParaRPr lang="zh-CN" altLang="en-US" sz="3200" b="1" i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出油率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50%</a:t>
                      </a:r>
                      <a:endParaRPr lang="en-US" altLang="zh-CN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i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10642" marR="1106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" name="对象 70"/>
          <p:cNvGraphicFramePr>
            <a:graphicFrameLocks noChangeAspect="1"/>
          </p:cNvGraphicFramePr>
          <p:nvPr/>
        </p:nvGraphicFramePr>
        <p:xfrm>
          <a:off x="8302335" y="5307948"/>
          <a:ext cx="26924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8" name="Equation" r:id="rId3" imgW="64617600" imgH="28956000" progId="Equation.DSMT4">
                  <p:embed/>
                </p:oleObj>
              </mc:Choice>
              <mc:Fallback>
                <p:oleObj name="Equation" r:id="rId3" imgW="64617600" imgH="289560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02335" y="5307948"/>
                        <a:ext cx="26924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341002" y="4724399"/>
            <a:ext cx="1493766" cy="478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8259396" y="4731655"/>
            <a:ext cx="2980102" cy="478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355516" y="5496656"/>
            <a:ext cx="1493766" cy="701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54" grpId="0" animBg="1"/>
      <p:bldP spid="55" grpId="0" animBg="1"/>
      <p:bldP spid="66" grpId="0"/>
      <p:bldP spid="66" grpId="1"/>
      <p:bldP spid="4" grpId="0" animBg="1"/>
      <p:bldP spid="72" grpId="0" animBg="1"/>
      <p:bldP spid="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438720" y="804467"/>
            <a:ext cx="10668551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解</a:t>
            </a:r>
            <a:r>
              <a:rPr lang="zh-CN" altLang="en-US" sz="3600" b="1">
                <a:solidFill>
                  <a:srgbClr val="FF0066"/>
                </a:solidFill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   设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新品种花生产量的增长</a:t>
            </a:r>
            <a:r>
              <a:rPr lang="zh-CN" altLang="zh-CN" sz="3600" b="1">
                <a:latin typeface="+mj-lt"/>
                <a:ea typeface="+mj-ea"/>
                <a:cs typeface="Times New Roman" panose="02020603050405020304" pitchFamily="18" charset="0"/>
              </a:rPr>
              <a:t>率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为</a:t>
            </a:r>
            <a:r>
              <a:rPr lang="en-US" altLang="zh-CN" sz="3600" b="1">
                <a:latin typeface="+mj-lt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cs typeface="Times New Roman" panose="02020603050405020304" pitchFamily="18" charset="0"/>
              </a:rPr>
              <a:t>x</a:t>
            </a:r>
            <a:r>
              <a:rPr lang="zh-CN" altLang="en-US" sz="3600" b="1">
                <a:latin typeface="+mj-lt"/>
                <a:ea typeface="+mj-ea"/>
              </a:rPr>
              <a:t>，根据题意，得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1565201" y="3953643"/>
            <a:ext cx="90176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解方程，得 </a:t>
            </a:r>
            <a:r>
              <a:rPr lang="en-US" altLang="zh-CN" sz="3600" b="1" kern="0">
                <a:latin typeface="+mj-lt"/>
                <a:ea typeface="+mj-ea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0.2 = 20%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– 3.2.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1565201" y="4761105"/>
            <a:ext cx="76325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= </a:t>
            </a:r>
            <a:r>
              <a:rPr lang="en-US" altLang="zh-CN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– 3.2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</a:t>
            </a: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不合题意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，所以 </a:t>
            </a: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20%.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1565201" y="5568566"/>
            <a:ext cx="87486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答：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新品种花生产量的增长率为 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20%</a:t>
            </a:r>
            <a:r>
              <a:rPr lang="en-US" altLang="zh-CN" sz="3600" b="1" kern="0">
                <a:latin typeface="Times New Roman" panose="02020603050405020304"/>
                <a:ea typeface="黑体" panose="02010609060101010101" pitchFamily="49" charset="-122"/>
              </a:rPr>
              <a:t>.</a:t>
            </a: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 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1565201" y="3146181"/>
            <a:ext cx="63013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pitchFamily="49" charset="-122"/>
              </a:rPr>
              <a:t>整理，得  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+ 75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– 16 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0</a:t>
            </a:r>
            <a:endParaRPr lang="en-US" altLang="zh-CN" sz="3600" b="1" kern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16200" y="1562646"/>
          <a:ext cx="6959600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8" name="Equation" r:id="rId1" imgW="167030400" imgH="30784800" progId="Equation.DSMT4">
                  <p:embed/>
                </p:oleObj>
              </mc:Choice>
              <mc:Fallback>
                <p:oleObj name="Equation" r:id="rId1" imgW="167030400" imgH="30784800" progId="Equation.DSMT4">
                  <p:embed/>
                  <p:pic>
                    <p:nvPicPr>
                      <p:cNvPr id="0" name="图片 430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16200" y="1562646"/>
                        <a:ext cx="6959600" cy="1282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46" grpId="0"/>
      <p:bldP spid="3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3830</Words>
  <Application>WPS 演示</Application>
  <PresentationFormat>宽屏</PresentationFormat>
  <Paragraphs>359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24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黑体</vt:lpstr>
      <vt:lpstr>Times New Roman</vt:lpstr>
      <vt:lpstr>times</vt:lpstr>
      <vt:lpstr>Traditional Arabic</vt:lpstr>
      <vt:lpstr>仿宋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600</cp:revision>
  <dcterms:created xsi:type="dcterms:W3CDTF">2025-11-05T05:12:00Z</dcterms:created>
  <dcterms:modified xsi:type="dcterms:W3CDTF">2026-02-04T08:33:54Z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1ABEB8D29F844A44973E029F85D92945_12</vt:lpwstr>
  </property>
  <property fmtid="{D5CDD505-2E9C-101B-9397-08002B2CF9AE}" pid="3" name="KSOProductBuildVer">
    <vt:lpwstr>2052-12.1.0.24657</vt:lpwstr>
  </property>
</Properties>
</file>