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363" r:id="rId8"/>
    <p:sldId id="364" r:id="rId9"/>
    <p:sldId id="367" r:id="rId10"/>
    <p:sldId id="368" r:id="rId11"/>
    <p:sldId id="369" r:id="rId12"/>
    <p:sldId id="353" r:id="rId13"/>
    <p:sldId id="366" r:id="rId14"/>
    <p:sldId id="33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7DA2"/>
    <a:srgbClr val="FF7DFF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数学活动：挪球游戏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/>
          <p:cNvSpPr/>
          <p:nvPr/>
        </p:nvSpPr>
        <p:spPr>
          <a:xfrm>
            <a:off x="595469" y="4687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61490" y="487301"/>
            <a:ext cx="7719110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prstClr val="black"/>
                </a:solidFill>
              </a:rPr>
              <a:t>2. </a:t>
            </a:r>
            <a:r>
              <a:rPr lang="zh-CN" altLang="en-US" sz="3600" b="1">
                <a:solidFill>
                  <a:prstClr val="black"/>
                </a:solidFill>
              </a:rPr>
              <a:t>对 </a:t>
            </a:r>
            <a:r>
              <a:rPr lang="en-US" altLang="zh-CN" sz="3600" b="1" i="1">
                <a:solidFill>
                  <a:prstClr val="black"/>
                </a:solidFill>
              </a:rPr>
              <a:t>a</a:t>
            </a:r>
            <a:r>
              <a:rPr lang="en-US" altLang="zh-CN" sz="3600" b="1">
                <a:solidFill>
                  <a:prstClr val="black"/>
                </a:solidFill>
              </a:rPr>
              <a:t> = 1</a:t>
            </a:r>
            <a:r>
              <a:rPr lang="zh-CN" altLang="en-US" sz="3600" b="1">
                <a:solidFill>
                  <a:prstClr val="black"/>
                </a:solidFill>
              </a:rPr>
              <a:t>，总结你所观察到的规律</a:t>
            </a:r>
            <a:r>
              <a:rPr lang="en-US" altLang="zh-CN" sz="3600" b="1">
                <a:solidFill>
                  <a:prstClr val="black"/>
                </a:solidFill>
              </a:rPr>
              <a:t>.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04822" y="1540053"/>
            <a:ext cx="9448878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        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= 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堆会按照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16…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依次翻倍增长，每一步移动到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的球数就是当前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的大小。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        最终当某一堆被耗尽时，操作结束，因此总能在有限步内把全部球合并成至多两堆。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/>
          <p:cNvSpPr/>
          <p:nvPr/>
        </p:nvSpPr>
        <p:spPr>
          <a:xfrm>
            <a:off x="595469" y="4687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36445" y="487301"/>
            <a:ext cx="7719110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prstClr val="black"/>
                </a:solidFill>
              </a:rPr>
              <a:t>3. </a:t>
            </a:r>
            <a:r>
              <a:rPr lang="zh-CN" altLang="en-US" sz="3600" b="1">
                <a:solidFill>
                  <a:prstClr val="black"/>
                </a:solidFill>
              </a:rPr>
              <a:t>若 </a:t>
            </a:r>
            <a:r>
              <a:rPr lang="en-US" altLang="zh-CN" sz="3600" b="1" i="1">
                <a:solidFill>
                  <a:prstClr val="black"/>
                </a:solidFill>
              </a:rPr>
              <a:t>a</a:t>
            </a:r>
            <a:r>
              <a:rPr lang="en-US" altLang="zh-CN" sz="3600" b="1">
                <a:solidFill>
                  <a:prstClr val="black"/>
                </a:solidFill>
              </a:rPr>
              <a:t> + </a:t>
            </a:r>
            <a:r>
              <a:rPr lang="en-US" altLang="zh-CN" sz="3600" b="1" i="1">
                <a:solidFill>
                  <a:prstClr val="black"/>
                </a:solidFill>
              </a:rPr>
              <a:t>b</a:t>
            </a:r>
            <a:r>
              <a:rPr lang="en-US" altLang="zh-CN" sz="3600" b="1">
                <a:solidFill>
                  <a:prstClr val="black"/>
                </a:solidFill>
              </a:rPr>
              <a:t> + </a:t>
            </a:r>
            <a:r>
              <a:rPr lang="en-US" altLang="zh-CN" sz="3600" b="1" i="1">
                <a:solidFill>
                  <a:prstClr val="black"/>
                </a:solidFill>
              </a:rPr>
              <a:t>c</a:t>
            </a:r>
            <a:r>
              <a:rPr lang="en-US" altLang="zh-CN" sz="3600" b="1">
                <a:solidFill>
                  <a:prstClr val="black"/>
                </a:solidFill>
              </a:rPr>
              <a:t> = 50 </a:t>
            </a:r>
            <a:r>
              <a:rPr lang="zh-CN" altLang="en-US" sz="3600" b="1">
                <a:solidFill>
                  <a:prstClr val="black"/>
                </a:solidFill>
              </a:rPr>
              <a:t>不变，当 </a:t>
            </a:r>
            <a:r>
              <a:rPr lang="en-US" altLang="zh-CN" sz="3600" b="1" i="1">
                <a:solidFill>
                  <a:prstClr val="black"/>
                </a:solidFill>
              </a:rPr>
              <a:t>a</a:t>
            </a:r>
            <a:r>
              <a:rPr lang="en-US" altLang="zh-CN" sz="3600" b="1">
                <a:solidFill>
                  <a:prstClr val="black"/>
                </a:solidFill>
              </a:rPr>
              <a:t> &gt; 1 </a:t>
            </a:r>
            <a:r>
              <a:rPr lang="zh-CN" altLang="en-US" sz="3600" b="1">
                <a:solidFill>
                  <a:prstClr val="black"/>
                </a:solidFill>
              </a:rPr>
              <a:t>时，你又能找到什么规律？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7300" y="2594153"/>
            <a:ext cx="9156778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的增长以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为起点，依旧是“依次翻倍”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&gt; 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16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 ······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5939" y="2679500"/>
            <a:ext cx="9340123" cy="76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4000" b="1">
                <a:solidFill>
                  <a:prstClr val="black"/>
                </a:solidFill>
              </a:rPr>
              <a:t>通过本节课的学习，你有什么收获？</a:t>
            </a:r>
            <a:endParaRPr lang="zh-CN" altLang="en-US" sz="40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规则介绍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6561" y="975673"/>
            <a:ext cx="1157887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/>
              <a:t>    一些球被分成了许多堆，我们可以任意选择甲、乙两堆按照以下规则挪动：若甲堆的球数 </a:t>
            </a:r>
            <a:r>
              <a:rPr lang="en-US" altLang="zh-CN" sz="3400" b="1" i="1"/>
              <a:t>p</a:t>
            </a:r>
            <a:r>
              <a:rPr lang="en-US" altLang="zh-CN" sz="3400" b="1"/>
              <a:t> </a:t>
            </a:r>
            <a:r>
              <a:rPr lang="zh-CN" altLang="en-US" sz="3400" b="1"/>
              <a:t>不少于乙堆的球数</a:t>
            </a:r>
            <a:r>
              <a:rPr lang="en-US" altLang="zh-CN" sz="3400" b="1"/>
              <a:t> </a:t>
            </a:r>
            <a:r>
              <a:rPr lang="en-US" altLang="zh-CN" sz="3400" b="1" i="1"/>
              <a:t>q</a:t>
            </a:r>
            <a:r>
              <a:rPr lang="zh-CN" altLang="en-US" sz="3400" b="1"/>
              <a:t>，则从甲堆拿 </a:t>
            </a:r>
            <a:r>
              <a:rPr lang="en-US" altLang="zh-CN" sz="3400" b="1" i="1"/>
              <a:t>q </a:t>
            </a:r>
            <a:r>
              <a:rPr lang="zh-CN" altLang="en-US" sz="3400" b="1"/>
              <a:t>个球放到乙堆去，这算是挪动一次</a:t>
            </a:r>
            <a:r>
              <a:rPr lang="en-US" altLang="zh-CN" sz="3400" b="1"/>
              <a:t>. </a:t>
            </a:r>
            <a:r>
              <a:rPr lang="zh-CN" altLang="en-US" sz="3400" b="1"/>
              <a:t>继续这个过程，总可以做到经过有限次挪动把所有的球合并成至多两堆</a:t>
            </a:r>
            <a:r>
              <a:rPr lang="en-US" altLang="zh-CN" sz="3400" b="1"/>
              <a:t>.</a:t>
            </a:r>
            <a:endParaRPr lang="zh-CN" altLang="en-US" sz="3400" b="1" dirty="0"/>
          </a:p>
        </p:txBody>
      </p:sp>
      <p:grpSp>
        <p:nvGrpSpPr>
          <p:cNvPr id="87" name="组合 86"/>
          <p:cNvGrpSpPr/>
          <p:nvPr/>
        </p:nvGrpSpPr>
        <p:grpSpPr>
          <a:xfrm>
            <a:off x="1207955" y="3837997"/>
            <a:ext cx="1645062" cy="2281810"/>
            <a:chOff x="1207955" y="3837997"/>
            <a:chExt cx="1645062" cy="2281810"/>
          </a:xfrm>
        </p:grpSpPr>
        <p:sp>
          <p:nvSpPr>
            <p:cNvPr id="2" name="椭圆 1"/>
            <p:cNvSpPr/>
            <p:nvPr/>
          </p:nvSpPr>
          <p:spPr>
            <a:xfrm rot="5400000">
              <a:off x="2396655" y="3837997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2396655" y="4294359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2396655" y="4750721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2396655" y="5207083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396655" y="5663445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1802305" y="3837997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207955" y="3837997"/>
              <a:ext cx="456362" cy="4563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5400000">
              <a:off x="1207955" y="4294359"/>
              <a:ext cx="456362" cy="4563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5400000">
              <a:off x="1207955" y="4750721"/>
              <a:ext cx="456362" cy="4563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847850" y="3837994"/>
            <a:ext cx="1645059" cy="2281808"/>
            <a:chOff x="3847850" y="3837994"/>
            <a:chExt cx="1645059" cy="2281808"/>
          </a:xfrm>
        </p:grpSpPr>
        <p:sp>
          <p:nvSpPr>
            <p:cNvPr id="49" name="椭圆 48"/>
            <p:cNvSpPr/>
            <p:nvPr/>
          </p:nvSpPr>
          <p:spPr>
            <a:xfrm rot="5400000">
              <a:off x="5036548" y="3837994"/>
              <a:ext cx="456362" cy="45636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5400000">
              <a:off x="5036548" y="4294356"/>
              <a:ext cx="456362" cy="45636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5400000">
              <a:off x="5036548" y="4750717"/>
              <a:ext cx="456362" cy="45636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5400000">
              <a:off x="5036548" y="5207079"/>
              <a:ext cx="456362" cy="45636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5400000">
              <a:off x="5036548" y="5663440"/>
              <a:ext cx="456362" cy="45636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5400000">
              <a:off x="4442199" y="3837994"/>
              <a:ext cx="456362" cy="456361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5400000">
              <a:off x="3847850" y="3837994"/>
              <a:ext cx="456362" cy="45636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082092" y="3837994"/>
            <a:ext cx="1505896" cy="2291067"/>
            <a:chOff x="7082092" y="3837994"/>
            <a:chExt cx="1505896" cy="2291067"/>
          </a:xfrm>
        </p:grpSpPr>
        <p:sp>
          <p:nvSpPr>
            <p:cNvPr id="62" name="椭圆 61"/>
            <p:cNvSpPr/>
            <p:nvPr/>
          </p:nvSpPr>
          <p:spPr>
            <a:xfrm rot="5400000">
              <a:off x="7676441" y="3847253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5400000">
              <a:off x="7676441" y="4303615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5400000">
              <a:off x="7676441" y="4759976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5400000">
              <a:off x="7676441" y="5216338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5400000">
              <a:off x="7676441" y="5672699"/>
              <a:ext cx="456362" cy="45636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5400000">
              <a:off x="7082092" y="3847253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5400000">
              <a:off x="8131626" y="4750717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5400000">
              <a:off x="8131626" y="5207079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5400000">
              <a:off x="8131626" y="5663440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5400000">
              <a:off x="8131626" y="3837994"/>
              <a:ext cx="456362" cy="4563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5400000">
              <a:off x="8131626" y="4294356"/>
              <a:ext cx="456362" cy="45636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5400000">
            <a:off x="9194865" y="4225953"/>
            <a:ext cx="2281810" cy="1505897"/>
            <a:chOff x="814191" y="3315094"/>
            <a:chExt cx="3348625" cy="2209950"/>
          </a:xfrm>
        </p:grpSpPr>
        <p:sp>
          <p:nvSpPr>
            <p:cNvPr id="75" name="椭圆 74"/>
            <p:cNvSpPr/>
            <p:nvPr/>
          </p:nvSpPr>
          <p:spPr>
            <a:xfrm>
              <a:off x="814191" y="3983093"/>
              <a:ext cx="669725" cy="66972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483916" y="3983093"/>
              <a:ext cx="669725" cy="66972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2153641" y="3983093"/>
              <a:ext cx="669725" cy="66972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823366" y="3983093"/>
              <a:ext cx="669725" cy="66972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493091" y="3983093"/>
              <a:ext cx="669725" cy="66972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814191" y="4855319"/>
              <a:ext cx="669725" cy="669725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153641" y="3315094"/>
              <a:ext cx="669725" cy="669725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2823366" y="3315094"/>
              <a:ext cx="669725" cy="669725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493091" y="3315094"/>
              <a:ext cx="669725" cy="669725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483916" y="4855318"/>
              <a:ext cx="669725" cy="66972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814191" y="3315094"/>
              <a:ext cx="669725" cy="66972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483916" y="3315094"/>
              <a:ext cx="669725" cy="66972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02305" y="4294359"/>
            <a:ext cx="456362" cy="1369086"/>
            <a:chOff x="1802305" y="4294359"/>
            <a:chExt cx="456362" cy="1369086"/>
          </a:xfrm>
        </p:grpSpPr>
        <p:sp>
          <p:nvSpPr>
            <p:cNvPr id="90" name="椭圆 89"/>
            <p:cNvSpPr/>
            <p:nvPr/>
          </p:nvSpPr>
          <p:spPr>
            <a:xfrm rot="5400000">
              <a:off x="1802305" y="4294359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5400000">
              <a:off x="1802305" y="4750721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5400000">
              <a:off x="1802305" y="5207083"/>
              <a:ext cx="456362" cy="45636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847850" y="4294356"/>
            <a:ext cx="456361" cy="2281808"/>
            <a:chOff x="3847850" y="4294356"/>
            <a:chExt cx="456361" cy="2281808"/>
          </a:xfrm>
        </p:grpSpPr>
        <p:sp>
          <p:nvSpPr>
            <p:cNvPr id="94" name="椭圆 93"/>
            <p:cNvSpPr/>
            <p:nvPr/>
          </p:nvSpPr>
          <p:spPr>
            <a:xfrm rot="5400000">
              <a:off x="3847850" y="5207079"/>
              <a:ext cx="456362" cy="456361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5400000">
              <a:off x="3847850" y="5663440"/>
              <a:ext cx="456362" cy="456361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5400000">
              <a:off x="3847850" y="6119802"/>
              <a:ext cx="456362" cy="456361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5400000">
              <a:off x="3847850" y="4294356"/>
              <a:ext cx="456362" cy="45636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5400000">
              <a:off x="3847850" y="4750717"/>
              <a:ext cx="456362" cy="45636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99"/>
          <p:cNvSpPr/>
          <p:nvPr/>
        </p:nvSpPr>
        <p:spPr>
          <a:xfrm rot="5400000">
            <a:off x="6487743" y="3847253"/>
            <a:ext cx="456362" cy="4563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1221404" y="3323283"/>
            <a:ext cx="1642291" cy="615553"/>
            <a:chOff x="1221404" y="3260653"/>
            <a:chExt cx="1642291" cy="615553"/>
          </a:xfrm>
        </p:grpSpPr>
        <p:sp>
          <p:nvSpPr>
            <p:cNvPr id="101" name="文本框 100"/>
            <p:cNvSpPr txBox="1"/>
            <p:nvPr/>
          </p:nvSpPr>
          <p:spPr>
            <a:xfrm>
              <a:off x="12214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3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790241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4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3832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5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847850" y="3323283"/>
            <a:ext cx="1642291" cy="615553"/>
            <a:chOff x="1221404" y="3260653"/>
            <a:chExt cx="1642291" cy="615553"/>
          </a:xfrm>
        </p:grpSpPr>
        <p:sp>
          <p:nvSpPr>
            <p:cNvPr id="109" name="文本框 108"/>
            <p:cNvSpPr txBox="1"/>
            <p:nvPr/>
          </p:nvSpPr>
          <p:spPr>
            <a:xfrm>
              <a:off x="12214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6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790241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1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3832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5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474296" y="3323283"/>
            <a:ext cx="2029725" cy="615553"/>
            <a:chOff x="1221404" y="3260653"/>
            <a:chExt cx="2029725" cy="615553"/>
          </a:xfrm>
        </p:grpSpPr>
        <p:sp>
          <p:nvSpPr>
            <p:cNvPr id="113" name="文本框 112"/>
            <p:cNvSpPr txBox="1"/>
            <p:nvPr/>
          </p:nvSpPr>
          <p:spPr>
            <a:xfrm>
              <a:off x="12214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1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790241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1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2476678" y="3260653"/>
              <a:ext cx="77445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10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990066" y="3323283"/>
            <a:ext cx="2098653" cy="615553"/>
            <a:chOff x="1221404" y="3260653"/>
            <a:chExt cx="2098653" cy="615553"/>
          </a:xfrm>
        </p:grpSpPr>
        <p:sp>
          <p:nvSpPr>
            <p:cNvPr id="117" name="文本框 116"/>
            <p:cNvSpPr txBox="1"/>
            <p:nvPr/>
          </p:nvSpPr>
          <p:spPr>
            <a:xfrm>
              <a:off x="1221404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0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827819" y="3260653"/>
              <a:ext cx="480491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FF0000"/>
                  </a:solidFill>
                </a:rPr>
                <a:t>2</a:t>
              </a:r>
              <a:endParaRPr lang="zh-CN" altLang="en-US" sz="3400" b="1" dirty="0">
                <a:solidFill>
                  <a:srgbClr val="FF0000"/>
                </a:solidFill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501327" y="3260653"/>
              <a:ext cx="818730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400" b="1">
                  <a:solidFill>
                    <a:srgbClr val="0000FF"/>
                  </a:solidFill>
                </a:rPr>
                <a:t>10</a:t>
              </a:r>
              <a:endParaRPr lang="zh-CN" altLang="en-US" sz="3400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设定情境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1176" y="1443841"/>
            <a:ext cx="960964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        我们从最简单的情形着手：设有 </a:t>
            </a:r>
            <a:r>
              <a:rPr lang="en-US" altLang="zh-CN" sz="3600" b="1"/>
              <a:t>A</a:t>
            </a:r>
            <a:r>
              <a:rPr lang="zh-CN" altLang="en-US" sz="3600" b="1"/>
              <a:t>，</a:t>
            </a:r>
            <a:r>
              <a:rPr lang="en-US" altLang="zh-CN" sz="3600" b="1"/>
              <a:t>B</a:t>
            </a:r>
            <a:r>
              <a:rPr lang="zh-CN" altLang="en-US" sz="3600" b="1"/>
              <a:t>，</a:t>
            </a:r>
            <a:r>
              <a:rPr lang="en-US" altLang="zh-CN" sz="3600" b="1"/>
              <a:t>C </a:t>
            </a:r>
            <a:r>
              <a:rPr lang="zh-CN" altLang="en-US" sz="3600" b="1"/>
              <a:t>三堆球，它们中分别有球 </a:t>
            </a:r>
            <a:r>
              <a:rPr lang="en-US" altLang="zh-CN" sz="3600" b="1" i="1"/>
              <a:t>a</a:t>
            </a:r>
            <a:r>
              <a:rPr lang="en-US" altLang="zh-CN" sz="3600" b="1"/>
              <a:t> </a:t>
            </a:r>
            <a:r>
              <a:rPr lang="zh-CN" altLang="en-US" sz="3600" b="1"/>
              <a:t>个、</a:t>
            </a:r>
            <a:r>
              <a:rPr lang="en-US" altLang="zh-CN" sz="3600" b="1" i="1"/>
              <a:t>b </a:t>
            </a:r>
            <a:r>
              <a:rPr lang="zh-CN" altLang="en-US" sz="3600" b="1"/>
              <a:t>个和 </a:t>
            </a:r>
            <a:r>
              <a:rPr lang="en-US" altLang="zh-CN" sz="3600" b="1" i="1"/>
              <a:t>c</a:t>
            </a:r>
            <a:r>
              <a:rPr lang="en-US" altLang="zh-CN" sz="3600" b="1"/>
              <a:t> </a:t>
            </a:r>
            <a:r>
              <a:rPr lang="zh-CN" altLang="en-US" sz="3600" b="1"/>
              <a:t>个</a:t>
            </a:r>
            <a:r>
              <a:rPr lang="en-US" altLang="zh-CN" sz="3600" b="1"/>
              <a:t>. </a:t>
            </a:r>
            <a:r>
              <a:rPr lang="zh-CN" altLang="en-US" sz="3600" b="1"/>
              <a:t>不妨设 </a:t>
            </a:r>
            <a:r>
              <a:rPr lang="en-US" altLang="zh-CN" sz="3600" b="1" i="1"/>
              <a:t>a</a:t>
            </a:r>
            <a:r>
              <a:rPr lang="en-US" altLang="zh-CN" sz="3600" b="1"/>
              <a:t> </a:t>
            </a:r>
            <a:r>
              <a:rPr lang="en-US" altLang="zh-CN" sz="3600" b="1">
                <a:sym typeface="Euclid Math Two" panose="02050601010101010101" pitchFamily="18" charset="2"/>
              </a:rPr>
              <a:t> </a:t>
            </a:r>
            <a:r>
              <a:rPr lang="en-US" altLang="zh-CN" sz="3600" b="1" i="1"/>
              <a:t>b</a:t>
            </a:r>
            <a:r>
              <a:rPr lang="en-US" altLang="zh-CN" sz="3600" b="1"/>
              <a:t> </a:t>
            </a:r>
            <a:r>
              <a:rPr lang="en-US" altLang="zh-CN" sz="3600" b="1">
                <a:sym typeface="Euclid Math Two" panose="02050601010101010101" pitchFamily="18" charset="2"/>
              </a:rPr>
              <a:t> </a:t>
            </a:r>
            <a:r>
              <a:rPr lang="en-US" altLang="zh-CN" sz="3600" b="1" i="1"/>
              <a:t>c</a:t>
            </a:r>
            <a:r>
              <a:rPr lang="zh-CN" altLang="en-US" sz="3600" b="1"/>
              <a:t>，易知，如果其中有等号成立，那么挪动一次就可以把它们合并成至多两堆，所以下面设 </a:t>
            </a:r>
            <a:r>
              <a:rPr lang="en-US" altLang="zh-CN" sz="3600" b="1" i="1"/>
              <a:t>a</a:t>
            </a:r>
            <a:r>
              <a:rPr lang="en-US" altLang="zh-CN" sz="3600" b="1"/>
              <a:t> &lt; </a:t>
            </a:r>
            <a:r>
              <a:rPr lang="en-US" altLang="zh-CN" sz="3600" b="1" i="1"/>
              <a:t>b</a:t>
            </a:r>
            <a:r>
              <a:rPr lang="en-US" altLang="zh-CN" sz="3600" b="1"/>
              <a:t> &lt; </a:t>
            </a:r>
            <a:r>
              <a:rPr lang="en-US" altLang="zh-CN" sz="3600" b="1" i="1"/>
              <a:t>c</a:t>
            </a:r>
            <a:r>
              <a:rPr lang="en-US" altLang="zh-CN" sz="3600" b="1"/>
              <a:t>.</a:t>
            </a:r>
            <a:endParaRPr lang="en-US" altLang="zh-CN" sz="3600" b="1"/>
          </a:p>
          <a:p>
            <a:r>
              <a:rPr lang="en-US" altLang="zh-CN" sz="3600" b="1"/>
              <a:t>        </a:t>
            </a:r>
            <a:r>
              <a:rPr lang="zh-CN" altLang="en-US" sz="3600" b="1"/>
              <a:t>给出几组具体数据，若 </a:t>
            </a:r>
            <a:r>
              <a:rPr lang="en-US" altLang="zh-CN" sz="3600" b="1" i="1"/>
              <a:t>a</a:t>
            </a:r>
            <a:r>
              <a:rPr lang="en-US" altLang="zh-CN" sz="3600" b="1"/>
              <a:t> + </a:t>
            </a:r>
            <a:r>
              <a:rPr lang="en-US" altLang="zh-CN" sz="3600" b="1" i="1"/>
              <a:t>b </a:t>
            </a:r>
            <a:r>
              <a:rPr lang="en-US" altLang="zh-CN" sz="3600" b="1"/>
              <a:t>+ </a:t>
            </a:r>
            <a:r>
              <a:rPr lang="en-US" altLang="zh-CN" sz="3600" b="1" i="1"/>
              <a:t>c</a:t>
            </a:r>
            <a:r>
              <a:rPr lang="en-US" altLang="zh-CN" sz="3600" b="1"/>
              <a:t> = 50</a:t>
            </a:r>
            <a:r>
              <a:rPr lang="zh-CN" altLang="en-US" sz="3600" b="1"/>
              <a:t>，其中 </a:t>
            </a:r>
            <a:r>
              <a:rPr lang="en-US" altLang="zh-CN" sz="3600" b="1" i="1"/>
              <a:t>a</a:t>
            </a:r>
            <a:r>
              <a:rPr lang="en-US" altLang="zh-CN" sz="3600" b="1"/>
              <a:t> = 1.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分类操作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9823" y="1077270"/>
            <a:ext cx="2178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情形</a:t>
            </a:r>
            <a:r>
              <a:rPr lang="en-US" altLang="zh-CN" sz="3600" b="1"/>
              <a:t> 1</a:t>
            </a:r>
            <a:r>
              <a:rPr lang="zh-CN" altLang="en-US" sz="3600" b="1"/>
              <a:t>：</a:t>
            </a:r>
            <a:endParaRPr lang="zh-CN" altLang="en-US" sz="36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8000" y="1792266"/>
          <a:ext cx="11696000" cy="392583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436000"/>
                <a:gridCol w="2032000"/>
                <a:gridCol w="2032000"/>
                <a:gridCol w="2196000"/>
              </a:tblGrid>
              <a:tr h="816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操作步骤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/>
                        <a:t>第一步：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 + 1 = 2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9 – 1 = 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40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第二步：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 + 2 = 4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40 – 2 = 38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第三步：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4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4 + 4 = 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38 – 4 = 34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第四步：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8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8 + 8 =16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8 – 8 = 0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043191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a</a:t>
            </a:r>
            <a:r>
              <a:rPr lang="en-US" altLang="zh-CN" sz="3600" b="1"/>
              <a:t> = 1</a:t>
            </a:r>
            <a:endParaRPr lang="en-US" altLang="zh-CN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8099547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b</a:t>
            </a:r>
            <a:r>
              <a:rPr lang="en-US" altLang="zh-CN" sz="3600" b="1"/>
              <a:t> = 9</a:t>
            </a:r>
            <a:endParaRPr lang="zh-CN" altLang="en-US" sz="3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0155903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c</a:t>
            </a:r>
            <a:r>
              <a:rPr lang="en-US" altLang="zh-CN" sz="3600" b="1"/>
              <a:t> = 40</a:t>
            </a:r>
            <a:endParaRPr lang="zh-CN" altLang="en-US" sz="3600" b="1" dirty="0"/>
          </a:p>
        </p:txBody>
      </p:sp>
      <p:sp>
        <p:nvSpPr>
          <p:cNvPr id="18" name="矩形 17"/>
          <p:cNvSpPr/>
          <p:nvPr/>
        </p:nvSpPr>
        <p:spPr>
          <a:xfrm>
            <a:off x="5774499" y="266983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11845" y="266983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51813" y="266983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3150" y="344622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774499" y="344622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811845" y="344622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851813" y="344622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13150" y="4222608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74499" y="422260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11845" y="422260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851813" y="422260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13150" y="499899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774499" y="499899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811845" y="499899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851813" y="499899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39823" y="1077270"/>
            <a:ext cx="2178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情形</a:t>
            </a:r>
            <a:r>
              <a:rPr lang="en-US" altLang="zh-CN" sz="3600" b="1"/>
              <a:t> 2</a:t>
            </a:r>
            <a:r>
              <a:rPr lang="zh-CN" altLang="en-US" sz="3600" b="1"/>
              <a:t>：</a:t>
            </a:r>
            <a:endParaRPr lang="zh-CN" altLang="en-US" sz="36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8000" y="1792266"/>
          <a:ext cx="11696000" cy="392583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436000"/>
                <a:gridCol w="2032000"/>
                <a:gridCol w="2032000"/>
                <a:gridCol w="2196000"/>
              </a:tblGrid>
              <a:tr h="816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操作步骤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/>
                        <a:t>第一步：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 + 1 = 2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11 – 1 = 10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第二步：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 + 2 = 4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10 – 2 = 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第三步：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4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4 + 4 = 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38 – 4 = 34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第四步：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8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8 + 8 =16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8 – 8 = 0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043191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a</a:t>
            </a:r>
            <a:r>
              <a:rPr lang="en-US" altLang="zh-CN" sz="3600" b="1"/>
              <a:t> = 1</a:t>
            </a:r>
            <a:endParaRPr lang="en-US" altLang="zh-CN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8099547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b</a:t>
            </a:r>
            <a:r>
              <a:rPr lang="en-US" altLang="zh-CN" sz="3600" b="1"/>
              <a:t> = 11</a:t>
            </a:r>
            <a:endParaRPr lang="zh-CN" altLang="en-US" sz="3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0155903" y="11398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c</a:t>
            </a:r>
            <a:r>
              <a:rPr lang="en-US" altLang="zh-CN" sz="3600" b="1"/>
              <a:t> = 38</a:t>
            </a:r>
            <a:endParaRPr lang="zh-CN" altLang="en-US" sz="3600" b="1" dirty="0"/>
          </a:p>
        </p:txBody>
      </p:sp>
      <p:sp>
        <p:nvSpPr>
          <p:cNvPr id="36" name="矩形 35"/>
          <p:cNvSpPr/>
          <p:nvPr/>
        </p:nvSpPr>
        <p:spPr>
          <a:xfrm>
            <a:off x="5774499" y="266983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723476" y="266983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51813" y="266983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13150" y="344622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74499" y="344622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811845" y="344622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851813" y="344622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13150" y="4222608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774499" y="422260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811845" y="4222608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51813" y="422260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13150" y="499899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774499" y="499899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811845" y="4998993"/>
            <a:ext cx="1830886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9851813" y="499899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39823" y="810570"/>
            <a:ext cx="2178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情形</a:t>
            </a:r>
            <a:r>
              <a:rPr lang="en-US" altLang="zh-CN" sz="3600" b="1"/>
              <a:t> 3</a:t>
            </a:r>
            <a:r>
              <a:rPr lang="zh-CN" altLang="en-US" sz="3600" b="1"/>
              <a:t>：</a:t>
            </a:r>
            <a:endParaRPr lang="zh-CN" altLang="en-US" sz="36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8000" y="1525566"/>
          <a:ext cx="12096000" cy="47032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400000"/>
                <a:gridCol w="2268000"/>
                <a:gridCol w="2232000"/>
                <a:gridCol w="2196000"/>
              </a:tblGrid>
              <a:tr h="816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操作步骤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zh-CN" altLang="en-US" sz="3600" b="1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/>
                        <a:t>第一步：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 + 1 = 2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22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27 – 1 = 26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第二步：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 + 2 = 4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22 – 2 = 20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第三步：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4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4 + 4 = 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20 – 4 = 16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第四步：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8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8 + 8 =16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16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26 – 8 = 18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73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/>
                        <a:t>第五步：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B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→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A</a:t>
                      </a:r>
                      <a:r>
                        <a:rPr lang="zh-CN" altLang="en-US" sz="3200" b="1"/>
                        <a:t>，移动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</a:rPr>
                        <a:t>16</a:t>
                      </a:r>
                      <a:r>
                        <a:rPr lang="en-US" altLang="zh-CN" sz="3200" b="1"/>
                        <a:t> </a:t>
                      </a:r>
                      <a:r>
                        <a:rPr lang="zh-CN" altLang="en-US" sz="3200" b="1"/>
                        <a:t>个球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16 + 16 = 32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FF0000"/>
                          </a:solidFill>
                        </a:rPr>
                        <a:t>16 – 16 = 0</a:t>
                      </a:r>
                      <a:endParaRPr lang="zh-CN" altLang="en-US" sz="3400" b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400" b="1">
                          <a:solidFill>
                            <a:srgbClr val="0000FF"/>
                          </a:solidFill>
                        </a:rPr>
                        <a:t>18</a:t>
                      </a:r>
                      <a:endParaRPr lang="zh-CN" altLang="en-US" sz="3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5881846" y="8731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a</a:t>
            </a:r>
            <a:r>
              <a:rPr lang="en-US" altLang="zh-CN" sz="3600" b="1"/>
              <a:t> = 1</a:t>
            </a:r>
            <a:endParaRPr lang="en-US" altLang="zh-CN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8127922" y="8731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b</a:t>
            </a:r>
            <a:r>
              <a:rPr lang="en-US" altLang="zh-CN" sz="3600" b="1"/>
              <a:t> = 22</a:t>
            </a:r>
            <a:endParaRPr lang="zh-CN" altLang="en-US" sz="3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0340666" y="873199"/>
            <a:ext cx="1405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1"/>
              <a:t>c</a:t>
            </a:r>
            <a:r>
              <a:rPr lang="en-US" altLang="zh-CN" sz="3600" b="1"/>
              <a:t> = 27</a:t>
            </a:r>
            <a:endParaRPr lang="zh-CN" altLang="en-US" sz="3600" b="1" dirty="0"/>
          </a:p>
        </p:txBody>
      </p:sp>
      <p:sp>
        <p:nvSpPr>
          <p:cNvPr id="25" name="矩形 24"/>
          <p:cNvSpPr/>
          <p:nvPr/>
        </p:nvSpPr>
        <p:spPr>
          <a:xfrm>
            <a:off x="5577756" y="2403138"/>
            <a:ext cx="2013974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23832" y="240313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036576" y="240313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5602" y="317952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77756" y="3179523"/>
            <a:ext cx="2013974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800883" y="3179523"/>
            <a:ext cx="2059872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036576" y="317952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5602" y="3955908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77756" y="3955908"/>
            <a:ext cx="2013974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800883" y="3955908"/>
            <a:ext cx="2059872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036576" y="395590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5602" y="4732293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77756" y="4732293"/>
            <a:ext cx="2013974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800883" y="4732293"/>
            <a:ext cx="2059872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0036576" y="4732293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2902" y="5507678"/>
            <a:ext cx="5298509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5490750" y="5507678"/>
            <a:ext cx="2187987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7741350" y="5507678"/>
            <a:ext cx="2178938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0036576" y="5507678"/>
            <a:ext cx="2013975" cy="657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555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40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15241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altLang="zh-CN" sz="2800" b="1" i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073992" y="2857500"/>
          <a:ext cx="3963960" cy="3627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0376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22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B—16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: 圆角 6"/>
          <p:cNvSpPr/>
          <p:nvPr/>
        </p:nvSpPr>
        <p:spPr>
          <a:xfrm>
            <a:off x="595469" y="2782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1490" y="296801"/>
            <a:ext cx="8493810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prstClr val="black"/>
                </a:solidFill>
              </a:rPr>
              <a:t>1. </a:t>
            </a:r>
            <a:r>
              <a:rPr lang="zh-CN" altLang="en-US" sz="3600" b="1">
                <a:solidFill>
                  <a:prstClr val="black"/>
                </a:solidFill>
              </a:rPr>
              <a:t>观察上述活动操作，回答下列问题：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469" y="620053"/>
            <a:ext cx="9903510" cy="2133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（</a:t>
            </a:r>
            <a:r>
              <a:rPr lang="en-US" altLang="zh-CN" sz="3600" b="1">
                <a:solidFill>
                  <a:prstClr val="black"/>
                </a:solidFill>
              </a:rPr>
              <a:t>1</a:t>
            </a:r>
            <a:r>
              <a:rPr lang="zh-CN" altLang="en-US" sz="3600" b="1">
                <a:solidFill>
                  <a:prstClr val="black"/>
                </a:solidFill>
              </a:rPr>
              <a:t>）</a:t>
            </a:r>
            <a:r>
              <a:rPr lang="en-US" altLang="zh-CN" sz="3600" b="1">
                <a:solidFill>
                  <a:prstClr val="black"/>
                </a:solidFill>
              </a:rPr>
              <a:t>A </a:t>
            </a:r>
            <a:r>
              <a:rPr lang="zh-CN" altLang="en-US" sz="3600" b="1">
                <a:solidFill>
                  <a:prstClr val="black"/>
                </a:solidFill>
              </a:rPr>
              <a:t>堆中的球数是怎样变化的；</a:t>
            </a:r>
            <a:endParaRPr lang="en-US" altLang="zh-CN" sz="3600" b="1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（</a:t>
            </a:r>
            <a:r>
              <a:rPr lang="en-US" altLang="zh-CN" sz="3600" b="1">
                <a:solidFill>
                  <a:prstClr val="black"/>
                </a:solidFill>
              </a:rPr>
              <a:t>2</a:t>
            </a:r>
            <a:r>
              <a:rPr lang="zh-CN" altLang="en-US" sz="3600" b="1">
                <a:solidFill>
                  <a:prstClr val="black"/>
                </a:solidFill>
              </a:rPr>
              <a:t>）操作步骤中各次移动的球数是怎样变化的；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501" y="1526032"/>
            <a:ext cx="81407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+mj-ea"/>
                <a:ea typeface="+mj-ea"/>
              </a:rPr>
              <a:t>每一步得到的球数都是上一步的两倍</a:t>
            </a:r>
            <a:endParaRPr lang="zh-CN" altLang="en-US" sz="3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1501" y="2612219"/>
            <a:ext cx="81407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+mj-ea"/>
                <a:ea typeface="+mj-ea"/>
              </a:rPr>
              <a:t>每一步移动的球数都是上一步的两倍</a:t>
            </a:r>
            <a:endParaRPr lang="zh-CN" altLang="en-US" sz="3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555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40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15241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altLang="zh-CN" sz="2800" b="1" i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073992" y="2857500"/>
          <a:ext cx="3963960" cy="3627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0376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22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B—16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: 圆角 6"/>
          <p:cNvSpPr/>
          <p:nvPr/>
        </p:nvSpPr>
        <p:spPr>
          <a:xfrm>
            <a:off x="595469" y="2782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1490" y="296801"/>
            <a:ext cx="8493810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prstClr val="black"/>
                </a:solidFill>
              </a:rPr>
              <a:t>1. </a:t>
            </a:r>
            <a:r>
              <a:rPr lang="zh-CN" altLang="en-US" sz="3600" b="1">
                <a:solidFill>
                  <a:prstClr val="black"/>
                </a:solidFill>
              </a:rPr>
              <a:t>观察上述活动操作，回答下列问题：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4790" y="603031"/>
            <a:ext cx="9903510" cy="2133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（</a:t>
            </a:r>
            <a:r>
              <a:rPr lang="en-US" altLang="zh-CN" sz="3600" b="1">
                <a:solidFill>
                  <a:prstClr val="black"/>
                </a:solidFill>
              </a:rPr>
              <a:t>3</a:t>
            </a:r>
            <a:r>
              <a:rPr lang="zh-CN" altLang="en-US" sz="3600" b="1">
                <a:solidFill>
                  <a:prstClr val="black"/>
                </a:solidFill>
              </a:rPr>
              <a:t>）操作步骤中各次移动中球分别移往何处； </a:t>
            </a:r>
            <a:endParaRPr lang="en-US" altLang="zh-CN" sz="3600" b="1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（</a:t>
            </a:r>
            <a:r>
              <a:rPr lang="en-US" altLang="zh-CN" sz="3600" b="1">
                <a:solidFill>
                  <a:prstClr val="black"/>
                </a:solidFill>
              </a:rPr>
              <a:t>4</a:t>
            </a:r>
            <a:r>
              <a:rPr lang="zh-CN" altLang="en-US" sz="3600" b="1">
                <a:solidFill>
                  <a:prstClr val="black"/>
                </a:solidFill>
              </a:rPr>
              <a:t>）操作步骤中各次移动时球分别由何处移出；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6222" y="1516854"/>
            <a:ext cx="67564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+mj-lt"/>
                <a:ea typeface="+mj-ea"/>
              </a:rPr>
              <a:t>每一步移动的球都移到了 </a:t>
            </a:r>
            <a:r>
              <a:rPr lang="en-US" altLang="zh-CN" sz="34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400" b="1">
                <a:solidFill>
                  <a:srgbClr val="FF0000"/>
                </a:solidFill>
                <a:latin typeface="+mj-lt"/>
                <a:ea typeface="+mj-ea"/>
              </a:rPr>
              <a:t>堆</a:t>
            </a:r>
            <a:endParaRPr lang="zh-CN" altLang="en-US" sz="3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6222" y="2620407"/>
            <a:ext cx="67564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+mj-lt"/>
                <a:ea typeface="+mj-ea"/>
              </a:rPr>
              <a:t>从球数比 </a:t>
            </a:r>
            <a:r>
              <a:rPr lang="en-US" altLang="zh-CN" sz="3400" b="1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zh-CN" altLang="en-US" sz="3400" b="1">
                <a:solidFill>
                  <a:srgbClr val="FF0000"/>
                </a:solidFill>
                <a:latin typeface="+mj-lt"/>
                <a:ea typeface="+mj-ea"/>
              </a:rPr>
              <a:t>堆球数多的地方移出</a:t>
            </a:r>
            <a:endParaRPr lang="zh-CN" altLang="en-US" sz="3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555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40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15241" y="3375660"/>
          <a:ext cx="3861000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080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altLang="zh-CN" sz="2800" b="1" i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34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073992" y="2857500"/>
          <a:ext cx="3963960" cy="3627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03760"/>
                <a:gridCol w="653400"/>
                <a:gridCol w="653400"/>
                <a:gridCol w="653400"/>
              </a:tblGrid>
              <a:tr h="3403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altLang="en-US" sz="28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564" marR="4156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11">
                <a:tc vMerge="1">
                  <a:tcPr marL="37785" marR="3778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22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B—2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20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B—4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C—8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16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1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B—16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rgbClr val="0000FF"/>
                          </a:solidFill>
                        </a:rPr>
                        <a:t>18</a:t>
                      </a:r>
                      <a:endParaRPr lang="zh-CN" altLang="en-US" sz="2800" b="1">
                        <a:solidFill>
                          <a:srgbClr val="0000FF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: 圆角 6"/>
          <p:cNvSpPr/>
          <p:nvPr/>
        </p:nvSpPr>
        <p:spPr>
          <a:xfrm>
            <a:off x="595469" y="2782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1490" y="296801"/>
            <a:ext cx="8493810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prstClr val="black"/>
                </a:solidFill>
              </a:rPr>
              <a:t>1. </a:t>
            </a:r>
            <a:r>
              <a:rPr lang="zh-CN" altLang="en-US" sz="3600" b="1">
                <a:solidFill>
                  <a:prstClr val="black"/>
                </a:solidFill>
              </a:rPr>
              <a:t>观察上述活动操作，回答下列问题：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1790" y="742731"/>
            <a:ext cx="9903510" cy="1025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（</a:t>
            </a:r>
            <a:r>
              <a:rPr lang="en-US" altLang="zh-CN" sz="3600" b="1">
                <a:solidFill>
                  <a:prstClr val="black"/>
                </a:solidFill>
              </a:rPr>
              <a:t>5</a:t>
            </a:r>
            <a:r>
              <a:rPr lang="zh-CN" altLang="en-US" sz="3600" b="1">
                <a:solidFill>
                  <a:prstClr val="black"/>
                </a:solidFill>
              </a:rPr>
              <a:t>）</a:t>
            </a:r>
            <a:r>
              <a:rPr lang="en-US" altLang="zh-CN" sz="3600" b="1">
                <a:solidFill>
                  <a:prstClr val="black"/>
                </a:solidFill>
              </a:rPr>
              <a:t>B </a:t>
            </a:r>
            <a:r>
              <a:rPr lang="zh-CN" altLang="en-US" sz="3600" b="1">
                <a:solidFill>
                  <a:prstClr val="black"/>
                </a:solidFill>
              </a:rPr>
              <a:t>堆中的球数是怎样变化的</a:t>
            </a:r>
            <a:r>
              <a:rPr lang="en-US" altLang="zh-CN" sz="3600" b="1">
                <a:solidFill>
                  <a:prstClr val="black"/>
                </a:solidFill>
              </a:rPr>
              <a:t>.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1622" y="1768653"/>
            <a:ext cx="81407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+mj-lt"/>
                <a:ea typeface="+mj-ea"/>
              </a:rPr>
              <a:t>依次减少或保持不变，直至变为 </a:t>
            </a:r>
            <a:r>
              <a:rPr lang="en-US" altLang="zh-CN" sz="3400" b="1">
                <a:solidFill>
                  <a:srgbClr val="FF0000"/>
                </a:solidFill>
                <a:latin typeface="+mj-lt"/>
                <a:ea typeface="+mj-ea"/>
              </a:rPr>
              <a:t>0</a:t>
            </a:r>
            <a:endParaRPr lang="zh-CN" altLang="en-US" sz="3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1887</Words>
  <Application>WPS 演示</Application>
  <PresentationFormat>宽屏</PresentationFormat>
  <Paragraphs>696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Euclid Math Two</vt:lpstr>
      <vt:lpstr>Segoe Print</vt:lpstr>
      <vt:lpstr>Times New Roman</vt:lpstr>
      <vt:lpstr>Arial Unicode MS</vt:lpstr>
      <vt:lpstr>等线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293</cp:revision>
  <dcterms:created xsi:type="dcterms:W3CDTF">2025-11-05T05:12:00Z</dcterms:created>
  <dcterms:modified xsi:type="dcterms:W3CDTF">2026-02-04T08:32:42Z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414B09F5B74F4D9FADC2225A653C5EEF_12</vt:lpwstr>
  </property>
  <property fmtid="{D5CDD505-2E9C-101B-9397-08002B2CF9AE}" pid="3" name="KSOProductBuildVer">
    <vt:lpwstr>2052-12.1.0.24657</vt:lpwstr>
  </property>
</Properties>
</file>