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52" r:id="rId7"/>
    <p:sldId id="363" r:id="rId8"/>
    <p:sldId id="364" r:id="rId9"/>
    <p:sldId id="366" r:id="rId10"/>
    <p:sldId id="323" r:id="rId11"/>
    <p:sldId id="344" r:id="rId12"/>
    <p:sldId id="365" r:id="rId13"/>
    <p:sldId id="372" r:id="rId14"/>
    <p:sldId id="358" r:id="rId15"/>
    <p:sldId id="367" r:id="rId16"/>
    <p:sldId id="368" r:id="rId17"/>
    <p:sldId id="370" r:id="rId18"/>
    <p:sldId id="371" r:id="rId19"/>
    <p:sldId id="276" r:id="rId20"/>
    <p:sldId id="277" r:id="rId21"/>
    <p:sldId id="373" r:id="rId22"/>
    <p:sldId id="374" r:id="rId23"/>
    <p:sldId id="375" r:id="rId24"/>
    <p:sldId id="376" r:id="rId25"/>
    <p:sldId id="278" r:id="rId26"/>
    <p:sldId id="338" r:id="rId27"/>
    <p:sldId id="33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DA2"/>
    <a:srgbClr val="0000FF"/>
    <a:srgbClr val="FFF9CD"/>
    <a:srgbClr val="FFFF00"/>
    <a:srgbClr val="FF7DFF"/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1.vml.rels><?xml version="1.0" encoding="UTF-8" standalone="yes"?>
<Relationships xmlns="http://schemas.openxmlformats.org/package/2006/relationships"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49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12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2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6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3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0.bin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2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7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22.wmf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22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31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28.wmf"/><Relationship Id="rId12" Type="http://schemas.openxmlformats.org/officeDocument/2006/relationships/vmlDrawing" Target="../drawings/vmlDrawing7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26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5.bin"/><Relationship Id="rId8" Type="http://schemas.openxmlformats.org/officeDocument/2006/relationships/image" Target="../media/image35.wmf"/><Relationship Id="rId7" Type="http://schemas.openxmlformats.org/officeDocument/2006/relationships/oleObject" Target="../embeddings/oleObject34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2.wmf"/><Relationship Id="rId14" Type="http://schemas.openxmlformats.org/officeDocument/2006/relationships/vmlDrawing" Target="../drawings/vmlDrawing8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7.wmf"/><Relationship Id="rId11" Type="http://schemas.openxmlformats.org/officeDocument/2006/relationships/oleObject" Target="../embeddings/oleObject36.bin"/><Relationship Id="rId10" Type="http://schemas.openxmlformats.org/officeDocument/2006/relationships/image" Target="../media/image36.wmf"/><Relationship Id="rId1" Type="http://schemas.openxmlformats.org/officeDocument/2006/relationships/oleObject" Target="../embeddings/oleObject31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1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40.bin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38.wmf"/><Relationship Id="rId14" Type="http://schemas.openxmlformats.org/officeDocument/2006/relationships/vmlDrawing" Target="../drawings/vmlDrawing9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43.wmf"/><Relationship Id="rId11" Type="http://schemas.openxmlformats.org/officeDocument/2006/relationships/oleObject" Target="../embeddings/oleObject42.bin"/><Relationship Id="rId10" Type="http://schemas.openxmlformats.org/officeDocument/2006/relationships/image" Target="../media/image42.wmf"/><Relationship Id="rId1" Type="http://schemas.openxmlformats.org/officeDocument/2006/relationships/oleObject" Target="../embeddings/oleObject37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7.bin"/><Relationship Id="rId8" Type="http://schemas.openxmlformats.org/officeDocument/2006/relationships/image" Target="../media/image47.wmf"/><Relationship Id="rId7" Type="http://schemas.openxmlformats.org/officeDocument/2006/relationships/oleObject" Target="../embeddings/oleObject46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44.bin"/><Relationship Id="rId2" Type="http://schemas.openxmlformats.org/officeDocument/2006/relationships/image" Target="../media/image44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8.wmf"/><Relationship Id="rId1" Type="http://schemas.openxmlformats.org/officeDocument/2006/relationships/oleObject" Target="../embeddings/oleObject43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52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49.wmf"/><Relationship Id="rId14" Type="http://schemas.openxmlformats.org/officeDocument/2006/relationships/vmlDrawing" Target="../drawings/vmlDrawing11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54.wmf"/><Relationship Id="rId11" Type="http://schemas.openxmlformats.org/officeDocument/2006/relationships/oleObject" Target="../embeddings/oleObject53.bin"/><Relationship Id="rId10" Type="http://schemas.openxmlformats.org/officeDocument/2006/relationships/image" Target="../media/image53.wmf"/><Relationship Id="rId1" Type="http://schemas.openxmlformats.org/officeDocument/2006/relationships/oleObject" Target="../embeddings/oleObject48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8.bin"/><Relationship Id="rId8" Type="http://schemas.openxmlformats.org/officeDocument/2006/relationships/image" Target="../media/image58.wmf"/><Relationship Id="rId7" Type="http://schemas.openxmlformats.org/officeDocument/2006/relationships/oleObject" Target="../embeddings/oleObject57.bin"/><Relationship Id="rId6" Type="http://schemas.openxmlformats.org/officeDocument/2006/relationships/image" Target="../media/image57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56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55.wmf"/><Relationship Id="rId14" Type="http://schemas.openxmlformats.org/officeDocument/2006/relationships/vmlDrawing" Target="../drawings/vmlDrawing12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49.wmf"/><Relationship Id="rId11" Type="http://schemas.openxmlformats.org/officeDocument/2006/relationships/oleObject" Target="../embeddings/oleObject59.bin"/><Relationship Id="rId10" Type="http://schemas.openxmlformats.org/officeDocument/2006/relationships/image" Target="../media/image59.wmf"/><Relationship Id="rId1" Type="http://schemas.openxmlformats.org/officeDocument/2006/relationships/oleObject" Target="../embeddings/oleObject54.bin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wmf"/><Relationship Id="rId1" Type="http://schemas.openxmlformats.org/officeDocument/2006/relationships/oleObject" Target="../embeddings/oleObject60.bin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wmf"/><Relationship Id="rId1" Type="http://schemas.openxmlformats.org/officeDocument/2006/relationships/oleObject" Target="../embeddings/oleObject61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6.wmf"/><Relationship Id="rId16" Type="http://schemas.openxmlformats.org/officeDocument/2006/relationships/vmlDrawing" Target="../drawings/vmlDrawing2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2.wmf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11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56832" y="1265023"/>
            <a:ext cx="8678336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17.2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一元二次方程的解法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配方法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241"/>
          <p:cNvSpPr txBox="1"/>
          <p:nvPr/>
        </p:nvSpPr>
        <p:spPr>
          <a:xfrm>
            <a:off x="969390" y="140749"/>
            <a:ext cx="5005203" cy="71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– 1 = 0.</a:t>
            </a:r>
            <a:endParaRPr lang="en-US" altLang="zh-CN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5466962" y="171724"/>
            <a:ext cx="448624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分析：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先将方程的二次项系数化为 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，再配方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endParaRPr lang="en-US" altLang="zh-CN" sz="3200" b="1">
              <a:solidFill>
                <a:srgbClr val="0000FF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1" name="Text Box 3"/>
          <p:cNvSpPr txBox="1"/>
          <p:nvPr/>
        </p:nvSpPr>
        <p:spPr>
          <a:xfrm>
            <a:off x="604866" y="942908"/>
            <a:ext cx="9929885" cy="16491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solidFill>
                  <a:srgbClr val="0000FF"/>
                </a:solidFill>
                <a:latin typeface="+mn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）</a:t>
            </a:r>
            <a:r>
              <a:rPr lang="zh-CN" altLang="en-US" sz="3600" b="1">
                <a:ea typeface="+mj-ea"/>
                <a:cs typeface="仿宋" panose="02010609060101010101" pitchFamily="49" charset="-122"/>
              </a:rPr>
              <a:t>先把 </a:t>
            </a:r>
            <a:r>
              <a:rPr lang="en-US" altLang="zh-CN" sz="3600" b="1" i="1"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 baseline="30000">
                <a:ea typeface="+mj-ea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 </a:t>
            </a:r>
            <a:r>
              <a:rPr lang="zh-CN" altLang="en-US" sz="3600" b="1">
                <a:ea typeface="+mj-ea"/>
                <a:cs typeface="仿宋" panose="02010609060101010101" pitchFamily="49" charset="-122"/>
              </a:rPr>
              <a:t>的系数变为 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ea typeface="+mj-ea"/>
                <a:cs typeface="仿宋" panose="02010609060101010101" pitchFamily="49" charset="-122"/>
              </a:rPr>
              <a:t>，即把原方程两边同除以 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4013533" y="1737922"/>
          <a:ext cx="3048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8" name="Equation" r:id="rId1" imgW="73152000" imgH="25603200" progId="Equation.DSMT4">
                  <p:embed/>
                </p:oleObj>
              </mc:Choice>
              <mc:Fallback>
                <p:oleObj name="Equation" r:id="rId1" imgW="73152000" imgH="25603200" progId="Equation.DSMT4">
                  <p:embed/>
                  <p:pic>
                    <p:nvPicPr>
                      <p:cNvPr id="0" name="对象 4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13533" y="1737922"/>
                        <a:ext cx="30480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3"/>
          <p:cNvSpPr txBox="1"/>
          <p:nvPr/>
        </p:nvSpPr>
        <p:spPr>
          <a:xfrm>
            <a:off x="604866" y="2794711"/>
            <a:ext cx="21955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移项，得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2627313" y="2606675"/>
          <a:ext cx="2463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9" name="Equation" r:id="rId3" imgW="59131200" imgH="25603200" progId="Equation.DSMT4">
                  <p:embed/>
                </p:oleObj>
              </mc:Choice>
              <mc:Fallback>
                <p:oleObj name="Equation" r:id="rId3" imgW="59131200" imgH="256032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27313" y="2606675"/>
                        <a:ext cx="24638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3"/>
          <p:cNvSpPr txBox="1"/>
          <p:nvPr/>
        </p:nvSpPr>
        <p:spPr>
          <a:xfrm>
            <a:off x="630266" y="3700773"/>
            <a:ext cx="253848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2652713" y="3535153"/>
          <a:ext cx="5257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0" name="Equation" r:id="rId5" imgW="126187200" imgH="25908000" progId="Equation.DSMT4">
                  <p:embed/>
                </p:oleObj>
              </mc:Choice>
              <mc:Fallback>
                <p:oleObj name="Equation" r:id="rId5" imgW="126187200" imgH="25908000" progId="Equation.DSMT4">
                  <p:embed/>
                  <p:pic>
                    <p:nvPicPr>
                      <p:cNvPr id="0" name="对象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2713" y="3535153"/>
                        <a:ext cx="52578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3"/>
          <p:cNvSpPr txBox="1"/>
          <p:nvPr/>
        </p:nvSpPr>
        <p:spPr>
          <a:xfrm>
            <a:off x="8102499" y="3738561"/>
            <a:ext cx="94453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8780434" y="3414026"/>
          <a:ext cx="28067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1" name="Equation" r:id="rId7" imgW="67360800" imgH="31089600" progId="Equation.DSMT4">
                  <p:embed/>
                </p:oleObj>
              </mc:Choice>
              <mc:Fallback>
                <p:oleObj name="Equation" r:id="rId7" imgW="67360800" imgH="310896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80434" y="3414026"/>
                        <a:ext cx="28067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3"/>
          <p:cNvSpPr txBox="1"/>
          <p:nvPr/>
        </p:nvSpPr>
        <p:spPr>
          <a:xfrm>
            <a:off x="630266" y="4905063"/>
            <a:ext cx="253848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3155193" y="4588404"/>
          <a:ext cx="28194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2" name="Equation" r:id="rId9" imgW="67665600" imgH="28041600" progId="Equation.DSMT4">
                  <p:embed/>
                </p:oleObj>
              </mc:Choice>
              <mc:Fallback>
                <p:oleObj name="Equation" r:id="rId9" imgW="67665600" imgH="280416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55193" y="4588404"/>
                        <a:ext cx="28194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3"/>
          <p:cNvSpPr txBox="1"/>
          <p:nvPr/>
        </p:nvSpPr>
        <p:spPr>
          <a:xfrm>
            <a:off x="604866" y="5901848"/>
            <a:ext cx="97241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4416009" y="5608638"/>
          <a:ext cx="54610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3" name="Equation" r:id="rId11" imgW="131064000" imgH="28041600" progId="Equation.DSMT4">
                  <p:embed/>
                </p:oleObj>
              </mc:Choice>
              <mc:Fallback>
                <p:oleObj name="Equation" r:id="rId11" imgW="131064000" imgH="28041600" progId="Equation.DSMT4">
                  <p:embed/>
                  <p:pic>
                    <p:nvPicPr>
                      <p:cNvPr id="0" name="对象 4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16009" y="5608638"/>
                        <a:ext cx="54610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1" grpId="0"/>
      <p:bldP spid="22" grpId="0"/>
      <p:bldP spid="24" grpId="0"/>
      <p:bldP spid="26" grpId="0"/>
      <p:bldP spid="28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372802" y="3450289"/>
            <a:ext cx="10412785" cy="78120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170788" y="674271"/>
            <a:ext cx="7799615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</a:rPr>
              <a:t>用</a:t>
            </a:r>
            <a:r>
              <a:rPr lang="zh-CN" altLang="en-US" sz="3600" b="1" dirty="0">
                <a:latin typeface="+mj-lt"/>
              </a:rPr>
              <a:t>配方</a:t>
            </a:r>
            <a:r>
              <a:rPr lang="zh-CN" altLang="en-US" sz="3600" b="1">
                <a:latin typeface="+mj-lt"/>
              </a:rPr>
              <a:t>法解一元二次方程的步骤：</a:t>
            </a:r>
            <a:endParaRPr lang="zh-CN" altLang="en-US" sz="3600" b="1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77407" y="1181100"/>
            <a:ext cx="0" cy="5092700"/>
          </a:xfrm>
          <a:prstGeom prst="line">
            <a:avLst/>
          </a:prstGeom>
          <a:ln w="25400">
            <a:solidFill>
              <a:srgbClr val="777777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372803" y="1681618"/>
            <a:ext cx="469779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化二次项系数为 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1</a:t>
            </a:r>
            <a:r>
              <a:rPr lang="zh-CN" altLang="en-US" sz="3600" b="1">
                <a:latin typeface="+mj-lt"/>
                <a:ea typeface="+mj-ea"/>
                <a:cs typeface="Times New Roman" panose="02020603050405020304" charset="0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11046" y="1738422"/>
            <a:ext cx="532722" cy="532722"/>
          </a:xfrm>
          <a:prstGeom prst="ellipse">
            <a:avLst/>
          </a:prstGeom>
          <a:solidFill>
            <a:srgbClr val="F35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1</a:t>
            </a:r>
            <a:endParaRPr lang="en-US" altLang="zh-CN" sz="4000" b="1"/>
          </a:p>
        </p:txBody>
      </p:sp>
      <p:sp>
        <p:nvSpPr>
          <p:cNvPr id="8" name="椭圆 7"/>
          <p:cNvSpPr/>
          <p:nvPr/>
        </p:nvSpPr>
        <p:spPr>
          <a:xfrm>
            <a:off x="711046" y="2652638"/>
            <a:ext cx="532722" cy="532722"/>
          </a:xfrm>
          <a:prstGeom prst="ellipse">
            <a:avLst/>
          </a:prstGeom>
          <a:solidFill>
            <a:srgbClr val="008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2</a:t>
            </a:r>
            <a:endParaRPr lang="en-US" altLang="zh-CN" sz="4000" b="1"/>
          </a:p>
        </p:txBody>
      </p:sp>
      <p:sp>
        <p:nvSpPr>
          <p:cNvPr id="9" name="文本框 8"/>
          <p:cNvSpPr txBox="1"/>
          <p:nvPr/>
        </p:nvSpPr>
        <p:spPr>
          <a:xfrm>
            <a:off x="1372803" y="2521583"/>
            <a:ext cx="10050778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移项，含未知数的项移至左边，常数项移至右边</a:t>
            </a:r>
            <a:r>
              <a:rPr lang="zh-CN" altLang="en-US" sz="3600" b="1">
                <a:latin typeface="+mj-lt"/>
                <a:ea typeface="+mj-ea"/>
                <a:cs typeface="Times New Roman" panose="02020603050405020304" charset="0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11046" y="3566854"/>
            <a:ext cx="532722" cy="5327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3</a:t>
            </a:r>
            <a:endParaRPr lang="en-US" altLang="zh-CN" sz="4000" b="1"/>
          </a:p>
        </p:txBody>
      </p:sp>
      <p:sp>
        <p:nvSpPr>
          <p:cNvPr id="12" name="文本框 11"/>
          <p:cNvSpPr txBox="1"/>
          <p:nvPr/>
        </p:nvSpPr>
        <p:spPr>
          <a:xfrm>
            <a:off x="1372803" y="3450290"/>
            <a:ext cx="10514395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配方，方程左右两边都加上一次项系数一半的平方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1046" y="4481070"/>
            <a:ext cx="532722" cy="532722"/>
          </a:xfrm>
          <a:prstGeom prst="ellipse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4</a:t>
            </a:r>
            <a:endParaRPr lang="en-US" altLang="zh-CN" sz="4000" b="1"/>
          </a:p>
        </p:txBody>
      </p:sp>
      <p:sp>
        <p:nvSpPr>
          <p:cNvPr id="14" name="文本框 13"/>
          <p:cNvSpPr txBox="1"/>
          <p:nvPr/>
        </p:nvSpPr>
        <p:spPr>
          <a:xfrm>
            <a:off x="1372803" y="4378997"/>
            <a:ext cx="7580695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开方，利用平方根的意义开平方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11046" y="5395285"/>
            <a:ext cx="532722" cy="53272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5</a:t>
            </a:r>
            <a:endParaRPr lang="en-US" altLang="zh-CN" sz="4000" b="1"/>
          </a:p>
        </p:txBody>
      </p:sp>
      <p:sp>
        <p:nvSpPr>
          <p:cNvPr id="16" name="文本框 15"/>
          <p:cNvSpPr txBox="1"/>
          <p:nvPr/>
        </p:nvSpPr>
        <p:spPr>
          <a:xfrm>
            <a:off x="1372803" y="5307703"/>
            <a:ext cx="7580695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解两个一元一次方程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81161" y="674271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 纳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53498" y="4197865"/>
            <a:ext cx="3125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最关键的步骤</a:t>
            </a:r>
            <a:endParaRPr lang="zh-CN" altLang="en-US" sz="36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6" grpId="0"/>
      <p:bldP spid="6" grpId="1"/>
      <p:bldP spid="7" grpId="0" bldLvl="0" animBg="1"/>
      <p:bldP spid="7" grpId="1" animBg="1"/>
      <p:bldP spid="8" grpId="0" bldLvl="0" animBg="1"/>
      <p:bldP spid="8" grpId="1" animBg="1"/>
      <p:bldP spid="9" grpId="0"/>
      <p:bldP spid="9" grpId="1"/>
      <p:bldP spid="11" grpId="0" bldLvl="0" animBg="1"/>
      <p:bldP spid="11" grpId="1" animBg="1"/>
      <p:bldP spid="12" grpId="0"/>
      <p:bldP spid="12" grpId="1"/>
      <p:bldP spid="13" grpId="0" bldLvl="0" animBg="1"/>
      <p:bldP spid="13" grpId="1" animBg="1"/>
      <p:bldP spid="14" grpId="0"/>
      <p:bldP spid="14" grpId="1"/>
      <p:bldP spid="15" grpId="0" bldLvl="0" animBg="1"/>
      <p:bldP spid="15" grpId="1" animBg="1"/>
      <p:bldP spid="16" grpId="0"/>
      <p:bldP spid="16" grpId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17600" y="1373567"/>
            <a:ext cx="6896100" cy="1703802"/>
            <a:chOff x="1117600" y="1373567"/>
            <a:chExt cx="6896100" cy="1703802"/>
          </a:xfrm>
        </p:grpSpPr>
        <p:sp>
          <p:nvSpPr>
            <p:cNvPr id="5" name="矩形 4"/>
            <p:cNvSpPr/>
            <p:nvPr/>
          </p:nvSpPr>
          <p:spPr>
            <a:xfrm>
              <a:off x="1117600" y="1373567"/>
              <a:ext cx="6896100" cy="68092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117600" y="2054489"/>
              <a:ext cx="4200924" cy="10228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17600" y="2066579"/>
            <a:ext cx="9105900" cy="1580717"/>
            <a:chOff x="1117600" y="2066579"/>
            <a:chExt cx="9105900" cy="1580717"/>
          </a:xfrm>
        </p:grpSpPr>
        <p:sp>
          <p:nvSpPr>
            <p:cNvPr id="34" name="矩形 33"/>
            <p:cNvSpPr/>
            <p:nvPr/>
          </p:nvSpPr>
          <p:spPr>
            <a:xfrm>
              <a:off x="1117600" y="2953773"/>
              <a:ext cx="9105900" cy="69352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318524" y="2066579"/>
              <a:ext cx="4904976" cy="9159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869527" y="729938"/>
            <a:ext cx="2927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解下列方程：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P26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文本框 10241"/>
          <p:cNvSpPr txBox="1"/>
          <p:nvPr/>
        </p:nvSpPr>
        <p:spPr>
          <a:xfrm>
            <a:off x="969390" y="1310874"/>
            <a:ext cx="7463410" cy="71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25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(2</a:t>
            </a:r>
            <a:r>
              <a:rPr lang="en-US" altLang="zh-CN" i="1"/>
              <a:t>x </a:t>
            </a:r>
            <a:r>
              <a:rPr lang="en-US" altLang="zh-CN"/>
              <a:t>– 2)</a:t>
            </a:r>
            <a:r>
              <a:rPr lang="en-US" altLang="zh-CN" baseline="30000"/>
              <a:t>2</a:t>
            </a:r>
            <a:r>
              <a:rPr lang="en-US" altLang="zh-CN"/>
              <a:t> = 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27" name="文本框 10241"/>
          <p:cNvSpPr txBox="1"/>
          <p:nvPr/>
        </p:nvSpPr>
        <p:spPr>
          <a:xfrm>
            <a:off x="969390" y="2984080"/>
            <a:ext cx="92160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6</a:t>
            </a:r>
            <a:r>
              <a:rPr lang="en-US" altLang="zh-CN" i="1"/>
              <a:t>x</a:t>
            </a:r>
            <a:r>
              <a:rPr lang="en-US" altLang="zh-CN"/>
              <a:t> + 1 = 0</a:t>
            </a:r>
            <a:r>
              <a:rPr lang="zh-CN" altLang="en-US"/>
              <a:t>；（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+ 5</a:t>
            </a:r>
            <a:r>
              <a:rPr lang="en-US" altLang="zh-CN" i="1"/>
              <a:t>x</a:t>
            </a:r>
            <a:r>
              <a:rPr lang="en-US" altLang="zh-CN"/>
              <a:t> + 1 = 0.</a:t>
            </a:r>
            <a:endParaRPr lang="en-US" altLang="zh-CN" dirty="0"/>
          </a:p>
        </p:txBody>
      </p:sp>
      <p:grpSp>
        <p:nvGrpSpPr>
          <p:cNvPr id="4" name="组合 3"/>
          <p:cNvGrpSpPr/>
          <p:nvPr/>
        </p:nvGrpSpPr>
        <p:grpSpPr>
          <a:xfrm>
            <a:off x="969390" y="2010568"/>
            <a:ext cx="8581010" cy="1066800"/>
            <a:chOff x="969390" y="2391568"/>
            <a:chExt cx="8581010" cy="1066800"/>
          </a:xfrm>
        </p:grpSpPr>
        <p:sp>
          <p:nvSpPr>
            <p:cNvPr id="26" name="文本框 10241"/>
            <p:cNvSpPr txBox="1"/>
            <p:nvPr/>
          </p:nvSpPr>
          <p:spPr>
            <a:xfrm>
              <a:off x="969390" y="2503696"/>
              <a:ext cx="858101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</a:t>
              </a:r>
              <a:r>
                <a:rPr lang="en-US" altLang="zh-CN" i="1"/>
                <a:t>                       </a:t>
              </a:r>
              <a:r>
                <a:rPr lang="zh-CN" altLang="en-US"/>
                <a:t>；（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r>
                <a:rPr lang="en-US" altLang="zh-CN" i="1"/>
                <a:t>x</a:t>
              </a:r>
              <a:r>
                <a:rPr lang="en-US" altLang="zh-CN" baseline="30000"/>
                <a:t>2</a:t>
              </a:r>
              <a:r>
                <a:rPr lang="en-US" altLang="zh-CN"/>
                <a:t> – 3</a:t>
              </a:r>
              <a:r>
                <a:rPr lang="en-US" altLang="zh-CN" i="1"/>
                <a:t>x</a:t>
              </a:r>
              <a:r>
                <a:rPr lang="en-US" altLang="zh-CN"/>
                <a:t> – 2 = 0</a:t>
              </a:r>
              <a:r>
                <a:rPr lang="zh-CN" altLang="en-US"/>
                <a:t>；</a:t>
              </a:r>
              <a:endParaRPr lang="en-US" altLang="zh-CN" dirty="0"/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2114886" y="2391568"/>
            <a:ext cx="26289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77" name="Equation" r:id="rId1" imgW="63093600" imgH="25603200" progId="Equation.DSMT4">
                    <p:embed/>
                  </p:oleObj>
                </mc:Choice>
                <mc:Fallback>
                  <p:oleObj name="Equation" r:id="rId1" imgW="63093600" imgH="25603200" progId="Equation.DSMT4">
                    <p:embed/>
                    <p:pic>
                      <p:nvPicPr>
                        <p:cNvPr id="0" name="图片 186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14886" y="2391568"/>
                          <a:ext cx="26289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" name="五边形 26"/>
          <p:cNvSpPr/>
          <p:nvPr>
            <p:custDataLst>
              <p:tags r:id="rId3"/>
            </p:custDataLst>
          </p:nvPr>
        </p:nvSpPr>
        <p:spPr>
          <a:xfrm flipH="1">
            <a:off x="8137096" y="1410800"/>
            <a:ext cx="2826607" cy="538485"/>
          </a:xfrm>
          <a:prstGeom prst="homePlate">
            <a:avLst/>
          </a:prstGeom>
          <a:solidFill>
            <a:srgbClr val="FB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prstClr val="black"/>
                </a:solidFill>
                <a:latin typeface="+mj-lt"/>
                <a:cs typeface="Times New Roman" panose="02020603050405020304" charset="0"/>
              </a:rPr>
              <a:t>直接开平方法</a:t>
            </a:r>
            <a:endParaRPr lang="zh-CN" altLang="en-US" sz="3200" b="1" i="1" dirty="0">
              <a:latin typeface="+mj-lt"/>
            </a:endParaRPr>
          </a:p>
        </p:txBody>
      </p:sp>
      <p:sp>
        <p:nvSpPr>
          <p:cNvPr id="32" name="五边形 26"/>
          <p:cNvSpPr/>
          <p:nvPr>
            <p:custDataLst>
              <p:tags r:id="rId4"/>
            </p:custDataLst>
          </p:nvPr>
        </p:nvSpPr>
        <p:spPr>
          <a:xfrm flipH="1">
            <a:off x="9650534" y="2538883"/>
            <a:ext cx="1794304" cy="538485"/>
          </a:xfrm>
          <a:prstGeom prst="homePlate">
            <a:avLst/>
          </a:prstGeom>
          <a:solidFill>
            <a:srgbClr val="FB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prstClr val="black"/>
                </a:solidFill>
                <a:latin typeface="+mj-lt"/>
                <a:cs typeface="Times New Roman" panose="02020603050405020304" charset="0"/>
              </a:rPr>
              <a:t>配方法</a:t>
            </a:r>
            <a:endParaRPr lang="zh-CN" altLang="en-US" sz="3200" b="1" i="1" dirty="0">
              <a:latin typeface="+mj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09475" y="3745810"/>
            <a:ext cx="4709049" cy="1171828"/>
            <a:chOff x="1587248" y="2559951"/>
            <a:chExt cx="4709049" cy="1171828"/>
          </a:xfrm>
        </p:grpSpPr>
        <p:sp>
          <p:nvSpPr>
            <p:cNvPr id="36" name="矩形 35"/>
            <p:cNvSpPr>
              <a:spLocks noChangeArrowheads="1"/>
            </p:cNvSpPr>
            <p:nvPr/>
          </p:nvSpPr>
          <p:spPr bwMode="auto">
            <a:xfrm>
              <a:off x="1587248" y="2559951"/>
              <a:ext cx="470904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  <a:latin typeface="+mj-lt"/>
                  <a:ea typeface="+mn-ea"/>
                </a:rPr>
                <a:t>解：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+mn-ea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ea typeface="+mn-ea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+mn-ea"/>
                </a:rPr>
                <a:t>）开平方，得</a:t>
              </a:r>
              <a:endParaRPr lang="zh-CN" altLang="zh-CN" sz="3600" b="1" dirty="0">
                <a:solidFill>
                  <a:srgbClr val="FF0000"/>
                </a:solidFill>
                <a:latin typeface="+mj-lt"/>
                <a:ea typeface="+mn-ea"/>
              </a:endParaRPr>
            </a:p>
          </p:txBody>
        </p: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3135078" y="3172979"/>
            <a:ext cx="18669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78" name="Equation" r:id="rId5" imgW="44805600" imgH="13411200" progId="Equation.DSMT4">
                    <p:embed/>
                  </p:oleObj>
                </mc:Choice>
                <mc:Fallback>
                  <p:oleObj name="Equation" r:id="rId5" imgW="44805600" imgH="134112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135078" y="3172979"/>
                          <a:ext cx="18669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8" name="Text Box 3"/>
          <p:cNvSpPr txBox="1"/>
          <p:nvPr/>
        </p:nvSpPr>
        <p:spPr>
          <a:xfrm>
            <a:off x="1774270" y="4917638"/>
            <a:ext cx="224692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= ±5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9" name="Text Box 3"/>
          <p:cNvSpPr txBox="1"/>
          <p:nvPr/>
        </p:nvSpPr>
        <p:spPr>
          <a:xfrm>
            <a:off x="634665" y="5500137"/>
            <a:ext cx="410912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  <a:cs typeface="仿宋" panose="02010609060101010101" pitchFamily="49" charset="-122"/>
            </a:endParaRPr>
          </a:p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– 5.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5616524" y="3745810"/>
            <a:ext cx="51799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）开平方，得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</a:endParaRPr>
          </a:p>
          <a:p>
            <a:pPr lvl="0"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– 2 =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或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2 = 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endParaRPr lang="zh-CN" altLang="zh-CN" sz="3600" b="1" i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49" name="Text Box 3"/>
          <p:cNvSpPr txBox="1"/>
          <p:nvPr/>
        </p:nvSpPr>
        <p:spPr>
          <a:xfrm>
            <a:off x="5877167" y="5053483"/>
            <a:ext cx="410912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  <a:cs typeface="仿宋" panose="02010609060101010101" pitchFamily="49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962316" y="5620966"/>
          <a:ext cx="2971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79" name="Equation" r:id="rId7" imgW="71323200" imgH="25908000" progId="Equation.DSMT4">
                  <p:embed/>
                </p:oleObj>
              </mc:Choice>
              <mc:Fallback>
                <p:oleObj name="Equation" r:id="rId7" imgW="71323200" imgH="25908000" progId="Equation.DSMT4">
                  <p:embed/>
                  <p:pic>
                    <p:nvPicPr>
                      <p:cNvPr id="0" name="图片 186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62316" y="5620966"/>
                        <a:ext cx="29718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8" grpId="0"/>
      <p:bldP spid="39" grpId="0"/>
      <p:bldP spid="46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69390" y="540391"/>
            <a:ext cx="8581010" cy="1066800"/>
            <a:chOff x="969390" y="2391568"/>
            <a:chExt cx="8581010" cy="1066800"/>
          </a:xfrm>
        </p:grpSpPr>
        <p:sp>
          <p:nvSpPr>
            <p:cNvPr id="4" name="文本框 10241"/>
            <p:cNvSpPr txBox="1"/>
            <p:nvPr/>
          </p:nvSpPr>
          <p:spPr>
            <a:xfrm>
              <a:off x="969390" y="2503696"/>
              <a:ext cx="858101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</a:t>
              </a:r>
              <a:r>
                <a:rPr lang="en-US" altLang="zh-CN" i="1"/>
                <a:t>                       </a:t>
              </a:r>
              <a:r>
                <a:rPr lang="zh-CN" altLang="en-US"/>
                <a:t>；（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r>
                <a:rPr lang="en-US" altLang="zh-CN" i="1"/>
                <a:t>x</a:t>
              </a:r>
              <a:r>
                <a:rPr lang="en-US" altLang="zh-CN" baseline="30000"/>
                <a:t>2</a:t>
              </a:r>
              <a:r>
                <a:rPr lang="en-US" altLang="zh-CN"/>
                <a:t> – 3</a:t>
              </a:r>
              <a:r>
                <a:rPr lang="en-US" altLang="zh-CN" i="1"/>
                <a:t>x</a:t>
              </a:r>
              <a:r>
                <a:rPr lang="en-US" altLang="zh-CN"/>
                <a:t> – 2 = 0</a:t>
              </a:r>
              <a:r>
                <a:rPr lang="zh-CN" altLang="en-US"/>
                <a:t>；</a:t>
              </a:r>
              <a:endParaRPr lang="en-US" altLang="zh-CN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114886" y="2391568"/>
            <a:ext cx="26289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83" name="Equation" r:id="rId1" imgW="63093600" imgH="25603200" progId="Equation.DSMT4">
                    <p:embed/>
                  </p:oleObj>
                </mc:Choice>
                <mc:Fallback>
                  <p:oleObj name="Equation" r:id="rId1" imgW="63093600" imgH="256032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14886" y="2391568"/>
                          <a:ext cx="26289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Text Box 3"/>
          <p:cNvSpPr txBox="1"/>
          <p:nvPr/>
        </p:nvSpPr>
        <p:spPr>
          <a:xfrm>
            <a:off x="969390" y="2267038"/>
            <a:ext cx="400135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）整理，得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170938" y="1916567"/>
          <a:ext cx="2387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4" name="Equation" r:id="rId3" imgW="57302400" imgH="31089600" progId="Equation.DSMT4">
                  <p:embed/>
                </p:oleObj>
              </mc:Choice>
              <mc:Fallback>
                <p:oleObj name="Equation" r:id="rId3" imgW="57302400" imgH="310896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0938" y="1916567"/>
                        <a:ext cx="23876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3"/>
          <p:cNvSpPr txBox="1"/>
          <p:nvPr/>
        </p:nvSpPr>
        <p:spPr>
          <a:xfrm>
            <a:off x="2041229" y="3674763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4567938" y="3441859"/>
          <a:ext cx="1727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5" name="Equation" r:id="rId5" imgW="41452800" imgH="25603200" progId="Equation.DSMT4">
                  <p:embed/>
                </p:oleObj>
              </mc:Choice>
              <mc:Fallback>
                <p:oleObj name="Equation" r:id="rId5" imgW="41452800" imgH="256032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67938" y="3441859"/>
                        <a:ext cx="1727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3"/>
          <p:cNvSpPr txBox="1"/>
          <p:nvPr/>
        </p:nvSpPr>
        <p:spPr>
          <a:xfrm>
            <a:off x="2046737" y="4759560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5843245" y="4529903"/>
          <a:ext cx="15367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6" name="Equation" r:id="rId7" imgW="36880800" imgH="25603200" progId="Equation.DSMT4">
                  <p:embed/>
                </p:oleObj>
              </mc:Choice>
              <mc:Fallback>
                <p:oleObj name="Equation" r:id="rId7" imgW="36880800" imgH="25603200" progId="Equation.DSMT4">
                  <p:embed/>
                  <p:pic>
                    <p:nvPicPr>
                      <p:cNvPr id="0" name="对象 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43245" y="4529903"/>
                        <a:ext cx="15367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/>
          <p:nvPr/>
        </p:nvSpPr>
        <p:spPr>
          <a:xfrm>
            <a:off x="656077" y="2034809"/>
            <a:ext cx="89959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2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950852" y="3135347"/>
            <a:ext cx="253848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8010870" y="3180371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3024188" y="2925763"/>
          <a:ext cx="4635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4" name="Equation" r:id="rId1" imgW="111252000" imgH="25603200" progId="Equation.DSMT4">
                  <p:embed/>
                </p:oleObj>
              </mc:Choice>
              <mc:Fallback>
                <p:oleObj name="Equation" r:id="rId1" imgW="111252000" imgH="256032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24188" y="2925763"/>
                        <a:ext cx="4635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8547100" y="2835275"/>
          <a:ext cx="26670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5" name="Equation" r:id="rId3" imgW="64008000" imgH="31089600" progId="Equation.DSMT4">
                  <p:embed/>
                </p:oleObj>
              </mc:Choice>
              <mc:Fallback>
                <p:oleObj name="Equation" r:id="rId3" imgW="64008000" imgH="310896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47100" y="2835275"/>
                        <a:ext cx="26670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3"/>
          <p:cNvSpPr txBox="1"/>
          <p:nvPr/>
        </p:nvSpPr>
        <p:spPr>
          <a:xfrm>
            <a:off x="950852" y="4220336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3403936" y="3937000"/>
          <a:ext cx="26797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6" name="Equation" r:id="rId5" imgW="64312800" imgH="28041600" progId="Equation.DSMT4">
                  <p:embed/>
                </p:oleObj>
              </mc:Choice>
              <mc:Fallback>
                <p:oleObj name="Equation" r:id="rId5" imgW="64312800" imgH="280416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03936" y="3937000"/>
                        <a:ext cx="26797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3"/>
          <p:cNvSpPr txBox="1"/>
          <p:nvPr/>
        </p:nvSpPr>
        <p:spPr>
          <a:xfrm>
            <a:off x="956360" y="5305133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69186" y="4981501"/>
          <a:ext cx="54610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7" name="Equation" r:id="rId7" imgW="131064000" imgH="28041600" progId="Equation.DSMT4">
                  <p:embed/>
                </p:oleObj>
              </mc:Choice>
              <mc:Fallback>
                <p:oleObj name="Equation" r:id="rId7" imgW="131064000" imgH="28041600" progId="Equation.DSMT4">
                  <p:embed/>
                  <p:pic>
                    <p:nvPicPr>
                      <p:cNvPr id="0" name="图片 2568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69186" y="4981501"/>
                        <a:ext cx="54610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969390" y="540391"/>
            <a:ext cx="8581010" cy="1066800"/>
            <a:chOff x="969390" y="2391568"/>
            <a:chExt cx="8581010" cy="1066800"/>
          </a:xfrm>
        </p:grpSpPr>
        <p:sp>
          <p:nvSpPr>
            <p:cNvPr id="18" name="文本框 10241"/>
            <p:cNvSpPr txBox="1"/>
            <p:nvPr/>
          </p:nvSpPr>
          <p:spPr>
            <a:xfrm>
              <a:off x="969390" y="2503696"/>
              <a:ext cx="858101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</a:t>
              </a:r>
              <a:r>
                <a:rPr lang="en-US" altLang="zh-CN" i="1"/>
                <a:t>                       </a:t>
              </a:r>
              <a:r>
                <a:rPr lang="zh-CN" altLang="en-US"/>
                <a:t>；（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r>
                <a:rPr lang="en-US" altLang="zh-CN" i="1"/>
                <a:t>x</a:t>
              </a:r>
              <a:r>
                <a:rPr lang="en-US" altLang="zh-CN" baseline="30000"/>
                <a:t>2</a:t>
              </a:r>
              <a:r>
                <a:rPr lang="en-US" altLang="zh-CN"/>
                <a:t> – 3</a:t>
              </a:r>
              <a:r>
                <a:rPr lang="en-US" altLang="zh-CN" i="1"/>
                <a:t>x</a:t>
              </a:r>
              <a:r>
                <a:rPr lang="en-US" altLang="zh-CN"/>
                <a:t> – 2 = 0</a:t>
              </a:r>
              <a:r>
                <a:rPr lang="zh-CN" altLang="en-US"/>
                <a:t>；</a:t>
              </a:r>
              <a:endParaRPr lang="en-US" altLang="zh-CN" dirty="0"/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114886" y="2391568"/>
            <a:ext cx="26289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88" name="Equation" r:id="rId9" imgW="63093600" imgH="25603200" progId="Equation.DSMT4">
                    <p:embed/>
                  </p:oleObj>
                </mc:Choice>
                <mc:Fallback>
                  <p:oleObj name="Equation" r:id="rId9" imgW="63093600" imgH="256032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114886" y="2391568"/>
                          <a:ext cx="26289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  <p:bldP spid="28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0241"/>
          <p:cNvSpPr txBox="1"/>
          <p:nvPr/>
        </p:nvSpPr>
        <p:spPr>
          <a:xfrm>
            <a:off x="969390" y="458684"/>
            <a:ext cx="92160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6</a:t>
            </a:r>
            <a:r>
              <a:rPr lang="en-US" altLang="zh-CN" i="1"/>
              <a:t>x</a:t>
            </a:r>
            <a:r>
              <a:rPr lang="en-US" altLang="zh-CN"/>
              <a:t> + 1 = 0</a:t>
            </a:r>
            <a:r>
              <a:rPr lang="zh-CN" altLang="en-US"/>
              <a:t>；（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+ 5</a:t>
            </a:r>
            <a:r>
              <a:rPr lang="en-US" altLang="zh-CN" i="1"/>
              <a:t>x</a:t>
            </a:r>
            <a:r>
              <a:rPr lang="en-US" altLang="zh-CN"/>
              <a:t> + 1 = 0.</a:t>
            </a:r>
            <a:endParaRPr lang="en-US" altLang="zh-CN" dirty="0"/>
          </a:p>
        </p:txBody>
      </p:sp>
      <p:sp>
        <p:nvSpPr>
          <p:cNvPr id="17" name="Text Box 3"/>
          <p:cNvSpPr txBox="1"/>
          <p:nvPr/>
        </p:nvSpPr>
        <p:spPr>
          <a:xfrm>
            <a:off x="656077" y="1419800"/>
            <a:ext cx="61892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）方程两边同除以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473825" y="1201738"/>
          <a:ext cx="28702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8" name="Equation" r:id="rId1" imgW="68884800" imgH="25908000" progId="Equation.DSMT4">
                  <p:embed/>
                </p:oleObj>
              </mc:Choice>
              <mc:Fallback>
                <p:oleObj name="Equation" r:id="rId1" imgW="68884800" imgH="259080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73825" y="1201738"/>
                        <a:ext cx="28702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"/>
          <p:cNvSpPr txBox="1"/>
          <p:nvPr/>
        </p:nvSpPr>
        <p:spPr>
          <a:xfrm>
            <a:off x="950852" y="2346900"/>
            <a:ext cx="32682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移项，得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050095" y="2151063"/>
          <a:ext cx="25273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9" name="Equation" r:id="rId3" imgW="60655200" imgH="25908000" progId="Equation.DSMT4">
                  <p:embed/>
                </p:oleObj>
              </mc:Choice>
              <mc:Fallback>
                <p:oleObj name="Equation" r:id="rId3" imgW="60655200" imgH="259080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50095" y="2151063"/>
                        <a:ext cx="25273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3"/>
          <p:cNvSpPr txBox="1"/>
          <p:nvPr/>
        </p:nvSpPr>
        <p:spPr>
          <a:xfrm>
            <a:off x="950852" y="3447438"/>
            <a:ext cx="253848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8010870" y="3492462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3008313" y="3230563"/>
          <a:ext cx="46863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0" name="Equation" r:id="rId5" imgW="112471200" imgH="25908000" progId="Equation.DSMT4">
                  <p:embed/>
                </p:oleObj>
              </mc:Choice>
              <mc:Fallback>
                <p:oleObj name="Equation" r:id="rId5" imgW="112471200" imgH="259080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08313" y="3230563"/>
                        <a:ext cx="46863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8699500" y="3254375"/>
          <a:ext cx="22606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1" name="Equation" r:id="rId7" imgW="54254400" imgH="25908000" progId="Equation.DSMT4">
                  <p:embed/>
                </p:oleObj>
              </mc:Choice>
              <mc:Fallback>
                <p:oleObj name="Equation" r:id="rId7" imgW="54254400" imgH="259080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99500" y="3254375"/>
                        <a:ext cx="22606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3"/>
          <p:cNvSpPr txBox="1"/>
          <p:nvPr/>
        </p:nvSpPr>
        <p:spPr>
          <a:xfrm>
            <a:off x="950852" y="4532427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3482684" y="4241800"/>
          <a:ext cx="23495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2" name="Equation" r:id="rId9" imgW="56388000" imgH="28346400" progId="Equation.DSMT4">
                  <p:embed/>
                </p:oleObj>
              </mc:Choice>
              <mc:Fallback>
                <p:oleObj name="Equation" r:id="rId9" imgW="56388000" imgH="283464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82684" y="4241800"/>
                        <a:ext cx="23495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3"/>
          <p:cNvSpPr txBox="1"/>
          <p:nvPr/>
        </p:nvSpPr>
        <p:spPr>
          <a:xfrm>
            <a:off x="956360" y="5617224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815594" y="5283200"/>
          <a:ext cx="50292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3" name="Equation" r:id="rId11" imgW="120700800" imgH="28346400" progId="Equation.DSMT4">
                  <p:embed/>
                </p:oleObj>
              </mc:Choice>
              <mc:Fallback>
                <p:oleObj name="Equation" r:id="rId11" imgW="120700800" imgH="28346400" progId="Equation.DSMT4">
                  <p:embed/>
                  <p:pic>
                    <p:nvPicPr>
                      <p:cNvPr id="0" name="图片 2773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15594" y="5283200"/>
                        <a:ext cx="50292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3" grpId="0"/>
      <p:bldP spid="24" grpId="0"/>
      <p:bldP spid="30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0241"/>
          <p:cNvSpPr txBox="1"/>
          <p:nvPr/>
        </p:nvSpPr>
        <p:spPr>
          <a:xfrm>
            <a:off x="969390" y="458684"/>
            <a:ext cx="92160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6</a:t>
            </a:r>
            <a:r>
              <a:rPr lang="en-US" altLang="zh-CN" i="1"/>
              <a:t>x</a:t>
            </a:r>
            <a:r>
              <a:rPr lang="en-US" altLang="zh-CN"/>
              <a:t> + 1 = 0</a:t>
            </a:r>
            <a:r>
              <a:rPr lang="zh-CN" altLang="en-US"/>
              <a:t>；（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+ 5</a:t>
            </a:r>
            <a:r>
              <a:rPr lang="en-US" altLang="zh-CN" i="1"/>
              <a:t>x</a:t>
            </a:r>
            <a:r>
              <a:rPr lang="en-US" altLang="zh-CN"/>
              <a:t> + 1 = 0.</a:t>
            </a:r>
            <a:endParaRPr lang="en-US" altLang="zh-CN" dirty="0"/>
          </a:p>
        </p:txBody>
      </p:sp>
      <p:sp>
        <p:nvSpPr>
          <p:cNvPr id="17" name="Text Box 3"/>
          <p:cNvSpPr txBox="1"/>
          <p:nvPr/>
        </p:nvSpPr>
        <p:spPr>
          <a:xfrm>
            <a:off x="656077" y="1419800"/>
            <a:ext cx="61892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）方程两边同除以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416675" y="1208088"/>
          <a:ext cx="2984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6" name="Equation" r:id="rId1" imgW="71628000" imgH="25603200" progId="Equation.DSMT4">
                  <p:embed/>
                </p:oleObj>
              </mc:Choice>
              <mc:Fallback>
                <p:oleObj name="Equation" r:id="rId1" imgW="71628000" imgH="256032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16675" y="1208088"/>
                        <a:ext cx="2984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"/>
          <p:cNvSpPr txBox="1"/>
          <p:nvPr/>
        </p:nvSpPr>
        <p:spPr>
          <a:xfrm>
            <a:off x="950852" y="2346900"/>
            <a:ext cx="32682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移项，得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2986088" y="2144713"/>
          <a:ext cx="2654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7" name="Equation" r:id="rId3" imgW="63703200" imgH="25603200" progId="Equation.DSMT4">
                  <p:embed/>
                </p:oleObj>
              </mc:Choice>
              <mc:Fallback>
                <p:oleObj name="Equation" r:id="rId3" imgW="63703200" imgH="256032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86088" y="2144713"/>
                        <a:ext cx="26543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3"/>
          <p:cNvSpPr txBox="1"/>
          <p:nvPr/>
        </p:nvSpPr>
        <p:spPr>
          <a:xfrm>
            <a:off x="950852" y="3447438"/>
            <a:ext cx="253848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8569670" y="3492462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2986088" y="3230563"/>
          <a:ext cx="5499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8" name="Equation" r:id="rId5" imgW="131978400" imgH="25908000" progId="Equation.DSMT4">
                  <p:embed/>
                </p:oleObj>
              </mc:Choice>
              <mc:Fallback>
                <p:oleObj name="Equation" r:id="rId5" imgW="131978400" imgH="259080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86088" y="3230563"/>
                        <a:ext cx="54991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9182100" y="3146425"/>
          <a:ext cx="26670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9" name="Equation" r:id="rId7" imgW="64008000" imgH="31089600" progId="Equation.DSMT4">
                  <p:embed/>
                </p:oleObj>
              </mc:Choice>
              <mc:Fallback>
                <p:oleObj name="Equation" r:id="rId7" imgW="64008000" imgH="310896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82100" y="3146425"/>
                        <a:ext cx="26670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3"/>
          <p:cNvSpPr txBox="1"/>
          <p:nvPr/>
        </p:nvSpPr>
        <p:spPr>
          <a:xfrm>
            <a:off x="950852" y="4532427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3419475" y="4248150"/>
          <a:ext cx="26797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50" name="Equation" r:id="rId9" imgW="64312800" imgH="28041600" progId="Equation.DSMT4">
                  <p:embed/>
                </p:oleObj>
              </mc:Choice>
              <mc:Fallback>
                <p:oleObj name="Equation" r:id="rId9" imgW="64312800" imgH="28041600" progId="Equation.DSMT4">
                  <p:embed/>
                  <p:pic>
                    <p:nvPicPr>
                      <p:cNvPr id="0" name="对象 3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19475" y="4248150"/>
                        <a:ext cx="26797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3"/>
          <p:cNvSpPr txBox="1"/>
          <p:nvPr/>
        </p:nvSpPr>
        <p:spPr>
          <a:xfrm>
            <a:off x="956360" y="5617224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49800" y="5289550"/>
          <a:ext cx="57658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51" name="Equation" r:id="rId11" imgW="138379200" imgH="28041600" progId="Equation.DSMT4">
                  <p:embed/>
                </p:oleObj>
              </mc:Choice>
              <mc:Fallback>
                <p:oleObj name="Equation" r:id="rId11" imgW="138379200" imgH="280416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49800" y="5289550"/>
                        <a:ext cx="57658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3" grpId="0"/>
      <p:bldP spid="24" grpId="0"/>
      <p:bldP spid="30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10241"/>
          <p:cNvSpPr txBox="1"/>
          <p:nvPr/>
        </p:nvSpPr>
        <p:spPr>
          <a:xfrm>
            <a:off x="1777868" y="1032209"/>
            <a:ext cx="19773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填空：</a:t>
            </a:r>
            <a:endParaRPr lang="en-US" altLang="zh-CN" dirty="0"/>
          </a:p>
        </p:txBody>
      </p:sp>
      <p:grpSp>
        <p:nvGrpSpPr>
          <p:cNvPr id="7" name="组合 6"/>
          <p:cNvGrpSpPr/>
          <p:nvPr/>
        </p:nvGrpSpPr>
        <p:grpSpPr>
          <a:xfrm>
            <a:off x="2115419" y="1575203"/>
            <a:ext cx="7640233" cy="4349909"/>
            <a:chOff x="1950319" y="1542637"/>
            <a:chExt cx="7640233" cy="4349909"/>
          </a:xfrm>
        </p:grpSpPr>
        <p:sp>
          <p:nvSpPr>
            <p:cNvPr id="8" name="文本框 7"/>
            <p:cNvSpPr txBox="1"/>
            <p:nvPr/>
          </p:nvSpPr>
          <p:spPr bwMode="auto">
            <a:xfrm>
              <a:off x="1950319" y="1542637"/>
              <a:ext cx="7640233" cy="4349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3600" b="1" dirty="0">
                  <a:latin typeface="+mj-lt"/>
                  <a:ea typeface="+mj-ea"/>
                </a:rPr>
                <a:t>（</a:t>
              </a:r>
              <a:r>
                <a:rPr lang="en-US" altLang="zh-CN" sz="3600" b="1" dirty="0">
                  <a:latin typeface="+mj-lt"/>
                  <a:ea typeface="+mj-ea"/>
                </a:rPr>
                <a:t>1</a:t>
              </a:r>
              <a:r>
                <a:rPr lang="zh-CN" altLang="en-US" sz="3600" b="1" dirty="0">
                  <a:latin typeface="+mj-lt"/>
                  <a:ea typeface="+mj-ea"/>
                </a:rPr>
                <a:t>）</a:t>
              </a:r>
              <a:r>
                <a:rPr lang="en-US" altLang="zh-CN" sz="3600" b="1" i="1" dirty="0">
                  <a:latin typeface="+mj-lt"/>
                  <a:ea typeface="+mj-ea"/>
                </a:rPr>
                <a:t>x</a:t>
              </a:r>
              <a:r>
                <a:rPr lang="en-US" altLang="zh-CN" sz="3600" b="1" baseline="30000" dirty="0">
                  <a:latin typeface="+mj-lt"/>
                  <a:ea typeface="+mj-ea"/>
                </a:rPr>
                <a:t>2</a:t>
              </a:r>
              <a:r>
                <a:rPr lang="en-US" altLang="zh-CN" sz="3600" b="1" dirty="0">
                  <a:latin typeface="+mj-lt"/>
                  <a:ea typeface="+mj-ea"/>
                </a:rPr>
                <a:t> </a:t>
              </a:r>
              <a:r>
                <a:rPr lang="en-US" altLang="zh-CN" sz="3600" b="1">
                  <a:latin typeface="+mj-lt"/>
                  <a:ea typeface="+mj-ea"/>
                </a:rPr>
                <a:t>– </a:t>
              </a:r>
              <a:r>
                <a:rPr lang="en-US" altLang="zh-CN" sz="3600" b="1" i="1">
                  <a:latin typeface="+mj-lt"/>
                  <a:ea typeface="+mj-ea"/>
                </a:rPr>
                <a:t>x </a:t>
              </a:r>
              <a:r>
                <a:rPr lang="en-US" altLang="zh-CN" sz="3600" b="1">
                  <a:latin typeface="+mj-lt"/>
                  <a:ea typeface="+mj-ea"/>
                </a:rPr>
                <a:t>+ (</a:t>
              </a:r>
              <a:r>
                <a:rPr lang="zh-CN" altLang="en-US" sz="3600" b="1">
                  <a:latin typeface="+mj-lt"/>
                  <a:ea typeface="+mj-ea"/>
                </a:rPr>
                <a:t>          </a:t>
              </a:r>
              <a:r>
                <a:rPr lang="en-US" altLang="zh-CN" sz="3600" b="1">
                  <a:latin typeface="+mj-lt"/>
                  <a:ea typeface="+mj-ea"/>
                </a:rPr>
                <a:t>) = (</a:t>
              </a:r>
              <a:r>
                <a:rPr lang="en-US" altLang="zh-CN" sz="3600" b="1" i="1">
                  <a:latin typeface="+mj-lt"/>
                  <a:ea typeface="+mj-ea"/>
                </a:rPr>
                <a:t>x </a:t>
              </a:r>
              <a:r>
                <a:rPr lang="en-US" altLang="zh-CN" sz="3600" b="1">
                  <a:latin typeface="+mj-lt"/>
                  <a:ea typeface="+mj-ea"/>
                </a:rPr>
                <a:t>–     )</a:t>
              </a:r>
              <a:r>
                <a:rPr lang="en-US" altLang="zh-CN" sz="3600" b="1" baseline="30000">
                  <a:latin typeface="+mj-lt"/>
                  <a:ea typeface="+mj-ea"/>
                </a:rPr>
                <a:t>2</a:t>
              </a:r>
              <a:r>
                <a:rPr lang="zh-CN" altLang="en-US" sz="3600" b="1" dirty="0">
                  <a:latin typeface="+mj-lt"/>
                  <a:ea typeface="+mj-ea"/>
                </a:rPr>
                <a:t>；</a:t>
              </a:r>
              <a:endParaRPr lang="en-US" altLang="zh-CN" sz="3600" b="1" dirty="0">
                <a:latin typeface="+mj-lt"/>
                <a:ea typeface="+mj-ea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3600" b="1" dirty="0">
                  <a:latin typeface="+mj-lt"/>
                  <a:ea typeface="+mj-ea"/>
                </a:rPr>
                <a:t>（</a:t>
              </a:r>
              <a:r>
                <a:rPr lang="en-US" altLang="zh-CN" sz="3600" b="1" dirty="0">
                  <a:latin typeface="+mj-lt"/>
                  <a:ea typeface="+mj-ea"/>
                </a:rPr>
                <a:t>2</a:t>
              </a:r>
              <a:r>
                <a:rPr lang="zh-CN" altLang="en-US" sz="3600" b="1" dirty="0">
                  <a:latin typeface="+mj-lt"/>
                  <a:ea typeface="+mj-ea"/>
                </a:rPr>
                <a:t>）</a:t>
              </a:r>
              <a:r>
                <a:rPr lang="en-US" altLang="zh-CN" sz="3600" b="1" i="1" dirty="0">
                  <a:latin typeface="+mj-lt"/>
                  <a:ea typeface="+mj-ea"/>
                </a:rPr>
                <a:t>y</a:t>
              </a:r>
              <a:r>
                <a:rPr lang="en-US" altLang="zh-CN" sz="3600" b="1" baseline="30000" dirty="0">
                  <a:latin typeface="+mj-lt"/>
                  <a:ea typeface="+mj-ea"/>
                </a:rPr>
                <a:t>2 </a:t>
              </a:r>
              <a:r>
                <a:rPr lang="en-US" altLang="zh-CN" sz="3600" b="1">
                  <a:latin typeface="+mj-lt"/>
                  <a:ea typeface="+mj-ea"/>
                </a:rPr>
                <a:t>+ 6</a:t>
              </a:r>
              <a:r>
                <a:rPr lang="en-US" altLang="zh-CN" sz="3600" b="1" i="1">
                  <a:latin typeface="+mj-lt"/>
                  <a:ea typeface="+mj-ea"/>
                </a:rPr>
                <a:t>y </a:t>
              </a:r>
              <a:r>
                <a:rPr lang="en-US" altLang="zh-CN" sz="3600" b="1">
                  <a:latin typeface="+mj-lt"/>
                  <a:ea typeface="+mj-ea"/>
                </a:rPr>
                <a:t>+</a:t>
              </a:r>
              <a:r>
                <a:rPr lang="en-US" altLang="zh-CN" sz="3600" b="1"/>
                <a:t> (</a:t>
              </a:r>
              <a:r>
                <a:rPr lang="zh-CN" altLang="en-US" sz="3600" b="1"/>
                <a:t>          </a:t>
              </a:r>
              <a:r>
                <a:rPr lang="en-US" altLang="zh-CN" sz="3600" b="1"/>
                <a:t>)</a:t>
              </a:r>
              <a:r>
                <a:rPr lang="en-US" altLang="zh-CN" sz="3600" b="1">
                  <a:latin typeface="+mj-lt"/>
                  <a:ea typeface="+mj-ea"/>
                </a:rPr>
                <a:t> = (</a:t>
              </a:r>
              <a:r>
                <a:rPr lang="en-US" altLang="zh-CN" sz="3600" b="1" i="1">
                  <a:latin typeface="+mj-lt"/>
                  <a:ea typeface="+mj-ea"/>
                </a:rPr>
                <a:t>y </a:t>
              </a:r>
              <a:r>
                <a:rPr lang="en-US" altLang="zh-CN" sz="3600" b="1">
                  <a:latin typeface="+mj-lt"/>
                  <a:ea typeface="+mj-ea"/>
                </a:rPr>
                <a:t>+      )</a:t>
              </a:r>
              <a:r>
                <a:rPr lang="en-US" altLang="zh-CN" sz="3600" b="1" baseline="30000">
                  <a:latin typeface="+mj-lt"/>
                  <a:ea typeface="+mj-ea"/>
                </a:rPr>
                <a:t>2</a:t>
              </a:r>
              <a:r>
                <a:rPr lang="zh-CN" altLang="en-US" sz="3600" b="1" dirty="0">
                  <a:latin typeface="+mj-lt"/>
                  <a:ea typeface="+mj-ea"/>
                </a:rPr>
                <a:t>；</a:t>
              </a:r>
              <a:endParaRPr lang="en-US" altLang="zh-CN" sz="3600" b="1" dirty="0">
                <a:latin typeface="+mj-lt"/>
                <a:ea typeface="+mj-ea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3600" b="1" dirty="0">
                  <a:latin typeface="+mj-lt"/>
                  <a:ea typeface="+mj-ea"/>
                </a:rPr>
                <a:t>（</a:t>
              </a:r>
              <a:r>
                <a:rPr lang="en-US" altLang="zh-CN" sz="3600" b="1">
                  <a:latin typeface="+mj-lt"/>
                  <a:ea typeface="+mj-ea"/>
                </a:rPr>
                <a:t>3</a:t>
              </a:r>
              <a:r>
                <a:rPr lang="zh-CN" altLang="en-US" sz="3600" b="1">
                  <a:latin typeface="+mj-lt"/>
                  <a:ea typeface="+mj-ea"/>
                </a:rPr>
                <a:t>）</a:t>
              </a:r>
              <a:r>
                <a:rPr lang="en-US" altLang="zh-CN" sz="3600" b="1" i="1">
                  <a:latin typeface="+mj-lt"/>
                  <a:ea typeface="+mj-ea"/>
                </a:rPr>
                <a:t>x</a:t>
              </a:r>
              <a:r>
                <a:rPr lang="en-US" altLang="zh-CN" sz="3600" b="1" baseline="30000">
                  <a:latin typeface="+mj-lt"/>
                  <a:ea typeface="+mj-ea"/>
                </a:rPr>
                <a:t>2 </a:t>
              </a:r>
              <a:r>
                <a:rPr lang="en-US" altLang="zh-CN" sz="3600" b="1">
                  <a:latin typeface="+mj-lt"/>
                  <a:ea typeface="+mj-ea"/>
                </a:rPr>
                <a:t>–      </a:t>
              </a:r>
              <a:r>
                <a:rPr lang="en-US" altLang="zh-CN" sz="3600" b="1" i="1">
                  <a:latin typeface="+mj-lt"/>
                  <a:ea typeface="+mj-ea"/>
                </a:rPr>
                <a:t> </a:t>
              </a:r>
              <a:r>
                <a:rPr lang="en-US" altLang="zh-CN" sz="3600" b="1">
                  <a:latin typeface="+mj-lt"/>
                  <a:ea typeface="+mj-ea"/>
                </a:rPr>
                <a:t>+</a:t>
              </a:r>
              <a:r>
                <a:rPr lang="en-US" altLang="zh-CN" sz="3600" b="1"/>
                <a:t> (</a:t>
              </a:r>
              <a:r>
                <a:rPr lang="zh-CN" altLang="en-US" sz="3600" b="1"/>
                <a:t>          </a:t>
              </a:r>
              <a:r>
                <a:rPr lang="en-US" altLang="zh-CN" sz="3600" b="1"/>
                <a:t>)</a:t>
              </a:r>
              <a:r>
                <a:rPr lang="en-US" altLang="zh-CN" sz="3600" b="1">
                  <a:latin typeface="+mj-lt"/>
                  <a:ea typeface="+mj-ea"/>
                </a:rPr>
                <a:t> = (</a:t>
              </a:r>
              <a:r>
                <a:rPr lang="en-US" altLang="zh-CN" sz="3600" b="1" i="1">
                  <a:latin typeface="+mj-lt"/>
                  <a:ea typeface="+mj-ea"/>
                </a:rPr>
                <a:t>x </a:t>
              </a:r>
              <a:r>
                <a:rPr lang="en-US" altLang="zh-CN" sz="3600" b="1">
                  <a:latin typeface="+mj-lt"/>
                  <a:ea typeface="+mj-ea"/>
                </a:rPr>
                <a:t>–       )</a:t>
              </a:r>
              <a:r>
                <a:rPr lang="en-US" altLang="zh-CN" sz="3600" b="1" baseline="30000">
                  <a:latin typeface="+mj-lt"/>
                  <a:ea typeface="+mj-ea"/>
                </a:rPr>
                <a:t>2</a:t>
              </a:r>
              <a:r>
                <a:rPr lang="zh-CN" altLang="en-US" sz="3600" b="1" dirty="0">
                  <a:latin typeface="+mj-lt"/>
                  <a:ea typeface="+mj-ea"/>
                </a:rPr>
                <a:t>；</a:t>
              </a:r>
              <a:endParaRPr lang="en-US" altLang="zh-CN" sz="3600" b="1" dirty="0">
                <a:latin typeface="+mj-lt"/>
                <a:ea typeface="+mj-ea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3600" b="1" dirty="0">
                  <a:latin typeface="+mj-lt"/>
                  <a:ea typeface="+mj-ea"/>
                </a:rPr>
                <a:t>（</a:t>
              </a:r>
              <a:r>
                <a:rPr lang="en-US" altLang="zh-CN" sz="3600" b="1">
                  <a:latin typeface="+mj-lt"/>
                  <a:ea typeface="+mj-ea"/>
                </a:rPr>
                <a:t>4</a:t>
              </a:r>
              <a:r>
                <a:rPr lang="zh-CN" altLang="en-US" sz="3600" b="1">
                  <a:latin typeface="+mj-lt"/>
                  <a:ea typeface="+mj-ea"/>
                </a:rPr>
                <a:t>）</a:t>
              </a:r>
              <a:r>
                <a:rPr lang="en-US" altLang="zh-CN" sz="3600" b="1">
                  <a:latin typeface="+mj-lt"/>
                  <a:ea typeface="+mj-ea"/>
                </a:rPr>
                <a:t>4</a:t>
              </a:r>
              <a:r>
                <a:rPr lang="en-US" altLang="zh-CN" sz="3600" b="1" i="1">
                  <a:latin typeface="+mj-lt"/>
                  <a:ea typeface="+mj-ea"/>
                </a:rPr>
                <a:t>x</a:t>
              </a:r>
              <a:r>
                <a:rPr lang="en-US" altLang="zh-CN" sz="3600" b="1" baseline="30000">
                  <a:latin typeface="+mj-lt"/>
                  <a:ea typeface="+mj-ea"/>
                </a:rPr>
                <a:t>2 </a:t>
              </a:r>
              <a:r>
                <a:rPr lang="en-US" altLang="zh-CN" sz="3600" b="1">
                  <a:latin typeface="+mj-lt"/>
                  <a:ea typeface="+mj-ea"/>
                </a:rPr>
                <a:t>+ 4</a:t>
              </a:r>
              <a:r>
                <a:rPr lang="en-US" altLang="zh-CN" sz="3600" b="1" i="1">
                  <a:latin typeface="+mj-lt"/>
                  <a:ea typeface="+mj-ea"/>
                </a:rPr>
                <a:t>x </a:t>
              </a:r>
              <a:r>
                <a:rPr lang="en-US" altLang="zh-CN" sz="3600" b="1">
                  <a:latin typeface="+mj-lt"/>
                  <a:ea typeface="+mj-ea"/>
                </a:rPr>
                <a:t>+</a:t>
              </a:r>
              <a:r>
                <a:rPr lang="en-US" altLang="zh-CN" sz="3600" b="1"/>
                <a:t> (</a:t>
              </a:r>
              <a:r>
                <a:rPr lang="zh-CN" altLang="en-US" sz="3600" b="1"/>
                <a:t>          </a:t>
              </a:r>
              <a:r>
                <a:rPr lang="en-US" altLang="zh-CN" sz="3600" b="1"/>
                <a:t>) </a:t>
              </a:r>
              <a:r>
                <a:rPr lang="en-US" altLang="zh-CN" sz="3600" b="1">
                  <a:latin typeface="+mj-lt"/>
                  <a:ea typeface="+mj-ea"/>
                </a:rPr>
                <a:t>= (2</a:t>
              </a:r>
              <a:r>
                <a:rPr lang="en-US" altLang="zh-CN" sz="3600" b="1" i="1">
                  <a:latin typeface="+mj-lt"/>
                  <a:ea typeface="+mj-ea"/>
                </a:rPr>
                <a:t>x </a:t>
              </a:r>
              <a:r>
                <a:rPr lang="en-US" altLang="zh-CN" sz="3600" b="1">
                  <a:latin typeface="+mj-lt"/>
                  <a:ea typeface="+mj-ea"/>
                </a:rPr>
                <a:t>+      )</a:t>
              </a:r>
              <a:r>
                <a:rPr lang="en-US" altLang="zh-CN" sz="3600" b="1" baseline="30000">
                  <a:latin typeface="+mj-lt"/>
                  <a:ea typeface="+mj-ea"/>
                </a:rPr>
                <a:t>2</a:t>
              </a:r>
              <a:r>
                <a:rPr lang="en-US" altLang="zh-CN" sz="3600" b="1" dirty="0">
                  <a:latin typeface="+mj-lt"/>
                  <a:ea typeface="+mj-ea"/>
                </a:rPr>
                <a:t>.</a:t>
              </a:r>
              <a:endParaRPr lang="zh-CN" altLang="en-US" sz="3600" b="1" dirty="0">
                <a:latin typeface="+mj-lt"/>
                <a:ea typeface="+mj-ea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981450" y="3929834"/>
            <a:ext cx="6604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57" name="Equation" r:id="rId1" imgW="15849600" imgH="25908000" progId="Equation.DSMT4">
                    <p:embed/>
                  </p:oleObj>
                </mc:Choice>
                <mc:Fallback>
                  <p:oleObj name="Equation" r:id="rId1" imgW="15849600" imgH="25908000" progId="Equation.DSMT4">
                    <p:embed/>
                    <p:pic>
                      <p:nvPicPr>
                        <p:cNvPr id="0" name="对象 3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981450" y="3929834"/>
                          <a:ext cx="6604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文本框 9"/>
          <p:cNvSpPr txBox="1"/>
          <p:nvPr/>
        </p:nvSpPr>
        <p:spPr>
          <a:xfrm>
            <a:off x="5636693" y="3032185"/>
            <a:ext cx="423514" cy="721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9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28055" y="3032185"/>
            <a:ext cx="423514" cy="721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459413" y="1732875"/>
          <a:ext cx="317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8" name="Equation" r:id="rId3" imgW="7620000" imgH="25603200" progId="Equation.DSMT4">
                  <p:embed/>
                </p:oleObj>
              </mc:Choice>
              <mc:Fallback>
                <p:oleObj name="Equation" r:id="rId3" imgW="7620000" imgH="25603200" progId="Equation.DSMT4">
                  <p:embed/>
                  <p:pic>
                    <p:nvPicPr>
                      <p:cNvPr id="0" name="对象 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59413" y="1732875"/>
                        <a:ext cx="317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7710568" y="1732875"/>
          <a:ext cx="330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9" name="Equation" r:id="rId5" imgW="7924800" imgH="25603200" progId="Equation.DSMT4">
                  <p:embed/>
                </p:oleObj>
              </mc:Choice>
              <mc:Fallback>
                <p:oleObj name="Equation" r:id="rId5" imgW="7924800" imgH="25603200" progId="Equation.DSMT4">
                  <p:embed/>
                  <p:pic>
                    <p:nvPicPr>
                      <p:cNvPr id="0" name="对象 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10568" y="1732875"/>
                        <a:ext cx="330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656263" y="3979863"/>
          <a:ext cx="558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0" name="Equation" r:id="rId7" imgW="13411200" imgH="25908000" progId="Equation.DSMT4">
                  <p:embed/>
                </p:oleObj>
              </mc:Choice>
              <mc:Fallback>
                <p:oleObj name="Equation" r:id="rId7" imgW="13411200" imgH="25908000" progId="Equation.DSMT4">
                  <p:embed/>
                  <p:pic>
                    <p:nvPicPr>
                      <p:cNvPr id="0" name="对象 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56263" y="3979863"/>
                        <a:ext cx="5588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8145463" y="3975100"/>
          <a:ext cx="3175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1" name="Equation" r:id="rId9" imgW="7620000" imgH="25908000" progId="Equation.DSMT4">
                  <p:embed/>
                </p:oleObj>
              </mc:Choice>
              <mc:Fallback>
                <p:oleObj name="Equation" r:id="rId9" imgW="7620000" imgH="25908000" progId="Equation.DSMT4">
                  <p:embed/>
                  <p:pic>
                    <p:nvPicPr>
                      <p:cNvPr id="0" name="对象 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45463" y="3975100"/>
                        <a:ext cx="3175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5884243" y="5232067"/>
            <a:ext cx="423514" cy="721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62963" y="5232067"/>
            <a:ext cx="423514" cy="721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0241"/>
          <p:cNvSpPr txBox="1"/>
          <p:nvPr/>
        </p:nvSpPr>
        <p:spPr>
          <a:xfrm>
            <a:off x="1339426" y="158438"/>
            <a:ext cx="46295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2. </a:t>
            </a:r>
            <a:r>
              <a:rPr lang="zh-CN" altLang="en-US"/>
              <a:t>解下列方程：</a:t>
            </a:r>
            <a:endParaRPr lang="en-US" altLang="zh-CN" dirty="0"/>
          </a:p>
        </p:txBody>
      </p:sp>
      <p:sp>
        <p:nvSpPr>
          <p:cNvPr id="9" name="文本框 10241"/>
          <p:cNvSpPr txBox="1"/>
          <p:nvPr/>
        </p:nvSpPr>
        <p:spPr>
          <a:xfrm>
            <a:off x="872045" y="1600481"/>
            <a:ext cx="104479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+ 4</a:t>
            </a:r>
            <a:r>
              <a:rPr lang="en-US" altLang="zh-CN" i="1"/>
              <a:t>x</a:t>
            </a:r>
            <a:r>
              <a:rPr lang="en-US" altLang="zh-CN"/>
              <a:t> – 9 = 2</a:t>
            </a:r>
            <a:r>
              <a:rPr lang="en-US" altLang="zh-CN" i="1"/>
              <a:t>x</a:t>
            </a:r>
            <a:r>
              <a:rPr lang="en-US" altLang="zh-CN"/>
              <a:t> – 11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+ 4) = 8</a:t>
            </a:r>
            <a:r>
              <a:rPr lang="en-US" altLang="zh-CN" i="1"/>
              <a:t>x</a:t>
            </a:r>
            <a:r>
              <a:rPr lang="en-US" altLang="zh-CN"/>
              <a:t> + 12.</a:t>
            </a:r>
            <a:endParaRPr lang="en-US" altLang="zh-CN" dirty="0"/>
          </a:p>
        </p:txBody>
      </p:sp>
      <p:grpSp>
        <p:nvGrpSpPr>
          <p:cNvPr id="10" name="组合 9"/>
          <p:cNvGrpSpPr/>
          <p:nvPr/>
        </p:nvGrpSpPr>
        <p:grpSpPr>
          <a:xfrm>
            <a:off x="872045" y="703169"/>
            <a:ext cx="8923910" cy="1066800"/>
            <a:chOff x="969390" y="2391568"/>
            <a:chExt cx="8923910" cy="1066800"/>
          </a:xfrm>
        </p:grpSpPr>
        <p:sp>
          <p:nvSpPr>
            <p:cNvPr id="11" name="文本框 10241"/>
            <p:cNvSpPr txBox="1"/>
            <p:nvPr/>
          </p:nvSpPr>
          <p:spPr>
            <a:xfrm>
              <a:off x="969390" y="2503696"/>
              <a:ext cx="892391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</a:t>
              </a:r>
              <a:r>
                <a:rPr lang="en-US" altLang="zh-CN" i="1"/>
                <a:t>                       </a:t>
              </a:r>
              <a:r>
                <a:rPr lang="zh-CN" altLang="en-US"/>
                <a:t>；（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r>
                <a:rPr lang="en-US" altLang="zh-CN"/>
                <a:t>4</a:t>
              </a:r>
              <a:r>
                <a:rPr lang="en-US" altLang="zh-CN" i="1"/>
                <a:t>x</a:t>
              </a:r>
              <a:r>
                <a:rPr lang="en-US" altLang="zh-CN" baseline="30000"/>
                <a:t>2</a:t>
              </a:r>
              <a:r>
                <a:rPr lang="en-US" altLang="zh-CN"/>
                <a:t> – 6</a:t>
              </a:r>
              <a:r>
                <a:rPr lang="en-US" altLang="zh-CN" i="1"/>
                <a:t>x</a:t>
              </a:r>
              <a:r>
                <a:rPr lang="en-US" altLang="zh-CN"/>
                <a:t> – 3 = 0</a:t>
              </a:r>
              <a:r>
                <a:rPr lang="zh-CN" altLang="en-US"/>
                <a:t>；</a:t>
              </a:r>
              <a:endParaRPr lang="en-US" altLang="zh-CN" dirty="0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114886" y="2391568"/>
            <a:ext cx="26289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4" name="Equation" r:id="rId1" imgW="63093600" imgH="25603200" progId="Equation.DSMT4">
                    <p:embed/>
                  </p:oleObj>
                </mc:Choice>
                <mc:Fallback>
                  <p:oleObj name="Equation" r:id="rId1" imgW="63093600" imgH="256032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14886" y="2391568"/>
                          <a:ext cx="26289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Text Box 3"/>
          <p:cNvSpPr txBox="1"/>
          <p:nvPr/>
        </p:nvSpPr>
        <p:spPr>
          <a:xfrm>
            <a:off x="656077" y="2530810"/>
            <a:ext cx="46906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911725" y="2293938"/>
          <a:ext cx="1981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5" name="Equation" r:id="rId3" imgW="47548800" imgH="25603200" progId="Equation.DSMT4">
                  <p:embed/>
                </p:oleObj>
              </mc:Choice>
              <mc:Fallback>
                <p:oleObj name="Equation" r:id="rId3" imgW="47548800" imgH="256032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11725" y="2293938"/>
                        <a:ext cx="1981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3"/>
          <p:cNvSpPr txBox="1"/>
          <p:nvPr/>
        </p:nvSpPr>
        <p:spPr>
          <a:xfrm>
            <a:off x="950852" y="3631348"/>
            <a:ext cx="253848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8010870" y="3676372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017156" y="3421063"/>
          <a:ext cx="47117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6" name="Equation" r:id="rId5" imgW="113080800" imgH="25603200" progId="Equation.DSMT4">
                  <p:embed/>
                </p:oleObj>
              </mc:Choice>
              <mc:Fallback>
                <p:oleObj name="Equation" r:id="rId5" imgW="113080800" imgH="256032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17156" y="3421063"/>
                        <a:ext cx="47117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8636000" y="3330633"/>
          <a:ext cx="2387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7" name="Equation" r:id="rId7" imgW="57302400" imgH="31089600" progId="Equation.DSMT4">
                  <p:embed/>
                </p:oleObj>
              </mc:Choice>
              <mc:Fallback>
                <p:oleObj name="Equation" r:id="rId7" imgW="57302400" imgH="310896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36000" y="3330633"/>
                        <a:ext cx="23876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"/>
          <p:cNvSpPr txBox="1"/>
          <p:nvPr/>
        </p:nvSpPr>
        <p:spPr>
          <a:xfrm>
            <a:off x="950852" y="4716337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439941" y="4495800"/>
          <a:ext cx="2362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8" name="Equation" r:id="rId9" imgW="56692800" imgH="25603200" progId="Equation.DSMT4">
                  <p:embed/>
                </p:oleObj>
              </mc:Choice>
              <mc:Fallback>
                <p:oleObj name="Equation" r:id="rId9" imgW="56692800" imgH="256032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39941" y="4495800"/>
                        <a:ext cx="2362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3"/>
          <p:cNvSpPr txBox="1"/>
          <p:nvPr/>
        </p:nvSpPr>
        <p:spPr>
          <a:xfrm>
            <a:off x="956360" y="5724934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92155" y="5486400"/>
          <a:ext cx="5003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9" name="Equation" r:id="rId11" imgW="120091200" imgH="25603200" progId="Equation.DSMT4">
                  <p:embed/>
                </p:oleObj>
              </mc:Choice>
              <mc:Fallback>
                <p:oleObj name="Equation" r:id="rId11" imgW="120091200" imgH="25603200" progId="Equation.DSMT4">
                  <p:embed/>
                  <p:pic>
                    <p:nvPicPr>
                      <p:cNvPr id="0" name="图片 3080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92155" y="5486400"/>
                        <a:ext cx="50038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9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/>
          <p:cNvSpPr txBox="1"/>
          <p:nvPr/>
        </p:nvSpPr>
        <p:spPr>
          <a:xfrm>
            <a:off x="950852" y="2838166"/>
            <a:ext cx="46906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二次项系数化为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632450" y="2601913"/>
          <a:ext cx="2324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6" name="Equation" r:id="rId1" imgW="55778400" imgH="25603200" progId="Equation.DSMT4">
                  <p:embed/>
                </p:oleObj>
              </mc:Choice>
              <mc:Fallback>
                <p:oleObj name="Equation" r:id="rId1" imgW="55778400" imgH="256032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2450" y="2601913"/>
                        <a:ext cx="2324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3"/>
          <p:cNvSpPr txBox="1"/>
          <p:nvPr/>
        </p:nvSpPr>
        <p:spPr>
          <a:xfrm>
            <a:off x="950852" y="3824404"/>
            <a:ext cx="253848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8010870" y="3869428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892770" y="3608388"/>
          <a:ext cx="5118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7" name="Equation" r:id="rId3" imgW="122834400" imgH="25908000" progId="Equation.DSMT4">
                  <p:embed/>
                </p:oleObj>
              </mc:Choice>
              <mc:Fallback>
                <p:oleObj name="Equation" r:id="rId3" imgW="122834400" imgH="259080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2770" y="3608388"/>
                        <a:ext cx="51181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8667927" y="3524250"/>
          <a:ext cx="26797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8" name="Equation" r:id="rId5" imgW="64312800" imgH="31089600" progId="Equation.DSMT4">
                  <p:embed/>
                </p:oleObj>
              </mc:Choice>
              <mc:Fallback>
                <p:oleObj name="Equation" r:id="rId5" imgW="64312800" imgH="310896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67927" y="3524250"/>
                        <a:ext cx="26797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"/>
          <p:cNvSpPr txBox="1"/>
          <p:nvPr/>
        </p:nvSpPr>
        <p:spPr>
          <a:xfrm>
            <a:off x="950852" y="4972893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445955" y="4662972"/>
          <a:ext cx="26924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9" name="Equation" r:id="rId7" imgW="64617600" imgH="28041600" progId="Equation.DSMT4">
                  <p:embed/>
                </p:oleObj>
              </mc:Choice>
              <mc:Fallback>
                <p:oleObj name="Equation" r:id="rId7" imgW="64617600" imgH="280416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45955" y="4662972"/>
                        <a:ext cx="26924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3"/>
          <p:cNvSpPr txBox="1"/>
          <p:nvPr/>
        </p:nvSpPr>
        <p:spPr>
          <a:xfrm>
            <a:off x="956360" y="5981490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92155" y="5682147"/>
          <a:ext cx="54737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0" name="Equation" r:id="rId9" imgW="131368800" imgH="28041600" progId="Equation.DSMT4">
                  <p:embed/>
                </p:oleObj>
              </mc:Choice>
              <mc:Fallback>
                <p:oleObj name="Equation" r:id="rId9" imgW="131368800" imgH="280416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92155" y="5682147"/>
                        <a:ext cx="54737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3"/>
          <p:cNvSpPr txBox="1"/>
          <p:nvPr/>
        </p:nvSpPr>
        <p:spPr>
          <a:xfrm>
            <a:off x="656077" y="2174457"/>
            <a:ext cx="89959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）移项，得 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6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3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文本框 10241"/>
          <p:cNvSpPr txBox="1"/>
          <p:nvPr/>
        </p:nvSpPr>
        <p:spPr>
          <a:xfrm>
            <a:off x="1339426" y="158438"/>
            <a:ext cx="46295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2. </a:t>
            </a:r>
            <a:r>
              <a:rPr lang="zh-CN" altLang="en-US"/>
              <a:t>解下列方程：</a:t>
            </a:r>
            <a:endParaRPr lang="en-US" altLang="zh-CN" dirty="0"/>
          </a:p>
        </p:txBody>
      </p:sp>
      <p:sp>
        <p:nvSpPr>
          <p:cNvPr id="24" name="文本框 10241"/>
          <p:cNvSpPr txBox="1"/>
          <p:nvPr/>
        </p:nvSpPr>
        <p:spPr>
          <a:xfrm>
            <a:off x="872045" y="1600481"/>
            <a:ext cx="104479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+ 4</a:t>
            </a:r>
            <a:r>
              <a:rPr lang="en-US" altLang="zh-CN" i="1"/>
              <a:t>x</a:t>
            </a:r>
            <a:r>
              <a:rPr lang="en-US" altLang="zh-CN"/>
              <a:t> – 9 = 2</a:t>
            </a:r>
            <a:r>
              <a:rPr lang="en-US" altLang="zh-CN" i="1"/>
              <a:t>x</a:t>
            </a:r>
            <a:r>
              <a:rPr lang="en-US" altLang="zh-CN"/>
              <a:t> – 11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+ 4) = 8</a:t>
            </a:r>
            <a:r>
              <a:rPr lang="en-US" altLang="zh-CN" i="1"/>
              <a:t>x</a:t>
            </a:r>
            <a:r>
              <a:rPr lang="en-US" altLang="zh-CN"/>
              <a:t> + 12.</a:t>
            </a:r>
            <a:endParaRPr lang="en-US" altLang="zh-CN" dirty="0"/>
          </a:p>
        </p:txBody>
      </p:sp>
      <p:grpSp>
        <p:nvGrpSpPr>
          <p:cNvPr id="25" name="组合 24"/>
          <p:cNvGrpSpPr/>
          <p:nvPr/>
        </p:nvGrpSpPr>
        <p:grpSpPr>
          <a:xfrm>
            <a:off x="872045" y="703169"/>
            <a:ext cx="8923910" cy="1066800"/>
            <a:chOff x="969390" y="2391568"/>
            <a:chExt cx="8923910" cy="1066800"/>
          </a:xfrm>
        </p:grpSpPr>
        <p:sp>
          <p:nvSpPr>
            <p:cNvPr id="26" name="文本框 10241"/>
            <p:cNvSpPr txBox="1"/>
            <p:nvPr/>
          </p:nvSpPr>
          <p:spPr>
            <a:xfrm>
              <a:off x="969390" y="2503696"/>
              <a:ext cx="892391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</a:t>
              </a:r>
              <a:r>
                <a:rPr lang="en-US" altLang="zh-CN" i="1"/>
                <a:t>                       </a:t>
              </a:r>
              <a:r>
                <a:rPr lang="zh-CN" altLang="en-US"/>
                <a:t>；（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r>
                <a:rPr lang="en-US" altLang="zh-CN"/>
                <a:t>4</a:t>
              </a:r>
              <a:r>
                <a:rPr lang="en-US" altLang="zh-CN" i="1"/>
                <a:t>x</a:t>
              </a:r>
              <a:r>
                <a:rPr lang="en-US" altLang="zh-CN" baseline="30000"/>
                <a:t>2</a:t>
              </a:r>
              <a:r>
                <a:rPr lang="en-US" altLang="zh-CN"/>
                <a:t> – 6</a:t>
              </a:r>
              <a:r>
                <a:rPr lang="en-US" altLang="zh-CN" i="1"/>
                <a:t>x</a:t>
              </a:r>
              <a:r>
                <a:rPr lang="en-US" altLang="zh-CN"/>
                <a:t> – 3 = 0</a:t>
              </a:r>
              <a:r>
                <a:rPr lang="zh-CN" altLang="en-US"/>
                <a:t>；</a:t>
              </a:r>
              <a:endParaRPr lang="en-US" altLang="zh-CN" dirty="0"/>
            </a:p>
          </p:txBody>
        </p:sp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2114886" y="2391568"/>
            <a:ext cx="26289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41" name="Equation" r:id="rId11" imgW="63093600" imgH="25603200" progId="Equation.DSMT4">
                    <p:embed/>
                  </p:oleObj>
                </mc:Choice>
                <mc:Fallback>
                  <p:oleObj name="Equation" r:id="rId11" imgW="63093600" imgH="25603200" progId="Equation.DSMT4">
                    <p:embed/>
                    <p:pic>
                      <p:nvPicPr>
                        <p:cNvPr id="0" name="对象 1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114886" y="2391568"/>
                          <a:ext cx="26289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9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1442906" y="1242467"/>
            <a:ext cx="9302828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1451295" y="5664540"/>
            <a:ext cx="9383215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 flipH="1">
            <a:off x="6885756" y="4861676"/>
            <a:ext cx="3859978" cy="713918"/>
            <a:chOff x="2658295" y="332865"/>
            <a:chExt cx="3859978" cy="713918"/>
          </a:xfrm>
        </p:grpSpPr>
        <p:sp>
          <p:nvSpPr>
            <p:cNvPr id="6" name="任意多边形 12"/>
            <p:cNvSpPr/>
            <p:nvPr>
              <p:custDataLst>
                <p:tags r:id="rId4"/>
              </p:custDataLst>
            </p:nvPr>
          </p:nvSpPr>
          <p:spPr>
            <a:xfrm>
              <a:off x="3142878" y="812687"/>
              <a:ext cx="3375395" cy="234096"/>
            </a:xfrm>
            <a:custGeom>
              <a:avLst/>
              <a:gdLst>
                <a:gd name="connsiteX0" fmla="*/ 0 w 3556000"/>
                <a:gd name="connsiteY0" fmla="*/ 0 h 220464"/>
                <a:gd name="connsiteX1" fmla="*/ 304800 w 3556000"/>
                <a:gd name="connsiteY1" fmla="*/ 215900 h 220464"/>
                <a:gd name="connsiteX2" fmla="*/ 1168400 w 3556000"/>
                <a:gd name="connsiteY2" fmla="*/ 152400 h 220464"/>
                <a:gd name="connsiteX3" fmla="*/ 2590800 w 3556000"/>
                <a:gd name="connsiteY3" fmla="*/ 38100 h 220464"/>
                <a:gd name="connsiteX4" fmla="*/ 3556000 w 3556000"/>
                <a:gd name="connsiteY4" fmla="*/ 165100 h 22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0" h="220462">
                  <a:moveTo>
                    <a:pt x="0" y="0"/>
                  </a:moveTo>
                  <a:cubicBezTo>
                    <a:pt x="55033" y="95250"/>
                    <a:pt x="110067" y="190500"/>
                    <a:pt x="304800" y="215900"/>
                  </a:cubicBezTo>
                  <a:cubicBezTo>
                    <a:pt x="499533" y="241300"/>
                    <a:pt x="1168400" y="152400"/>
                    <a:pt x="1168400" y="152400"/>
                  </a:cubicBezTo>
                  <a:cubicBezTo>
                    <a:pt x="1549400" y="122767"/>
                    <a:pt x="2192867" y="35983"/>
                    <a:pt x="2590800" y="38100"/>
                  </a:cubicBezTo>
                  <a:cubicBezTo>
                    <a:pt x="2988733" y="40217"/>
                    <a:pt x="3272366" y="102658"/>
                    <a:pt x="3556000" y="165100"/>
                  </a:cubicBezTo>
                </a:path>
              </a:pathLst>
            </a:custGeom>
            <a:noFill/>
            <a:ln w="19050">
              <a:solidFill>
                <a:srgbClr val="78AB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KSO_Shape"/>
            <p:cNvSpPr/>
            <p:nvPr>
              <p:custDataLst>
                <p:tags r:id="rId5"/>
              </p:custDataLst>
            </p:nvPr>
          </p:nvSpPr>
          <p:spPr bwMode="auto">
            <a:xfrm flipH="1">
              <a:off x="2658295" y="332865"/>
              <a:ext cx="450056" cy="45124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8A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4706" y="1634295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84706" y="2730271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8249" y="1664949"/>
            <a:ext cx="86993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掌握用配方法解一元二次方程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2248247" y="2730271"/>
            <a:ext cx="86993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理解通过变形运用开平方法解一元二次方程的方法，进一步体验降次的数学思想方法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  <p:sp>
        <p:nvSpPr>
          <p:cNvPr id="14" name="椭圆 13"/>
          <p:cNvSpPr/>
          <p:nvPr/>
        </p:nvSpPr>
        <p:spPr>
          <a:xfrm>
            <a:off x="1484706" y="4131953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8247" y="4131953"/>
            <a:ext cx="86993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在学生合作交流过程中，进一步增强合作交流意识，培养探究精神，增强数学学习的乐趣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"/>
          <p:cNvSpPr txBox="1"/>
          <p:nvPr/>
        </p:nvSpPr>
        <p:spPr>
          <a:xfrm>
            <a:off x="2277294" y="3961327"/>
            <a:ext cx="635164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+ 1 = – 2 + 1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2277294" y="4734914"/>
            <a:ext cx="438636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+ 1)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= – 1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2277294" y="5508500"/>
            <a:ext cx="566034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所以原方程没有实数根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2" name="Text Box 3"/>
          <p:cNvSpPr txBox="1"/>
          <p:nvPr/>
        </p:nvSpPr>
        <p:spPr>
          <a:xfrm>
            <a:off x="1024377" y="2414153"/>
            <a:ext cx="89959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– 11 + 9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文本框 10241"/>
          <p:cNvSpPr txBox="1"/>
          <p:nvPr/>
        </p:nvSpPr>
        <p:spPr>
          <a:xfrm>
            <a:off x="1339426" y="158438"/>
            <a:ext cx="46295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2. </a:t>
            </a:r>
            <a:r>
              <a:rPr lang="zh-CN" altLang="en-US"/>
              <a:t>解下列方程：</a:t>
            </a:r>
            <a:endParaRPr lang="en-US" altLang="zh-CN" dirty="0"/>
          </a:p>
        </p:txBody>
      </p:sp>
      <p:sp>
        <p:nvSpPr>
          <p:cNvPr id="24" name="文本框 10241"/>
          <p:cNvSpPr txBox="1"/>
          <p:nvPr/>
        </p:nvSpPr>
        <p:spPr>
          <a:xfrm>
            <a:off x="872045" y="1600481"/>
            <a:ext cx="104479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+ 4</a:t>
            </a:r>
            <a:r>
              <a:rPr lang="en-US" altLang="zh-CN" i="1"/>
              <a:t>x</a:t>
            </a:r>
            <a:r>
              <a:rPr lang="en-US" altLang="zh-CN"/>
              <a:t> – 9 = 2</a:t>
            </a:r>
            <a:r>
              <a:rPr lang="en-US" altLang="zh-CN" i="1"/>
              <a:t>x</a:t>
            </a:r>
            <a:r>
              <a:rPr lang="en-US" altLang="zh-CN"/>
              <a:t> – 11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+ 4) = 8</a:t>
            </a:r>
            <a:r>
              <a:rPr lang="en-US" altLang="zh-CN" i="1"/>
              <a:t>x</a:t>
            </a:r>
            <a:r>
              <a:rPr lang="en-US" altLang="zh-CN"/>
              <a:t> + 12.</a:t>
            </a:r>
            <a:endParaRPr lang="en-US" altLang="zh-CN" dirty="0"/>
          </a:p>
        </p:txBody>
      </p:sp>
      <p:grpSp>
        <p:nvGrpSpPr>
          <p:cNvPr id="25" name="组合 24"/>
          <p:cNvGrpSpPr/>
          <p:nvPr/>
        </p:nvGrpSpPr>
        <p:grpSpPr>
          <a:xfrm>
            <a:off x="872045" y="703169"/>
            <a:ext cx="8923910" cy="1066800"/>
            <a:chOff x="969390" y="2391568"/>
            <a:chExt cx="8923910" cy="1066800"/>
          </a:xfrm>
        </p:grpSpPr>
        <p:sp>
          <p:nvSpPr>
            <p:cNvPr id="26" name="文本框 10241"/>
            <p:cNvSpPr txBox="1"/>
            <p:nvPr/>
          </p:nvSpPr>
          <p:spPr>
            <a:xfrm>
              <a:off x="969390" y="2503696"/>
              <a:ext cx="892391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</a:t>
              </a:r>
              <a:r>
                <a:rPr lang="en-US" altLang="zh-CN" i="1"/>
                <a:t>                       </a:t>
              </a:r>
              <a:r>
                <a:rPr lang="zh-CN" altLang="en-US"/>
                <a:t>；（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r>
                <a:rPr lang="en-US" altLang="zh-CN"/>
                <a:t>4</a:t>
              </a:r>
              <a:r>
                <a:rPr lang="en-US" altLang="zh-CN" i="1"/>
                <a:t>x</a:t>
              </a:r>
              <a:r>
                <a:rPr lang="en-US" altLang="zh-CN" baseline="30000"/>
                <a:t>2</a:t>
              </a:r>
              <a:r>
                <a:rPr lang="en-US" altLang="zh-CN"/>
                <a:t> – 6</a:t>
              </a:r>
              <a:r>
                <a:rPr lang="en-US" altLang="zh-CN" i="1"/>
                <a:t>x</a:t>
              </a:r>
              <a:r>
                <a:rPr lang="en-US" altLang="zh-CN"/>
                <a:t> – 3 = 0</a:t>
              </a:r>
              <a:r>
                <a:rPr lang="zh-CN" altLang="en-US"/>
                <a:t>；</a:t>
              </a:r>
              <a:endParaRPr lang="en-US" altLang="zh-CN" dirty="0"/>
            </a:p>
          </p:txBody>
        </p:sp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2114886" y="2391568"/>
            <a:ext cx="26289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89" name="Equation" r:id="rId1" imgW="63093600" imgH="25603200" progId="Equation.DSMT4">
                    <p:embed/>
                  </p:oleObj>
                </mc:Choice>
                <mc:Fallback>
                  <p:oleObj name="Equation" r:id="rId1" imgW="63093600" imgH="25603200" progId="Equation.DSMT4">
                    <p:embed/>
                    <p:pic>
                      <p:nvPicPr>
                        <p:cNvPr id="0" name="对象 2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14886" y="2391568"/>
                          <a:ext cx="26289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" name="Text Box 3"/>
          <p:cNvSpPr txBox="1"/>
          <p:nvPr/>
        </p:nvSpPr>
        <p:spPr>
          <a:xfrm>
            <a:off x="5160455" y="3187740"/>
            <a:ext cx="278987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– 2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  <p:bldP spid="22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"/>
          <p:cNvSpPr txBox="1"/>
          <p:nvPr/>
        </p:nvSpPr>
        <p:spPr>
          <a:xfrm>
            <a:off x="2133601" y="3961327"/>
            <a:ext cx="635164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+ 4 = 12 + 4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8077201" y="3961327"/>
            <a:ext cx="34924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2)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= 16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22" name="Text Box 3"/>
          <p:cNvSpPr txBox="1"/>
          <p:nvPr/>
        </p:nvSpPr>
        <p:spPr>
          <a:xfrm>
            <a:off x="1024377" y="2414153"/>
            <a:ext cx="77005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）去括号，得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8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+ 12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文本框 10241"/>
          <p:cNvSpPr txBox="1"/>
          <p:nvPr/>
        </p:nvSpPr>
        <p:spPr>
          <a:xfrm>
            <a:off x="1339426" y="158438"/>
            <a:ext cx="46295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2. </a:t>
            </a:r>
            <a:r>
              <a:rPr lang="zh-CN" altLang="en-US"/>
              <a:t>解下列方程：</a:t>
            </a:r>
            <a:endParaRPr lang="en-US" altLang="zh-CN" dirty="0"/>
          </a:p>
        </p:txBody>
      </p:sp>
      <p:sp>
        <p:nvSpPr>
          <p:cNvPr id="24" name="文本框 10241"/>
          <p:cNvSpPr txBox="1"/>
          <p:nvPr/>
        </p:nvSpPr>
        <p:spPr>
          <a:xfrm>
            <a:off x="872045" y="1600481"/>
            <a:ext cx="104479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+ 4</a:t>
            </a:r>
            <a:r>
              <a:rPr lang="en-US" altLang="zh-CN" i="1"/>
              <a:t>x</a:t>
            </a:r>
            <a:r>
              <a:rPr lang="en-US" altLang="zh-CN"/>
              <a:t> – 9 = 2</a:t>
            </a:r>
            <a:r>
              <a:rPr lang="en-US" altLang="zh-CN" i="1"/>
              <a:t>x</a:t>
            </a:r>
            <a:r>
              <a:rPr lang="en-US" altLang="zh-CN"/>
              <a:t> – 11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+ 4) = 8</a:t>
            </a:r>
            <a:r>
              <a:rPr lang="en-US" altLang="zh-CN" i="1"/>
              <a:t>x</a:t>
            </a:r>
            <a:r>
              <a:rPr lang="en-US" altLang="zh-CN"/>
              <a:t> + 12.</a:t>
            </a:r>
            <a:endParaRPr lang="en-US" altLang="zh-CN" dirty="0"/>
          </a:p>
        </p:txBody>
      </p:sp>
      <p:grpSp>
        <p:nvGrpSpPr>
          <p:cNvPr id="25" name="组合 24"/>
          <p:cNvGrpSpPr/>
          <p:nvPr/>
        </p:nvGrpSpPr>
        <p:grpSpPr>
          <a:xfrm>
            <a:off x="872045" y="703169"/>
            <a:ext cx="8923910" cy="1066800"/>
            <a:chOff x="969390" y="2391568"/>
            <a:chExt cx="8923910" cy="1066800"/>
          </a:xfrm>
        </p:grpSpPr>
        <p:sp>
          <p:nvSpPr>
            <p:cNvPr id="26" name="文本框 10241"/>
            <p:cNvSpPr txBox="1"/>
            <p:nvPr/>
          </p:nvSpPr>
          <p:spPr>
            <a:xfrm>
              <a:off x="969390" y="2503696"/>
              <a:ext cx="892391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</a:t>
              </a:r>
              <a:r>
                <a:rPr lang="en-US" altLang="zh-CN" i="1"/>
                <a:t>                       </a:t>
              </a:r>
              <a:r>
                <a:rPr lang="zh-CN" altLang="en-US"/>
                <a:t>；（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r>
                <a:rPr lang="en-US" altLang="zh-CN"/>
                <a:t>4</a:t>
              </a:r>
              <a:r>
                <a:rPr lang="en-US" altLang="zh-CN" i="1"/>
                <a:t>x</a:t>
              </a:r>
              <a:r>
                <a:rPr lang="en-US" altLang="zh-CN" baseline="30000"/>
                <a:t>2</a:t>
              </a:r>
              <a:r>
                <a:rPr lang="en-US" altLang="zh-CN"/>
                <a:t> – 6</a:t>
              </a:r>
              <a:r>
                <a:rPr lang="en-US" altLang="zh-CN" i="1"/>
                <a:t>x</a:t>
              </a:r>
              <a:r>
                <a:rPr lang="en-US" altLang="zh-CN"/>
                <a:t> – 3 = 0</a:t>
              </a:r>
              <a:r>
                <a:rPr lang="zh-CN" altLang="en-US"/>
                <a:t>；</a:t>
              </a:r>
              <a:endParaRPr lang="en-US" altLang="zh-CN" dirty="0"/>
            </a:p>
          </p:txBody>
        </p:sp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2114886" y="2391568"/>
            <a:ext cx="26289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05" name="Equation" r:id="rId1" imgW="63093600" imgH="25603200" progId="Equation.DSMT4">
                    <p:embed/>
                  </p:oleObj>
                </mc:Choice>
                <mc:Fallback>
                  <p:oleObj name="Equation" r:id="rId1" imgW="63093600" imgH="25603200" progId="Equation.DSMT4">
                    <p:embed/>
                    <p:pic>
                      <p:nvPicPr>
                        <p:cNvPr id="0" name="对象 2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14886" y="2391568"/>
                          <a:ext cx="26289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" name="Text Box 3"/>
          <p:cNvSpPr txBox="1"/>
          <p:nvPr/>
        </p:nvSpPr>
        <p:spPr>
          <a:xfrm>
            <a:off x="2133601" y="3187740"/>
            <a:ext cx="581673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cs typeface="仿宋" panose="02010609060101010101" pitchFamily="49" charset="-122"/>
              </a:rPr>
              <a:t>移项，得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12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2133601" y="4734913"/>
            <a:ext cx="635164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2 = ±4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2133600" y="5508500"/>
            <a:ext cx="85724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– 2.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2" grpId="0"/>
      <p:bldP spid="28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70467" y="859367"/>
            <a:ext cx="10981267" cy="16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3.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当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a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为何值时，多项式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a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+ 2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a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+ 18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有最小值？求出这个最小值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.</a:t>
            </a:r>
            <a:endParaRPr lang="zh-CN" altLang="zh-CN" sz="3600" b="1" dirty="0">
              <a:solidFill>
                <a:srgbClr val="FF0066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06500" y="2660651"/>
            <a:ext cx="9779000" cy="2480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解：对原式进行配方，则原式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+ 1)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+ 17.</a:t>
            </a:r>
            <a:endParaRPr lang="zh-CN" altLang="zh-CN" sz="3600" b="1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 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∵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+ 1)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sym typeface="Euclid Math Two" panose="02050601010101010101" pitchFamily="18" charset="2"/>
              </a:rPr>
              <a:t>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zh-CN" altLang="zh-CN" sz="3600" b="1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 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∴当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– 1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时，原式有最小值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17.</a:t>
            </a:r>
            <a:endParaRPr lang="zh-CN" altLang="zh-CN" sz="3600" b="1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86603" y="745067"/>
            <a:ext cx="9818794" cy="135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4.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 有一根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20 m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长的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绳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</a:rPr>
              <a:t>怎样用它围一个面积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为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24 m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的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矩形？</a:t>
            </a:r>
            <a:endParaRPr lang="zh-CN" altLang="zh-CN" sz="3600" b="1" dirty="0">
              <a:solidFill>
                <a:srgbClr val="FF0066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37166" y="2103388"/>
            <a:ext cx="9818794" cy="402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解：设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围成的矩形的一边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长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为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m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，则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另一边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(10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–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) m.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根据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题意，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(10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–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)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= 24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解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 = 6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 = 4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 = 6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时，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10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 = 4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；当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 = 4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时，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10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 = 6.</a:t>
            </a:r>
            <a:endParaRPr lang="en-US" altLang="zh-CN" sz="36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所以围成矩形的长和宽分别为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6 m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和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4 m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即可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1388" y="1049331"/>
            <a:ext cx="7799615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</a:rPr>
              <a:t>用</a:t>
            </a:r>
            <a:r>
              <a:rPr lang="zh-CN" altLang="en-US" sz="3600" b="1" dirty="0">
                <a:latin typeface="+mj-lt"/>
              </a:rPr>
              <a:t>配方</a:t>
            </a:r>
            <a:r>
              <a:rPr lang="zh-CN" altLang="en-US" sz="3600" b="1">
                <a:latin typeface="+mj-lt"/>
              </a:rPr>
              <a:t>法解一元二次方程的步骤：</a:t>
            </a:r>
            <a:endParaRPr lang="zh-CN" altLang="en-US" sz="3600" b="1" dirty="0"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72803" y="1950656"/>
            <a:ext cx="469779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化二次项系数为 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1</a:t>
            </a:r>
            <a:r>
              <a:rPr lang="zh-CN" altLang="en-US" sz="3600" b="1">
                <a:latin typeface="+mj-lt"/>
                <a:ea typeface="+mj-ea"/>
                <a:cs typeface="Times New Roman" panose="02020603050405020304" charset="0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1046" y="2007460"/>
            <a:ext cx="532722" cy="532722"/>
          </a:xfrm>
          <a:prstGeom prst="ellipse">
            <a:avLst/>
          </a:prstGeom>
          <a:solidFill>
            <a:srgbClr val="F35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1</a:t>
            </a:r>
            <a:endParaRPr lang="en-US" altLang="zh-CN" sz="4000" b="1"/>
          </a:p>
        </p:txBody>
      </p:sp>
      <p:sp>
        <p:nvSpPr>
          <p:cNvPr id="25" name="椭圆 24"/>
          <p:cNvSpPr/>
          <p:nvPr/>
        </p:nvSpPr>
        <p:spPr>
          <a:xfrm>
            <a:off x="711046" y="2921676"/>
            <a:ext cx="532722" cy="532722"/>
          </a:xfrm>
          <a:prstGeom prst="ellipse">
            <a:avLst/>
          </a:prstGeom>
          <a:solidFill>
            <a:srgbClr val="008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2</a:t>
            </a:r>
            <a:endParaRPr lang="en-US" altLang="zh-CN" sz="4000" b="1"/>
          </a:p>
        </p:txBody>
      </p:sp>
      <p:sp>
        <p:nvSpPr>
          <p:cNvPr id="26" name="文本框 25"/>
          <p:cNvSpPr txBox="1"/>
          <p:nvPr/>
        </p:nvSpPr>
        <p:spPr>
          <a:xfrm>
            <a:off x="1372803" y="2790621"/>
            <a:ext cx="10050778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移项，含未知数的项移至左边，常数项移至右边</a:t>
            </a:r>
            <a:r>
              <a:rPr lang="zh-CN" altLang="en-US" sz="3600" b="1">
                <a:latin typeface="+mj-lt"/>
                <a:ea typeface="+mj-ea"/>
                <a:cs typeface="Times New Roman" panose="02020603050405020304" charset="0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11046" y="3835892"/>
            <a:ext cx="532722" cy="5327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3</a:t>
            </a:r>
            <a:endParaRPr lang="en-US" altLang="zh-CN" sz="4000" b="1"/>
          </a:p>
        </p:txBody>
      </p:sp>
      <p:sp>
        <p:nvSpPr>
          <p:cNvPr id="28" name="文本框 27"/>
          <p:cNvSpPr txBox="1"/>
          <p:nvPr/>
        </p:nvSpPr>
        <p:spPr>
          <a:xfrm>
            <a:off x="1372803" y="3719328"/>
            <a:ext cx="10514395" cy="735073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配方，方程左右两边都加上一次项系数一半的平方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11046" y="4750108"/>
            <a:ext cx="532722" cy="532722"/>
          </a:xfrm>
          <a:prstGeom prst="ellipse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4</a:t>
            </a:r>
            <a:endParaRPr lang="en-US" altLang="zh-CN" sz="4000" b="1"/>
          </a:p>
        </p:txBody>
      </p:sp>
      <p:sp>
        <p:nvSpPr>
          <p:cNvPr id="39" name="文本框 38"/>
          <p:cNvSpPr txBox="1"/>
          <p:nvPr/>
        </p:nvSpPr>
        <p:spPr>
          <a:xfrm>
            <a:off x="1372803" y="4648035"/>
            <a:ext cx="7580695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开方，利用平方根的意义开平方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11046" y="5664323"/>
            <a:ext cx="532722" cy="53272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5</a:t>
            </a:r>
            <a:endParaRPr lang="en-US" altLang="zh-CN" sz="4000" b="1"/>
          </a:p>
        </p:txBody>
      </p:sp>
      <p:sp>
        <p:nvSpPr>
          <p:cNvPr id="49" name="文本框 48"/>
          <p:cNvSpPr txBox="1"/>
          <p:nvPr/>
        </p:nvSpPr>
        <p:spPr>
          <a:xfrm>
            <a:off x="1372803" y="5576741"/>
            <a:ext cx="7580695" cy="735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latin typeface="+mj-lt"/>
                <a:ea typeface="+mj-ea"/>
              </a:rPr>
              <a:t>解两个一元一次方程</a:t>
            </a:r>
            <a:r>
              <a:rPr lang="en-US" altLang="zh-CN" sz="3600" b="1">
                <a:solidFill>
                  <a:srgbClr val="000000"/>
                </a:solidFill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225675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练习册本课时</a:t>
            </a: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的习题</a:t>
            </a:r>
            <a:r>
              <a:rPr lang="en-US" altLang="zh-CN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.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57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回顾导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57894" y="1686312"/>
            <a:ext cx="9327969" cy="16491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已知代数式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+ 8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m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是一个完全平方式，则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的值为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_________.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57895" y="3572202"/>
            <a:ext cx="9209042" cy="16491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已知代数式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+ 9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是一个完全平方式，则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的值为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_________.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93330" y="2680540"/>
            <a:ext cx="73569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16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34909" y="4529810"/>
            <a:ext cx="186965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6 </a:t>
            </a:r>
            <a:r>
              <a:rPr lang="zh-CN" altLang="en-US" sz="3600" b="1">
                <a:solidFill>
                  <a:srgbClr val="FF0000"/>
                </a:solidFill>
                <a:latin typeface="+mn-ea"/>
              </a:rPr>
              <a:t>或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6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18366" y="3112474"/>
            <a:ext cx="5094514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9121" y="3738364"/>
            <a:ext cx="3731622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Rectangle 3"/>
          <p:cNvSpPr/>
          <p:nvPr/>
        </p:nvSpPr>
        <p:spPr>
          <a:xfrm>
            <a:off x="549245" y="1861034"/>
            <a:ext cx="11198013" cy="248016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问题</a:t>
            </a:r>
            <a:r>
              <a:rPr lang="en-US" altLang="zh-CN" sz="3600" b="1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1</a:t>
            </a:r>
            <a:r>
              <a:rPr lang="zh-CN" altLang="en-US" sz="3600" b="1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：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某蔬菜生产基地去年全年无公害蔬菜产量为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100 t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，计划明年无公害蔬菜的产量比去年翻一番（即为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200 t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）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. 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要实现这一目标，今年和明年无公害蔬菜产量的年平均增长率应是多少？（精确到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1%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）</a:t>
            </a:r>
            <a:endParaRPr lang="zh-CN" altLang="en-US" sz="3600" b="1" dirty="0">
              <a:latin typeface="times" panose="02020603050405020304" pitchFamily="18" charset="0"/>
              <a:ea typeface="黑体" panose="02010609060101010101" charset="-122"/>
              <a:cs typeface="times" panose="02020603050405020304" pitchFamily="18" charset="0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1911929" y="4051405"/>
            <a:ext cx="71755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i="1" spc="3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endParaRPr lang="en-US" altLang="zh-CN" sz="3600" b="1" spc="300" baseline="300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8926" y="1099680"/>
            <a:ext cx="8077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 用配方法解一元二次方程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024280" y="4656536"/>
            <a:ext cx="4143440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+ 2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– 1 = 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29487" y="5328854"/>
            <a:ext cx="414344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如何解这个方程？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942576" y="5328854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5" grpId="2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 bwMode="auto">
          <a:xfrm>
            <a:off x="8062754" y="1888472"/>
            <a:ext cx="495879" cy="540534"/>
          </a:xfrm>
          <a:prstGeom prst="roundRect">
            <a:avLst/>
          </a:prstGeom>
          <a:solidFill>
            <a:srgbClr val="FFFF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36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11" name="矩形: 圆角 10"/>
          <p:cNvSpPr/>
          <p:nvPr/>
        </p:nvSpPr>
        <p:spPr bwMode="auto">
          <a:xfrm>
            <a:off x="9510475" y="1892972"/>
            <a:ext cx="471302" cy="535767"/>
          </a:xfrm>
          <a:prstGeom prst="roundRect">
            <a:avLst/>
          </a:prstGeom>
          <a:solidFill>
            <a:srgbClr val="FFFF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36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8251" y="980525"/>
            <a:ext cx="8337539" cy="7157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 dirty="0">
                <a:latin typeface="+mj-lt"/>
                <a:ea typeface="+mj-ea"/>
              </a:rPr>
              <a:t>把常数项移到等号右边，得 </a:t>
            </a:r>
            <a:r>
              <a:rPr lang="en-US" altLang="zh-CN" sz="3600" b="1" i="1" dirty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baseline="30000" dirty="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3600" b="1" dirty="0">
                <a:solidFill>
                  <a:srgbClr val="0000FF"/>
                </a:solidFill>
                <a:latin typeface="+mj-lt"/>
                <a:ea typeface="+mj-ea"/>
              </a:rPr>
              <a:t> + 2</a:t>
            </a:r>
            <a:r>
              <a:rPr lang="en-US" altLang="zh-CN" sz="3600" b="1" i="1" dirty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dirty="0">
                <a:solidFill>
                  <a:srgbClr val="0000FF"/>
                </a:solidFill>
                <a:latin typeface="+mj-lt"/>
                <a:ea typeface="+mj-ea"/>
              </a:rPr>
              <a:t> = 1</a:t>
            </a:r>
            <a:r>
              <a:rPr lang="en-US" altLang="zh-CN" sz="3600" b="1" dirty="0">
                <a:latin typeface="+mj-lt"/>
                <a:ea typeface="+mj-ea"/>
              </a:rPr>
              <a:t>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8252" y="1788489"/>
            <a:ext cx="8908208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方程两边同时加上 </a:t>
            </a:r>
            <a:r>
              <a:rPr lang="en-US" altLang="zh-CN" sz="3600" b="1">
                <a:latin typeface="+mj-lt"/>
                <a:ea typeface="+mj-ea"/>
              </a:rPr>
              <a:t>1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zh-CN" altLang="en-US" sz="3600" b="1" dirty="0">
                <a:latin typeface="+mj-lt"/>
                <a:ea typeface="+mj-ea"/>
              </a:rPr>
              <a:t>得 </a:t>
            </a:r>
            <a:r>
              <a:rPr lang="en-US" altLang="zh-CN" sz="3600" b="1" i="1" dirty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baseline="30000" dirty="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3600" b="1" dirty="0">
                <a:solidFill>
                  <a:srgbClr val="0000FF"/>
                </a:solidFill>
                <a:latin typeface="+mj-lt"/>
                <a:ea typeface="+mj-ea"/>
              </a:rPr>
              <a:t> + 2</a:t>
            </a:r>
            <a:r>
              <a:rPr lang="en-US" altLang="zh-CN" sz="3600" b="1" i="1" dirty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dirty="0">
                <a:solidFill>
                  <a:srgbClr val="0000FF"/>
                </a:solidFill>
                <a:latin typeface="+mj-lt"/>
                <a:ea typeface="+mj-ea"/>
              </a:rPr>
              <a:t> + 1 = 1 + 1</a:t>
            </a:r>
            <a:r>
              <a:rPr lang="en-US" altLang="zh-CN" sz="3600" b="1" dirty="0">
                <a:latin typeface="+mj-lt"/>
                <a:ea typeface="+mj-ea"/>
              </a:rPr>
              <a:t>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8251" y="2574203"/>
            <a:ext cx="313579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则 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j-ea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j-ea"/>
              </a:rPr>
              <a:t>x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j-ea"/>
              </a:rPr>
              <a:t>+ 1)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j-ea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+mj-lt"/>
                <a:ea typeface="+mj-ea"/>
              </a:rPr>
              <a:t>= 2</a:t>
            </a:r>
            <a:r>
              <a:rPr lang="en-US" altLang="zh-CN" sz="3600" b="1" dirty="0">
                <a:latin typeface="+mj-lt"/>
                <a:ea typeface="+mj-ea"/>
              </a:rPr>
              <a:t>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4024280" y="399400"/>
            <a:ext cx="4143440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+ 2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– 1 = 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38251" y="3359917"/>
            <a:ext cx="5027446" cy="693523"/>
            <a:chOff x="1238251" y="4054182"/>
            <a:chExt cx="5027446" cy="693523"/>
          </a:xfrm>
        </p:grpSpPr>
        <p:sp>
          <p:nvSpPr>
            <p:cNvPr id="6" name="文本框 5"/>
            <p:cNvSpPr txBox="1"/>
            <p:nvPr/>
          </p:nvSpPr>
          <p:spPr bwMode="auto">
            <a:xfrm>
              <a:off x="1238251" y="4054182"/>
              <a:ext cx="2501006" cy="6935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3600" b="1">
                  <a:latin typeface="+mj-lt"/>
                  <a:ea typeface="+mj-ea"/>
                </a:rPr>
                <a:t>开平方，得</a:t>
              </a:r>
              <a:endParaRPr lang="zh-CN" altLang="en-US" sz="3600" b="1" dirty="0">
                <a:latin typeface="+mj-lt"/>
                <a:ea typeface="+mj-ea"/>
              </a:endParaRPr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3903497" y="4127893"/>
            <a:ext cx="23622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57" name="Equation" r:id="rId1" imgW="56692800" imgH="13106400" progId="Equation.DSMT4">
                    <p:embed/>
                  </p:oleObj>
                </mc:Choice>
                <mc:Fallback>
                  <p:oleObj name="Equation" r:id="rId1" imgW="56692800" imgH="13106400" progId="Equation.DSMT4">
                    <p:embed/>
                    <p:pic>
                      <p:nvPicPr>
                        <p:cNvPr id="0" name="对象 1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903497" y="4127893"/>
                          <a:ext cx="23622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1238251" y="4145631"/>
            <a:ext cx="8932709" cy="693523"/>
            <a:chOff x="1238251" y="4054182"/>
            <a:chExt cx="8932709" cy="693523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1238251" y="4054182"/>
              <a:ext cx="3890809" cy="6935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3600" b="1">
                  <a:latin typeface="+mj-lt"/>
                  <a:ea typeface="+mj-ea"/>
                </a:rPr>
                <a:t>所以原方程的根是</a:t>
              </a:r>
              <a:endParaRPr lang="zh-CN" altLang="en-US" sz="3600" b="1" dirty="0">
                <a:latin typeface="+mj-lt"/>
                <a:ea typeface="+mj-ea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129060" y="4084125"/>
            <a:ext cx="50419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58" name="Equation" r:id="rId3" imgW="121005600" imgH="15240000" progId="Equation.DSMT4">
                    <p:embed/>
                  </p:oleObj>
                </mc:Choice>
                <mc:Fallback>
                  <p:oleObj name="Equation" r:id="rId3" imgW="121005600" imgH="152400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129060" y="4084125"/>
                          <a:ext cx="50419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9137779" y="2482012"/>
            <a:ext cx="2721913" cy="2630350"/>
            <a:chOff x="5572027" y="2024172"/>
            <a:chExt cx="2474467" cy="239122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5572027" y="2024172"/>
              <a:ext cx="2474467" cy="2391226"/>
            </a:xfrm>
            <a:prstGeom prst="rect">
              <a:avLst/>
            </a:prstGeom>
          </p:spPr>
        </p:pic>
        <p:sp>
          <p:nvSpPr>
            <p:cNvPr id="23" name="文本框 53"/>
            <p:cNvSpPr txBox="1"/>
            <p:nvPr/>
          </p:nvSpPr>
          <p:spPr>
            <a:xfrm>
              <a:off x="5583125" y="2254393"/>
              <a:ext cx="2325117" cy="209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9pPr>
            </a:lstStyle>
            <a:p>
              <a:pPr algn="ctr" hangingPunct="1"/>
              <a:r>
                <a:rPr lang="zh-CN" altLang="en-US" sz="3600" b="1">
                  <a:latin typeface="+mj-lt"/>
                  <a:ea typeface="楷体" panose="02010609060101010101" pitchFamily="49" charset="-122"/>
                </a:rPr>
                <a:t>为什么</a:t>
              </a:r>
              <a:endParaRPr lang="en-US" altLang="zh-CN" sz="3600" b="1">
                <a:latin typeface="+mj-lt"/>
                <a:ea typeface="楷体" panose="02010609060101010101" pitchFamily="49" charset="-122"/>
              </a:endParaRPr>
            </a:p>
            <a:p>
              <a:pPr algn="ctr" hangingPunct="1"/>
              <a:r>
                <a:rPr lang="zh-CN" altLang="en-US" sz="3600" b="1">
                  <a:latin typeface="+mj-lt"/>
                  <a:ea typeface="楷体" panose="02010609060101010101" pitchFamily="49" charset="-122"/>
                </a:rPr>
                <a:t>在方程两边同时加上数“</a:t>
              </a:r>
              <a:r>
                <a:rPr lang="en-US" altLang="zh-CN" sz="3600" b="1">
                  <a:latin typeface="+mj-lt"/>
                  <a:ea typeface="楷体" panose="02010609060101010101" pitchFamily="49" charset="-122"/>
                </a:rPr>
                <a:t>1</a:t>
              </a:r>
              <a:r>
                <a:rPr lang="zh-CN" altLang="en-US" sz="3600" b="1">
                  <a:latin typeface="+mj-lt"/>
                  <a:ea typeface="楷体" panose="02010609060101010101" pitchFamily="49" charset="-122"/>
                </a:rPr>
                <a:t>” ？</a:t>
              </a:r>
              <a:endParaRPr lang="zh-CN" altLang="en-US" sz="3600" b="1">
                <a:latin typeface="+mj-lt"/>
                <a:ea typeface="楷体" panose="02010609060101010101" pitchFamily="49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423758" y="5206019"/>
            <a:ext cx="934448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dist="114300" dir="2700000" algn="tl" rotWithShape="0">
              <a:schemeClr val="accent6">
                <a:lumMod val="5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600" b="1">
                <a:latin typeface="+mn-ea"/>
              </a:rPr>
              <a:t>只有在方程两边加</a:t>
            </a:r>
            <a:r>
              <a:rPr lang="zh-CN" altLang="en-US" sz="3600" b="1">
                <a:latin typeface="+mn-ea"/>
              </a:rPr>
              <a:t>上</a:t>
            </a:r>
            <a:r>
              <a:rPr lang="zh-CN" altLang="en-US" sz="3600" b="1">
                <a:solidFill>
                  <a:srgbClr val="FF0000"/>
                </a:solidFill>
                <a:latin typeface="+mn-ea"/>
              </a:rPr>
              <a:t>一次项系数一半的平方</a:t>
            </a:r>
            <a:r>
              <a:rPr lang="zh-CN" altLang="zh-CN" sz="3600" b="1">
                <a:latin typeface="+mn-ea"/>
              </a:rPr>
              <a:t>，方程左边才能配成</a:t>
            </a:r>
            <a:r>
              <a:rPr lang="zh-CN" altLang="zh-CN" sz="3600" b="1">
                <a:solidFill>
                  <a:srgbClr val="FF0000"/>
                </a:solidFill>
                <a:latin typeface="+mn-ea"/>
              </a:rPr>
              <a:t>完全平方式</a:t>
            </a:r>
            <a:r>
              <a:rPr lang="en-US" altLang="zh-CN" sz="3600" b="1">
                <a:latin typeface="+mn-ea"/>
              </a:rPr>
              <a:t>.</a:t>
            </a:r>
            <a:endParaRPr lang="zh-CN" altLang="zh-CN" sz="3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" grpId="0"/>
      <p:bldP spid="3" grpId="0"/>
      <p:bldP spid="4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0784" y="1131993"/>
            <a:ext cx="8970433" cy="16067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880745" algn="just">
              <a:lnSpc>
                <a:spcPct val="130000"/>
              </a:lnSpc>
            </a:pPr>
            <a:r>
              <a:rPr lang="zh-CN" altLang="en-US" sz="4000" b="1">
                <a:latin typeface="Times New Roman" panose="02020603050405020304" charset="0"/>
                <a:ea typeface="黑体" panose="02010609060101010101" charset="-122"/>
              </a:rPr>
              <a:t>像这样，通过配成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完全平方</a:t>
            </a:r>
            <a:r>
              <a:rPr lang="zh-CN" altLang="en-US" sz="4000" b="1">
                <a:latin typeface="Times New Roman" panose="02020603050405020304" charset="0"/>
                <a:ea typeface="黑体" panose="02010609060101010101" charset="-122"/>
              </a:rPr>
              <a:t>形式来解一元二次方程的方法，叫作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配方法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.</a:t>
            </a:r>
            <a:endParaRPr lang="zh-CN" altLang="en-US" sz="4000" b="1"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43236" y="3152988"/>
            <a:ext cx="9505527" cy="2187787"/>
            <a:chOff x="1715" y="4156"/>
            <a:chExt cx="11227" cy="2584"/>
          </a:xfrm>
        </p:grpSpPr>
        <p:sp>
          <p:nvSpPr>
            <p:cNvPr id="4" name="矩形 3"/>
            <p:cNvSpPr/>
            <p:nvPr/>
          </p:nvSpPr>
          <p:spPr>
            <a:xfrm>
              <a:off x="1715" y="4215"/>
              <a:ext cx="11227" cy="2525"/>
            </a:xfrm>
            <a:prstGeom prst="rect">
              <a:avLst/>
            </a:prstGeom>
            <a:solidFill>
              <a:srgbClr val="FFF9CD"/>
            </a:solidFill>
            <a:ln w="19050">
              <a:solidFill>
                <a:srgbClr val="0000FF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n>
                  <a:solidFill>
                    <a:srgbClr val="7030A0"/>
                  </a:solidFill>
                </a:ln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838" y="4156"/>
              <a:ext cx="11040" cy="25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配方法的基本思路：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把方程化为 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(</a:t>
              </a:r>
              <a:r>
                <a:rPr lang="en-US" altLang="zh-CN" sz="3600" b="1" i="1">
                  <a:solidFill>
                    <a:srgbClr val="0000FF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x 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+ </a:t>
              </a:r>
              <a:r>
                <a:rPr lang="en-US" altLang="zh-CN" sz="3600" b="1" i="1">
                  <a:solidFill>
                    <a:srgbClr val="0000FF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n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)</a:t>
              </a:r>
              <a:r>
                <a:rPr lang="en-US" altLang="zh-CN" sz="3600" b="1" baseline="30000">
                  <a:solidFill>
                    <a:srgbClr val="0000FF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2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 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= </a:t>
              </a:r>
              <a:r>
                <a:rPr lang="en-US" altLang="zh-CN" sz="3600" b="1" i="1">
                  <a:solidFill>
                    <a:srgbClr val="0000FF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p </a:t>
              </a:r>
              <a:r>
                <a:rPr lang="zh-CN" altLang="en-US" sz="3600" b="1">
                  <a:solidFill>
                    <a:srgbClr val="0000FF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的形式，将一元二次方程降次，转化为一元一次方程求解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.</a:t>
              </a:r>
              <a:endPara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367366" y="1422958"/>
            <a:ext cx="9457267" cy="4012084"/>
            <a:chOff x="1028700" y="2282097"/>
            <a:chExt cx="7092950" cy="541206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1028700" y="2282097"/>
              <a:ext cx="7092950" cy="541206"/>
              <a:chOff x="1028700" y="2282097"/>
              <a:chExt cx="7092950" cy="541206"/>
            </a:xfrm>
          </p:grpSpPr>
          <p:sp>
            <p:nvSpPr>
              <p:cNvPr id="5" name="矩形 4"/>
              <p:cNvSpPr/>
              <p:nvPr/>
            </p:nvSpPr>
            <p:spPr bwMode="auto">
              <a:xfrm>
                <a:off x="1028700" y="2282097"/>
                <a:ext cx="7092950" cy="54120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>
                <a:noFill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3735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 bwMode="auto">
              <a:xfrm>
                <a:off x="1028700" y="2282097"/>
                <a:ext cx="7092950" cy="54120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>
                <a:noFill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3735" b="1" dirty="0">
                  <a:latin typeface="+mj-lt"/>
                  <a:ea typeface="黑体" panose="02010609060101010101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 bwMode="auto">
            <a:xfrm>
              <a:off x="1149349" y="2301548"/>
              <a:ext cx="6826250" cy="492005"/>
            </a:xfrm>
            <a:prstGeom prst="rect">
              <a:avLst/>
            </a:prstGeom>
            <a:solidFill>
              <a:srgbClr val="CCFF99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3735" b="1" dirty="0">
                <a:latin typeface="+mj-lt"/>
                <a:ea typeface="黑体" panose="02010609060101010101" charset="-122"/>
              </a:endParaRPr>
            </a:p>
          </p:txBody>
        </p:sp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574800" y="1680828"/>
            <a:ext cx="9008533" cy="344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20000"/>
              </a:lnSpc>
            </a:pP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    “化归方法”是将待解的问题转化成先前已经解决的问题的一种数学思想方法</a:t>
            </a: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配方法是将一元二次方程通过配方转化成可直接开平方求解的方法，这是一种化归方法</a:t>
            </a: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1756279" y="965454"/>
            <a:ext cx="19773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填空：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P26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50319" y="1542637"/>
            <a:ext cx="7640233" cy="4349909"/>
            <a:chOff x="1950319" y="1542637"/>
            <a:chExt cx="7640233" cy="4349909"/>
          </a:xfrm>
        </p:grpSpPr>
        <p:sp>
          <p:nvSpPr>
            <p:cNvPr id="55" name="文本框 54"/>
            <p:cNvSpPr txBox="1"/>
            <p:nvPr/>
          </p:nvSpPr>
          <p:spPr bwMode="auto">
            <a:xfrm>
              <a:off x="1950319" y="1542637"/>
              <a:ext cx="7640233" cy="4349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3600" b="1" dirty="0">
                  <a:latin typeface="+mj-lt"/>
                  <a:ea typeface="+mj-ea"/>
                </a:rPr>
                <a:t>（</a:t>
              </a:r>
              <a:r>
                <a:rPr lang="en-US" altLang="zh-CN" sz="3600" b="1" dirty="0">
                  <a:latin typeface="+mj-lt"/>
                  <a:ea typeface="+mj-ea"/>
                </a:rPr>
                <a:t>1</a:t>
              </a:r>
              <a:r>
                <a:rPr lang="zh-CN" altLang="en-US" sz="3600" b="1" dirty="0">
                  <a:latin typeface="+mj-lt"/>
                  <a:ea typeface="+mj-ea"/>
                </a:rPr>
                <a:t>）</a:t>
              </a:r>
              <a:r>
                <a:rPr lang="en-US" altLang="zh-CN" sz="3600" b="1" i="1" dirty="0">
                  <a:latin typeface="+mj-lt"/>
                  <a:ea typeface="+mj-ea"/>
                </a:rPr>
                <a:t>x</a:t>
              </a:r>
              <a:r>
                <a:rPr lang="en-US" altLang="zh-CN" sz="3600" b="1" baseline="30000" dirty="0">
                  <a:latin typeface="+mj-lt"/>
                  <a:ea typeface="+mj-ea"/>
                </a:rPr>
                <a:t>2</a:t>
              </a:r>
              <a:r>
                <a:rPr lang="en-US" altLang="zh-CN" sz="3600" b="1" dirty="0">
                  <a:latin typeface="+mj-lt"/>
                  <a:ea typeface="+mj-ea"/>
                </a:rPr>
                <a:t> – </a:t>
              </a:r>
              <a:r>
                <a:rPr lang="en-US" altLang="zh-CN" sz="3600" b="1">
                  <a:latin typeface="+mj-lt"/>
                  <a:ea typeface="+mj-ea"/>
                </a:rPr>
                <a:t>8</a:t>
              </a:r>
              <a:r>
                <a:rPr lang="en-US" altLang="zh-CN" sz="3600" b="1" i="1">
                  <a:latin typeface="+mj-lt"/>
                  <a:ea typeface="+mj-ea"/>
                </a:rPr>
                <a:t>x </a:t>
              </a:r>
              <a:r>
                <a:rPr lang="en-US" altLang="zh-CN" sz="3600" b="1">
                  <a:latin typeface="+mj-lt"/>
                  <a:ea typeface="+mj-ea"/>
                </a:rPr>
                <a:t>+ (</a:t>
              </a:r>
              <a:r>
                <a:rPr lang="zh-CN" altLang="en-US" sz="3600" b="1">
                  <a:latin typeface="+mj-lt"/>
                  <a:ea typeface="+mj-ea"/>
                </a:rPr>
                <a:t>          </a:t>
              </a:r>
              <a:r>
                <a:rPr lang="en-US" altLang="zh-CN" sz="3600" b="1">
                  <a:latin typeface="+mj-lt"/>
                  <a:ea typeface="+mj-ea"/>
                </a:rPr>
                <a:t>)</a:t>
              </a:r>
              <a:r>
                <a:rPr lang="en-US" altLang="zh-CN" sz="3600" b="1" baseline="30000">
                  <a:latin typeface="+mj-lt"/>
                  <a:ea typeface="+mj-ea"/>
                </a:rPr>
                <a:t>2</a:t>
              </a:r>
              <a:r>
                <a:rPr lang="en-US" altLang="zh-CN" sz="3600" b="1">
                  <a:latin typeface="+mj-lt"/>
                  <a:ea typeface="+mj-ea"/>
                </a:rPr>
                <a:t> = (</a:t>
              </a:r>
              <a:r>
                <a:rPr lang="en-US" altLang="zh-CN" sz="3600" b="1" i="1">
                  <a:latin typeface="+mj-lt"/>
                  <a:ea typeface="+mj-ea"/>
                </a:rPr>
                <a:t>x </a:t>
              </a:r>
              <a:r>
                <a:rPr lang="en-US" altLang="zh-CN" sz="3600" b="1">
                  <a:latin typeface="+mj-lt"/>
                  <a:ea typeface="+mj-ea"/>
                </a:rPr>
                <a:t>–     )</a:t>
              </a:r>
              <a:r>
                <a:rPr lang="en-US" altLang="zh-CN" sz="3600" b="1" baseline="30000">
                  <a:latin typeface="+mj-lt"/>
                  <a:ea typeface="+mj-ea"/>
                </a:rPr>
                <a:t>2</a:t>
              </a:r>
              <a:r>
                <a:rPr lang="zh-CN" altLang="en-US" sz="3600" b="1" dirty="0">
                  <a:latin typeface="+mj-lt"/>
                  <a:ea typeface="+mj-ea"/>
                </a:rPr>
                <a:t>；</a:t>
              </a:r>
              <a:endParaRPr lang="en-US" altLang="zh-CN" sz="3600" b="1" dirty="0">
                <a:latin typeface="+mj-lt"/>
                <a:ea typeface="+mj-ea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3600" b="1" dirty="0">
                  <a:latin typeface="+mj-lt"/>
                  <a:ea typeface="+mj-ea"/>
                </a:rPr>
                <a:t>（</a:t>
              </a:r>
              <a:r>
                <a:rPr lang="en-US" altLang="zh-CN" sz="3600" b="1" dirty="0">
                  <a:latin typeface="+mj-lt"/>
                  <a:ea typeface="+mj-ea"/>
                </a:rPr>
                <a:t>2</a:t>
              </a:r>
              <a:r>
                <a:rPr lang="zh-CN" altLang="en-US" sz="3600" b="1" dirty="0">
                  <a:latin typeface="+mj-lt"/>
                  <a:ea typeface="+mj-ea"/>
                </a:rPr>
                <a:t>）</a:t>
              </a:r>
              <a:r>
                <a:rPr lang="en-US" altLang="zh-CN" sz="3600" b="1" i="1" dirty="0">
                  <a:latin typeface="+mj-lt"/>
                  <a:ea typeface="+mj-ea"/>
                </a:rPr>
                <a:t>y</a:t>
              </a:r>
              <a:r>
                <a:rPr lang="en-US" altLang="zh-CN" sz="3600" b="1" baseline="30000" dirty="0">
                  <a:latin typeface="+mj-lt"/>
                  <a:ea typeface="+mj-ea"/>
                </a:rPr>
                <a:t>2 </a:t>
              </a:r>
              <a:r>
                <a:rPr lang="en-US" altLang="zh-CN" sz="3600" b="1" dirty="0">
                  <a:latin typeface="+mj-lt"/>
                  <a:ea typeface="+mj-ea"/>
                </a:rPr>
                <a:t>+ </a:t>
              </a:r>
              <a:r>
                <a:rPr lang="en-US" altLang="zh-CN" sz="3600" b="1">
                  <a:latin typeface="+mj-lt"/>
                  <a:ea typeface="+mj-ea"/>
                </a:rPr>
                <a:t>5</a:t>
              </a:r>
              <a:r>
                <a:rPr lang="en-US" altLang="zh-CN" sz="3600" b="1" i="1">
                  <a:latin typeface="+mj-lt"/>
                  <a:ea typeface="+mj-ea"/>
                </a:rPr>
                <a:t>y </a:t>
              </a:r>
              <a:r>
                <a:rPr lang="en-US" altLang="zh-CN" sz="3600" b="1">
                  <a:latin typeface="+mj-lt"/>
                  <a:ea typeface="+mj-ea"/>
                </a:rPr>
                <a:t>+</a:t>
              </a:r>
              <a:r>
                <a:rPr lang="en-US" altLang="zh-CN" sz="3600" b="1"/>
                <a:t> (</a:t>
              </a:r>
              <a:r>
                <a:rPr lang="zh-CN" altLang="en-US" sz="3600" b="1"/>
                <a:t>          </a:t>
              </a:r>
              <a:r>
                <a:rPr lang="en-US" altLang="zh-CN" sz="3600" b="1"/>
                <a:t>)</a:t>
              </a:r>
              <a:r>
                <a:rPr lang="en-US" altLang="zh-CN" sz="3600" b="1" baseline="30000"/>
                <a:t>2</a:t>
              </a:r>
              <a:r>
                <a:rPr lang="en-US" altLang="zh-CN" sz="3600" b="1">
                  <a:latin typeface="+mj-lt"/>
                  <a:ea typeface="+mj-ea"/>
                </a:rPr>
                <a:t> = (</a:t>
              </a:r>
              <a:r>
                <a:rPr lang="en-US" altLang="zh-CN" sz="3600" b="1" i="1">
                  <a:latin typeface="+mj-lt"/>
                  <a:ea typeface="+mj-ea"/>
                </a:rPr>
                <a:t>y </a:t>
              </a:r>
              <a:r>
                <a:rPr lang="en-US" altLang="zh-CN" sz="3600" b="1">
                  <a:latin typeface="+mj-lt"/>
                  <a:ea typeface="+mj-ea"/>
                </a:rPr>
                <a:t>+      )</a:t>
              </a:r>
              <a:r>
                <a:rPr lang="en-US" altLang="zh-CN" sz="3600" b="1" baseline="30000">
                  <a:latin typeface="+mj-lt"/>
                  <a:ea typeface="+mj-ea"/>
                </a:rPr>
                <a:t>2</a:t>
              </a:r>
              <a:r>
                <a:rPr lang="zh-CN" altLang="en-US" sz="3600" b="1" dirty="0">
                  <a:latin typeface="+mj-lt"/>
                  <a:ea typeface="+mj-ea"/>
                </a:rPr>
                <a:t>；</a:t>
              </a:r>
              <a:endParaRPr lang="en-US" altLang="zh-CN" sz="3600" b="1" dirty="0">
                <a:latin typeface="+mj-lt"/>
                <a:ea typeface="+mj-ea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3600" b="1" dirty="0">
                  <a:latin typeface="+mj-lt"/>
                  <a:ea typeface="+mj-ea"/>
                </a:rPr>
                <a:t>（</a:t>
              </a:r>
              <a:r>
                <a:rPr lang="en-US" altLang="zh-CN" sz="3600" b="1" dirty="0">
                  <a:latin typeface="+mj-lt"/>
                  <a:ea typeface="+mj-ea"/>
                </a:rPr>
                <a:t>3</a:t>
              </a:r>
              <a:r>
                <a:rPr lang="zh-CN" altLang="en-US" sz="3600" b="1" dirty="0">
                  <a:latin typeface="+mj-lt"/>
                  <a:ea typeface="+mj-ea"/>
                </a:rPr>
                <a:t>）</a:t>
              </a:r>
              <a:r>
                <a:rPr lang="en-US" altLang="zh-CN" sz="3600" b="1" i="1" dirty="0">
                  <a:latin typeface="+mj-lt"/>
                  <a:ea typeface="+mj-ea"/>
                </a:rPr>
                <a:t>x</a:t>
              </a:r>
              <a:r>
                <a:rPr lang="en-US" altLang="zh-CN" sz="3600" b="1" baseline="30000" dirty="0">
                  <a:latin typeface="+mj-lt"/>
                  <a:ea typeface="+mj-ea"/>
                </a:rPr>
                <a:t>2 </a:t>
              </a:r>
              <a:r>
                <a:rPr lang="en-US" altLang="zh-CN" sz="3600" b="1">
                  <a:latin typeface="+mj-lt"/>
                  <a:ea typeface="+mj-ea"/>
                </a:rPr>
                <a:t>–      </a:t>
              </a:r>
              <a:r>
                <a:rPr lang="en-US" altLang="zh-CN" sz="3600" b="1" i="1">
                  <a:latin typeface="+mj-lt"/>
                  <a:ea typeface="+mj-ea"/>
                </a:rPr>
                <a:t> </a:t>
              </a:r>
              <a:r>
                <a:rPr lang="en-US" altLang="zh-CN" sz="3600" b="1">
                  <a:latin typeface="+mj-lt"/>
                  <a:ea typeface="+mj-ea"/>
                </a:rPr>
                <a:t>+</a:t>
              </a:r>
              <a:r>
                <a:rPr lang="en-US" altLang="zh-CN" sz="3600" b="1"/>
                <a:t> (</a:t>
              </a:r>
              <a:r>
                <a:rPr lang="zh-CN" altLang="en-US" sz="3600" b="1"/>
                <a:t>          </a:t>
              </a:r>
              <a:r>
                <a:rPr lang="en-US" altLang="zh-CN" sz="3600" b="1"/>
                <a:t>)</a:t>
              </a:r>
              <a:r>
                <a:rPr lang="en-US" altLang="zh-CN" sz="3600" b="1" baseline="30000"/>
                <a:t>2</a:t>
              </a:r>
              <a:r>
                <a:rPr lang="en-US" altLang="zh-CN" sz="3600" b="1">
                  <a:latin typeface="+mj-lt"/>
                  <a:ea typeface="+mj-ea"/>
                </a:rPr>
                <a:t> = (</a:t>
              </a:r>
              <a:r>
                <a:rPr lang="en-US" altLang="zh-CN" sz="3600" b="1" i="1">
                  <a:latin typeface="+mj-lt"/>
                  <a:ea typeface="+mj-ea"/>
                </a:rPr>
                <a:t>x </a:t>
              </a:r>
              <a:r>
                <a:rPr lang="en-US" altLang="zh-CN" sz="3600" b="1">
                  <a:latin typeface="+mj-lt"/>
                  <a:ea typeface="+mj-ea"/>
                </a:rPr>
                <a:t>–       )</a:t>
              </a:r>
              <a:r>
                <a:rPr lang="en-US" altLang="zh-CN" sz="3600" b="1" baseline="30000">
                  <a:latin typeface="+mj-lt"/>
                  <a:ea typeface="+mj-ea"/>
                </a:rPr>
                <a:t>2</a:t>
              </a:r>
              <a:r>
                <a:rPr lang="zh-CN" altLang="en-US" sz="3600" b="1" dirty="0">
                  <a:latin typeface="+mj-lt"/>
                  <a:ea typeface="+mj-ea"/>
                </a:rPr>
                <a:t>；</a:t>
              </a:r>
              <a:endParaRPr lang="en-US" altLang="zh-CN" sz="3600" b="1" dirty="0">
                <a:latin typeface="+mj-lt"/>
                <a:ea typeface="+mj-ea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3600" b="1" dirty="0">
                  <a:latin typeface="+mj-lt"/>
                  <a:ea typeface="+mj-ea"/>
                </a:rPr>
                <a:t>（</a:t>
              </a:r>
              <a:r>
                <a:rPr lang="en-US" altLang="zh-CN" sz="3600" b="1" dirty="0">
                  <a:latin typeface="+mj-lt"/>
                  <a:ea typeface="+mj-ea"/>
                </a:rPr>
                <a:t>4</a:t>
              </a:r>
              <a:r>
                <a:rPr lang="zh-CN" altLang="en-US" sz="3600" b="1" dirty="0">
                  <a:latin typeface="+mj-lt"/>
                  <a:ea typeface="+mj-ea"/>
                </a:rPr>
                <a:t>）</a:t>
              </a:r>
              <a:r>
                <a:rPr lang="en-US" altLang="zh-CN" sz="3600" b="1" i="1" dirty="0">
                  <a:latin typeface="+mj-lt"/>
                  <a:ea typeface="+mj-ea"/>
                </a:rPr>
                <a:t>x</a:t>
              </a:r>
              <a:r>
                <a:rPr lang="en-US" altLang="zh-CN" sz="3600" b="1" baseline="30000" dirty="0">
                  <a:latin typeface="+mj-lt"/>
                  <a:ea typeface="+mj-ea"/>
                </a:rPr>
                <a:t>2 </a:t>
              </a:r>
              <a:r>
                <a:rPr lang="en-US" altLang="zh-CN" sz="3600" b="1" dirty="0">
                  <a:latin typeface="+mj-lt"/>
                  <a:ea typeface="+mj-ea"/>
                </a:rPr>
                <a:t>+ </a:t>
              </a:r>
              <a:r>
                <a:rPr lang="en-US" altLang="zh-CN" sz="3600" b="1" i="1">
                  <a:latin typeface="+mj-lt"/>
                  <a:ea typeface="+mj-ea"/>
                </a:rPr>
                <a:t>px </a:t>
              </a:r>
              <a:r>
                <a:rPr lang="en-US" altLang="zh-CN" sz="3600" b="1">
                  <a:latin typeface="+mj-lt"/>
                  <a:ea typeface="+mj-ea"/>
                </a:rPr>
                <a:t>+</a:t>
              </a:r>
              <a:r>
                <a:rPr lang="en-US" altLang="zh-CN" sz="3600" b="1"/>
                <a:t> (</a:t>
              </a:r>
              <a:r>
                <a:rPr lang="zh-CN" altLang="en-US" sz="3600" b="1"/>
                <a:t>          </a:t>
              </a:r>
              <a:r>
                <a:rPr lang="en-US" altLang="zh-CN" sz="3600" b="1"/>
                <a:t>)</a:t>
              </a:r>
              <a:r>
                <a:rPr lang="en-US" altLang="zh-CN" sz="3600" b="1" baseline="30000"/>
                <a:t>2</a:t>
              </a:r>
              <a:r>
                <a:rPr lang="en-US" altLang="zh-CN" sz="3600" b="1"/>
                <a:t> </a:t>
              </a:r>
              <a:r>
                <a:rPr lang="en-US" altLang="zh-CN" sz="3600" b="1">
                  <a:latin typeface="+mj-lt"/>
                  <a:ea typeface="+mj-ea"/>
                </a:rPr>
                <a:t>= (</a:t>
              </a:r>
              <a:r>
                <a:rPr lang="en-US" altLang="zh-CN" sz="3600" b="1" i="1">
                  <a:latin typeface="+mj-lt"/>
                  <a:ea typeface="+mj-ea"/>
                </a:rPr>
                <a:t>x </a:t>
              </a:r>
              <a:r>
                <a:rPr lang="en-US" altLang="zh-CN" sz="3600" b="1">
                  <a:latin typeface="+mj-lt"/>
                  <a:ea typeface="+mj-ea"/>
                </a:rPr>
                <a:t>+      )</a:t>
              </a:r>
              <a:r>
                <a:rPr lang="en-US" altLang="zh-CN" sz="3600" b="1" baseline="30000">
                  <a:latin typeface="+mj-lt"/>
                  <a:ea typeface="+mj-ea"/>
                </a:rPr>
                <a:t>2</a:t>
              </a:r>
              <a:r>
                <a:rPr lang="en-US" altLang="zh-CN" sz="3600" b="1" dirty="0">
                  <a:latin typeface="+mj-lt"/>
                  <a:ea typeface="+mj-ea"/>
                </a:rPr>
                <a:t>.</a:t>
              </a:r>
              <a:endParaRPr lang="zh-CN" altLang="en-US" sz="3600" b="1" dirty="0">
                <a:latin typeface="+mj-lt"/>
                <a:ea typeface="+mj-ea"/>
              </a:endParaRPr>
            </a:p>
          </p:txBody>
        </p:sp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3981832" y="3936804"/>
            <a:ext cx="6604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71" name="Equation" r:id="rId1" imgW="15849600" imgH="25603200" progId="Equation.DSMT4">
                    <p:embed/>
                  </p:oleObj>
                </mc:Choice>
                <mc:Fallback>
                  <p:oleObj name="Equation" r:id="rId1" imgW="15849600" imgH="25603200" progId="Equation.DSMT4">
                    <p:embed/>
                    <p:pic>
                      <p:nvPicPr>
                        <p:cNvPr id="0" name="对象 3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981832" y="3936804"/>
                          <a:ext cx="6604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3" name="文本框 62"/>
          <p:cNvSpPr txBox="1"/>
          <p:nvPr/>
        </p:nvSpPr>
        <p:spPr>
          <a:xfrm>
            <a:off x="5471593" y="1907419"/>
            <a:ext cx="423514" cy="721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j-ea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907695" y="1907419"/>
            <a:ext cx="423514" cy="721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j-ea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aphicFrame>
        <p:nvGraphicFramePr>
          <p:cNvPr id="94" name="对象 93"/>
          <p:cNvGraphicFramePr>
            <a:graphicFrameLocks noChangeAspect="1"/>
          </p:cNvGraphicFramePr>
          <p:nvPr/>
        </p:nvGraphicFramePr>
        <p:xfrm>
          <a:off x="5505836" y="2843878"/>
          <a:ext cx="330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2" name="Equation" r:id="rId3" imgW="7924800" imgH="25603200" progId="Equation.DSMT4">
                  <p:embed/>
                </p:oleObj>
              </mc:Choice>
              <mc:Fallback>
                <p:oleObj name="Equation" r:id="rId3" imgW="7924800" imgH="256032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5836" y="2843878"/>
                        <a:ext cx="330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对象 94"/>
          <p:cNvGraphicFramePr>
            <a:graphicFrameLocks noChangeAspect="1"/>
          </p:cNvGraphicFramePr>
          <p:nvPr/>
        </p:nvGraphicFramePr>
        <p:xfrm>
          <a:off x="7902655" y="2837791"/>
          <a:ext cx="330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3" name="Equation" r:id="rId5" imgW="7924800" imgH="25603200" progId="Equation.DSMT4">
                  <p:embed/>
                </p:oleObj>
              </mc:Choice>
              <mc:Fallback>
                <p:oleObj name="Equation" r:id="rId5" imgW="7924800" imgH="25603200" progId="Equation.DSMT4">
                  <p:embed/>
                  <p:pic>
                    <p:nvPicPr>
                      <p:cNvPr id="0" name="对象 9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02655" y="2837791"/>
                        <a:ext cx="330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对象 97"/>
          <p:cNvGraphicFramePr>
            <a:graphicFrameLocks noChangeAspect="1"/>
          </p:cNvGraphicFramePr>
          <p:nvPr/>
        </p:nvGraphicFramePr>
        <p:xfrm>
          <a:off x="5611813" y="3953737"/>
          <a:ext cx="317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4" name="Equation" r:id="rId7" imgW="7620000" imgH="25603200" progId="Equation.DSMT4">
                  <p:embed/>
                </p:oleObj>
              </mc:Choice>
              <mc:Fallback>
                <p:oleObj name="Equation" r:id="rId7" imgW="7620000" imgH="25603200" progId="Equation.DSMT4">
                  <p:embed/>
                  <p:pic>
                    <p:nvPicPr>
                      <p:cNvPr id="0" name="对象 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11813" y="3953737"/>
                        <a:ext cx="317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对象 98"/>
          <p:cNvGraphicFramePr>
            <a:graphicFrameLocks noChangeAspect="1"/>
          </p:cNvGraphicFramePr>
          <p:nvPr/>
        </p:nvGraphicFramePr>
        <p:xfrm>
          <a:off x="8119452" y="3948374"/>
          <a:ext cx="317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5" name="Equation" r:id="rId9" imgW="7620000" imgH="25603200" progId="Equation.DSMT4">
                  <p:embed/>
                </p:oleObj>
              </mc:Choice>
              <mc:Fallback>
                <p:oleObj name="Equation" r:id="rId9" imgW="7620000" imgH="25603200" progId="Equation.DSMT4">
                  <p:embed/>
                  <p:pic>
                    <p:nvPicPr>
                      <p:cNvPr id="0" name="对象 9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19452" y="3948374"/>
                        <a:ext cx="317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对象 99"/>
          <p:cNvGraphicFramePr>
            <a:graphicFrameLocks noChangeAspect="1"/>
          </p:cNvGraphicFramePr>
          <p:nvPr/>
        </p:nvGraphicFramePr>
        <p:xfrm>
          <a:off x="5526088" y="5051924"/>
          <a:ext cx="4064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6" name="Equation" r:id="rId11" imgW="9753600" imgH="25603200" progId="Equation.DSMT4">
                  <p:embed/>
                </p:oleObj>
              </mc:Choice>
              <mc:Fallback>
                <p:oleObj name="Equation" r:id="rId11" imgW="9753600" imgH="25603200" progId="Equation.DSMT4">
                  <p:embed/>
                  <p:pic>
                    <p:nvPicPr>
                      <p:cNvPr id="0" name="对象 9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26088" y="5051924"/>
                        <a:ext cx="4064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对象 100"/>
          <p:cNvGraphicFramePr>
            <a:graphicFrameLocks noChangeAspect="1"/>
          </p:cNvGraphicFramePr>
          <p:nvPr/>
        </p:nvGraphicFramePr>
        <p:xfrm>
          <a:off x="7962900" y="5045574"/>
          <a:ext cx="4064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7" name="Equation" r:id="rId13" imgW="9753600" imgH="25603200" progId="Equation.DSMT4">
                  <p:embed/>
                </p:oleObj>
              </mc:Choice>
              <mc:Fallback>
                <p:oleObj name="Equation" r:id="rId13" imgW="9753600" imgH="25603200" progId="Equation.DSMT4">
                  <p:embed/>
                  <p:pic>
                    <p:nvPicPr>
                      <p:cNvPr id="0" name="对象 9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62900" y="5045574"/>
                        <a:ext cx="4064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32236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322369"/>
            <a:ext cx="5264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用配方法解下列方程：</a:t>
            </a:r>
            <a:endParaRPr lang="en-US" altLang="zh-CN" dirty="0"/>
          </a:p>
        </p:txBody>
      </p:sp>
      <p:sp>
        <p:nvSpPr>
          <p:cNvPr id="11" name="文本框 10241"/>
          <p:cNvSpPr txBox="1"/>
          <p:nvPr/>
        </p:nvSpPr>
        <p:spPr>
          <a:xfrm>
            <a:off x="969390" y="991649"/>
            <a:ext cx="10253220" cy="71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 x</a:t>
            </a:r>
            <a:r>
              <a:rPr lang="en-US" altLang="zh-CN" baseline="30000"/>
              <a:t>2</a:t>
            </a:r>
            <a:r>
              <a:rPr lang="en-US" altLang="zh-CN"/>
              <a:t> – 4</a:t>
            </a:r>
            <a:r>
              <a:rPr lang="en-US" altLang="zh-CN" i="1"/>
              <a:t>x</a:t>
            </a:r>
            <a:r>
              <a:rPr lang="en-US" altLang="zh-CN"/>
              <a:t> – 1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– 1 = 0.</a:t>
            </a:r>
            <a:endParaRPr lang="en-US" altLang="zh-CN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604867" y="1747584"/>
            <a:ext cx="99847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分析：</a:t>
            </a:r>
            <a:r>
              <a:rPr lang="en-US" altLang="zh-CN" sz="3200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en-US" altLang="zh-CN" sz="3200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方程的二次项系数为 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，直接运用配方法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endParaRPr lang="en-US" altLang="zh-CN" sz="3200" b="1">
              <a:solidFill>
                <a:srgbClr val="0000FF"/>
              </a:solidFill>
              <a:latin typeface="+mj-lt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1" name="Text Box 3"/>
          <p:cNvSpPr txBox="1"/>
          <p:nvPr/>
        </p:nvSpPr>
        <p:spPr>
          <a:xfrm>
            <a:off x="674615" y="2416108"/>
            <a:ext cx="54213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n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）移项，得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2" name="Text Box 3"/>
          <p:cNvSpPr txBox="1"/>
          <p:nvPr/>
        </p:nvSpPr>
        <p:spPr>
          <a:xfrm>
            <a:off x="4406091" y="2441995"/>
            <a:ext cx="299038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 – 4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 = 1.</a:t>
            </a:r>
            <a:endParaRPr lang="en-US" altLang="zh-CN" sz="3600" b="1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3" name="Text Box 3"/>
          <p:cNvSpPr txBox="1"/>
          <p:nvPr/>
        </p:nvSpPr>
        <p:spPr>
          <a:xfrm>
            <a:off x="1807407" y="3186446"/>
            <a:ext cx="253848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4" name="Text Box 3"/>
          <p:cNvSpPr txBox="1"/>
          <p:nvPr/>
        </p:nvSpPr>
        <p:spPr>
          <a:xfrm>
            <a:off x="3525492" y="3222834"/>
            <a:ext cx="707900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 – 2×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×2 + ____ = 1 + ____.</a:t>
            </a:r>
            <a:endParaRPr lang="en-US" altLang="zh-CN" sz="3600" b="1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15251" y="3174207"/>
            <a:ext cx="423514" cy="721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j-ea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299144" y="3174207"/>
            <a:ext cx="423514" cy="721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j-ea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7" name="Text Box 3"/>
          <p:cNvSpPr txBox="1"/>
          <p:nvPr/>
        </p:nvSpPr>
        <p:spPr>
          <a:xfrm>
            <a:off x="1807408" y="3947991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8" name="Text Box 3"/>
          <p:cNvSpPr txBox="1"/>
          <p:nvPr/>
        </p:nvSpPr>
        <p:spPr>
          <a:xfrm>
            <a:off x="2408133" y="3958979"/>
            <a:ext cx="39959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 – ____)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 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 = ____.</a:t>
            </a:r>
            <a:endParaRPr lang="en-US" altLang="zh-CN" sz="3600" b="1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62537" y="3910352"/>
            <a:ext cx="423514" cy="721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420858" y="3910352"/>
            <a:ext cx="423514" cy="721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5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1" name="Text Box 3"/>
          <p:cNvSpPr txBox="1"/>
          <p:nvPr/>
        </p:nvSpPr>
        <p:spPr>
          <a:xfrm>
            <a:off x="1807407" y="4709535"/>
            <a:ext cx="60157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开平方，得 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_____________.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42" name="对象 41"/>
          <p:cNvGraphicFramePr>
            <a:graphicFrameLocks noChangeAspect="1"/>
          </p:cNvGraphicFramePr>
          <p:nvPr/>
        </p:nvGraphicFramePr>
        <p:xfrm>
          <a:off x="4675972" y="4685054"/>
          <a:ext cx="2286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4" name="Equation" r:id="rId1" imgW="54864000" imgH="13411200" progId="Equation.DSMT4">
                  <p:embed/>
                </p:oleObj>
              </mc:Choice>
              <mc:Fallback>
                <p:oleObj name="Equation" r:id="rId1" imgW="54864000" imgH="13411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75972" y="4685054"/>
                        <a:ext cx="2286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 Box 3"/>
          <p:cNvSpPr txBox="1"/>
          <p:nvPr/>
        </p:nvSpPr>
        <p:spPr>
          <a:xfrm>
            <a:off x="1807407" y="5510093"/>
            <a:ext cx="97241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所以原方程的根是 </a:t>
            </a:r>
            <a:r>
              <a:rPr lang="en-US" altLang="zh-CN" sz="3600" b="1" i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 = _______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 = _______.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47" name="对象 46"/>
          <p:cNvGraphicFramePr>
            <a:graphicFrameLocks noChangeAspect="1"/>
          </p:cNvGraphicFramePr>
          <p:nvPr/>
        </p:nvGraphicFramePr>
        <p:xfrm>
          <a:off x="6692900" y="5508843"/>
          <a:ext cx="1257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5" name="Equation" r:id="rId3" imgW="30175200" imgH="13411200" progId="Equation.DSMT4">
                  <p:embed/>
                </p:oleObj>
              </mc:Choice>
              <mc:Fallback>
                <p:oleObj name="Equation" r:id="rId3" imgW="30175200" imgH="13411200" progId="Equation.DSMT4">
                  <p:embed/>
                  <p:pic>
                    <p:nvPicPr>
                      <p:cNvPr id="0" name="对象 4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92900" y="5508843"/>
                        <a:ext cx="1257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对象 47"/>
          <p:cNvGraphicFramePr>
            <a:graphicFrameLocks noChangeAspect="1"/>
          </p:cNvGraphicFramePr>
          <p:nvPr/>
        </p:nvGraphicFramePr>
        <p:xfrm>
          <a:off x="9448800" y="5508843"/>
          <a:ext cx="1536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6" name="Equation" r:id="rId5" imgW="36880800" imgH="13411200" progId="Equation.DSMT4">
                  <p:embed/>
                </p:oleObj>
              </mc:Choice>
              <mc:Fallback>
                <p:oleObj name="Equation" r:id="rId5" imgW="36880800" imgH="13411200" progId="Equation.DSMT4">
                  <p:embed/>
                  <p:pic>
                    <p:nvPicPr>
                      <p:cNvPr id="0" name="对象 4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48800" y="5508843"/>
                        <a:ext cx="15367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6" grpId="0"/>
    </p:bldLst>
  </p:timing>
</p:sld>
</file>

<file path=ppt/tags/tag1.xml><?xml version="1.0" encoding="utf-8"?>
<p:tagLst xmlns:p="http://schemas.openxmlformats.org/presentationml/2006/main">
  <p:tag name="AS_UNIQUEID" val="705"/>
</p:tagLst>
</file>

<file path=ppt/tags/tag2.xml><?xml version="1.0" encoding="utf-8"?>
<p:tagLst xmlns:p="http://schemas.openxmlformats.org/presentationml/2006/main">
  <p:tag name="AS_UNIQUEID" val="706"/>
</p:tagLst>
</file>

<file path=ppt/tags/tag3.xml><?xml version="1.0" encoding="utf-8"?>
<p:tagLst xmlns:p="http://schemas.openxmlformats.org/presentationml/2006/main">
  <p:tag name="AS_UNIQUEID" val="713"/>
</p:tagLst>
</file>

<file path=ppt/tags/tag4.xml><?xml version="1.0" encoding="utf-8"?>
<p:tagLst xmlns:p="http://schemas.openxmlformats.org/presentationml/2006/main">
  <p:tag name="AS_UNIQUEID" val="714"/>
</p:tagLst>
</file>

<file path=ppt/tags/tag5.xml><?xml version="1.0" encoding="utf-8"?>
<p:tagLst xmlns:p="http://schemas.openxmlformats.org/presentationml/2006/main">
  <p:tag name="AS_UNIQUEID" val="715"/>
</p:tagLst>
</file>

<file path=ppt/tags/tag6.xml><?xml version="1.0" encoding="utf-8"?>
<p:tagLst xmlns:p="http://schemas.openxmlformats.org/presentationml/2006/main">
  <p:tag name="AS_UNIQUEID" val="42"/>
</p:tagLst>
</file>

<file path=ppt/tags/tag7.xml><?xml version="1.0" encoding="utf-8"?>
<p:tagLst xmlns:p="http://schemas.openxmlformats.org/presentationml/2006/main">
  <p:tag name="AS_UNIQUEID" val="4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3177</Words>
  <Application>WPS 演示</Application>
  <PresentationFormat>宽屏</PresentationFormat>
  <Paragraphs>360</Paragraphs>
  <Slides>25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61</vt:i4>
      </vt:variant>
      <vt:variant>
        <vt:lpstr>幻灯片标题</vt:lpstr>
      </vt:variant>
      <vt:variant>
        <vt:i4>25</vt:i4>
      </vt:variant>
    </vt:vector>
  </HeadingPairs>
  <TitlesOfParts>
    <vt:vector size="107" baseType="lpstr">
      <vt:lpstr>Arial</vt:lpstr>
      <vt:lpstr>宋体</vt:lpstr>
      <vt:lpstr>Wingdings</vt:lpstr>
      <vt:lpstr>楷体</vt:lpstr>
      <vt:lpstr>微软雅黑</vt:lpstr>
      <vt:lpstr>Aa楷体</vt:lpstr>
      <vt:lpstr>楷体_GB2312</vt:lpstr>
      <vt:lpstr>华文中宋</vt:lpstr>
      <vt:lpstr>Times New Roman</vt:lpstr>
      <vt:lpstr>黑体</vt:lpstr>
      <vt:lpstr>times</vt:lpstr>
      <vt:lpstr>Traditional Arabic</vt:lpstr>
      <vt:lpstr>Gulim</vt:lpstr>
      <vt:lpstr>Calibri</vt:lpstr>
      <vt:lpstr>仿宋</vt:lpstr>
      <vt:lpstr>Arial Unicode MS</vt:lpstr>
      <vt:lpstr>等线</vt:lpstr>
      <vt:lpstr>Times New Roman</vt:lpstr>
      <vt:lpstr>Euclid Math Two</vt:lpstr>
      <vt:lpstr>Segoe Print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358</cp:revision>
  <dcterms:created xsi:type="dcterms:W3CDTF">2025-11-05T05:12:00Z</dcterms:created>
  <dcterms:modified xsi:type="dcterms:W3CDTF">2026-02-04T08:32:10Z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33F9AFEDD53445EABA287C1371F16640_12</vt:lpwstr>
  </property>
  <property fmtid="{D5CDD505-2E9C-101B-9397-08002B2CF9AE}" pid="3" name="KSOProductBuildVer">
    <vt:lpwstr>2052-12.1.0.24657</vt:lpwstr>
  </property>
</Properties>
</file>