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emf" ContentType="image/x-emf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8" r:id="rId3"/>
  </p:sldMasterIdLst>
  <p:notesMasterIdLst>
    <p:notesMasterId r:id="rId23"/>
  </p:notesMasterIdLst>
  <p:handoutMasterIdLst>
    <p:handoutMasterId r:id="rId24"/>
  </p:handoutMasterIdLst>
  <p:sldIdLst>
    <p:sldId id="274" r:id="rId4"/>
    <p:sldId id="386" r:id="rId5"/>
    <p:sldId id="427" r:id="rId6"/>
    <p:sldId id="415" r:id="rId7"/>
    <p:sldId id="421" r:id="rId8"/>
    <p:sldId id="430" r:id="rId9"/>
    <p:sldId id="410" r:id="rId10"/>
    <p:sldId id="422" r:id="rId11"/>
    <p:sldId id="411" r:id="rId12"/>
    <p:sldId id="431" r:id="rId13"/>
    <p:sldId id="429" r:id="rId14"/>
    <p:sldId id="335" r:id="rId15"/>
    <p:sldId id="409" r:id="rId16"/>
    <p:sldId id="285" r:id="rId17"/>
    <p:sldId id="370" r:id="rId18"/>
    <p:sldId id="371" r:id="rId19"/>
    <p:sldId id="425" r:id="rId20"/>
    <p:sldId id="428" r:id="rId21"/>
    <p:sldId id="414" r:id="rId22"/>
  </p:sldIdLst>
  <p:sldSz cx="9144000" cy="5143500" type="screen16x9"/>
  <p:notesSz cx="6858000" cy="9144000"/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32" userDrawn="1">
          <p15:clr>
            <a:srgbClr val="A4A3A4"/>
          </p15:clr>
        </p15:guide>
        <p15:guide id="2" orient="horz" pos="687" userDrawn="1">
          <p15:clr>
            <a:srgbClr val="A4A3A4"/>
          </p15:clr>
        </p15:guide>
        <p15:guide id="3" orient="horz" pos="3019" userDrawn="1">
          <p15:clr>
            <a:srgbClr val="A4A3A4"/>
          </p15:clr>
        </p15:guide>
        <p15:guide id="4" pos="158" userDrawn="1">
          <p15:clr>
            <a:srgbClr val="A4A3A4"/>
          </p15:clr>
        </p15:guide>
        <p15:guide id="5" pos="358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E469C"/>
    <a:srgbClr val="0000FF"/>
    <a:srgbClr val="FF3399"/>
    <a:srgbClr val="FE9700"/>
    <a:srgbClr val="FFFFFF"/>
    <a:srgbClr val="007FFF"/>
    <a:srgbClr val="FFFFCC"/>
    <a:srgbClr val="FFCCFF"/>
    <a:srgbClr val="EAF6F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294"/>
    <p:restoredTop sz="96208"/>
  </p:normalViewPr>
  <p:slideViewPr>
    <p:cSldViewPr showGuides="1">
      <p:cViewPr varScale="1">
        <p:scale>
          <a:sx n="69" d="100"/>
          <a:sy n="69" d="100"/>
        </p:scale>
        <p:origin x="120" y="1152"/>
      </p:cViewPr>
      <p:guideLst>
        <p:guide orient="horz" pos="1632"/>
        <p:guide orient="horz" pos="687"/>
        <p:guide orient="horz" pos="3019"/>
        <p:guide pos="158"/>
        <p:guide pos="3582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handoutMaster" Target="handoutMasters/handoutMaster1.xml"/><Relationship Id="rId23" Type="http://schemas.openxmlformats.org/officeDocument/2006/relationships/notesMaster" Target="notesMasters/notesMaster1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D8598EB9-FAC2-4A54-AEA0-6419498D1BD3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3042859-9B3A-4D9E-AA7E-94592F8D1F4A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7" Type="http://schemas.openxmlformats.org/officeDocument/2006/relationships/image" Target="../media/image6.emf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9" Type="http://schemas.openxmlformats.org/officeDocument/2006/relationships/image" Target="../media/image5.png"/><Relationship Id="rId8" Type="http://schemas.openxmlformats.org/officeDocument/2006/relationships/image" Target="../media/image13.png"/><Relationship Id="rId7" Type="http://schemas.openxmlformats.org/officeDocument/2006/relationships/image" Target="../media/image12.png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5" Type="http://schemas.openxmlformats.org/officeDocument/2006/relationships/image" Target="../media/image5.png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9" Type="http://schemas.openxmlformats.org/officeDocument/2006/relationships/image" Target="../media/image25.png"/><Relationship Id="rId8" Type="http://schemas.openxmlformats.org/officeDocument/2006/relationships/image" Target="../media/image24.png"/><Relationship Id="rId7" Type="http://schemas.openxmlformats.org/officeDocument/2006/relationships/image" Target="../media/image23.png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2" Type="http://schemas.openxmlformats.org/officeDocument/2006/relationships/image" Target="../media/image5.png"/><Relationship Id="rId11" Type="http://schemas.openxmlformats.org/officeDocument/2006/relationships/image" Target="../media/image27.png"/><Relationship Id="rId10" Type="http://schemas.openxmlformats.org/officeDocument/2006/relationships/image" Target="../media/image2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9" Type="http://schemas.openxmlformats.org/officeDocument/2006/relationships/image" Target="../media/image25.png"/><Relationship Id="rId8" Type="http://schemas.openxmlformats.org/officeDocument/2006/relationships/image" Target="../media/image24.png"/><Relationship Id="rId7" Type="http://schemas.openxmlformats.org/officeDocument/2006/relationships/image" Target="../media/image23.png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2" Type="http://schemas.openxmlformats.org/officeDocument/2006/relationships/image" Target="../media/image5.png"/><Relationship Id="rId11" Type="http://schemas.openxmlformats.org/officeDocument/2006/relationships/image" Target="../media/image27.png"/><Relationship Id="rId10" Type="http://schemas.openxmlformats.org/officeDocument/2006/relationships/image" Target="../media/image2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7" name="图片 2" descr="1-01"/>
          <p:cNvPicPr>
            <a:picLocks noChangeAspect="1"/>
          </p:cNvPicPr>
          <p:nvPr userDrawn="1"/>
        </p:nvPicPr>
        <p:blipFill>
          <a:blip r:embed="rId3"/>
          <a:srcRect r="636"/>
          <a:stretch>
            <a:fillRect/>
          </a:stretch>
        </p:blipFill>
        <p:spPr>
          <a:xfrm>
            <a:off x="-36512" y="14288"/>
            <a:ext cx="9144000" cy="5133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8" name="图片 3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187450" y="534988"/>
            <a:ext cx="6769100" cy="24780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9" name="图片 4"/>
          <p:cNvPicPr>
            <a:picLocks noChangeAspect="1"/>
          </p:cNvPicPr>
          <p:nvPr userDrawn="1"/>
        </p:nvPicPr>
        <p:blipFill>
          <a:blip r:embed="rId5"/>
          <a:srcRect b="15308"/>
          <a:stretch>
            <a:fillRect/>
          </a:stretch>
        </p:blipFill>
        <p:spPr>
          <a:xfrm>
            <a:off x="161925" y="2393950"/>
            <a:ext cx="3198813" cy="27082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30" name="图片 4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7639050" y="50800"/>
            <a:ext cx="1354138" cy="720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31" name="图片 6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5553075" y="3022600"/>
            <a:ext cx="2035175" cy="15859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65088"/>
            <a:ext cx="9144000" cy="50784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50350" cy="4292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050" y="-1587"/>
            <a:ext cx="9182100" cy="51466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26987" y="-38100"/>
            <a:ext cx="9197975" cy="519747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135" rIns="1080135" anchor="ctr"/>
          <a:lstStyle/>
          <a:p>
            <a:pPr marL="0" marR="0" lvl="0" indent="4572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5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+mn-ea"/>
                <a:cs typeface="+mn-cs"/>
                <a:sym typeface="+mn-ea"/>
              </a:rPr>
              <a:t>声  明</a:t>
            </a:r>
            <a:endParaRPr kumimoji="0" lang="zh-CN" altLang="en-US" sz="35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charset="-122"/>
              <a:ea typeface="+mn-ea"/>
              <a:cs typeface="+mn-cs"/>
              <a:sym typeface="+mn-ea"/>
            </a:endParaRPr>
          </a:p>
          <a:p>
            <a:pPr marL="0" marR="0" lvl="0" indent="4572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5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charset="-122"/>
              <a:ea typeface="+mn-ea"/>
              <a:cs typeface="+mn-cs"/>
            </a:endParaRPr>
          </a:p>
          <a:p>
            <a:pPr marL="0" marR="0" lvl="0" indent="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+mn-ea"/>
                <a:cs typeface="+mn-cs"/>
                <a:sym typeface="+mn-ea"/>
              </a:rPr>
              <a:t> 本文件仅用于个人学习、研究或欣赏，以及其他非商业性或非盈利性用途，但同时应遵守著作权法及其他相关法律的规定，不得侵犯本公司及相关权利人的合法权利。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charset="-122"/>
              <a:ea typeface="+mn-ea"/>
              <a:cs typeface="+mn-cs"/>
              <a:sym typeface="+mn-ea"/>
            </a:endParaRPr>
          </a:p>
          <a:p>
            <a:pPr marL="0" marR="0" lvl="0" indent="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+mn-ea"/>
                <a:cs typeface="+mn-cs"/>
                <a:sym typeface="+mn-ea"/>
              </a:rPr>
              <a:t> 除此以外，将本文件任何内容用于其他用途时，应获得授权，如发现未经授权用于商业或盈利用途将追究侵权者的法律责任。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charset="-122"/>
              <a:ea typeface="+mn-ea"/>
              <a:cs typeface="+mn-cs"/>
              <a:sym typeface="+mn-ea"/>
            </a:endParaRPr>
          </a:p>
          <a:p>
            <a:pPr marL="0" marR="0" lvl="0" indent="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charset="-122"/>
              <a:ea typeface="+mn-ea"/>
              <a:cs typeface="+mn-cs"/>
            </a:endParaRPr>
          </a:p>
          <a:p>
            <a:pPr marL="0" marR="0" lvl="0" indent="45720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+mn-ea"/>
                <a:cs typeface="+mn-cs"/>
                <a:sym typeface="+mn-ea"/>
              </a:rPr>
              <a:t>武汉天成贵龙文化传播有限公司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charset="-122"/>
              <a:ea typeface="+mn-ea"/>
              <a:cs typeface="+mn-cs"/>
              <a:sym typeface="+mn-ea"/>
            </a:endParaRPr>
          </a:p>
          <a:p>
            <a:pPr marL="0" marR="0" lvl="0" indent="45720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+mn-ea"/>
                <a:cs typeface="+mn-cs"/>
                <a:sym typeface="+mn-ea"/>
              </a:rPr>
              <a:t>湖北山河律师事务所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charset="-122"/>
              <a:ea typeface="+mn-ea"/>
              <a:cs typeface="+mn-cs"/>
            </a:endParaRPr>
          </a:p>
        </p:txBody>
      </p:sp>
      <p:sp>
        <p:nvSpPr>
          <p:cNvPr id="3" name="日期占位符 1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A00C001-0A8B-4E33-9CC9-3E7BF81CDA14}" type="datetimeFigureOut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2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>
                <a:ea typeface="黑体" panose="02010609060101010101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F7157C5-ABB2-4606-910C-0F866B480239}" type="slidenum"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charset="-122"/>
                <a:cs typeface="+mn-cs"/>
              </a:rPr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图片 1" descr="1-01"/>
          <p:cNvPicPr>
            <a:picLocks noChangeAspect="1"/>
          </p:cNvPicPr>
          <p:nvPr userDrawn="1"/>
        </p:nvPicPr>
        <p:blipFill>
          <a:blip r:embed="rId2"/>
          <a:srcRect r="636"/>
          <a:stretch>
            <a:fillRect/>
          </a:stretch>
        </p:blipFill>
        <p:spPr>
          <a:xfrm>
            <a:off x="0" y="-7937"/>
            <a:ext cx="9177338" cy="51514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1" name="图片 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946275" y="595313"/>
            <a:ext cx="1905000" cy="1905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3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268788" y="611188"/>
            <a:ext cx="1455737" cy="1455737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53" name="组合 4"/>
          <p:cNvGrpSpPr/>
          <p:nvPr userDrawn="1"/>
        </p:nvGrpSpPr>
        <p:grpSpPr>
          <a:xfrm>
            <a:off x="6777038" y="1365250"/>
            <a:ext cx="633412" cy="762000"/>
            <a:chOff x="-29355" y="-874136"/>
            <a:chExt cx="889884" cy="1070441"/>
          </a:xfrm>
        </p:grpSpPr>
        <p:grpSp>
          <p:nvGrpSpPr>
            <p:cNvPr id="2100" name="组合 5"/>
            <p:cNvGrpSpPr/>
            <p:nvPr userDrawn="1"/>
          </p:nvGrpSpPr>
          <p:grpSpPr>
            <a:xfrm>
              <a:off x="-29355" y="-874136"/>
              <a:ext cx="889884" cy="1070441"/>
              <a:chOff x="-29355" y="-874136"/>
              <a:chExt cx="889884" cy="1070441"/>
            </a:xfrm>
          </p:grpSpPr>
          <p:sp>
            <p:nvSpPr>
              <p:cNvPr id="10" name="Oval 121"/>
              <p:cNvSpPr>
                <a:spLocks noChangeArrowheads="1"/>
              </p:cNvSpPr>
              <p:nvPr/>
            </p:nvSpPr>
            <p:spPr bwMode="auto">
              <a:xfrm>
                <a:off x="-362" y="-747020"/>
                <a:ext cx="814056" cy="816211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楷体" panose="02010609060101010101" pitchFamily="49" charset="-122"/>
                  <a:cs typeface="+mn-cs"/>
                </a:endParaRPr>
              </a:p>
            </p:txBody>
          </p:sp>
          <p:sp>
            <p:nvSpPr>
              <p:cNvPr id="11" name="Oval 122"/>
              <p:cNvSpPr>
                <a:spLocks noChangeArrowheads="1"/>
              </p:cNvSpPr>
              <p:nvPr/>
            </p:nvSpPr>
            <p:spPr bwMode="auto">
              <a:xfrm>
                <a:off x="48704" y="-700189"/>
                <a:ext cx="811825" cy="818442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楷体" panose="02010609060101010101" pitchFamily="49" charset="-122"/>
                  <a:cs typeface="+mn-cs"/>
                </a:endParaRPr>
              </a:p>
            </p:txBody>
          </p:sp>
          <p:sp>
            <p:nvSpPr>
              <p:cNvPr id="2106" name="Freeform 123"/>
              <p:cNvSpPr/>
              <p:nvPr/>
            </p:nvSpPr>
            <p:spPr>
              <a:xfrm>
                <a:off x="-29355" y="-874136"/>
                <a:ext cx="851193" cy="1070441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88" h="110">
                    <a:moveTo>
                      <a:pt x="86" y="55"/>
                    </a:moveTo>
                    <a:cubicBezTo>
                      <a:pt x="85" y="81"/>
                      <a:pt x="65" y="100"/>
                      <a:pt x="37" y="96"/>
                    </a:cubicBezTo>
                    <a:cubicBezTo>
                      <a:pt x="17" y="93"/>
                      <a:pt x="5" y="73"/>
                      <a:pt x="4" y="55"/>
                    </a:cubicBezTo>
                    <a:cubicBezTo>
                      <a:pt x="2" y="28"/>
                      <a:pt x="29" y="10"/>
                      <a:pt x="54" y="14"/>
                    </a:cubicBezTo>
                    <a:cubicBezTo>
                      <a:pt x="73" y="17"/>
                      <a:pt x="85" y="36"/>
                      <a:pt x="86" y="55"/>
                    </a:cubicBezTo>
                    <a:cubicBezTo>
                      <a:pt x="86" y="55"/>
                      <a:pt x="88" y="55"/>
                      <a:pt x="88" y="55"/>
                    </a:cubicBezTo>
                    <a:cubicBezTo>
                      <a:pt x="85" y="0"/>
                      <a:pt x="5" y="1"/>
                      <a:pt x="3" y="55"/>
                    </a:cubicBezTo>
                    <a:cubicBezTo>
                      <a:pt x="0" y="110"/>
                      <a:pt x="85" y="109"/>
                      <a:pt x="88" y="55"/>
                    </a:cubicBezTo>
                    <a:cubicBezTo>
                      <a:pt x="88" y="55"/>
                      <a:pt x="86" y="55"/>
                      <a:pt x="86" y="55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07" name="Freeform 124"/>
              <p:cNvSpPr/>
              <p:nvPr/>
            </p:nvSpPr>
            <p:spPr>
              <a:xfrm>
                <a:off x="77505" y="-640149"/>
                <a:ext cx="270835" cy="495609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0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28" h="51">
                    <a:moveTo>
                      <a:pt x="1" y="40"/>
                    </a:moveTo>
                    <a:cubicBezTo>
                      <a:pt x="0" y="36"/>
                      <a:pt x="0" y="33"/>
                      <a:pt x="0" y="30"/>
                    </a:cubicBezTo>
                    <a:cubicBezTo>
                      <a:pt x="0" y="23"/>
                      <a:pt x="3" y="16"/>
                      <a:pt x="7" y="11"/>
                    </a:cubicBezTo>
                    <a:cubicBezTo>
                      <a:pt x="10" y="8"/>
                      <a:pt x="13" y="5"/>
                      <a:pt x="17" y="4"/>
                    </a:cubicBezTo>
                    <a:cubicBezTo>
                      <a:pt x="19" y="2"/>
                      <a:pt x="24" y="0"/>
                      <a:pt x="26" y="4"/>
                    </a:cubicBezTo>
                    <a:cubicBezTo>
                      <a:pt x="28" y="5"/>
                      <a:pt x="24" y="9"/>
                      <a:pt x="23" y="10"/>
                    </a:cubicBezTo>
                    <a:cubicBezTo>
                      <a:pt x="21" y="12"/>
                      <a:pt x="19" y="13"/>
                      <a:pt x="17" y="14"/>
                    </a:cubicBezTo>
                    <a:cubicBezTo>
                      <a:pt x="13" y="17"/>
                      <a:pt x="11" y="22"/>
                      <a:pt x="9" y="27"/>
                    </a:cubicBezTo>
                    <a:cubicBezTo>
                      <a:pt x="8" y="31"/>
                      <a:pt x="9" y="36"/>
                      <a:pt x="10" y="40"/>
                    </a:cubicBezTo>
                    <a:cubicBezTo>
                      <a:pt x="11" y="42"/>
                      <a:pt x="13" y="49"/>
                      <a:pt x="10" y="50"/>
                    </a:cubicBezTo>
                    <a:cubicBezTo>
                      <a:pt x="7" y="51"/>
                      <a:pt x="4" y="47"/>
                      <a:pt x="3" y="45"/>
                    </a:cubicBezTo>
                    <a:cubicBezTo>
                      <a:pt x="2" y="44"/>
                      <a:pt x="1" y="42"/>
                      <a:pt x="1" y="40"/>
                    </a:cubicBezTo>
                    <a:close/>
                  </a:path>
                </a:pathLst>
              </a:custGeom>
              <a:solidFill>
                <a:srgbClr val="FFFFFF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08" name="Freeform 125"/>
              <p:cNvSpPr/>
              <p:nvPr/>
            </p:nvSpPr>
            <p:spPr>
              <a:xfrm>
                <a:off x="95929" y="-610671"/>
                <a:ext cx="270835" cy="495609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0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28" h="51">
                    <a:moveTo>
                      <a:pt x="1" y="40"/>
                    </a:moveTo>
                    <a:cubicBezTo>
                      <a:pt x="0" y="36"/>
                      <a:pt x="0" y="33"/>
                      <a:pt x="0" y="30"/>
                    </a:cubicBezTo>
                    <a:cubicBezTo>
                      <a:pt x="1" y="23"/>
                      <a:pt x="3" y="16"/>
                      <a:pt x="7" y="11"/>
                    </a:cubicBezTo>
                    <a:cubicBezTo>
                      <a:pt x="10" y="8"/>
                      <a:pt x="13" y="5"/>
                      <a:pt x="17" y="4"/>
                    </a:cubicBezTo>
                    <a:cubicBezTo>
                      <a:pt x="20" y="2"/>
                      <a:pt x="25" y="0"/>
                      <a:pt x="27" y="3"/>
                    </a:cubicBezTo>
                    <a:cubicBezTo>
                      <a:pt x="28" y="5"/>
                      <a:pt x="24" y="9"/>
                      <a:pt x="23" y="10"/>
                    </a:cubicBezTo>
                    <a:cubicBezTo>
                      <a:pt x="22" y="12"/>
                      <a:pt x="20" y="13"/>
                      <a:pt x="18" y="14"/>
                    </a:cubicBezTo>
                    <a:cubicBezTo>
                      <a:pt x="14" y="17"/>
                      <a:pt x="11" y="22"/>
                      <a:pt x="10" y="27"/>
                    </a:cubicBezTo>
                    <a:cubicBezTo>
                      <a:pt x="9" y="31"/>
                      <a:pt x="9" y="36"/>
                      <a:pt x="10" y="40"/>
                    </a:cubicBezTo>
                    <a:cubicBezTo>
                      <a:pt x="11" y="42"/>
                      <a:pt x="13" y="49"/>
                      <a:pt x="10" y="50"/>
                    </a:cubicBezTo>
                    <a:cubicBezTo>
                      <a:pt x="8" y="51"/>
                      <a:pt x="4" y="47"/>
                      <a:pt x="3" y="45"/>
                    </a:cubicBezTo>
                    <a:cubicBezTo>
                      <a:pt x="2" y="44"/>
                      <a:pt x="2" y="42"/>
                      <a:pt x="1" y="40"/>
                    </a:cubicBezTo>
                    <a:close/>
                  </a:path>
                </a:pathLst>
              </a:custGeom>
              <a:solidFill>
                <a:srgbClr val="FFFFFF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09" name="Freeform 126"/>
              <p:cNvSpPr/>
              <p:nvPr/>
            </p:nvSpPr>
            <p:spPr>
              <a:xfrm>
                <a:off x="48026" y="-660415"/>
                <a:ext cx="329792" cy="536142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4" h="55">
                    <a:moveTo>
                      <a:pt x="4" y="42"/>
                    </a:moveTo>
                    <a:cubicBezTo>
                      <a:pt x="3" y="33"/>
                      <a:pt x="4" y="25"/>
                      <a:pt x="8" y="17"/>
                    </a:cubicBezTo>
                    <a:cubicBezTo>
                      <a:pt x="10" y="12"/>
                      <a:pt x="22" y="0"/>
                      <a:pt x="29" y="6"/>
                    </a:cubicBezTo>
                    <a:cubicBezTo>
                      <a:pt x="32" y="8"/>
                      <a:pt x="21" y="15"/>
                      <a:pt x="20" y="16"/>
                    </a:cubicBezTo>
                    <a:cubicBezTo>
                      <a:pt x="13" y="22"/>
                      <a:pt x="11" y="30"/>
                      <a:pt x="12" y="39"/>
                    </a:cubicBezTo>
                    <a:cubicBezTo>
                      <a:pt x="12" y="42"/>
                      <a:pt x="13" y="45"/>
                      <a:pt x="14" y="48"/>
                    </a:cubicBezTo>
                    <a:cubicBezTo>
                      <a:pt x="14" y="52"/>
                      <a:pt x="9" y="50"/>
                      <a:pt x="8" y="49"/>
                    </a:cubicBezTo>
                    <a:cubicBezTo>
                      <a:pt x="6" y="47"/>
                      <a:pt x="5" y="44"/>
                      <a:pt x="4" y="42"/>
                    </a:cubicBezTo>
                    <a:cubicBezTo>
                      <a:pt x="4" y="42"/>
                      <a:pt x="3" y="42"/>
                      <a:pt x="3" y="42"/>
                    </a:cubicBezTo>
                    <a:cubicBezTo>
                      <a:pt x="4" y="46"/>
                      <a:pt x="9" y="55"/>
                      <a:pt x="14" y="51"/>
                    </a:cubicBezTo>
                    <a:cubicBezTo>
                      <a:pt x="17" y="49"/>
                      <a:pt x="13" y="37"/>
                      <a:pt x="12" y="35"/>
                    </a:cubicBezTo>
                    <a:cubicBezTo>
                      <a:pt x="11" y="24"/>
                      <a:pt x="20" y="18"/>
                      <a:pt x="27" y="11"/>
                    </a:cubicBezTo>
                    <a:cubicBezTo>
                      <a:pt x="34" y="5"/>
                      <a:pt x="27" y="2"/>
                      <a:pt x="21" y="5"/>
                    </a:cubicBezTo>
                    <a:cubicBezTo>
                      <a:pt x="6" y="11"/>
                      <a:pt x="0" y="27"/>
                      <a:pt x="3" y="42"/>
                    </a:cubicBezTo>
                    <a:cubicBezTo>
                      <a:pt x="3" y="42"/>
                      <a:pt x="4" y="42"/>
                      <a:pt x="4" y="4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7" name="Oval 127"/>
            <p:cNvSpPr>
              <a:spLocks noChangeArrowheads="1"/>
            </p:cNvSpPr>
            <p:nvPr/>
          </p:nvSpPr>
          <p:spPr bwMode="auto">
            <a:xfrm>
              <a:off x="416702" y="-668968"/>
              <a:ext cx="95902" cy="9589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8" name="Oval 128"/>
            <p:cNvSpPr>
              <a:spLocks noChangeArrowheads="1"/>
            </p:cNvSpPr>
            <p:nvPr/>
          </p:nvSpPr>
          <p:spPr bwMode="auto">
            <a:xfrm>
              <a:off x="434545" y="-648897"/>
              <a:ext cx="86981" cy="9812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2103" name="Freeform 129"/>
            <p:cNvSpPr/>
            <p:nvPr/>
          </p:nvSpPr>
          <p:spPr>
            <a:xfrm>
              <a:off x="405453" y="-688052"/>
              <a:ext cx="106860" cy="136338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11" h="14">
                  <a:moveTo>
                    <a:pt x="10" y="7"/>
                  </a:moveTo>
                  <a:cubicBezTo>
                    <a:pt x="10" y="9"/>
                    <a:pt x="8" y="12"/>
                    <a:pt x="5" y="11"/>
                  </a:cubicBezTo>
                  <a:cubicBezTo>
                    <a:pt x="3" y="11"/>
                    <a:pt x="2" y="9"/>
                    <a:pt x="2" y="7"/>
                  </a:cubicBezTo>
                  <a:cubicBezTo>
                    <a:pt x="2" y="4"/>
                    <a:pt x="4" y="2"/>
                    <a:pt x="6" y="2"/>
                  </a:cubicBezTo>
                  <a:cubicBezTo>
                    <a:pt x="9" y="3"/>
                    <a:pt x="10" y="5"/>
                    <a:pt x="10" y="7"/>
                  </a:cubicBezTo>
                  <a:cubicBezTo>
                    <a:pt x="10" y="7"/>
                    <a:pt x="11" y="7"/>
                    <a:pt x="11" y="7"/>
                  </a:cubicBezTo>
                  <a:cubicBezTo>
                    <a:pt x="11" y="0"/>
                    <a:pt x="1" y="1"/>
                    <a:pt x="1" y="7"/>
                  </a:cubicBezTo>
                  <a:cubicBezTo>
                    <a:pt x="0" y="14"/>
                    <a:pt x="11" y="13"/>
                    <a:pt x="11" y="7"/>
                  </a:cubicBezTo>
                  <a:cubicBezTo>
                    <a:pt x="11" y="7"/>
                    <a:pt x="10" y="7"/>
                    <a:pt x="10" y="7"/>
                  </a:cubicBezTo>
                  <a:close/>
                </a:path>
              </a:pathLst>
            </a:custGeom>
            <a:solidFill>
              <a:srgbClr val="49321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054" name="组合 15"/>
          <p:cNvGrpSpPr/>
          <p:nvPr userDrawn="1"/>
        </p:nvGrpSpPr>
        <p:grpSpPr>
          <a:xfrm rot="-207813">
            <a:off x="7748588" y="3586163"/>
            <a:ext cx="1249362" cy="1419225"/>
            <a:chOff x="-407050" y="1889480"/>
            <a:chExt cx="1249155" cy="1420498"/>
          </a:xfrm>
        </p:grpSpPr>
        <p:sp>
          <p:nvSpPr>
            <p:cNvPr id="17" name="Oval 112"/>
            <p:cNvSpPr>
              <a:spLocks noChangeArrowheads="1"/>
            </p:cNvSpPr>
            <p:nvPr/>
          </p:nvSpPr>
          <p:spPr bwMode="auto">
            <a:xfrm>
              <a:off x="-395260" y="2051526"/>
              <a:ext cx="1169794" cy="117739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18" name="Oval 113"/>
            <p:cNvSpPr>
              <a:spLocks noChangeArrowheads="1"/>
            </p:cNvSpPr>
            <p:nvPr/>
          </p:nvSpPr>
          <p:spPr bwMode="auto">
            <a:xfrm>
              <a:off x="-334418" y="2128187"/>
              <a:ext cx="1161857" cy="1167860"/>
            </a:xfrm>
            <a:prstGeom prst="ellipse">
              <a:avLst/>
            </a:prstGeom>
            <a:solidFill>
              <a:srgbClr val="A8CAEB"/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2096" name="Freeform 114"/>
            <p:cNvSpPr/>
            <p:nvPr/>
          </p:nvSpPr>
          <p:spPr>
            <a:xfrm>
              <a:off x="-407050" y="1889480"/>
              <a:ext cx="1190197" cy="1420498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123" h="146">
                  <a:moveTo>
                    <a:pt x="122" y="79"/>
                  </a:moveTo>
                  <a:cubicBezTo>
                    <a:pt x="120" y="116"/>
                    <a:pt x="91" y="144"/>
                    <a:pt x="52" y="138"/>
                  </a:cubicBezTo>
                  <a:cubicBezTo>
                    <a:pt x="23" y="134"/>
                    <a:pt x="4" y="107"/>
                    <a:pt x="3" y="79"/>
                  </a:cubicBezTo>
                  <a:cubicBezTo>
                    <a:pt x="1" y="42"/>
                    <a:pt x="37" y="15"/>
                    <a:pt x="73" y="20"/>
                  </a:cubicBezTo>
                  <a:cubicBezTo>
                    <a:pt x="102" y="24"/>
                    <a:pt x="121" y="52"/>
                    <a:pt x="122" y="79"/>
                  </a:cubicBezTo>
                  <a:cubicBezTo>
                    <a:pt x="122" y="79"/>
                    <a:pt x="123" y="79"/>
                    <a:pt x="123" y="79"/>
                  </a:cubicBezTo>
                  <a:cubicBezTo>
                    <a:pt x="120" y="0"/>
                    <a:pt x="5" y="1"/>
                    <a:pt x="2" y="79"/>
                  </a:cubicBezTo>
                  <a:cubicBezTo>
                    <a:pt x="0" y="116"/>
                    <a:pt x="38" y="146"/>
                    <a:pt x="73" y="139"/>
                  </a:cubicBezTo>
                  <a:cubicBezTo>
                    <a:pt x="102" y="132"/>
                    <a:pt x="122" y="109"/>
                    <a:pt x="123" y="79"/>
                  </a:cubicBezTo>
                  <a:cubicBezTo>
                    <a:pt x="123" y="79"/>
                    <a:pt x="122" y="79"/>
                    <a:pt x="122" y="79"/>
                  </a:cubicBezTo>
                  <a:close/>
                </a:path>
              </a:pathLst>
            </a:custGeom>
            <a:solidFill>
              <a:srgbClr val="49321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7" name="Freeform 115"/>
            <p:cNvSpPr/>
            <p:nvPr/>
          </p:nvSpPr>
          <p:spPr>
            <a:xfrm>
              <a:off x="-281766" y="2230325"/>
              <a:ext cx="388749" cy="700116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40" h="72">
                  <a:moveTo>
                    <a:pt x="1" y="57"/>
                  </a:moveTo>
                  <a:cubicBezTo>
                    <a:pt x="0" y="52"/>
                    <a:pt x="0" y="47"/>
                    <a:pt x="0" y="42"/>
                  </a:cubicBezTo>
                  <a:cubicBezTo>
                    <a:pt x="1" y="34"/>
                    <a:pt x="4" y="23"/>
                    <a:pt x="11" y="16"/>
                  </a:cubicBezTo>
                  <a:cubicBezTo>
                    <a:pt x="15" y="12"/>
                    <a:pt x="19" y="8"/>
                    <a:pt x="25" y="5"/>
                  </a:cubicBezTo>
                  <a:cubicBezTo>
                    <a:pt x="28" y="3"/>
                    <a:pt x="35" y="0"/>
                    <a:pt x="38" y="5"/>
                  </a:cubicBezTo>
                  <a:cubicBezTo>
                    <a:pt x="40" y="8"/>
                    <a:pt x="35" y="13"/>
                    <a:pt x="33" y="14"/>
                  </a:cubicBezTo>
                  <a:cubicBezTo>
                    <a:pt x="31" y="16"/>
                    <a:pt x="28" y="18"/>
                    <a:pt x="26" y="20"/>
                  </a:cubicBezTo>
                  <a:cubicBezTo>
                    <a:pt x="20" y="25"/>
                    <a:pt x="16" y="31"/>
                    <a:pt x="14" y="38"/>
                  </a:cubicBezTo>
                  <a:cubicBezTo>
                    <a:pt x="12" y="44"/>
                    <a:pt x="13" y="51"/>
                    <a:pt x="15" y="57"/>
                  </a:cubicBezTo>
                  <a:cubicBezTo>
                    <a:pt x="16" y="60"/>
                    <a:pt x="18" y="70"/>
                    <a:pt x="15" y="71"/>
                  </a:cubicBezTo>
                  <a:cubicBezTo>
                    <a:pt x="11" y="72"/>
                    <a:pt x="6" y="68"/>
                    <a:pt x="5" y="65"/>
                  </a:cubicBezTo>
                  <a:cubicBezTo>
                    <a:pt x="3" y="63"/>
                    <a:pt x="2" y="60"/>
                    <a:pt x="1" y="57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8" name="Freeform 116"/>
            <p:cNvSpPr/>
            <p:nvPr/>
          </p:nvSpPr>
          <p:spPr>
            <a:xfrm>
              <a:off x="-252287" y="2278227"/>
              <a:ext cx="397960" cy="700116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41" h="72">
                  <a:moveTo>
                    <a:pt x="2" y="56"/>
                  </a:moveTo>
                  <a:cubicBezTo>
                    <a:pt x="1" y="51"/>
                    <a:pt x="0" y="46"/>
                    <a:pt x="1" y="42"/>
                  </a:cubicBezTo>
                  <a:cubicBezTo>
                    <a:pt x="1" y="33"/>
                    <a:pt x="5" y="22"/>
                    <a:pt x="11" y="15"/>
                  </a:cubicBezTo>
                  <a:cubicBezTo>
                    <a:pt x="15" y="11"/>
                    <a:pt x="20" y="7"/>
                    <a:pt x="25" y="4"/>
                  </a:cubicBezTo>
                  <a:cubicBezTo>
                    <a:pt x="29" y="2"/>
                    <a:pt x="36" y="0"/>
                    <a:pt x="39" y="4"/>
                  </a:cubicBezTo>
                  <a:cubicBezTo>
                    <a:pt x="41" y="7"/>
                    <a:pt x="35" y="12"/>
                    <a:pt x="34" y="14"/>
                  </a:cubicBezTo>
                  <a:cubicBezTo>
                    <a:pt x="31" y="16"/>
                    <a:pt x="29" y="17"/>
                    <a:pt x="26" y="19"/>
                  </a:cubicBezTo>
                  <a:cubicBezTo>
                    <a:pt x="20" y="24"/>
                    <a:pt x="16" y="30"/>
                    <a:pt x="14" y="37"/>
                  </a:cubicBezTo>
                  <a:cubicBezTo>
                    <a:pt x="13" y="44"/>
                    <a:pt x="13" y="50"/>
                    <a:pt x="15" y="57"/>
                  </a:cubicBezTo>
                  <a:cubicBezTo>
                    <a:pt x="16" y="59"/>
                    <a:pt x="19" y="69"/>
                    <a:pt x="15" y="70"/>
                  </a:cubicBezTo>
                  <a:cubicBezTo>
                    <a:pt x="11" y="72"/>
                    <a:pt x="7" y="67"/>
                    <a:pt x="5" y="64"/>
                  </a:cubicBezTo>
                  <a:cubicBezTo>
                    <a:pt x="4" y="62"/>
                    <a:pt x="3" y="59"/>
                    <a:pt x="2" y="56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9" name="Freeform 117"/>
            <p:cNvSpPr/>
            <p:nvPr/>
          </p:nvSpPr>
          <p:spPr>
            <a:xfrm>
              <a:off x="-320456" y="2200846"/>
              <a:ext cx="466130" cy="768285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48" h="79">
                  <a:moveTo>
                    <a:pt x="6" y="60"/>
                  </a:moveTo>
                  <a:cubicBezTo>
                    <a:pt x="3" y="48"/>
                    <a:pt x="5" y="36"/>
                    <a:pt x="11" y="25"/>
                  </a:cubicBezTo>
                  <a:cubicBezTo>
                    <a:pt x="15" y="17"/>
                    <a:pt x="32" y="0"/>
                    <a:pt x="42" y="8"/>
                  </a:cubicBezTo>
                  <a:cubicBezTo>
                    <a:pt x="46" y="12"/>
                    <a:pt x="31" y="22"/>
                    <a:pt x="29" y="23"/>
                  </a:cubicBezTo>
                  <a:cubicBezTo>
                    <a:pt x="19" y="31"/>
                    <a:pt x="16" y="43"/>
                    <a:pt x="17" y="56"/>
                  </a:cubicBezTo>
                  <a:cubicBezTo>
                    <a:pt x="18" y="60"/>
                    <a:pt x="19" y="65"/>
                    <a:pt x="20" y="69"/>
                  </a:cubicBezTo>
                  <a:cubicBezTo>
                    <a:pt x="21" y="75"/>
                    <a:pt x="13" y="73"/>
                    <a:pt x="11" y="70"/>
                  </a:cubicBezTo>
                  <a:cubicBezTo>
                    <a:pt x="8" y="68"/>
                    <a:pt x="7" y="63"/>
                    <a:pt x="6" y="60"/>
                  </a:cubicBezTo>
                  <a:cubicBezTo>
                    <a:pt x="6" y="60"/>
                    <a:pt x="5" y="60"/>
                    <a:pt x="5" y="60"/>
                  </a:cubicBezTo>
                  <a:cubicBezTo>
                    <a:pt x="7" y="66"/>
                    <a:pt x="13" y="79"/>
                    <a:pt x="20" y="73"/>
                  </a:cubicBezTo>
                  <a:cubicBezTo>
                    <a:pt x="24" y="70"/>
                    <a:pt x="18" y="54"/>
                    <a:pt x="18" y="51"/>
                  </a:cubicBezTo>
                  <a:cubicBezTo>
                    <a:pt x="16" y="34"/>
                    <a:pt x="29" y="26"/>
                    <a:pt x="39" y="16"/>
                  </a:cubicBezTo>
                  <a:cubicBezTo>
                    <a:pt x="48" y="8"/>
                    <a:pt x="39" y="3"/>
                    <a:pt x="31" y="7"/>
                  </a:cubicBezTo>
                  <a:cubicBezTo>
                    <a:pt x="10" y="16"/>
                    <a:pt x="0" y="38"/>
                    <a:pt x="5" y="60"/>
                  </a:cubicBezTo>
                  <a:cubicBezTo>
                    <a:pt x="5" y="60"/>
                    <a:pt x="6" y="60"/>
                    <a:pt x="6" y="60"/>
                  </a:cubicBezTo>
                  <a:close/>
                </a:path>
              </a:pathLst>
            </a:custGeom>
            <a:solidFill>
              <a:srgbClr val="49321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055" name="组合 22"/>
          <p:cNvGrpSpPr/>
          <p:nvPr userDrawn="1"/>
        </p:nvGrpSpPr>
        <p:grpSpPr>
          <a:xfrm>
            <a:off x="879475" y="842963"/>
            <a:ext cx="7385050" cy="3959225"/>
            <a:chOff x="198182" y="225783"/>
            <a:chExt cx="11756920" cy="6302017"/>
          </a:xfrm>
        </p:grpSpPr>
        <p:pic>
          <p:nvPicPr>
            <p:cNvPr id="2063" name="图片 2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23181" y="225783"/>
              <a:ext cx="11724048" cy="3327973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2064" name="组合 24"/>
            <p:cNvGrpSpPr/>
            <p:nvPr userDrawn="1"/>
          </p:nvGrpSpPr>
          <p:grpSpPr>
            <a:xfrm>
              <a:off x="198182" y="281627"/>
              <a:ext cx="11724048" cy="1105255"/>
              <a:chOff x="198182" y="281627"/>
              <a:chExt cx="11724048" cy="1105255"/>
            </a:xfrm>
          </p:grpSpPr>
          <p:pic>
            <p:nvPicPr>
              <p:cNvPr id="2066" name="图片 26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98182" y="281627"/>
                <a:ext cx="11724048" cy="1105255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067" name="Freeform 75"/>
              <p:cNvSpPr/>
              <p:nvPr/>
            </p:nvSpPr>
            <p:spPr>
              <a:xfrm>
                <a:off x="773935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8" y="32"/>
                    </a:cubicBezTo>
                    <a:cubicBezTo>
                      <a:pt x="18" y="32"/>
                      <a:pt x="17" y="32"/>
                      <a:pt x="17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7" y="32"/>
                    </a:cubicBezTo>
                    <a:cubicBezTo>
                      <a:pt x="18" y="32"/>
                      <a:pt x="18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8" name="Freeform 76"/>
              <p:cNvSpPr/>
              <p:nvPr/>
            </p:nvSpPr>
            <p:spPr>
              <a:xfrm>
                <a:off x="1171895" y="380545"/>
                <a:ext cx="348216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6" h="32">
                    <a:moveTo>
                      <a:pt x="19" y="32"/>
                    </a:moveTo>
                    <a:cubicBezTo>
                      <a:pt x="6" y="31"/>
                      <a:pt x="2" y="14"/>
                      <a:pt x="13" y="6"/>
                    </a:cubicBezTo>
                    <a:cubicBezTo>
                      <a:pt x="20" y="0"/>
                      <a:pt x="29" y="8"/>
                      <a:pt x="31" y="15"/>
                    </a:cubicBezTo>
                    <a:cubicBezTo>
                      <a:pt x="33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4" y="32"/>
                      <a:pt x="28" y="30"/>
                      <a:pt x="31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9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9" name="Freeform 77"/>
              <p:cNvSpPr/>
              <p:nvPr/>
            </p:nvSpPr>
            <p:spPr>
              <a:xfrm>
                <a:off x="1577226" y="380545"/>
                <a:ext cx="348216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6" h="32">
                    <a:moveTo>
                      <a:pt x="19" y="32"/>
                    </a:moveTo>
                    <a:cubicBezTo>
                      <a:pt x="6" y="31"/>
                      <a:pt x="2" y="14"/>
                      <a:pt x="12" y="6"/>
                    </a:cubicBezTo>
                    <a:cubicBezTo>
                      <a:pt x="20" y="0"/>
                      <a:pt x="29" y="8"/>
                      <a:pt x="31" y="15"/>
                    </a:cubicBezTo>
                    <a:cubicBezTo>
                      <a:pt x="33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8" y="30"/>
                      <a:pt x="30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0" name="Freeform 78"/>
              <p:cNvSpPr/>
              <p:nvPr/>
            </p:nvSpPr>
            <p:spPr>
              <a:xfrm>
                <a:off x="1984397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9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1" name="Freeform 79"/>
              <p:cNvSpPr/>
              <p:nvPr/>
            </p:nvSpPr>
            <p:spPr>
              <a:xfrm>
                <a:off x="2391571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2" name="Freeform 80"/>
              <p:cNvSpPr/>
              <p:nvPr/>
            </p:nvSpPr>
            <p:spPr>
              <a:xfrm>
                <a:off x="2796901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8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8" y="32"/>
                    </a:cubicBezTo>
                    <a:cubicBezTo>
                      <a:pt x="18" y="32"/>
                      <a:pt x="18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3" name="Freeform 81"/>
              <p:cNvSpPr/>
              <p:nvPr/>
            </p:nvSpPr>
            <p:spPr>
              <a:xfrm>
                <a:off x="3204073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6" y="32"/>
                      <a:pt x="18" y="32"/>
                    </a:cubicBezTo>
                    <a:cubicBezTo>
                      <a:pt x="18" y="32"/>
                      <a:pt x="17" y="32"/>
                      <a:pt x="17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7" y="32"/>
                    </a:cubicBezTo>
                    <a:cubicBezTo>
                      <a:pt x="18" y="32"/>
                      <a:pt x="18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4" name="Freeform 82"/>
              <p:cNvSpPr/>
              <p:nvPr/>
            </p:nvSpPr>
            <p:spPr>
              <a:xfrm>
                <a:off x="3602033" y="380545"/>
                <a:ext cx="348216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6" h="32">
                    <a:moveTo>
                      <a:pt x="19" y="32"/>
                    </a:moveTo>
                    <a:cubicBezTo>
                      <a:pt x="6" y="31"/>
                      <a:pt x="2" y="14"/>
                      <a:pt x="13" y="6"/>
                    </a:cubicBezTo>
                    <a:cubicBezTo>
                      <a:pt x="20" y="0"/>
                      <a:pt x="29" y="8"/>
                      <a:pt x="31" y="15"/>
                    </a:cubicBezTo>
                    <a:cubicBezTo>
                      <a:pt x="33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4" y="32"/>
                      <a:pt x="28" y="30"/>
                      <a:pt x="30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9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5" name="Freeform 83"/>
              <p:cNvSpPr/>
              <p:nvPr/>
            </p:nvSpPr>
            <p:spPr>
              <a:xfrm>
                <a:off x="4007363" y="380545"/>
                <a:ext cx="348216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6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9" y="8"/>
                      <a:pt x="31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8" y="30"/>
                      <a:pt x="30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6" name="Freeform 84"/>
              <p:cNvSpPr/>
              <p:nvPr/>
            </p:nvSpPr>
            <p:spPr>
              <a:xfrm>
                <a:off x="4414536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7" name="Freeform 85"/>
              <p:cNvSpPr/>
              <p:nvPr/>
            </p:nvSpPr>
            <p:spPr>
              <a:xfrm>
                <a:off x="4821708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9" y="5"/>
                      <a:pt x="19" y="4"/>
                    </a:cubicBezTo>
                    <a:cubicBezTo>
                      <a:pt x="1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8" name="Freeform 86"/>
              <p:cNvSpPr/>
              <p:nvPr/>
            </p:nvSpPr>
            <p:spPr>
              <a:xfrm>
                <a:off x="5227038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8" y="32"/>
                      <a:pt x="17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8" y="32"/>
                    </a:cubicBezTo>
                    <a:cubicBezTo>
                      <a:pt x="18" y="32"/>
                      <a:pt x="18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9" name="Freeform 87"/>
              <p:cNvSpPr/>
              <p:nvPr/>
            </p:nvSpPr>
            <p:spPr>
              <a:xfrm>
                <a:off x="5634211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8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6" y="32"/>
                      <a:pt x="18" y="32"/>
                    </a:cubicBezTo>
                    <a:cubicBezTo>
                      <a:pt x="18" y="32"/>
                      <a:pt x="17" y="32"/>
                      <a:pt x="17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7" y="32"/>
                    </a:cubicBezTo>
                    <a:cubicBezTo>
                      <a:pt x="18" y="32"/>
                      <a:pt x="18" y="32"/>
                      <a:pt x="18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0" name="Freeform 88"/>
              <p:cNvSpPr/>
              <p:nvPr/>
            </p:nvSpPr>
            <p:spPr>
              <a:xfrm>
                <a:off x="6032172" y="380545"/>
                <a:ext cx="348216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6" h="32">
                    <a:moveTo>
                      <a:pt x="19" y="32"/>
                    </a:moveTo>
                    <a:cubicBezTo>
                      <a:pt x="6" y="31"/>
                      <a:pt x="2" y="14"/>
                      <a:pt x="13" y="6"/>
                    </a:cubicBezTo>
                    <a:cubicBezTo>
                      <a:pt x="20" y="0"/>
                      <a:pt x="29" y="8"/>
                      <a:pt x="31" y="15"/>
                    </a:cubicBezTo>
                    <a:cubicBezTo>
                      <a:pt x="33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8" y="30"/>
                      <a:pt x="30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9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1" name="Freeform 89"/>
              <p:cNvSpPr/>
              <p:nvPr/>
            </p:nvSpPr>
            <p:spPr>
              <a:xfrm>
                <a:off x="6437502" y="380545"/>
                <a:ext cx="348216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6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9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2" name="Freeform 90"/>
              <p:cNvSpPr/>
              <p:nvPr/>
            </p:nvSpPr>
            <p:spPr>
              <a:xfrm>
                <a:off x="6844674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3" name="Freeform 91"/>
              <p:cNvSpPr/>
              <p:nvPr/>
            </p:nvSpPr>
            <p:spPr>
              <a:xfrm>
                <a:off x="7251847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8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9" y="4"/>
                    </a:cubicBezTo>
                    <a:cubicBezTo>
                      <a:pt x="1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4" name="Freeform 92"/>
              <p:cNvSpPr/>
              <p:nvPr/>
            </p:nvSpPr>
            <p:spPr>
              <a:xfrm>
                <a:off x="7657177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8" y="32"/>
                      <a:pt x="17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7" y="32"/>
                    </a:cubicBezTo>
                    <a:cubicBezTo>
                      <a:pt x="18" y="32"/>
                      <a:pt x="18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5" name="Freeform 93"/>
              <p:cNvSpPr/>
              <p:nvPr/>
            </p:nvSpPr>
            <p:spPr>
              <a:xfrm>
                <a:off x="8064349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8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6" y="32"/>
                      <a:pt x="18" y="32"/>
                    </a:cubicBezTo>
                    <a:cubicBezTo>
                      <a:pt x="18" y="32"/>
                      <a:pt x="17" y="32"/>
                      <a:pt x="17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7" y="32"/>
                    </a:cubicBezTo>
                    <a:cubicBezTo>
                      <a:pt x="18" y="32"/>
                      <a:pt x="18" y="32"/>
                      <a:pt x="18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6" name="Freeform 94"/>
              <p:cNvSpPr/>
              <p:nvPr/>
            </p:nvSpPr>
            <p:spPr>
              <a:xfrm>
                <a:off x="8462310" y="380545"/>
                <a:ext cx="348216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6" h="32">
                    <a:moveTo>
                      <a:pt x="19" y="32"/>
                    </a:moveTo>
                    <a:cubicBezTo>
                      <a:pt x="6" y="31"/>
                      <a:pt x="2" y="14"/>
                      <a:pt x="12" y="6"/>
                    </a:cubicBezTo>
                    <a:cubicBezTo>
                      <a:pt x="20" y="0"/>
                      <a:pt x="29" y="8"/>
                      <a:pt x="31" y="15"/>
                    </a:cubicBezTo>
                    <a:cubicBezTo>
                      <a:pt x="33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8" y="30"/>
                      <a:pt x="30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7" name="Freeform 95"/>
              <p:cNvSpPr/>
              <p:nvPr/>
            </p:nvSpPr>
            <p:spPr>
              <a:xfrm>
                <a:off x="8867640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9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8" name="Freeform 96"/>
              <p:cNvSpPr/>
              <p:nvPr/>
            </p:nvSpPr>
            <p:spPr>
              <a:xfrm>
                <a:off x="9274813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9" name="Freeform 97"/>
              <p:cNvSpPr/>
              <p:nvPr/>
            </p:nvSpPr>
            <p:spPr>
              <a:xfrm>
                <a:off x="9681985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8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8" y="32"/>
                    </a:cubicBezTo>
                    <a:cubicBezTo>
                      <a:pt x="18" y="32"/>
                      <a:pt x="18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90" name="Freeform 98"/>
              <p:cNvSpPr/>
              <p:nvPr/>
            </p:nvSpPr>
            <p:spPr>
              <a:xfrm>
                <a:off x="10087315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8" y="32"/>
                    </a:cubicBezTo>
                    <a:cubicBezTo>
                      <a:pt x="18" y="32"/>
                      <a:pt x="17" y="32"/>
                      <a:pt x="17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7" y="32"/>
                    </a:cubicBezTo>
                    <a:cubicBezTo>
                      <a:pt x="18" y="32"/>
                      <a:pt x="18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91" name="Freeform 99"/>
              <p:cNvSpPr/>
              <p:nvPr/>
            </p:nvSpPr>
            <p:spPr>
              <a:xfrm>
                <a:off x="10485275" y="380545"/>
                <a:ext cx="348216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6" h="32">
                    <a:moveTo>
                      <a:pt x="19" y="32"/>
                    </a:moveTo>
                    <a:cubicBezTo>
                      <a:pt x="6" y="31"/>
                      <a:pt x="2" y="14"/>
                      <a:pt x="13" y="6"/>
                    </a:cubicBezTo>
                    <a:cubicBezTo>
                      <a:pt x="20" y="0"/>
                      <a:pt x="29" y="8"/>
                      <a:pt x="31" y="15"/>
                    </a:cubicBezTo>
                    <a:cubicBezTo>
                      <a:pt x="33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4" y="32"/>
                      <a:pt x="28" y="30"/>
                      <a:pt x="30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9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92" name="Freeform 100"/>
              <p:cNvSpPr/>
              <p:nvPr/>
            </p:nvSpPr>
            <p:spPr>
              <a:xfrm>
                <a:off x="10892449" y="380545"/>
                <a:ext cx="348216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6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9" y="8"/>
                      <a:pt x="31" y="15"/>
                    </a:cubicBezTo>
                    <a:cubicBezTo>
                      <a:pt x="33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8" y="30"/>
                      <a:pt x="30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93" name="Freeform 101"/>
              <p:cNvSpPr/>
              <p:nvPr/>
            </p:nvSpPr>
            <p:spPr>
              <a:xfrm>
                <a:off x="11297779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pic>
          <p:nvPicPr>
            <p:cNvPr id="2065" name="图片 25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231054" y="3553756"/>
              <a:ext cx="11724048" cy="2974044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2056" name="图片 54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 rot="-3643798">
            <a:off x="671513" y="449263"/>
            <a:ext cx="1235075" cy="1235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7" name="图片 4"/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7629525" y="123825"/>
            <a:ext cx="1354138" cy="720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7" name="椭圆 56"/>
          <p:cNvSpPr/>
          <p:nvPr/>
        </p:nvSpPr>
        <p:spPr>
          <a:xfrm>
            <a:off x="1449388" y="3557588"/>
            <a:ext cx="647700" cy="647700"/>
          </a:xfrm>
          <a:prstGeom prst="ellipse">
            <a:avLst/>
          </a:prstGeom>
          <a:noFill/>
          <a:ln w="571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8" name="椭圆 57"/>
          <p:cNvSpPr/>
          <p:nvPr/>
        </p:nvSpPr>
        <p:spPr>
          <a:xfrm>
            <a:off x="2278063" y="3557588"/>
            <a:ext cx="647700" cy="647700"/>
          </a:xfrm>
          <a:prstGeom prst="ellipse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9" name="椭圆 58"/>
          <p:cNvSpPr/>
          <p:nvPr/>
        </p:nvSpPr>
        <p:spPr>
          <a:xfrm>
            <a:off x="3108325" y="3557588"/>
            <a:ext cx="647700" cy="647700"/>
          </a:xfrm>
          <a:prstGeom prst="ellipse">
            <a:avLst/>
          </a:prstGeom>
          <a:noFill/>
          <a:ln w="57150">
            <a:solidFill>
              <a:srgbClr val="E8333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0" name="椭圆 59"/>
          <p:cNvSpPr/>
          <p:nvPr/>
        </p:nvSpPr>
        <p:spPr>
          <a:xfrm>
            <a:off x="1863725" y="3846513"/>
            <a:ext cx="647700" cy="647700"/>
          </a:xfrm>
          <a:prstGeom prst="ellipse">
            <a:avLst/>
          </a:prstGeom>
          <a:noFill/>
          <a:ln w="57150">
            <a:solidFill>
              <a:srgbClr val="FE97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1" name="椭圆 60"/>
          <p:cNvSpPr/>
          <p:nvPr/>
        </p:nvSpPr>
        <p:spPr>
          <a:xfrm>
            <a:off x="2690813" y="3846513"/>
            <a:ext cx="649288" cy="647700"/>
          </a:xfrm>
          <a:prstGeom prst="ellipse">
            <a:avLst/>
          </a:prstGeom>
          <a:noFill/>
          <a:ln w="5715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图片 1" descr="1-01"/>
          <p:cNvPicPr>
            <a:picLocks noChangeAspect="1"/>
          </p:cNvPicPr>
          <p:nvPr userDrawn="1"/>
        </p:nvPicPr>
        <p:blipFill>
          <a:blip r:embed="rId2"/>
          <a:srcRect r="636"/>
          <a:stretch>
            <a:fillRect/>
          </a:stretch>
        </p:blipFill>
        <p:spPr>
          <a:xfrm>
            <a:off x="0" y="0"/>
            <a:ext cx="9144000" cy="51339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142875" y="138113"/>
            <a:ext cx="8858250" cy="486727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15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076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629525" y="123825"/>
            <a:ext cx="1354138" cy="7207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99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451725" y="195263"/>
            <a:ext cx="1354138" cy="7207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组合 1"/>
          <p:cNvGrpSpPr/>
          <p:nvPr userDrawn="1"/>
        </p:nvGrpSpPr>
        <p:grpSpPr>
          <a:xfrm>
            <a:off x="-15875" y="0"/>
            <a:ext cx="9159875" cy="5143500"/>
            <a:chOff x="-15864" y="0"/>
            <a:chExt cx="9159865" cy="5143500"/>
          </a:xfrm>
        </p:grpSpPr>
        <p:sp>
          <p:nvSpPr>
            <p:cNvPr id="3" name="矩形 2"/>
            <p:cNvSpPr/>
            <p:nvPr/>
          </p:nvSpPr>
          <p:spPr>
            <a:xfrm>
              <a:off x="11" y="0"/>
              <a:ext cx="9143990" cy="51435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5124" name="组合 3"/>
            <p:cNvGrpSpPr/>
            <p:nvPr/>
          </p:nvGrpSpPr>
          <p:grpSpPr>
            <a:xfrm>
              <a:off x="-15864" y="207562"/>
              <a:ext cx="9159865" cy="4935938"/>
              <a:chOff x="-15864" y="207562"/>
              <a:chExt cx="9159865" cy="4935938"/>
            </a:xfrm>
          </p:grpSpPr>
          <p:sp>
            <p:nvSpPr>
              <p:cNvPr id="5" name="任意多边形 2"/>
              <p:cNvSpPr/>
              <p:nvPr/>
            </p:nvSpPr>
            <p:spPr>
              <a:xfrm>
                <a:off x="-15864" y="3065463"/>
                <a:ext cx="9159865" cy="2078037"/>
              </a:xfrm>
              <a:custGeom>
                <a:avLst/>
                <a:gdLst>
                  <a:gd name="connsiteX0" fmla="*/ 0 w 12213154"/>
                  <a:gd name="connsiteY0" fmla="*/ 2586699 h 2770197"/>
                  <a:gd name="connsiteX1" fmla="*/ 60560 w 12213154"/>
                  <a:gd name="connsiteY1" fmla="*/ 2594946 h 2770197"/>
                  <a:gd name="connsiteX2" fmla="*/ 2940804 w 12213154"/>
                  <a:gd name="connsiteY2" fmla="*/ 2770197 h 2770197"/>
                  <a:gd name="connsiteX3" fmla="*/ 0 w 12213154"/>
                  <a:gd name="connsiteY3" fmla="*/ 2770197 h 2770197"/>
                  <a:gd name="connsiteX4" fmla="*/ 12213154 w 12213154"/>
                  <a:gd name="connsiteY4" fmla="*/ 0 h 2770197"/>
                  <a:gd name="connsiteX5" fmla="*/ 12213154 w 12213154"/>
                  <a:gd name="connsiteY5" fmla="*/ 2770197 h 2770197"/>
                  <a:gd name="connsiteX6" fmla="*/ 2940804 w 12213154"/>
                  <a:gd name="connsiteY6" fmla="*/ 2770197 h 2770197"/>
                  <a:gd name="connsiteX7" fmla="*/ 12191096 w 12213154"/>
                  <a:gd name="connsiteY7" fmla="*/ 31262 h 27701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213154" h="2770197">
                    <a:moveTo>
                      <a:pt x="0" y="2586699"/>
                    </a:moveTo>
                    <a:lnTo>
                      <a:pt x="60560" y="2594946"/>
                    </a:lnTo>
                    <a:cubicBezTo>
                      <a:pt x="970428" y="2708841"/>
                      <a:pt x="1937812" y="2770197"/>
                      <a:pt x="2940804" y="2770197"/>
                    </a:cubicBezTo>
                    <a:lnTo>
                      <a:pt x="0" y="2770197"/>
                    </a:lnTo>
                    <a:close/>
                    <a:moveTo>
                      <a:pt x="12213154" y="0"/>
                    </a:moveTo>
                    <a:lnTo>
                      <a:pt x="12213154" y="2770197"/>
                    </a:lnTo>
                    <a:lnTo>
                      <a:pt x="2940804" y="2770197"/>
                    </a:lnTo>
                    <a:cubicBezTo>
                      <a:pt x="7287102" y="2770197"/>
                      <a:pt x="10964770" y="1618062"/>
                      <a:pt x="12191096" y="31262"/>
                    </a:cubicBezTo>
                    <a:close/>
                  </a:path>
                </a:pathLst>
              </a:custGeom>
              <a:solidFill>
                <a:srgbClr val="21B8B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80" tIns="34290" rIns="68580" bIns="3429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grpSp>
            <p:nvGrpSpPr>
              <p:cNvPr id="5126" name="组合 5"/>
              <p:cNvGrpSpPr/>
              <p:nvPr/>
            </p:nvGrpSpPr>
            <p:grpSpPr>
              <a:xfrm rot="-1291772">
                <a:off x="4773844" y="2066086"/>
                <a:ext cx="921544" cy="1913811"/>
                <a:chOff x="10922634" y="3936050"/>
                <a:chExt cx="1228725" cy="2551748"/>
              </a:xfrm>
            </p:grpSpPr>
            <p:grpSp>
              <p:nvGrpSpPr>
                <p:cNvPr id="5158" name="组合 37"/>
                <p:cNvGrpSpPr/>
                <p:nvPr/>
              </p:nvGrpSpPr>
              <p:grpSpPr>
                <a:xfrm>
                  <a:off x="11029950" y="4058923"/>
                  <a:ext cx="1033462" cy="2428875"/>
                  <a:chOff x="10836275" y="9112251"/>
                  <a:chExt cx="1033462" cy="2428875"/>
                </a:xfrm>
              </p:grpSpPr>
              <p:sp>
                <p:nvSpPr>
                  <p:cNvPr id="40" name="Freeform 138"/>
                  <p:cNvSpPr/>
                  <p:nvPr/>
                </p:nvSpPr>
                <p:spPr bwMode="auto">
                  <a:xfrm>
                    <a:off x="11340816" y="10093702"/>
                    <a:ext cx="194733" cy="146051"/>
                  </a:xfrm>
                  <a:custGeom>
                    <a:avLst/>
                    <a:gdLst>
                      <a:gd name="T0" fmla="*/ 0 w 123"/>
                      <a:gd name="T1" fmla="*/ 19 h 91"/>
                      <a:gd name="T2" fmla="*/ 13 w 123"/>
                      <a:gd name="T3" fmla="*/ 91 h 91"/>
                      <a:gd name="T4" fmla="*/ 123 w 123"/>
                      <a:gd name="T5" fmla="*/ 72 h 91"/>
                      <a:gd name="T6" fmla="*/ 109 w 123"/>
                      <a:gd name="T7" fmla="*/ 0 h 91"/>
                      <a:gd name="T8" fmla="*/ 0 w 123"/>
                      <a:gd name="T9" fmla="*/ 19 h 9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3" h="91">
                        <a:moveTo>
                          <a:pt x="0" y="19"/>
                        </a:moveTo>
                        <a:lnTo>
                          <a:pt x="13" y="91"/>
                        </a:lnTo>
                        <a:lnTo>
                          <a:pt x="123" y="72"/>
                        </a:lnTo>
                        <a:lnTo>
                          <a:pt x="109" y="0"/>
                        </a:lnTo>
                        <a:lnTo>
                          <a:pt x="0" y="19"/>
                        </a:lnTo>
                        <a:close/>
                      </a:path>
                    </a:pathLst>
                  </a:custGeom>
                  <a:solidFill>
                    <a:srgbClr val="4D4D4D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1" name="Freeform 139"/>
                  <p:cNvSpPr>
                    <a:spLocks noEditPoints="1"/>
                  </p:cNvSpPr>
                  <p:nvPr/>
                </p:nvSpPr>
                <p:spPr bwMode="auto">
                  <a:xfrm>
                    <a:off x="10825497" y="9101439"/>
                    <a:ext cx="764116" cy="929216"/>
                  </a:xfrm>
                  <a:custGeom>
                    <a:avLst/>
                    <a:gdLst>
                      <a:gd name="T0" fmla="*/ 97 w 182"/>
                      <a:gd name="T1" fmla="*/ 218 h 220"/>
                      <a:gd name="T2" fmla="*/ 119 w 182"/>
                      <a:gd name="T3" fmla="*/ 220 h 220"/>
                      <a:gd name="T4" fmla="*/ 127 w 182"/>
                      <a:gd name="T5" fmla="*/ 220 h 220"/>
                      <a:gd name="T6" fmla="*/ 119 w 182"/>
                      <a:gd name="T7" fmla="*/ 220 h 220"/>
                      <a:gd name="T8" fmla="*/ 97 w 182"/>
                      <a:gd name="T9" fmla="*/ 218 h 220"/>
                      <a:gd name="T10" fmla="*/ 119 w 182"/>
                      <a:gd name="T11" fmla="*/ 0 h 220"/>
                      <a:gd name="T12" fmla="*/ 99 w 182"/>
                      <a:gd name="T13" fmla="*/ 2 h 220"/>
                      <a:gd name="T14" fmla="*/ 11 w 182"/>
                      <a:gd name="T15" fmla="*/ 130 h 220"/>
                      <a:gd name="T16" fmla="*/ 64 w 182"/>
                      <a:gd name="T17" fmla="*/ 205 h 220"/>
                      <a:gd name="T18" fmla="*/ 56 w 182"/>
                      <a:gd name="T19" fmla="*/ 200 h 220"/>
                      <a:gd name="T20" fmla="*/ 182 w 182"/>
                      <a:gd name="T21" fmla="*/ 20 h 220"/>
                      <a:gd name="T22" fmla="*/ 119 w 182"/>
                      <a:gd name="T23" fmla="*/ 0 h 22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182" h="220">
                        <a:moveTo>
                          <a:pt x="97" y="218"/>
                        </a:moveTo>
                        <a:cubicBezTo>
                          <a:pt x="104" y="219"/>
                          <a:pt x="111" y="220"/>
                          <a:pt x="119" y="220"/>
                        </a:cubicBezTo>
                        <a:cubicBezTo>
                          <a:pt x="121" y="220"/>
                          <a:pt x="124" y="220"/>
                          <a:pt x="127" y="220"/>
                        </a:cubicBezTo>
                        <a:cubicBezTo>
                          <a:pt x="124" y="220"/>
                          <a:pt x="122" y="220"/>
                          <a:pt x="119" y="220"/>
                        </a:cubicBezTo>
                        <a:cubicBezTo>
                          <a:pt x="112" y="220"/>
                          <a:pt x="104" y="219"/>
                          <a:pt x="97" y="218"/>
                        </a:cubicBezTo>
                        <a:moveTo>
                          <a:pt x="119" y="0"/>
                        </a:moveTo>
                        <a:cubicBezTo>
                          <a:pt x="113" y="0"/>
                          <a:pt x="106" y="1"/>
                          <a:pt x="99" y="2"/>
                        </a:cubicBezTo>
                        <a:cubicBezTo>
                          <a:pt x="40" y="13"/>
                          <a:pt x="0" y="70"/>
                          <a:pt x="11" y="130"/>
                        </a:cubicBezTo>
                        <a:cubicBezTo>
                          <a:pt x="17" y="163"/>
                          <a:pt x="37" y="189"/>
                          <a:pt x="64" y="205"/>
                        </a:cubicBezTo>
                        <a:cubicBezTo>
                          <a:pt x="61" y="204"/>
                          <a:pt x="59" y="202"/>
                          <a:pt x="56" y="200"/>
                        </a:cubicBezTo>
                        <a:cubicBezTo>
                          <a:pt x="182" y="20"/>
                          <a:pt x="182" y="20"/>
                          <a:pt x="182" y="20"/>
                        </a:cubicBezTo>
                        <a:cubicBezTo>
                          <a:pt x="164" y="7"/>
                          <a:pt x="142" y="0"/>
                          <a:pt x="119" y="0"/>
                        </a:cubicBezTo>
                      </a:path>
                    </a:pathLst>
                  </a:custGeom>
                  <a:solidFill>
                    <a:srgbClr val="C3BBBB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2" name="Freeform 140"/>
                  <p:cNvSpPr>
                    <a:spLocks noEditPoints="1"/>
                  </p:cNvSpPr>
                  <p:nvPr/>
                </p:nvSpPr>
                <p:spPr bwMode="auto">
                  <a:xfrm>
                    <a:off x="11085769" y="9192864"/>
                    <a:ext cx="757765" cy="844551"/>
                  </a:xfrm>
                  <a:custGeom>
                    <a:avLst/>
                    <a:gdLst>
                      <a:gd name="T0" fmla="*/ 0 w 180"/>
                      <a:gd name="T1" fmla="*/ 185 h 200"/>
                      <a:gd name="T2" fmla="*/ 33 w 180"/>
                      <a:gd name="T3" fmla="*/ 198 h 200"/>
                      <a:gd name="T4" fmla="*/ 0 w 180"/>
                      <a:gd name="T5" fmla="*/ 185 h 200"/>
                      <a:gd name="T6" fmla="*/ 118 w 180"/>
                      <a:gd name="T7" fmla="*/ 0 h 200"/>
                      <a:gd name="T8" fmla="*/ 118 w 180"/>
                      <a:gd name="T9" fmla="*/ 0 h 200"/>
                      <a:gd name="T10" fmla="*/ 163 w 180"/>
                      <a:gd name="T11" fmla="*/ 70 h 200"/>
                      <a:gd name="T12" fmla="*/ 75 w 180"/>
                      <a:gd name="T13" fmla="*/ 198 h 200"/>
                      <a:gd name="T14" fmla="*/ 63 w 180"/>
                      <a:gd name="T15" fmla="*/ 200 h 200"/>
                      <a:gd name="T16" fmla="*/ 145 w 180"/>
                      <a:gd name="T17" fmla="*/ 153 h 200"/>
                      <a:gd name="T18" fmla="*/ 118 w 180"/>
                      <a:gd name="T19" fmla="*/ 0 h 2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180" h="200">
                        <a:moveTo>
                          <a:pt x="0" y="185"/>
                        </a:moveTo>
                        <a:cubicBezTo>
                          <a:pt x="10" y="191"/>
                          <a:pt x="22" y="195"/>
                          <a:pt x="33" y="198"/>
                        </a:cubicBezTo>
                        <a:cubicBezTo>
                          <a:pt x="21" y="195"/>
                          <a:pt x="10" y="191"/>
                          <a:pt x="0" y="185"/>
                        </a:cubicBezTo>
                        <a:moveTo>
                          <a:pt x="118" y="0"/>
                        </a:moveTo>
                        <a:cubicBezTo>
                          <a:pt x="118" y="0"/>
                          <a:pt x="118" y="0"/>
                          <a:pt x="118" y="0"/>
                        </a:cubicBezTo>
                        <a:cubicBezTo>
                          <a:pt x="141" y="16"/>
                          <a:pt x="158" y="40"/>
                          <a:pt x="163" y="70"/>
                        </a:cubicBezTo>
                        <a:cubicBezTo>
                          <a:pt x="174" y="130"/>
                          <a:pt x="134" y="187"/>
                          <a:pt x="75" y="198"/>
                        </a:cubicBezTo>
                        <a:cubicBezTo>
                          <a:pt x="71" y="199"/>
                          <a:pt x="67" y="199"/>
                          <a:pt x="63" y="200"/>
                        </a:cubicBezTo>
                        <a:cubicBezTo>
                          <a:pt x="95" y="197"/>
                          <a:pt x="126" y="181"/>
                          <a:pt x="145" y="153"/>
                        </a:cubicBezTo>
                        <a:cubicBezTo>
                          <a:pt x="180" y="103"/>
                          <a:pt x="168" y="34"/>
                          <a:pt x="118" y="0"/>
                        </a:cubicBezTo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3" name="Freeform 141"/>
                  <p:cNvSpPr/>
                  <p:nvPr/>
                </p:nvSpPr>
                <p:spPr bwMode="auto">
                  <a:xfrm>
                    <a:off x="11056843" y="9193924"/>
                    <a:ext cx="764116" cy="840316"/>
                  </a:xfrm>
                  <a:custGeom>
                    <a:avLst/>
                    <a:gdLst>
                      <a:gd name="T0" fmla="*/ 126 w 182"/>
                      <a:gd name="T1" fmla="*/ 0 h 200"/>
                      <a:gd name="T2" fmla="*/ 0 w 182"/>
                      <a:gd name="T3" fmla="*/ 180 h 200"/>
                      <a:gd name="T4" fmla="*/ 8 w 182"/>
                      <a:gd name="T5" fmla="*/ 185 h 200"/>
                      <a:gd name="T6" fmla="*/ 41 w 182"/>
                      <a:gd name="T7" fmla="*/ 198 h 200"/>
                      <a:gd name="T8" fmla="*/ 63 w 182"/>
                      <a:gd name="T9" fmla="*/ 200 h 200"/>
                      <a:gd name="T10" fmla="*/ 71 w 182"/>
                      <a:gd name="T11" fmla="*/ 200 h 200"/>
                      <a:gd name="T12" fmla="*/ 83 w 182"/>
                      <a:gd name="T13" fmla="*/ 198 h 200"/>
                      <a:gd name="T14" fmla="*/ 171 w 182"/>
                      <a:gd name="T15" fmla="*/ 70 h 200"/>
                      <a:gd name="T16" fmla="*/ 126 w 182"/>
                      <a:gd name="T17" fmla="*/ 0 h 2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82" h="200">
                        <a:moveTo>
                          <a:pt x="126" y="0"/>
                        </a:moveTo>
                        <a:cubicBezTo>
                          <a:pt x="0" y="180"/>
                          <a:pt x="0" y="180"/>
                          <a:pt x="0" y="180"/>
                        </a:cubicBezTo>
                        <a:cubicBezTo>
                          <a:pt x="3" y="182"/>
                          <a:pt x="5" y="184"/>
                          <a:pt x="8" y="185"/>
                        </a:cubicBezTo>
                        <a:cubicBezTo>
                          <a:pt x="18" y="191"/>
                          <a:pt x="29" y="195"/>
                          <a:pt x="41" y="198"/>
                        </a:cubicBezTo>
                        <a:cubicBezTo>
                          <a:pt x="48" y="199"/>
                          <a:pt x="56" y="200"/>
                          <a:pt x="63" y="200"/>
                        </a:cubicBezTo>
                        <a:cubicBezTo>
                          <a:pt x="66" y="200"/>
                          <a:pt x="68" y="200"/>
                          <a:pt x="71" y="200"/>
                        </a:cubicBezTo>
                        <a:cubicBezTo>
                          <a:pt x="75" y="199"/>
                          <a:pt x="79" y="199"/>
                          <a:pt x="83" y="198"/>
                        </a:cubicBezTo>
                        <a:cubicBezTo>
                          <a:pt x="142" y="187"/>
                          <a:pt x="182" y="130"/>
                          <a:pt x="171" y="70"/>
                        </a:cubicBezTo>
                        <a:cubicBezTo>
                          <a:pt x="166" y="40"/>
                          <a:pt x="149" y="16"/>
                          <a:pt x="126" y="0"/>
                        </a:cubicBezTo>
                      </a:path>
                    </a:pathLst>
                  </a:custGeom>
                  <a:solidFill>
                    <a:srgbClr val="DBD6D6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4" name="Freeform 142"/>
                  <p:cNvSpPr/>
                  <p:nvPr/>
                </p:nvSpPr>
                <p:spPr bwMode="auto">
                  <a:xfrm>
                    <a:off x="11337313" y="10210785"/>
                    <a:ext cx="461432" cy="1295400"/>
                  </a:xfrm>
                  <a:custGeom>
                    <a:avLst/>
                    <a:gdLst>
                      <a:gd name="T0" fmla="*/ 103 w 109"/>
                      <a:gd name="T1" fmla="*/ 256 h 308"/>
                      <a:gd name="T2" fmla="*/ 53 w 109"/>
                      <a:gd name="T3" fmla="*/ 4 h 308"/>
                      <a:gd name="T4" fmla="*/ 48 w 109"/>
                      <a:gd name="T5" fmla="*/ 0 h 308"/>
                      <a:gd name="T6" fmla="*/ 4 w 109"/>
                      <a:gd name="T7" fmla="*/ 8 h 308"/>
                      <a:gd name="T8" fmla="*/ 0 w 109"/>
                      <a:gd name="T9" fmla="*/ 13 h 308"/>
                      <a:gd name="T10" fmla="*/ 42 w 109"/>
                      <a:gd name="T11" fmla="*/ 267 h 308"/>
                      <a:gd name="T12" fmla="*/ 45 w 109"/>
                      <a:gd name="T13" fmla="*/ 280 h 308"/>
                      <a:gd name="T14" fmla="*/ 81 w 109"/>
                      <a:gd name="T15" fmla="*/ 305 h 308"/>
                      <a:gd name="T16" fmla="*/ 106 w 109"/>
                      <a:gd name="T17" fmla="*/ 269 h 308"/>
                      <a:gd name="T18" fmla="*/ 103 w 109"/>
                      <a:gd name="T19" fmla="*/ 256 h 30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109" h="308">
                        <a:moveTo>
                          <a:pt x="103" y="256"/>
                        </a:moveTo>
                        <a:cubicBezTo>
                          <a:pt x="53" y="4"/>
                          <a:pt x="53" y="4"/>
                          <a:pt x="53" y="4"/>
                        </a:cubicBezTo>
                        <a:cubicBezTo>
                          <a:pt x="53" y="1"/>
                          <a:pt x="51" y="0"/>
                          <a:pt x="48" y="0"/>
                        </a:cubicBezTo>
                        <a:cubicBezTo>
                          <a:pt x="4" y="8"/>
                          <a:pt x="4" y="8"/>
                          <a:pt x="4" y="8"/>
                        </a:cubicBezTo>
                        <a:cubicBezTo>
                          <a:pt x="2" y="9"/>
                          <a:pt x="0" y="11"/>
                          <a:pt x="0" y="13"/>
                        </a:cubicBezTo>
                        <a:cubicBezTo>
                          <a:pt x="42" y="267"/>
                          <a:pt x="42" y="267"/>
                          <a:pt x="42" y="267"/>
                        </a:cubicBezTo>
                        <a:cubicBezTo>
                          <a:pt x="45" y="280"/>
                          <a:pt x="45" y="280"/>
                          <a:pt x="45" y="280"/>
                        </a:cubicBezTo>
                        <a:cubicBezTo>
                          <a:pt x="48" y="297"/>
                          <a:pt x="64" y="308"/>
                          <a:pt x="81" y="305"/>
                        </a:cubicBezTo>
                        <a:cubicBezTo>
                          <a:pt x="98" y="302"/>
                          <a:pt x="109" y="286"/>
                          <a:pt x="106" y="269"/>
                        </a:cubicBezTo>
                        <a:lnTo>
                          <a:pt x="103" y="256"/>
                        </a:lnTo>
                        <a:close/>
                      </a:path>
                    </a:pathLst>
                  </a:custGeom>
                  <a:solidFill>
                    <a:srgbClr val="21B8BB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5" name="Freeform 143"/>
                  <p:cNvSpPr/>
                  <p:nvPr/>
                </p:nvSpPr>
                <p:spPr bwMode="auto">
                  <a:xfrm>
                    <a:off x="10843481" y="9092692"/>
                    <a:ext cx="954615" cy="960967"/>
                  </a:xfrm>
                  <a:custGeom>
                    <a:avLst/>
                    <a:gdLst>
                      <a:gd name="T0" fmla="*/ 94 w 228"/>
                      <a:gd name="T1" fmla="*/ 6 h 228"/>
                      <a:gd name="T2" fmla="*/ 94 w 228"/>
                      <a:gd name="T3" fmla="*/ 1 h 228"/>
                      <a:gd name="T4" fmla="*/ 0 w 228"/>
                      <a:gd name="T5" fmla="*/ 114 h 228"/>
                      <a:gd name="T6" fmla="*/ 1 w 228"/>
                      <a:gd name="T7" fmla="*/ 134 h 228"/>
                      <a:gd name="T8" fmla="*/ 114 w 228"/>
                      <a:gd name="T9" fmla="*/ 228 h 228"/>
                      <a:gd name="T10" fmla="*/ 134 w 228"/>
                      <a:gd name="T11" fmla="*/ 226 h 228"/>
                      <a:gd name="T12" fmla="*/ 228 w 228"/>
                      <a:gd name="T13" fmla="*/ 114 h 228"/>
                      <a:gd name="T14" fmla="*/ 226 w 228"/>
                      <a:gd name="T15" fmla="*/ 94 h 228"/>
                      <a:gd name="T16" fmla="*/ 114 w 228"/>
                      <a:gd name="T17" fmla="*/ 0 h 228"/>
                      <a:gd name="T18" fmla="*/ 94 w 228"/>
                      <a:gd name="T19" fmla="*/ 1 h 228"/>
                      <a:gd name="T20" fmla="*/ 94 w 228"/>
                      <a:gd name="T21" fmla="*/ 6 h 228"/>
                      <a:gd name="T22" fmla="*/ 95 w 228"/>
                      <a:gd name="T23" fmla="*/ 10 h 228"/>
                      <a:gd name="T24" fmla="*/ 114 w 228"/>
                      <a:gd name="T25" fmla="*/ 8 h 228"/>
                      <a:gd name="T26" fmla="*/ 218 w 228"/>
                      <a:gd name="T27" fmla="*/ 95 h 228"/>
                      <a:gd name="T28" fmla="*/ 220 w 228"/>
                      <a:gd name="T29" fmla="*/ 114 h 228"/>
                      <a:gd name="T30" fmla="*/ 133 w 228"/>
                      <a:gd name="T31" fmla="*/ 218 h 228"/>
                      <a:gd name="T32" fmla="*/ 114 w 228"/>
                      <a:gd name="T33" fmla="*/ 220 h 228"/>
                      <a:gd name="T34" fmla="*/ 10 w 228"/>
                      <a:gd name="T35" fmla="*/ 133 h 228"/>
                      <a:gd name="T36" fmla="*/ 8 w 228"/>
                      <a:gd name="T37" fmla="*/ 114 h 228"/>
                      <a:gd name="T38" fmla="*/ 95 w 228"/>
                      <a:gd name="T39" fmla="*/ 10 h 228"/>
                      <a:gd name="T40" fmla="*/ 94 w 228"/>
                      <a:gd name="T41" fmla="*/ 6 h 22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</a:cxnLst>
                    <a:rect l="0" t="0" r="r" b="b"/>
                    <a:pathLst>
                      <a:path w="228" h="228">
                        <a:moveTo>
                          <a:pt x="94" y="6"/>
                        </a:moveTo>
                        <a:cubicBezTo>
                          <a:pt x="94" y="1"/>
                          <a:pt x="94" y="1"/>
                          <a:pt x="94" y="1"/>
                        </a:cubicBezTo>
                        <a:cubicBezTo>
                          <a:pt x="38" y="12"/>
                          <a:pt x="0" y="60"/>
                          <a:pt x="0" y="114"/>
                        </a:cubicBezTo>
                        <a:cubicBezTo>
                          <a:pt x="0" y="121"/>
                          <a:pt x="0" y="127"/>
                          <a:pt x="1" y="134"/>
                        </a:cubicBezTo>
                        <a:cubicBezTo>
                          <a:pt x="12" y="190"/>
                          <a:pt x="60" y="228"/>
                          <a:pt x="114" y="228"/>
                        </a:cubicBezTo>
                        <a:cubicBezTo>
                          <a:pt x="121" y="228"/>
                          <a:pt x="127" y="228"/>
                          <a:pt x="134" y="226"/>
                        </a:cubicBezTo>
                        <a:cubicBezTo>
                          <a:pt x="190" y="216"/>
                          <a:pt x="228" y="168"/>
                          <a:pt x="228" y="114"/>
                        </a:cubicBezTo>
                        <a:cubicBezTo>
                          <a:pt x="228" y="107"/>
                          <a:pt x="228" y="100"/>
                          <a:pt x="226" y="94"/>
                        </a:cubicBezTo>
                        <a:cubicBezTo>
                          <a:pt x="216" y="38"/>
                          <a:pt x="168" y="0"/>
                          <a:pt x="114" y="0"/>
                        </a:cubicBezTo>
                        <a:cubicBezTo>
                          <a:pt x="107" y="0"/>
                          <a:pt x="100" y="0"/>
                          <a:pt x="94" y="1"/>
                        </a:cubicBezTo>
                        <a:cubicBezTo>
                          <a:pt x="94" y="6"/>
                          <a:pt x="94" y="6"/>
                          <a:pt x="94" y="6"/>
                        </a:cubicBezTo>
                        <a:cubicBezTo>
                          <a:pt x="95" y="10"/>
                          <a:pt x="95" y="10"/>
                          <a:pt x="95" y="10"/>
                        </a:cubicBezTo>
                        <a:cubicBezTo>
                          <a:pt x="101" y="9"/>
                          <a:pt x="108" y="8"/>
                          <a:pt x="114" y="8"/>
                        </a:cubicBezTo>
                        <a:cubicBezTo>
                          <a:pt x="164" y="8"/>
                          <a:pt x="209" y="44"/>
                          <a:pt x="218" y="95"/>
                        </a:cubicBezTo>
                        <a:cubicBezTo>
                          <a:pt x="219" y="101"/>
                          <a:pt x="220" y="108"/>
                          <a:pt x="220" y="114"/>
                        </a:cubicBezTo>
                        <a:cubicBezTo>
                          <a:pt x="220" y="164"/>
                          <a:pt x="184" y="209"/>
                          <a:pt x="133" y="218"/>
                        </a:cubicBezTo>
                        <a:cubicBezTo>
                          <a:pt x="126" y="219"/>
                          <a:pt x="120" y="220"/>
                          <a:pt x="114" y="220"/>
                        </a:cubicBezTo>
                        <a:cubicBezTo>
                          <a:pt x="64" y="220"/>
                          <a:pt x="19" y="184"/>
                          <a:pt x="10" y="133"/>
                        </a:cubicBezTo>
                        <a:cubicBezTo>
                          <a:pt x="9" y="126"/>
                          <a:pt x="8" y="120"/>
                          <a:pt x="8" y="114"/>
                        </a:cubicBezTo>
                        <a:cubicBezTo>
                          <a:pt x="8" y="64"/>
                          <a:pt x="44" y="19"/>
                          <a:pt x="95" y="10"/>
                        </a:cubicBezTo>
                        <a:lnTo>
                          <a:pt x="94" y="6"/>
                        </a:lnTo>
                        <a:close/>
                      </a:path>
                    </a:pathLst>
                  </a:custGeom>
                  <a:solidFill>
                    <a:srgbClr val="4D4D4D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</p:grpSp>
            <p:sp>
              <p:nvSpPr>
                <p:cNvPr id="39" name="Freeform 144"/>
                <p:cNvSpPr>
                  <a:spLocks noEditPoints="1"/>
                </p:cNvSpPr>
                <p:nvPr/>
              </p:nvSpPr>
              <p:spPr bwMode="auto">
                <a:xfrm>
                  <a:off x="10900886" y="3933063"/>
                  <a:ext cx="1250948" cy="1217084"/>
                </a:xfrm>
                <a:custGeom>
                  <a:avLst/>
                  <a:gdLst>
                    <a:gd name="T0" fmla="*/ 121 w 290"/>
                    <a:gd name="T1" fmla="*/ 14 h 290"/>
                    <a:gd name="T2" fmla="*/ 14 w 290"/>
                    <a:gd name="T3" fmla="*/ 169 h 290"/>
                    <a:gd name="T4" fmla="*/ 169 w 290"/>
                    <a:gd name="T5" fmla="*/ 276 h 290"/>
                    <a:gd name="T6" fmla="*/ 276 w 290"/>
                    <a:gd name="T7" fmla="*/ 121 h 290"/>
                    <a:gd name="T8" fmla="*/ 121 w 290"/>
                    <a:gd name="T9" fmla="*/ 14 h 290"/>
                    <a:gd name="T10" fmla="*/ 165 w 290"/>
                    <a:gd name="T11" fmla="*/ 253 h 290"/>
                    <a:gd name="T12" fmla="*/ 37 w 290"/>
                    <a:gd name="T13" fmla="*/ 165 h 290"/>
                    <a:gd name="T14" fmla="*/ 125 w 290"/>
                    <a:gd name="T15" fmla="*/ 37 h 290"/>
                    <a:gd name="T16" fmla="*/ 253 w 290"/>
                    <a:gd name="T17" fmla="*/ 125 h 290"/>
                    <a:gd name="T18" fmla="*/ 165 w 290"/>
                    <a:gd name="T19" fmla="*/ 253 h 2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90" h="290">
                      <a:moveTo>
                        <a:pt x="121" y="14"/>
                      </a:moveTo>
                      <a:cubicBezTo>
                        <a:pt x="49" y="27"/>
                        <a:pt x="0" y="96"/>
                        <a:pt x="14" y="169"/>
                      </a:cubicBezTo>
                      <a:cubicBezTo>
                        <a:pt x="27" y="241"/>
                        <a:pt x="96" y="290"/>
                        <a:pt x="169" y="276"/>
                      </a:cubicBezTo>
                      <a:cubicBezTo>
                        <a:pt x="241" y="263"/>
                        <a:pt x="290" y="194"/>
                        <a:pt x="276" y="121"/>
                      </a:cubicBezTo>
                      <a:cubicBezTo>
                        <a:pt x="263" y="49"/>
                        <a:pt x="194" y="0"/>
                        <a:pt x="121" y="14"/>
                      </a:cubicBezTo>
                      <a:close/>
                      <a:moveTo>
                        <a:pt x="165" y="253"/>
                      </a:moveTo>
                      <a:cubicBezTo>
                        <a:pt x="105" y="264"/>
                        <a:pt x="48" y="224"/>
                        <a:pt x="37" y="165"/>
                      </a:cubicBezTo>
                      <a:cubicBezTo>
                        <a:pt x="26" y="105"/>
                        <a:pt x="66" y="48"/>
                        <a:pt x="125" y="37"/>
                      </a:cubicBezTo>
                      <a:cubicBezTo>
                        <a:pt x="185" y="26"/>
                        <a:pt x="242" y="66"/>
                        <a:pt x="253" y="125"/>
                      </a:cubicBezTo>
                      <a:cubicBezTo>
                        <a:pt x="264" y="185"/>
                        <a:pt x="224" y="242"/>
                        <a:pt x="165" y="253"/>
                      </a:cubicBezTo>
                      <a:close/>
                    </a:path>
                  </a:pathLst>
                </a:custGeom>
                <a:solidFill>
                  <a:srgbClr val="666666"/>
                </a:solidFill>
                <a:ln>
                  <a:noFill/>
                </a:ln>
              </p:spPr>
              <p:txBody>
                <a:bodyPr lIns="68580" tIns="34290" rIns="68580" bIns="34290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5127" name="组合 6"/>
              <p:cNvGrpSpPr/>
              <p:nvPr userDrawn="1"/>
            </p:nvGrpSpPr>
            <p:grpSpPr>
              <a:xfrm>
                <a:off x="430510" y="207562"/>
                <a:ext cx="4114201" cy="4454107"/>
                <a:chOff x="430510" y="207562"/>
                <a:chExt cx="4114201" cy="4454107"/>
              </a:xfrm>
            </p:grpSpPr>
            <p:pic>
              <p:nvPicPr>
                <p:cNvPr id="5130" name="图片 9"/>
                <p:cNvPicPr>
                  <a:picLocks noChangeAspect="1"/>
                </p:cNvPicPr>
                <p:nvPr userDrawn="1"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430510" y="1066209"/>
                  <a:ext cx="4114201" cy="330669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5131" name="图片 10" descr="12"/>
                <p:cNvPicPr>
                  <a:picLocks noChangeAspect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 rot="-1920000">
                  <a:off x="1563427" y="207562"/>
                  <a:ext cx="1714024" cy="190642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grpSp>
              <p:nvGrpSpPr>
                <p:cNvPr id="5132" name="组合 11"/>
                <p:cNvGrpSpPr/>
                <p:nvPr/>
              </p:nvGrpSpPr>
              <p:grpSpPr>
                <a:xfrm rot="6000000">
                  <a:off x="1331569" y="3487053"/>
                  <a:ext cx="1496301" cy="852930"/>
                  <a:chOff x="8510587" y="13255626"/>
                  <a:chExt cx="3071813" cy="1751013"/>
                </a:xfrm>
              </p:grpSpPr>
              <p:sp>
                <p:nvSpPr>
                  <p:cNvPr id="22" name="Freeform 105"/>
                  <p:cNvSpPr>
                    <a:spLocks noEditPoints="1"/>
                  </p:cNvSpPr>
                  <p:nvPr/>
                </p:nvSpPr>
                <p:spPr bwMode="auto">
                  <a:xfrm>
                    <a:off x="8554095" y="13286238"/>
                    <a:ext cx="3030906" cy="1658848"/>
                  </a:xfrm>
                  <a:custGeom>
                    <a:avLst/>
                    <a:gdLst>
                      <a:gd name="T0" fmla="*/ 0 w 711"/>
                      <a:gd name="T1" fmla="*/ 82 h 381"/>
                      <a:gd name="T2" fmla="*/ 675 w 711"/>
                      <a:gd name="T3" fmla="*/ 381 h 381"/>
                      <a:gd name="T4" fmla="*/ 711 w 711"/>
                      <a:gd name="T5" fmla="*/ 299 h 381"/>
                      <a:gd name="T6" fmla="*/ 36 w 711"/>
                      <a:gd name="T7" fmla="*/ 0 h 381"/>
                      <a:gd name="T8" fmla="*/ 0 w 711"/>
                      <a:gd name="T9" fmla="*/ 82 h 381"/>
                      <a:gd name="T10" fmla="*/ 641 w 711"/>
                      <a:gd name="T11" fmla="*/ 317 h 381"/>
                      <a:gd name="T12" fmla="*/ 662 w 711"/>
                      <a:gd name="T13" fmla="*/ 308 h 381"/>
                      <a:gd name="T14" fmla="*/ 671 w 711"/>
                      <a:gd name="T15" fmla="*/ 330 h 381"/>
                      <a:gd name="T16" fmla="*/ 649 w 711"/>
                      <a:gd name="T17" fmla="*/ 338 h 381"/>
                      <a:gd name="T18" fmla="*/ 641 w 711"/>
                      <a:gd name="T19" fmla="*/ 317 h 38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711" h="381">
                        <a:moveTo>
                          <a:pt x="0" y="82"/>
                        </a:moveTo>
                        <a:cubicBezTo>
                          <a:pt x="675" y="381"/>
                          <a:pt x="675" y="381"/>
                          <a:pt x="675" y="381"/>
                        </a:cubicBezTo>
                        <a:cubicBezTo>
                          <a:pt x="711" y="299"/>
                          <a:pt x="711" y="299"/>
                          <a:pt x="711" y="299"/>
                        </a:cubicBezTo>
                        <a:cubicBezTo>
                          <a:pt x="36" y="0"/>
                          <a:pt x="36" y="0"/>
                          <a:pt x="36" y="0"/>
                        </a:cubicBezTo>
                        <a:lnTo>
                          <a:pt x="0" y="82"/>
                        </a:lnTo>
                        <a:close/>
                        <a:moveTo>
                          <a:pt x="641" y="317"/>
                        </a:moveTo>
                        <a:cubicBezTo>
                          <a:pt x="644" y="308"/>
                          <a:pt x="654" y="305"/>
                          <a:pt x="662" y="308"/>
                        </a:cubicBezTo>
                        <a:cubicBezTo>
                          <a:pt x="671" y="312"/>
                          <a:pt x="674" y="322"/>
                          <a:pt x="671" y="330"/>
                        </a:cubicBezTo>
                        <a:cubicBezTo>
                          <a:pt x="667" y="338"/>
                          <a:pt x="657" y="342"/>
                          <a:pt x="649" y="338"/>
                        </a:cubicBezTo>
                        <a:cubicBezTo>
                          <a:pt x="641" y="335"/>
                          <a:pt x="637" y="325"/>
                          <a:pt x="641" y="317"/>
                        </a:cubicBezTo>
                        <a:close/>
                      </a:path>
                    </a:pathLst>
                  </a:custGeom>
                  <a:solidFill>
                    <a:srgbClr val="00D3D3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3" name="Freeform 106"/>
                  <p:cNvSpPr/>
                  <p:nvPr/>
                </p:nvSpPr>
                <p:spPr bwMode="auto">
                  <a:xfrm>
                    <a:off x="10102582" y="13974306"/>
                    <a:ext cx="149916" cy="231393"/>
                  </a:xfrm>
                  <a:custGeom>
                    <a:avLst/>
                    <a:gdLst>
                      <a:gd name="T0" fmla="*/ 0 w 94"/>
                      <a:gd name="T1" fmla="*/ 118 h 137"/>
                      <a:gd name="T2" fmla="*/ 43 w 94"/>
                      <a:gd name="T3" fmla="*/ 137 h 137"/>
                      <a:gd name="T4" fmla="*/ 94 w 94"/>
                      <a:gd name="T5" fmla="*/ 19 h 137"/>
                      <a:gd name="T6" fmla="*/ 54 w 94"/>
                      <a:gd name="T7" fmla="*/ 0 h 137"/>
                      <a:gd name="T8" fmla="*/ 0 w 94"/>
                      <a:gd name="T9" fmla="*/ 118 h 13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4" h="137">
                        <a:moveTo>
                          <a:pt x="0" y="118"/>
                        </a:moveTo>
                        <a:lnTo>
                          <a:pt x="43" y="137"/>
                        </a:lnTo>
                        <a:lnTo>
                          <a:pt x="94" y="19"/>
                        </a:lnTo>
                        <a:lnTo>
                          <a:pt x="54" y="0"/>
                        </a:lnTo>
                        <a:lnTo>
                          <a:pt x="0" y="11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4" name="Freeform 107"/>
                  <p:cNvSpPr/>
                  <p:nvPr/>
                </p:nvSpPr>
                <p:spPr bwMode="auto">
                  <a:xfrm>
                    <a:off x="9933190" y="13828943"/>
                    <a:ext cx="146656" cy="215096"/>
                  </a:xfrm>
                  <a:custGeom>
                    <a:avLst/>
                    <a:gdLst>
                      <a:gd name="T0" fmla="*/ 0 w 93"/>
                      <a:gd name="T1" fmla="*/ 118 h 137"/>
                      <a:gd name="T2" fmla="*/ 42 w 93"/>
                      <a:gd name="T3" fmla="*/ 137 h 137"/>
                      <a:gd name="T4" fmla="*/ 93 w 93"/>
                      <a:gd name="T5" fmla="*/ 19 h 137"/>
                      <a:gd name="T6" fmla="*/ 50 w 93"/>
                      <a:gd name="T7" fmla="*/ 0 h 137"/>
                      <a:gd name="T8" fmla="*/ 0 w 93"/>
                      <a:gd name="T9" fmla="*/ 118 h 13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3" h="137">
                        <a:moveTo>
                          <a:pt x="0" y="118"/>
                        </a:moveTo>
                        <a:lnTo>
                          <a:pt x="42" y="137"/>
                        </a:lnTo>
                        <a:lnTo>
                          <a:pt x="93" y="19"/>
                        </a:lnTo>
                        <a:lnTo>
                          <a:pt x="50" y="0"/>
                        </a:lnTo>
                        <a:lnTo>
                          <a:pt x="0" y="11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5" name="Freeform 108"/>
                  <p:cNvSpPr/>
                  <p:nvPr/>
                </p:nvSpPr>
                <p:spPr bwMode="auto">
                  <a:xfrm>
                    <a:off x="9762427" y="13816055"/>
                    <a:ext cx="146658" cy="218356"/>
                  </a:xfrm>
                  <a:custGeom>
                    <a:avLst/>
                    <a:gdLst>
                      <a:gd name="T0" fmla="*/ 0 w 93"/>
                      <a:gd name="T1" fmla="*/ 118 h 137"/>
                      <a:gd name="T2" fmla="*/ 43 w 93"/>
                      <a:gd name="T3" fmla="*/ 137 h 137"/>
                      <a:gd name="T4" fmla="*/ 93 w 93"/>
                      <a:gd name="T5" fmla="*/ 19 h 137"/>
                      <a:gd name="T6" fmla="*/ 51 w 93"/>
                      <a:gd name="T7" fmla="*/ 0 h 137"/>
                      <a:gd name="T8" fmla="*/ 0 w 93"/>
                      <a:gd name="T9" fmla="*/ 118 h 13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3" h="137">
                        <a:moveTo>
                          <a:pt x="0" y="118"/>
                        </a:moveTo>
                        <a:lnTo>
                          <a:pt x="43" y="137"/>
                        </a:lnTo>
                        <a:lnTo>
                          <a:pt x="93" y="19"/>
                        </a:lnTo>
                        <a:lnTo>
                          <a:pt x="51" y="0"/>
                        </a:lnTo>
                        <a:lnTo>
                          <a:pt x="0" y="11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6" name="Freeform 109"/>
                  <p:cNvSpPr/>
                  <p:nvPr/>
                </p:nvSpPr>
                <p:spPr bwMode="auto">
                  <a:xfrm>
                    <a:off x="9571998" y="13713353"/>
                    <a:ext cx="153176" cy="215096"/>
                  </a:xfrm>
                  <a:custGeom>
                    <a:avLst/>
                    <a:gdLst>
                      <a:gd name="T0" fmla="*/ 0 w 94"/>
                      <a:gd name="T1" fmla="*/ 115 h 133"/>
                      <a:gd name="T2" fmla="*/ 40 w 94"/>
                      <a:gd name="T3" fmla="*/ 133 h 133"/>
                      <a:gd name="T4" fmla="*/ 94 w 94"/>
                      <a:gd name="T5" fmla="*/ 19 h 133"/>
                      <a:gd name="T6" fmla="*/ 51 w 94"/>
                      <a:gd name="T7" fmla="*/ 0 h 133"/>
                      <a:gd name="T8" fmla="*/ 0 w 94"/>
                      <a:gd name="T9" fmla="*/ 115 h 13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4" h="133">
                        <a:moveTo>
                          <a:pt x="0" y="115"/>
                        </a:moveTo>
                        <a:lnTo>
                          <a:pt x="40" y="133"/>
                        </a:lnTo>
                        <a:lnTo>
                          <a:pt x="94" y="19"/>
                        </a:lnTo>
                        <a:lnTo>
                          <a:pt x="51" y="0"/>
                        </a:lnTo>
                        <a:lnTo>
                          <a:pt x="0" y="11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7" name="Freeform 110"/>
                  <p:cNvSpPr/>
                  <p:nvPr/>
                </p:nvSpPr>
                <p:spPr bwMode="auto">
                  <a:xfrm>
                    <a:off x="9407996" y="13640356"/>
                    <a:ext cx="146658" cy="228133"/>
                  </a:xfrm>
                  <a:custGeom>
                    <a:avLst/>
                    <a:gdLst>
                      <a:gd name="T0" fmla="*/ 0 w 93"/>
                      <a:gd name="T1" fmla="*/ 115 h 133"/>
                      <a:gd name="T2" fmla="*/ 42 w 93"/>
                      <a:gd name="T3" fmla="*/ 133 h 133"/>
                      <a:gd name="T4" fmla="*/ 93 w 93"/>
                      <a:gd name="T5" fmla="*/ 18 h 133"/>
                      <a:gd name="T6" fmla="*/ 53 w 93"/>
                      <a:gd name="T7" fmla="*/ 0 h 133"/>
                      <a:gd name="T8" fmla="*/ 0 w 93"/>
                      <a:gd name="T9" fmla="*/ 115 h 13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3" h="133">
                        <a:moveTo>
                          <a:pt x="0" y="115"/>
                        </a:moveTo>
                        <a:lnTo>
                          <a:pt x="42" y="133"/>
                        </a:lnTo>
                        <a:lnTo>
                          <a:pt x="93" y="18"/>
                        </a:lnTo>
                        <a:lnTo>
                          <a:pt x="53" y="0"/>
                        </a:lnTo>
                        <a:lnTo>
                          <a:pt x="0" y="11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8" name="Freeform 111"/>
                  <p:cNvSpPr/>
                  <p:nvPr/>
                </p:nvSpPr>
                <p:spPr bwMode="auto">
                  <a:xfrm>
                    <a:off x="9246850" y="13575748"/>
                    <a:ext cx="149916" cy="218356"/>
                  </a:xfrm>
                  <a:custGeom>
                    <a:avLst/>
                    <a:gdLst>
                      <a:gd name="T0" fmla="*/ 0 w 93"/>
                      <a:gd name="T1" fmla="*/ 117 h 136"/>
                      <a:gd name="T2" fmla="*/ 43 w 93"/>
                      <a:gd name="T3" fmla="*/ 136 h 136"/>
                      <a:gd name="T4" fmla="*/ 93 w 93"/>
                      <a:gd name="T5" fmla="*/ 18 h 136"/>
                      <a:gd name="T6" fmla="*/ 53 w 93"/>
                      <a:gd name="T7" fmla="*/ 0 h 136"/>
                      <a:gd name="T8" fmla="*/ 0 w 93"/>
                      <a:gd name="T9" fmla="*/ 117 h 1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3" h="136">
                        <a:moveTo>
                          <a:pt x="0" y="117"/>
                        </a:moveTo>
                        <a:lnTo>
                          <a:pt x="43" y="136"/>
                        </a:lnTo>
                        <a:lnTo>
                          <a:pt x="93" y="18"/>
                        </a:lnTo>
                        <a:lnTo>
                          <a:pt x="53" y="0"/>
                        </a:lnTo>
                        <a:lnTo>
                          <a:pt x="0" y="117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9" name="Freeform 112"/>
                  <p:cNvSpPr/>
                  <p:nvPr/>
                </p:nvSpPr>
                <p:spPr bwMode="auto">
                  <a:xfrm>
                    <a:off x="9069256" y="13470781"/>
                    <a:ext cx="156434" cy="215096"/>
                  </a:xfrm>
                  <a:custGeom>
                    <a:avLst/>
                    <a:gdLst>
                      <a:gd name="T0" fmla="*/ 0 w 94"/>
                      <a:gd name="T1" fmla="*/ 117 h 136"/>
                      <a:gd name="T2" fmla="*/ 43 w 94"/>
                      <a:gd name="T3" fmla="*/ 136 h 136"/>
                      <a:gd name="T4" fmla="*/ 94 w 94"/>
                      <a:gd name="T5" fmla="*/ 18 h 136"/>
                      <a:gd name="T6" fmla="*/ 51 w 94"/>
                      <a:gd name="T7" fmla="*/ 0 h 136"/>
                      <a:gd name="T8" fmla="*/ 0 w 94"/>
                      <a:gd name="T9" fmla="*/ 117 h 1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4" h="136">
                        <a:moveTo>
                          <a:pt x="0" y="117"/>
                        </a:moveTo>
                        <a:lnTo>
                          <a:pt x="43" y="136"/>
                        </a:lnTo>
                        <a:lnTo>
                          <a:pt x="94" y="18"/>
                        </a:lnTo>
                        <a:lnTo>
                          <a:pt x="51" y="0"/>
                        </a:lnTo>
                        <a:lnTo>
                          <a:pt x="0" y="117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0" name="Freeform 113"/>
                  <p:cNvSpPr/>
                  <p:nvPr/>
                </p:nvSpPr>
                <p:spPr bwMode="auto">
                  <a:xfrm>
                    <a:off x="8910357" y="13376929"/>
                    <a:ext cx="149916" cy="215096"/>
                  </a:xfrm>
                  <a:custGeom>
                    <a:avLst/>
                    <a:gdLst>
                      <a:gd name="T0" fmla="*/ 0 w 94"/>
                      <a:gd name="T1" fmla="*/ 117 h 136"/>
                      <a:gd name="T2" fmla="*/ 43 w 94"/>
                      <a:gd name="T3" fmla="*/ 136 h 136"/>
                      <a:gd name="T4" fmla="*/ 94 w 94"/>
                      <a:gd name="T5" fmla="*/ 18 h 136"/>
                      <a:gd name="T6" fmla="*/ 51 w 94"/>
                      <a:gd name="T7" fmla="*/ 0 h 136"/>
                      <a:gd name="T8" fmla="*/ 0 w 94"/>
                      <a:gd name="T9" fmla="*/ 117 h 1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4" h="136">
                        <a:moveTo>
                          <a:pt x="0" y="117"/>
                        </a:moveTo>
                        <a:lnTo>
                          <a:pt x="43" y="136"/>
                        </a:lnTo>
                        <a:lnTo>
                          <a:pt x="94" y="18"/>
                        </a:lnTo>
                        <a:lnTo>
                          <a:pt x="51" y="0"/>
                        </a:lnTo>
                        <a:lnTo>
                          <a:pt x="0" y="117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1" name="Freeform 114"/>
                  <p:cNvSpPr/>
                  <p:nvPr/>
                </p:nvSpPr>
                <p:spPr bwMode="auto">
                  <a:xfrm>
                    <a:off x="8744632" y="13300539"/>
                    <a:ext cx="146658" cy="215096"/>
                  </a:xfrm>
                  <a:custGeom>
                    <a:avLst/>
                    <a:gdLst>
                      <a:gd name="T0" fmla="*/ 0 w 93"/>
                      <a:gd name="T1" fmla="*/ 115 h 134"/>
                      <a:gd name="T2" fmla="*/ 40 w 93"/>
                      <a:gd name="T3" fmla="*/ 134 h 134"/>
                      <a:gd name="T4" fmla="*/ 93 w 93"/>
                      <a:gd name="T5" fmla="*/ 19 h 134"/>
                      <a:gd name="T6" fmla="*/ 50 w 93"/>
                      <a:gd name="T7" fmla="*/ 0 h 134"/>
                      <a:gd name="T8" fmla="*/ 0 w 93"/>
                      <a:gd name="T9" fmla="*/ 115 h 13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3" h="134">
                        <a:moveTo>
                          <a:pt x="0" y="115"/>
                        </a:moveTo>
                        <a:lnTo>
                          <a:pt x="40" y="134"/>
                        </a:lnTo>
                        <a:lnTo>
                          <a:pt x="93" y="19"/>
                        </a:lnTo>
                        <a:lnTo>
                          <a:pt x="50" y="0"/>
                        </a:lnTo>
                        <a:lnTo>
                          <a:pt x="0" y="11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2" name="Freeform 115"/>
                  <p:cNvSpPr/>
                  <p:nvPr/>
                </p:nvSpPr>
                <p:spPr bwMode="auto">
                  <a:xfrm>
                    <a:off x="10958064" y="14329948"/>
                    <a:ext cx="146658" cy="215096"/>
                  </a:xfrm>
                  <a:custGeom>
                    <a:avLst/>
                    <a:gdLst>
                      <a:gd name="T0" fmla="*/ 0 w 93"/>
                      <a:gd name="T1" fmla="*/ 118 h 136"/>
                      <a:gd name="T2" fmla="*/ 43 w 93"/>
                      <a:gd name="T3" fmla="*/ 136 h 136"/>
                      <a:gd name="T4" fmla="*/ 93 w 93"/>
                      <a:gd name="T5" fmla="*/ 19 h 136"/>
                      <a:gd name="T6" fmla="*/ 53 w 93"/>
                      <a:gd name="T7" fmla="*/ 0 h 136"/>
                      <a:gd name="T8" fmla="*/ 0 w 93"/>
                      <a:gd name="T9" fmla="*/ 118 h 1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3" h="136">
                        <a:moveTo>
                          <a:pt x="0" y="118"/>
                        </a:moveTo>
                        <a:lnTo>
                          <a:pt x="43" y="136"/>
                        </a:lnTo>
                        <a:lnTo>
                          <a:pt x="93" y="19"/>
                        </a:lnTo>
                        <a:lnTo>
                          <a:pt x="53" y="0"/>
                        </a:lnTo>
                        <a:lnTo>
                          <a:pt x="0" y="11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3" name="Freeform 116"/>
                  <p:cNvSpPr/>
                  <p:nvPr/>
                </p:nvSpPr>
                <p:spPr bwMode="auto">
                  <a:xfrm>
                    <a:off x="10785874" y="14254125"/>
                    <a:ext cx="149916" cy="215096"/>
                  </a:xfrm>
                  <a:custGeom>
                    <a:avLst/>
                    <a:gdLst>
                      <a:gd name="T0" fmla="*/ 0 w 93"/>
                      <a:gd name="T1" fmla="*/ 118 h 136"/>
                      <a:gd name="T2" fmla="*/ 43 w 93"/>
                      <a:gd name="T3" fmla="*/ 136 h 136"/>
                      <a:gd name="T4" fmla="*/ 93 w 93"/>
                      <a:gd name="T5" fmla="*/ 19 h 136"/>
                      <a:gd name="T6" fmla="*/ 51 w 93"/>
                      <a:gd name="T7" fmla="*/ 0 h 136"/>
                      <a:gd name="T8" fmla="*/ 0 w 93"/>
                      <a:gd name="T9" fmla="*/ 118 h 1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3" h="136">
                        <a:moveTo>
                          <a:pt x="0" y="118"/>
                        </a:moveTo>
                        <a:lnTo>
                          <a:pt x="43" y="136"/>
                        </a:lnTo>
                        <a:lnTo>
                          <a:pt x="93" y="19"/>
                        </a:lnTo>
                        <a:lnTo>
                          <a:pt x="51" y="0"/>
                        </a:lnTo>
                        <a:lnTo>
                          <a:pt x="0" y="11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4" name="Freeform 117"/>
                  <p:cNvSpPr/>
                  <p:nvPr/>
                </p:nvSpPr>
                <p:spPr bwMode="auto">
                  <a:xfrm>
                    <a:off x="10613991" y="14168783"/>
                    <a:ext cx="149916" cy="237911"/>
                  </a:xfrm>
                  <a:custGeom>
                    <a:avLst/>
                    <a:gdLst>
                      <a:gd name="T0" fmla="*/ 0 w 94"/>
                      <a:gd name="T1" fmla="*/ 118 h 136"/>
                      <a:gd name="T2" fmla="*/ 43 w 94"/>
                      <a:gd name="T3" fmla="*/ 136 h 136"/>
                      <a:gd name="T4" fmla="*/ 94 w 94"/>
                      <a:gd name="T5" fmla="*/ 19 h 136"/>
                      <a:gd name="T6" fmla="*/ 51 w 94"/>
                      <a:gd name="T7" fmla="*/ 0 h 136"/>
                      <a:gd name="T8" fmla="*/ 0 w 94"/>
                      <a:gd name="T9" fmla="*/ 118 h 1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4" h="136">
                        <a:moveTo>
                          <a:pt x="0" y="118"/>
                        </a:moveTo>
                        <a:lnTo>
                          <a:pt x="43" y="136"/>
                        </a:lnTo>
                        <a:lnTo>
                          <a:pt x="94" y="19"/>
                        </a:lnTo>
                        <a:lnTo>
                          <a:pt x="51" y="0"/>
                        </a:lnTo>
                        <a:lnTo>
                          <a:pt x="0" y="11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5" name="Freeform 118"/>
                  <p:cNvSpPr/>
                  <p:nvPr/>
                </p:nvSpPr>
                <p:spPr bwMode="auto">
                  <a:xfrm>
                    <a:off x="10452415" y="14147720"/>
                    <a:ext cx="146656" cy="211836"/>
                  </a:xfrm>
                  <a:custGeom>
                    <a:avLst/>
                    <a:gdLst>
                      <a:gd name="T0" fmla="*/ 0 w 93"/>
                      <a:gd name="T1" fmla="*/ 114 h 133"/>
                      <a:gd name="T2" fmla="*/ 40 w 93"/>
                      <a:gd name="T3" fmla="*/ 133 h 133"/>
                      <a:gd name="T4" fmla="*/ 93 w 93"/>
                      <a:gd name="T5" fmla="*/ 18 h 133"/>
                      <a:gd name="T6" fmla="*/ 50 w 93"/>
                      <a:gd name="T7" fmla="*/ 0 h 133"/>
                      <a:gd name="T8" fmla="*/ 0 w 93"/>
                      <a:gd name="T9" fmla="*/ 114 h 13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3" h="133">
                        <a:moveTo>
                          <a:pt x="0" y="114"/>
                        </a:moveTo>
                        <a:lnTo>
                          <a:pt x="40" y="133"/>
                        </a:lnTo>
                        <a:lnTo>
                          <a:pt x="93" y="18"/>
                        </a:lnTo>
                        <a:lnTo>
                          <a:pt x="50" y="0"/>
                        </a:lnTo>
                        <a:lnTo>
                          <a:pt x="0" y="114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6" name="Freeform 119"/>
                  <p:cNvSpPr/>
                  <p:nvPr/>
                </p:nvSpPr>
                <p:spPr bwMode="auto">
                  <a:xfrm>
                    <a:off x="10273053" y="14049995"/>
                    <a:ext cx="149916" cy="211838"/>
                  </a:xfrm>
                  <a:custGeom>
                    <a:avLst/>
                    <a:gdLst>
                      <a:gd name="T0" fmla="*/ 0 w 94"/>
                      <a:gd name="T1" fmla="*/ 114 h 133"/>
                      <a:gd name="T2" fmla="*/ 43 w 94"/>
                      <a:gd name="T3" fmla="*/ 133 h 133"/>
                      <a:gd name="T4" fmla="*/ 94 w 94"/>
                      <a:gd name="T5" fmla="*/ 18 h 133"/>
                      <a:gd name="T6" fmla="*/ 53 w 94"/>
                      <a:gd name="T7" fmla="*/ 0 h 133"/>
                      <a:gd name="T8" fmla="*/ 0 w 94"/>
                      <a:gd name="T9" fmla="*/ 114 h 13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4" h="133">
                        <a:moveTo>
                          <a:pt x="0" y="114"/>
                        </a:moveTo>
                        <a:lnTo>
                          <a:pt x="43" y="133"/>
                        </a:lnTo>
                        <a:lnTo>
                          <a:pt x="94" y="18"/>
                        </a:lnTo>
                        <a:lnTo>
                          <a:pt x="53" y="0"/>
                        </a:lnTo>
                        <a:lnTo>
                          <a:pt x="0" y="114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7" name="Freeform 120"/>
                  <p:cNvSpPr/>
                  <p:nvPr/>
                </p:nvSpPr>
                <p:spPr bwMode="auto">
                  <a:xfrm>
                    <a:off x="8493520" y="13641068"/>
                    <a:ext cx="2936393" cy="1433976"/>
                  </a:xfrm>
                  <a:custGeom>
                    <a:avLst/>
                    <a:gdLst>
                      <a:gd name="T0" fmla="*/ 0 w 1839"/>
                      <a:gd name="T1" fmla="*/ 85 h 884"/>
                      <a:gd name="T2" fmla="*/ 1801 w 1839"/>
                      <a:gd name="T3" fmla="*/ 884 h 884"/>
                      <a:gd name="T4" fmla="*/ 1839 w 1839"/>
                      <a:gd name="T5" fmla="*/ 799 h 884"/>
                      <a:gd name="T6" fmla="*/ 40 w 1839"/>
                      <a:gd name="T7" fmla="*/ 0 h 884"/>
                      <a:gd name="T8" fmla="*/ 0 w 1839"/>
                      <a:gd name="T9" fmla="*/ 85 h 88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839" h="884">
                        <a:moveTo>
                          <a:pt x="0" y="85"/>
                        </a:moveTo>
                        <a:lnTo>
                          <a:pt x="1801" y="884"/>
                        </a:lnTo>
                        <a:lnTo>
                          <a:pt x="1839" y="799"/>
                        </a:lnTo>
                        <a:lnTo>
                          <a:pt x="40" y="0"/>
                        </a:lnTo>
                        <a:lnTo>
                          <a:pt x="0" y="85"/>
                        </a:lnTo>
                        <a:close/>
                      </a:path>
                    </a:pathLst>
                  </a:custGeom>
                  <a:solidFill>
                    <a:srgbClr val="009AA0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</p:grpSp>
            <p:grpSp>
              <p:nvGrpSpPr>
                <p:cNvPr id="5133" name="组合 12"/>
                <p:cNvGrpSpPr>
                  <a:grpSpLocks noChangeAspect="1"/>
                </p:cNvGrpSpPr>
                <p:nvPr/>
              </p:nvGrpSpPr>
              <p:grpSpPr>
                <a:xfrm rot="1440000">
                  <a:off x="1780531" y="3987921"/>
                  <a:ext cx="2023324" cy="275820"/>
                  <a:chOff x="7840662" y="3743961"/>
                  <a:chExt cx="3330575" cy="454025"/>
                </a:xfrm>
              </p:grpSpPr>
              <p:sp>
                <p:nvSpPr>
                  <p:cNvPr id="14" name="Freeform 97"/>
                  <p:cNvSpPr/>
                  <p:nvPr/>
                </p:nvSpPr>
                <p:spPr bwMode="auto">
                  <a:xfrm>
                    <a:off x="8487834" y="3799554"/>
                    <a:ext cx="1980780" cy="344939"/>
                  </a:xfrm>
                  <a:custGeom>
                    <a:avLst/>
                    <a:gdLst>
                      <a:gd name="T0" fmla="*/ 2 w 1257"/>
                      <a:gd name="T1" fmla="*/ 0 h 240"/>
                      <a:gd name="T2" fmla="*/ 0 w 1257"/>
                      <a:gd name="T3" fmla="*/ 219 h 240"/>
                      <a:gd name="T4" fmla="*/ 1254 w 1257"/>
                      <a:gd name="T5" fmla="*/ 240 h 240"/>
                      <a:gd name="T6" fmla="*/ 1257 w 1257"/>
                      <a:gd name="T7" fmla="*/ 21 h 240"/>
                      <a:gd name="T8" fmla="*/ 2 w 1257"/>
                      <a:gd name="T9" fmla="*/ 0 h 24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57" h="240">
                        <a:moveTo>
                          <a:pt x="2" y="0"/>
                        </a:moveTo>
                        <a:lnTo>
                          <a:pt x="0" y="219"/>
                        </a:lnTo>
                        <a:lnTo>
                          <a:pt x="1254" y="240"/>
                        </a:lnTo>
                        <a:lnTo>
                          <a:pt x="1257" y="21"/>
                        </a:lnTo>
                        <a:lnTo>
                          <a:pt x="2" y="0"/>
                        </a:lnTo>
                        <a:close/>
                      </a:path>
                    </a:pathLst>
                  </a:custGeom>
                  <a:solidFill>
                    <a:srgbClr val="E79C5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5" name="Freeform 98"/>
                  <p:cNvSpPr/>
                  <p:nvPr/>
                </p:nvSpPr>
                <p:spPr bwMode="auto">
                  <a:xfrm>
                    <a:off x="8487834" y="3799554"/>
                    <a:ext cx="1980780" cy="344939"/>
                  </a:xfrm>
                  <a:custGeom>
                    <a:avLst/>
                    <a:gdLst>
                      <a:gd name="T0" fmla="*/ 2 w 1257"/>
                      <a:gd name="T1" fmla="*/ 0 h 240"/>
                      <a:gd name="T2" fmla="*/ 0 w 1257"/>
                      <a:gd name="T3" fmla="*/ 219 h 240"/>
                      <a:gd name="T4" fmla="*/ 1254 w 1257"/>
                      <a:gd name="T5" fmla="*/ 240 h 240"/>
                      <a:gd name="T6" fmla="*/ 1257 w 1257"/>
                      <a:gd name="T7" fmla="*/ 21 h 240"/>
                      <a:gd name="T8" fmla="*/ 2 w 1257"/>
                      <a:gd name="T9" fmla="*/ 0 h 24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57" h="240">
                        <a:moveTo>
                          <a:pt x="2" y="0"/>
                        </a:moveTo>
                        <a:lnTo>
                          <a:pt x="0" y="219"/>
                        </a:lnTo>
                        <a:lnTo>
                          <a:pt x="1254" y="240"/>
                        </a:lnTo>
                        <a:lnTo>
                          <a:pt x="1257" y="21"/>
                        </a:lnTo>
                        <a:lnTo>
                          <a:pt x="2" y="0"/>
                        </a:lnTo>
                      </a:path>
                    </a:pathLst>
                  </a:custGeom>
                  <a:noFill/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6" name="Freeform 99"/>
                  <p:cNvSpPr/>
                  <p:nvPr/>
                </p:nvSpPr>
                <p:spPr bwMode="auto">
                  <a:xfrm>
                    <a:off x="10843317" y="3744850"/>
                    <a:ext cx="326645" cy="452079"/>
                  </a:xfrm>
                  <a:custGeom>
                    <a:avLst/>
                    <a:gdLst>
                      <a:gd name="T0" fmla="*/ 1 w 77"/>
                      <a:gd name="T1" fmla="*/ 19 h 107"/>
                      <a:gd name="T2" fmla="*/ 0 w 77"/>
                      <a:gd name="T3" fmla="*/ 91 h 107"/>
                      <a:gd name="T4" fmla="*/ 74 w 77"/>
                      <a:gd name="T5" fmla="*/ 53 h 107"/>
                      <a:gd name="T6" fmla="*/ 1 w 77"/>
                      <a:gd name="T7" fmla="*/ 19 h 10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77" h="107">
                        <a:moveTo>
                          <a:pt x="1" y="19"/>
                        </a:moveTo>
                        <a:cubicBezTo>
                          <a:pt x="0" y="91"/>
                          <a:pt x="0" y="91"/>
                          <a:pt x="0" y="91"/>
                        </a:cubicBezTo>
                        <a:cubicBezTo>
                          <a:pt x="0" y="91"/>
                          <a:pt x="72" y="107"/>
                          <a:pt x="74" y="53"/>
                        </a:cubicBezTo>
                        <a:cubicBezTo>
                          <a:pt x="77" y="0"/>
                          <a:pt x="1" y="19"/>
                          <a:pt x="1" y="19"/>
                        </a:cubicBezTo>
                        <a:close/>
                      </a:path>
                    </a:pathLst>
                  </a:custGeom>
                  <a:solidFill>
                    <a:srgbClr val="F2798D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pic>
                <p:nvPicPr>
                  <p:cNvPr id="5137" name="Picture 100"/>
                  <p:cNvPicPr>
                    <a:picLocks noChangeAspect="1"/>
                  </p:cNvPicPr>
                  <p:nvPr/>
                </p:nvPicPr>
                <p:blipFill>
                  <a:blip r:embed="rId4"/>
                  <a:stretch>
                    <a:fillRect/>
                  </a:stretch>
                </p:blipFill>
                <p:spPr>
                  <a:xfrm>
                    <a:off x="8467725" y="3824924"/>
                    <a:ext cx="2033588" cy="22860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8" name="Freeform 101"/>
                  <p:cNvSpPr/>
                  <p:nvPr/>
                </p:nvSpPr>
                <p:spPr bwMode="auto">
                  <a:xfrm>
                    <a:off x="10460195" y="3806994"/>
                    <a:ext cx="431173" cy="344939"/>
                  </a:xfrm>
                  <a:custGeom>
                    <a:avLst/>
                    <a:gdLst>
                      <a:gd name="T0" fmla="*/ 0 w 272"/>
                      <a:gd name="T1" fmla="*/ 235 h 240"/>
                      <a:gd name="T2" fmla="*/ 270 w 272"/>
                      <a:gd name="T3" fmla="*/ 240 h 240"/>
                      <a:gd name="T4" fmla="*/ 272 w 272"/>
                      <a:gd name="T5" fmla="*/ 5 h 240"/>
                      <a:gd name="T6" fmla="*/ 3 w 272"/>
                      <a:gd name="T7" fmla="*/ 0 h 240"/>
                      <a:gd name="T8" fmla="*/ 0 w 272"/>
                      <a:gd name="T9" fmla="*/ 235 h 24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72" h="240">
                        <a:moveTo>
                          <a:pt x="0" y="235"/>
                        </a:moveTo>
                        <a:lnTo>
                          <a:pt x="270" y="240"/>
                        </a:lnTo>
                        <a:lnTo>
                          <a:pt x="272" y="5"/>
                        </a:lnTo>
                        <a:lnTo>
                          <a:pt x="3" y="0"/>
                        </a:lnTo>
                        <a:lnTo>
                          <a:pt x="0" y="235"/>
                        </a:lnTo>
                        <a:close/>
                      </a:path>
                    </a:pathLst>
                  </a:custGeom>
                  <a:solidFill>
                    <a:srgbClr val="85937C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9" name="Freeform 102"/>
                  <p:cNvSpPr/>
                  <p:nvPr/>
                </p:nvSpPr>
                <p:spPr bwMode="auto">
                  <a:xfrm>
                    <a:off x="10471258" y="3946638"/>
                    <a:ext cx="415493" cy="182922"/>
                  </a:xfrm>
                  <a:custGeom>
                    <a:avLst/>
                    <a:gdLst>
                      <a:gd name="T0" fmla="*/ 0 w 262"/>
                      <a:gd name="T1" fmla="*/ 114 h 117"/>
                      <a:gd name="T2" fmla="*/ 262 w 262"/>
                      <a:gd name="T3" fmla="*/ 117 h 117"/>
                      <a:gd name="T4" fmla="*/ 262 w 262"/>
                      <a:gd name="T5" fmla="*/ 5 h 117"/>
                      <a:gd name="T6" fmla="*/ 3 w 262"/>
                      <a:gd name="T7" fmla="*/ 0 h 117"/>
                      <a:gd name="T8" fmla="*/ 0 w 262"/>
                      <a:gd name="T9" fmla="*/ 114 h 1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62" h="117">
                        <a:moveTo>
                          <a:pt x="0" y="114"/>
                        </a:moveTo>
                        <a:lnTo>
                          <a:pt x="262" y="117"/>
                        </a:lnTo>
                        <a:lnTo>
                          <a:pt x="262" y="5"/>
                        </a:lnTo>
                        <a:lnTo>
                          <a:pt x="3" y="0"/>
                        </a:lnTo>
                        <a:lnTo>
                          <a:pt x="0" y="114"/>
                        </a:lnTo>
                        <a:close/>
                      </a:path>
                    </a:pathLst>
                  </a:custGeom>
                  <a:solidFill>
                    <a:srgbClr val="9DA597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0" name="Freeform 103"/>
                  <p:cNvSpPr/>
                  <p:nvPr/>
                </p:nvSpPr>
                <p:spPr bwMode="auto">
                  <a:xfrm>
                    <a:off x="8090936" y="3765155"/>
                    <a:ext cx="397201" cy="342326"/>
                  </a:xfrm>
                  <a:custGeom>
                    <a:avLst/>
                    <a:gdLst>
                      <a:gd name="T0" fmla="*/ 0 w 250"/>
                      <a:gd name="T1" fmla="*/ 133 h 219"/>
                      <a:gd name="T2" fmla="*/ 248 w 250"/>
                      <a:gd name="T3" fmla="*/ 219 h 219"/>
                      <a:gd name="T4" fmla="*/ 250 w 250"/>
                      <a:gd name="T5" fmla="*/ 0 h 219"/>
                      <a:gd name="T6" fmla="*/ 0 w 250"/>
                      <a:gd name="T7" fmla="*/ 64 h 219"/>
                      <a:gd name="T8" fmla="*/ 0 w 250"/>
                      <a:gd name="T9" fmla="*/ 133 h 2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50" h="219">
                        <a:moveTo>
                          <a:pt x="0" y="133"/>
                        </a:moveTo>
                        <a:lnTo>
                          <a:pt x="248" y="219"/>
                        </a:lnTo>
                        <a:lnTo>
                          <a:pt x="250" y="0"/>
                        </a:lnTo>
                        <a:lnTo>
                          <a:pt x="0" y="64"/>
                        </a:lnTo>
                        <a:lnTo>
                          <a:pt x="0" y="133"/>
                        </a:lnTo>
                        <a:close/>
                      </a:path>
                    </a:pathLst>
                  </a:custGeom>
                  <a:solidFill>
                    <a:srgbClr val="F4B68C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1" name="Freeform 104"/>
                  <p:cNvSpPr/>
                  <p:nvPr/>
                </p:nvSpPr>
                <p:spPr bwMode="auto">
                  <a:xfrm>
                    <a:off x="7847144" y="3875335"/>
                    <a:ext cx="248252" cy="99300"/>
                  </a:xfrm>
                  <a:custGeom>
                    <a:avLst/>
                    <a:gdLst>
                      <a:gd name="T0" fmla="*/ 0 w 59"/>
                      <a:gd name="T1" fmla="*/ 13 h 28"/>
                      <a:gd name="T2" fmla="*/ 59 w 59"/>
                      <a:gd name="T3" fmla="*/ 28 h 28"/>
                      <a:gd name="T4" fmla="*/ 59 w 59"/>
                      <a:gd name="T5" fmla="*/ 2 h 28"/>
                      <a:gd name="T6" fmla="*/ 0 w 59"/>
                      <a:gd name="T7" fmla="*/ 13 h 2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59" h="28">
                        <a:moveTo>
                          <a:pt x="0" y="13"/>
                        </a:moveTo>
                        <a:cubicBezTo>
                          <a:pt x="0" y="26"/>
                          <a:pt x="59" y="28"/>
                          <a:pt x="59" y="28"/>
                        </a:cubicBezTo>
                        <a:cubicBezTo>
                          <a:pt x="59" y="2"/>
                          <a:pt x="59" y="2"/>
                          <a:pt x="59" y="2"/>
                        </a:cubicBezTo>
                        <a:cubicBezTo>
                          <a:pt x="59" y="2"/>
                          <a:pt x="0" y="0"/>
                          <a:pt x="0" y="13"/>
                        </a:cubicBezTo>
                        <a:close/>
                      </a:path>
                    </a:pathLst>
                  </a:custGeom>
                  <a:solidFill>
                    <a:srgbClr val="5D5D5D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</p:grpSp>
          </p:grpSp>
          <p:sp>
            <p:nvSpPr>
              <p:cNvPr id="8" name="文本框 7"/>
              <p:cNvSpPr txBox="1">
                <a:spLocks noChangeArrowheads="1"/>
              </p:cNvSpPr>
              <p:nvPr/>
            </p:nvSpPr>
            <p:spPr bwMode="auto">
              <a:xfrm>
                <a:off x="4770444" y="2144713"/>
                <a:ext cx="3900483" cy="92392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9pPr>
              </a:lstStyle>
              <a:p>
                <a:pPr marL="0" marR="0" lvl="0" indent="0" algn="dist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5400" b="1" i="0" u="none" strike="noStrike" kern="1200" cap="none" spc="0" normalizeH="0" baseline="0" noProof="0">
                    <a:ln>
                      <a:noFill/>
                    </a:ln>
                    <a:solidFill>
                      <a:srgbClr val="404040"/>
                    </a:solidFill>
                    <a:effectLst/>
                    <a:uLnTx/>
                    <a:uFillTx/>
                    <a:latin typeface="方正粗黑繁体" panose="03000509000000000000" charset="-122"/>
                    <a:ea typeface="方正粗黑繁体" panose="03000509000000000000" charset="-122"/>
                    <a:cs typeface="Times New Roman" panose="02020603050405020304" pitchFamily="18" charset="0"/>
                  </a:rPr>
                  <a:t>THANKS</a:t>
                </a:r>
                <a:endParaRPr kumimoji="0" lang="zh-CN" altLang="en-US" sz="5400" b="1" i="0" u="none" strike="noStrike" kern="1200" cap="none" spc="0" normalizeH="0" baseline="0" noProof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方正粗黑繁体" panose="03000509000000000000" charset="-122"/>
                  <a:ea typeface="方正粗黑繁体" panose="03000509000000000000" charset="-122"/>
                  <a:cs typeface="Times New Roman" panose="02020603050405020304" pitchFamily="18" charset="0"/>
                </a:endParaRPr>
              </a:p>
            </p:txBody>
          </p:sp>
          <p:pic>
            <p:nvPicPr>
              <p:cNvPr id="5129" name="图片 8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5518432" y="913572"/>
                <a:ext cx="2045984" cy="1088954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图片 1" descr="1-01"/>
          <p:cNvPicPr>
            <a:picLocks noChangeAspect="1"/>
          </p:cNvPicPr>
          <p:nvPr userDrawn="1"/>
        </p:nvPicPr>
        <p:blipFill>
          <a:blip r:embed="rId2"/>
          <a:srcRect r="636"/>
          <a:stretch>
            <a:fillRect/>
          </a:stretch>
        </p:blipFill>
        <p:spPr>
          <a:xfrm>
            <a:off x="0" y="0"/>
            <a:ext cx="9144000" cy="51339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142875" y="138113"/>
            <a:ext cx="8858250" cy="486727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15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6148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451725" y="195263"/>
            <a:ext cx="1354138" cy="72072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6149" name="组合 11"/>
          <p:cNvGrpSpPr/>
          <p:nvPr userDrawn="1"/>
        </p:nvGrpSpPr>
        <p:grpSpPr>
          <a:xfrm>
            <a:off x="466725" y="987425"/>
            <a:ext cx="8210550" cy="3641725"/>
            <a:chOff x="251520" y="980207"/>
            <a:chExt cx="8784976" cy="3895800"/>
          </a:xfrm>
        </p:grpSpPr>
        <p:sp>
          <p:nvSpPr>
            <p:cNvPr id="6" name="圆角矩形 9"/>
            <p:cNvSpPr/>
            <p:nvPr/>
          </p:nvSpPr>
          <p:spPr>
            <a:xfrm>
              <a:off x="251520" y="980207"/>
              <a:ext cx="8784976" cy="3895800"/>
            </a:xfrm>
            <a:prstGeom prst="roundRect">
              <a:avLst>
                <a:gd name="adj" fmla="val 11033"/>
              </a:avLst>
            </a:prstGeom>
            <a:solidFill>
              <a:srgbClr val="B6DDE8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" name="圆角矩形 11"/>
            <p:cNvSpPr/>
            <p:nvPr/>
          </p:nvSpPr>
          <p:spPr>
            <a:xfrm>
              <a:off x="377214" y="1088895"/>
              <a:ext cx="8533588" cy="3678423"/>
            </a:xfrm>
            <a:prstGeom prst="roundRect">
              <a:avLst>
                <a:gd name="adj" fmla="val 11033"/>
              </a:avLst>
            </a:prstGeom>
            <a:noFill/>
            <a:ln w="25400">
              <a:solidFill>
                <a:schemeClr val="bg1"/>
              </a:solidFill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图形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9525" y="-4762"/>
            <a:ext cx="9153525" cy="5141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1" name="图形 5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1587" y="1338263"/>
            <a:ext cx="2624137" cy="1066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2" name="图形 7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15875" y="2260600"/>
            <a:ext cx="9153525" cy="26273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3" name="图形 10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4418013" y="180975"/>
            <a:ext cx="523875" cy="1920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4" name="图形 11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95325" y="617538"/>
            <a:ext cx="522288" cy="1920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5" name="图形 31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3940175" y="-17462"/>
            <a:ext cx="5157788" cy="5141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6" name="图形 32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-34925" y="-11112"/>
            <a:ext cx="5156200" cy="5141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7" name="图形 38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1182688" y="1355725"/>
            <a:ext cx="6784975" cy="2495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8" name="图形 13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114300" y="2854325"/>
            <a:ext cx="700088" cy="1390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9" name="图形 14"/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-22225" y="3259138"/>
            <a:ext cx="9166225" cy="18843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80" name="图形 15"/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3821113" y="3379788"/>
            <a:ext cx="2955925" cy="1323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81" name="图形 39"/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47625" y="150813"/>
            <a:ext cx="9048750" cy="4841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82" name="图片 4"/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7366000" y="280988"/>
            <a:ext cx="1354138" cy="7207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图形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9525" y="-4762"/>
            <a:ext cx="9153525" cy="5141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5" name="图形 5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1587" y="1338263"/>
            <a:ext cx="2624137" cy="1066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6" name="图形 7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15875" y="2260600"/>
            <a:ext cx="9153525" cy="26273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7" name="图形 10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4418013" y="180975"/>
            <a:ext cx="523875" cy="1920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8" name="图形 11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95325" y="617538"/>
            <a:ext cx="522288" cy="1920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9" name="图形 31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3940175" y="-17462"/>
            <a:ext cx="5157788" cy="5141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0" name="图形 32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-34925" y="-11112"/>
            <a:ext cx="5156200" cy="5141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1" name="图形 38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1182688" y="1355725"/>
            <a:ext cx="6784975" cy="2495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2" name="图形 13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114300" y="2854325"/>
            <a:ext cx="700088" cy="1390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3" name="图形 14"/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-22225" y="3259138"/>
            <a:ext cx="9166225" cy="18843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4" name="图形 15"/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3821113" y="3379788"/>
            <a:ext cx="2955925" cy="1323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5" name="图形 39"/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47625" y="150813"/>
            <a:ext cx="9048750" cy="4841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6" name="图片 4"/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7366000" y="280988"/>
            <a:ext cx="1354138" cy="720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" name="矩形 14"/>
          <p:cNvSpPr/>
          <p:nvPr/>
        </p:nvSpPr>
        <p:spPr>
          <a:xfrm>
            <a:off x="-26987" y="-38100"/>
            <a:ext cx="9197975" cy="519747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135" rIns="1080135" anchor="ctr"/>
          <a:lstStyle/>
          <a:p>
            <a:pPr marL="0" marR="0" lvl="0" indent="4572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5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  <a:sym typeface="+mn-ea"/>
              </a:rPr>
              <a:t>声  明</a:t>
            </a:r>
            <a:endParaRPr kumimoji="0" lang="zh-CN" altLang="en-US" sz="35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  <a:sym typeface="+mn-ea"/>
            </a:endParaRPr>
          </a:p>
          <a:p>
            <a:pPr marL="0" marR="0" lvl="0" indent="4572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5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  <a:p>
            <a:pPr marL="0" marR="0" lvl="0" indent="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  <a:sym typeface="+mn-ea"/>
              </a:rPr>
              <a:t> 本文件仅用于个人学习、研究或欣赏，以及其他非商业性或非盈利性用途，但同时应遵守著作权法及其他相关法律的规定，不得侵犯本公司及相关权利人的合法权利。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  <a:sym typeface="+mn-ea"/>
            </a:endParaRPr>
          </a:p>
          <a:p>
            <a:pPr marL="0" marR="0" lvl="0" indent="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  <a:sym typeface="+mn-ea"/>
              </a:rPr>
              <a:t> 除此以外，将本文件任何内容用于其他用途时，应获得授权，如发现未经授权用于商业或盈利用途将追究侵权者的法律责任。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  <a:sym typeface="+mn-ea"/>
            </a:endParaRPr>
          </a:p>
          <a:p>
            <a:pPr marL="0" marR="0" lvl="0" indent="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  <a:p>
            <a:pPr marL="0" marR="0" lvl="0" indent="45720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  <a:sym typeface="+mn-ea"/>
              </a:rPr>
              <a:t>武汉天成贵龙文化传播有限公司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  <a:sym typeface="+mn-ea"/>
            </a:endParaRPr>
          </a:p>
          <a:p>
            <a:pPr marL="0" marR="0" lvl="0" indent="45720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  <a:sym typeface="+mn-ea"/>
              </a:rPr>
              <a:t>湖北山河律师事务所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26987" y="-38100"/>
            <a:ext cx="9197975" cy="519747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135" rIns="1080135" anchor="ctr"/>
          <a:lstStyle/>
          <a:p>
            <a:pPr marL="0" marR="0" lvl="0" indent="4572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5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+mn-ea"/>
                <a:cs typeface="+mn-cs"/>
                <a:sym typeface="+mn-ea"/>
              </a:rPr>
              <a:t>声  明</a:t>
            </a:r>
            <a:endParaRPr kumimoji="0" lang="zh-CN" altLang="en-US" sz="35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charset="-122"/>
              <a:ea typeface="+mn-ea"/>
              <a:cs typeface="+mn-cs"/>
              <a:sym typeface="+mn-ea"/>
            </a:endParaRPr>
          </a:p>
          <a:p>
            <a:pPr marL="0" marR="0" lvl="0" indent="4572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5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charset="-122"/>
              <a:ea typeface="+mn-ea"/>
              <a:cs typeface="+mn-cs"/>
            </a:endParaRPr>
          </a:p>
          <a:p>
            <a:pPr marL="0" marR="0" lvl="0" indent="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+mn-ea"/>
                <a:cs typeface="+mn-cs"/>
                <a:sym typeface="+mn-ea"/>
              </a:rPr>
              <a:t> 本文件仅用于个人学习、研究或欣赏，以及其他非商业性或非盈利性用途，但同时应遵守著作权法及其他相关法律的规定，不得侵犯本司及相关权利人的合法权利。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charset="-122"/>
              <a:ea typeface="+mn-ea"/>
              <a:cs typeface="+mn-cs"/>
              <a:sym typeface="+mn-ea"/>
            </a:endParaRPr>
          </a:p>
          <a:p>
            <a:pPr marL="0" marR="0" lvl="0" indent="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+mn-ea"/>
                <a:cs typeface="+mn-cs"/>
                <a:sym typeface="+mn-ea"/>
              </a:rPr>
              <a:t> 除此以外，将本文件任何内容用于其他用途时，应获得授权，如发现未经授权用于商业或盈利用途将追究侵权者的法律责任。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charset="-122"/>
              <a:ea typeface="+mn-ea"/>
              <a:cs typeface="+mn-cs"/>
              <a:sym typeface="+mn-ea"/>
            </a:endParaRPr>
          </a:p>
          <a:p>
            <a:pPr marL="0" marR="0" lvl="0" indent="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charset="-122"/>
              <a:ea typeface="+mn-ea"/>
              <a:cs typeface="+mn-cs"/>
            </a:endParaRPr>
          </a:p>
          <a:p>
            <a:pPr marL="0" marR="0" lvl="0" indent="45720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+mn-ea"/>
                <a:cs typeface="+mn-cs"/>
                <a:sym typeface="+mn-ea"/>
              </a:rPr>
              <a:t>武汉天成贵龙文化传播有限公司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charset="-122"/>
              <a:ea typeface="+mn-ea"/>
              <a:cs typeface="+mn-cs"/>
              <a:sym typeface="+mn-ea"/>
            </a:endParaRPr>
          </a:p>
          <a:p>
            <a:pPr marL="0" marR="0" lvl="0" indent="45720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+mn-ea"/>
                <a:cs typeface="+mn-cs"/>
                <a:sym typeface="+mn-ea"/>
              </a:rPr>
              <a:t>湖北山河律师事务所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charset="-122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6" Type="http://schemas.openxmlformats.org/officeDocument/2006/relationships/theme" Target="../theme/theme2.xml"/><Relationship Id="rId5" Type="http://schemas.openxmlformats.org/officeDocument/2006/relationships/image" Target="../media/image28.png"/><Relationship Id="rId4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0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44.png"/><Relationship Id="rId1" Type="http://schemas.openxmlformats.org/officeDocument/2006/relationships/image" Target="../media/image45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7.emf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9.png"/><Relationship Id="rId1" Type="http://schemas.openxmlformats.org/officeDocument/2006/relationships/hyperlink" Target="&#38543;&#22530;&#32451;&#20064;T3.gsp" TargetMode="Externa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1.png"/><Relationship Id="rId1" Type="http://schemas.openxmlformats.org/officeDocument/2006/relationships/image" Target="../media/image5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2.pn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image" Target="../media/image37.png"/><Relationship Id="rId5" Type="http://schemas.openxmlformats.org/officeDocument/2006/relationships/image" Target="../media/image32.png"/><Relationship Id="rId4" Type="http://schemas.openxmlformats.org/officeDocument/2006/relationships/image" Target="../media/image36.emf"/><Relationship Id="rId3" Type="http://schemas.openxmlformats.org/officeDocument/2006/relationships/image" Target="../media/image35.png"/><Relationship Id="rId2" Type="http://schemas.openxmlformats.org/officeDocument/2006/relationships/image" Target="../media/image34.emf"/><Relationship Id="rId1" Type="http://schemas.openxmlformats.org/officeDocument/2006/relationships/image" Target="../media/image33.em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8.em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8.em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9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.vml"/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42.png"/><Relationship Id="rId3" Type="http://schemas.openxmlformats.org/officeDocument/2006/relationships/image" Target="../media/image41.png"/><Relationship Id="rId2" Type="http://schemas.openxmlformats.org/officeDocument/2006/relationships/image" Target="../media/image40.wmf"/><Relationship Id="rId1" Type="http://schemas.openxmlformats.org/officeDocument/2006/relationships/oleObject" Target="../embeddings/oleObject1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44.png"/><Relationship Id="rId1" Type="http://schemas.openxmlformats.org/officeDocument/2006/relationships/image" Target="../media/image4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304925" y="1419622"/>
            <a:ext cx="6535738" cy="1822165"/>
          </a:xfrm>
          <a:prstGeom prst="rect">
            <a:avLst/>
          </a:prstGeom>
          <a:noFill/>
        </p:spPr>
        <p:txBody>
          <a:bodyPr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</a:rPr>
              <a:t>第</a:t>
            </a: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</a:rPr>
              <a:t>2</a:t>
            </a: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</a:rPr>
              <a:t>课时</a:t>
            </a:r>
            <a:endParaRPr kumimoji="0" lang="en-US" altLang="zh-CN" sz="4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ea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</a:rPr>
              <a:t>平行四边形的判定定理 </a:t>
            </a: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</a:rPr>
              <a:t>3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588" y="42863"/>
            <a:ext cx="2160588" cy="368300"/>
          </a:xfrm>
          <a:prstGeom prst="rect">
            <a:avLst/>
          </a:prstGeom>
          <a:noFill/>
        </p:spPr>
        <p:txBody>
          <a:bodyPr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</a:rPr>
              <a:t>湘教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</a:rPr>
              <a:t>·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</a:rPr>
              <a:t>八年级下册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ea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Box 2"/>
          <p:cNvSpPr txBox="1">
            <a:spLocks noChangeArrowheads="1"/>
          </p:cNvSpPr>
          <p:nvPr/>
        </p:nvSpPr>
        <p:spPr bwMode="auto">
          <a:xfrm>
            <a:off x="791617" y="1198306"/>
            <a:ext cx="7560766" cy="2600199"/>
          </a:xfrm>
          <a:prstGeom prst="rect">
            <a:avLst/>
          </a:prstGeom>
          <a:noFill/>
          <a:ln>
            <a:noFill/>
          </a:ln>
        </p:spPr>
        <p:txBody>
          <a:bodyPr wrap="square" anchor="t">
            <a:spAutoFit/>
          </a:bodyPr>
          <a:lstStyle>
            <a:defPPr>
              <a:defRPr lang="zh-CN"/>
            </a:defPPr>
            <a:lvl1pPr eaLnBrk="1" hangingPunct="1">
              <a:lnSpc>
                <a:spcPct val="150000"/>
              </a:lnSpc>
              <a:defRPr sz="2400" b="1">
                <a:ea typeface="黑体" panose="02010609060101010101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 eaLnBrk="1" hangingPunct="1">
              <a:lnSpc>
                <a:spcPct val="150000"/>
              </a:lnSpc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charset="-122"/>
                <a:cs typeface="+mn-cs"/>
              </a:rPr>
              <a:t>        （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charset="-122"/>
                <a:cs typeface="+mn-cs"/>
              </a:rPr>
              <a:t>2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charset="-122"/>
                <a:cs typeface="+mn-cs"/>
              </a:rPr>
              <a:t>）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</a:rPr>
              <a:t>一组对边相等，另一组对边平行的四边形一定是平行四边形吗？如果是，说明理由；如果不是，试举出反例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</a:rPr>
              <a:t>.</a:t>
            </a:r>
            <a:endParaRPr lang="en-US" altLang="zh-CN" sz="2800" b="1" dirty="0">
              <a:latin typeface="Times New Roman" panose="02020603050405020304" pitchFamily="18" charset="0"/>
              <a:ea typeface="黑体" panose="02010609060101010101" charset="-122"/>
            </a:endParaRPr>
          </a:p>
          <a:p>
            <a:pPr marR="0" lvl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defRPr/>
            </a:pP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charset="-122"/>
              <a:cs typeface="+mn-cs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899592" y="3507854"/>
            <a:ext cx="4572000" cy="5232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不一定是平行四边形</a:t>
            </a: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.</a:t>
            </a:r>
            <a:endParaRPr lang="zh-CN" altLang="en-US" sz="28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775292" y="3154005"/>
            <a:ext cx="2821044" cy="137846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5649" y="411510"/>
            <a:ext cx="2491817" cy="6935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"/>
          <p:cNvSpPr txBox="1"/>
          <p:nvPr/>
        </p:nvSpPr>
        <p:spPr>
          <a:xfrm>
            <a:off x="468630" y="474663"/>
            <a:ext cx="6048375" cy="5588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黑体" panose="02010609060101010101" charset="-122"/>
                <a:cs typeface="+mn-cs"/>
              </a:rPr>
              <a:t>说一说，平行四边形的判定方法</a:t>
            </a:r>
            <a:r>
              <a:rPr kumimoji="0" lang="en-US" altLang="zh-CN" sz="2800" b="1" kern="1200" cap="none" spc="0" normalizeH="0" baseline="0" noProof="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黑体" panose="02010609060101010101" charset="-122"/>
                <a:cs typeface="+mn-cs"/>
              </a:rPr>
              <a:t>.</a:t>
            </a:r>
            <a:endParaRPr kumimoji="0" lang="zh-CN" altLang="en-US" sz="2800" b="1" kern="1200" cap="none" spc="0" normalizeH="0" baseline="0" noProof="0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黑体" panose="02010609060101010101" charset="-122"/>
              <a:cs typeface="+mn-cs"/>
            </a:endParaRPr>
          </a:p>
        </p:txBody>
      </p:sp>
      <p:graphicFrame>
        <p:nvGraphicFramePr>
          <p:cNvPr id="4" name="表格 4"/>
          <p:cNvGraphicFramePr>
            <a:graphicFrameLocks noGrp="1"/>
          </p:cNvGraphicFramePr>
          <p:nvPr/>
        </p:nvGraphicFramePr>
        <p:xfrm>
          <a:off x="468313" y="1323975"/>
          <a:ext cx="8064500" cy="331152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664165"/>
                <a:gridCol w="5400335"/>
              </a:tblGrid>
              <a:tr h="551921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/>
                        <a:t>已知条件</a:t>
                      </a:r>
                      <a:endParaRPr lang="zh-CN" altLang="en-US" sz="2000" b="1" dirty="0"/>
                    </a:p>
                  </a:txBody>
                  <a:tcPr marL="91436" marR="91436" marT="45708" marB="45708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/>
                        <a:t>选择判定方法</a:t>
                      </a:r>
                      <a:endParaRPr lang="zh-CN" altLang="en-US" sz="2000" b="1" dirty="0"/>
                    </a:p>
                  </a:txBody>
                  <a:tcPr marL="91436" marR="91436" marT="45708" marB="45708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551921">
                <a:tc>
                  <a:txBody>
                    <a:bodyPr/>
                    <a:lstStyle/>
                    <a:p>
                      <a:pPr algn="ctr"/>
                      <a:endParaRPr lang="zh-CN" altLang="en-US" sz="2000" b="1"/>
                    </a:p>
                  </a:txBody>
                  <a:tcPr marL="91436" marR="91436" marT="45708" marB="45708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/>
                    </a:p>
                  </a:txBody>
                  <a:tcPr marL="91436" marR="91436" marT="45708" marB="45708" anchor="ctr"/>
                </a:tc>
              </a:tr>
              <a:tr h="551921">
                <a:tc>
                  <a:txBody>
                    <a:bodyPr/>
                    <a:lstStyle/>
                    <a:p>
                      <a:pPr algn="ctr"/>
                      <a:endParaRPr lang="zh-CN" altLang="en-US" sz="2000" b="1"/>
                    </a:p>
                  </a:txBody>
                  <a:tcPr marL="91436" marR="91436" marT="45708" marB="45708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/>
                    </a:p>
                  </a:txBody>
                  <a:tcPr marL="91436" marR="91436" marT="45708" marB="45708" anchor="ctr"/>
                </a:tc>
              </a:tr>
              <a:tr h="551921">
                <a:tc>
                  <a:txBody>
                    <a:bodyPr/>
                    <a:lstStyle/>
                    <a:p>
                      <a:pPr algn="ctr"/>
                      <a:endParaRPr lang="zh-CN" altLang="en-US" sz="2000" b="1"/>
                    </a:p>
                  </a:txBody>
                  <a:tcPr marL="91436" marR="91436" marT="45708" marB="45708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/>
                    </a:p>
                  </a:txBody>
                  <a:tcPr marL="91436" marR="91436" marT="45708" marB="45708" anchor="ctr"/>
                </a:tc>
              </a:tr>
              <a:tr h="551921">
                <a:tc>
                  <a:txBody>
                    <a:bodyPr/>
                    <a:lstStyle/>
                    <a:p>
                      <a:pPr algn="ctr"/>
                      <a:endParaRPr lang="zh-CN" altLang="en-US" sz="2000" b="1"/>
                    </a:p>
                  </a:txBody>
                  <a:tcPr marL="91436" marR="91436" marT="45708" marB="45708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/>
                    </a:p>
                  </a:txBody>
                  <a:tcPr marL="91436" marR="91436" marT="45708" marB="45708" anchor="ctr"/>
                </a:tc>
              </a:tr>
              <a:tr h="551921">
                <a:tc>
                  <a:txBody>
                    <a:bodyPr/>
                    <a:lstStyle/>
                    <a:p>
                      <a:pPr algn="ctr"/>
                      <a:endParaRPr lang="zh-CN" altLang="en-US" sz="2000" b="1"/>
                    </a:p>
                  </a:txBody>
                  <a:tcPr marL="91436" marR="91436" marT="45708" marB="45708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/>
                    </a:p>
                  </a:txBody>
                  <a:tcPr marL="91436" marR="91436" marT="45708" marB="45708" anchor="ctr"/>
                </a:tc>
              </a:tr>
            </a:tbl>
          </a:graphicData>
        </a:graphic>
      </p:graphicFrame>
      <p:sp>
        <p:nvSpPr>
          <p:cNvPr id="6" name="文本框 5"/>
          <p:cNvSpPr txBox="1"/>
          <p:nvPr/>
        </p:nvSpPr>
        <p:spPr>
          <a:xfrm>
            <a:off x="541655" y="1955800"/>
            <a:ext cx="2484438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zh-CN" altLang="en-US" sz="2000" b="1" kern="1200" cap="none" spc="0" normalizeH="0" baseline="0" noProof="0" dirty="0">
                <a:latin typeface="+mn-ea"/>
                <a:ea typeface="+mn-ea"/>
                <a:cs typeface="+mn-cs"/>
              </a:rPr>
              <a:t>两组对边分别平行</a:t>
            </a:r>
            <a:endParaRPr kumimoji="0" lang="zh-CN" altLang="en-US" sz="2000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260725" y="1965325"/>
            <a:ext cx="5076825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20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两组对边分别平行的四边形是平行四边形</a:t>
            </a:r>
            <a:endParaRPr lang="zh-CN" altLang="en-US" sz="20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48786" y="2513965"/>
            <a:ext cx="2670175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zh-CN" altLang="en-US" sz="2000" b="1" kern="1200" cap="none" spc="0" normalizeH="0" baseline="0" noProof="0" dirty="0">
                <a:latin typeface="+mn-ea"/>
                <a:ea typeface="+mn-ea"/>
                <a:cs typeface="+mn-cs"/>
              </a:rPr>
              <a:t>一组对边平行且相等</a:t>
            </a:r>
            <a:endParaRPr kumimoji="0" lang="zh-CN" altLang="en-US" sz="2000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260725" y="2513330"/>
            <a:ext cx="5167312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一组对边平行且相等的四边形是平行四边形</a:t>
            </a:r>
            <a:endParaRPr lang="zh-CN" altLang="en-US" sz="20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>
            <a:spLocks noChangeArrowheads="1"/>
          </p:cNvSpPr>
          <p:nvPr/>
        </p:nvSpPr>
        <p:spPr bwMode="auto">
          <a:xfrm>
            <a:off x="512286" y="3072130"/>
            <a:ext cx="2543175" cy="4000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两组对边分别相等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260725" y="3061335"/>
            <a:ext cx="5118100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20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两组对边分别相等的四边形是平行四边形</a:t>
            </a:r>
            <a:endParaRPr lang="zh-CN" altLang="en-US" sz="20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619443" y="3630295"/>
            <a:ext cx="2328863" cy="4000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对角线互相平分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260725" y="3609340"/>
            <a:ext cx="5167312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20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对角线互相平分的四边形是平行四边形</a:t>
            </a:r>
            <a:endParaRPr lang="zh-CN" altLang="en-US" sz="20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" name="文本框 14"/>
          <p:cNvSpPr txBox="1">
            <a:spLocks noChangeArrowheads="1"/>
          </p:cNvSpPr>
          <p:nvPr/>
        </p:nvSpPr>
        <p:spPr bwMode="auto">
          <a:xfrm>
            <a:off x="548005" y="4188460"/>
            <a:ext cx="2471738" cy="4000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两组对角分别相等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260725" y="4157345"/>
            <a:ext cx="5297488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20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两组对角分别相等的四边形是平行四边形</a:t>
            </a:r>
            <a:endParaRPr lang="zh-CN" altLang="en-US" sz="20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  <p:bldP spid="12" grpId="0"/>
      <p:bldP spid="14" grpId="0"/>
      <p:bldP spid="1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6" name="Text Box 2"/>
          <p:cNvSpPr txBox="1"/>
          <p:nvPr/>
        </p:nvSpPr>
        <p:spPr>
          <a:xfrm>
            <a:off x="611188" y="915566"/>
            <a:ext cx="7345362" cy="1753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1. 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如图，把△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ABC 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的中线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AD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延长至 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E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，使得   </a:t>
            </a:r>
            <a:endParaRPr lang="en-US" altLang="zh-CN" sz="24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 DE 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= 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AD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，连接 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EB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，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EC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. </a:t>
            </a:r>
            <a:endParaRPr lang="en-US" altLang="zh-CN" sz="24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求证：四边形 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ABEC 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是平行四边形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.</a:t>
            </a:r>
            <a:endParaRPr lang="en-US" altLang="zh-CN" sz="24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9" name="Text Box 7"/>
          <p:cNvSpPr txBox="1"/>
          <p:nvPr/>
        </p:nvSpPr>
        <p:spPr>
          <a:xfrm>
            <a:off x="932180" y="2571750"/>
            <a:ext cx="5525660" cy="23063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证明：∵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AD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是△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ABC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的中线，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∴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DC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=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DB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，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又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∵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DE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=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AD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，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∴四边形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ABEC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是平行四边形（对角线互相平分的四边形是平行四边形）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.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" name="文本框 9"/>
          <p:cNvSpPr txBox="1"/>
          <p:nvPr/>
        </p:nvSpPr>
        <p:spPr>
          <a:xfrm flipH="1">
            <a:off x="4355976" y="1622906"/>
            <a:ext cx="2951832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【</a:t>
            </a:r>
            <a:r>
              <a:rPr lang="zh-CN" altLang="en-US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选自教材</a:t>
            </a:r>
            <a:r>
              <a:rPr lang="en-US" altLang="zh-CN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P17 </a:t>
            </a:r>
            <a:r>
              <a:rPr lang="zh-CN" altLang="en-US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练习 第</a:t>
            </a:r>
            <a:r>
              <a:rPr lang="en-US" altLang="zh-CN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题</a:t>
            </a:r>
            <a:r>
              <a:rPr lang="en-US" altLang="zh-CN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】</a:t>
            </a:r>
            <a:endParaRPr lang="zh-CN" altLang="en-US" sz="1600" b="1" dirty="0">
              <a:solidFill>
                <a:srgbClr val="FE97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9750" y="405765"/>
            <a:ext cx="2069204" cy="580802"/>
          </a:xfrm>
          <a:prstGeom prst="rect">
            <a:avLst/>
          </a:prstGeom>
        </p:spPr>
      </p:pic>
      <p:grpSp>
        <p:nvGrpSpPr>
          <p:cNvPr id="20" name="组合 19"/>
          <p:cNvGrpSpPr/>
          <p:nvPr/>
        </p:nvGrpSpPr>
        <p:grpSpPr>
          <a:xfrm>
            <a:off x="5580112" y="2464328"/>
            <a:ext cx="3386316" cy="1942360"/>
            <a:chOff x="5580112" y="2464328"/>
            <a:chExt cx="3386316" cy="1942360"/>
          </a:xfrm>
        </p:grpSpPr>
        <p:sp>
          <p:nvSpPr>
            <p:cNvPr id="6" name="平行四边形 5"/>
            <p:cNvSpPr/>
            <p:nvPr/>
          </p:nvSpPr>
          <p:spPr>
            <a:xfrm rot="19749377" flipH="1">
              <a:off x="6108189" y="2826694"/>
              <a:ext cx="2040188" cy="1218306"/>
            </a:xfrm>
            <a:prstGeom prst="parallelogram">
              <a:avLst>
                <a:gd name="adj" fmla="val 73576"/>
              </a:avLst>
            </a:prstGeom>
            <a:noFill/>
            <a:ln w="19050">
              <a:solidFill>
                <a:srgbClr val="0E469C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8" name="直接连接符 7"/>
            <p:cNvCxnSpPr/>
            <p:nvPr/>
          </p:nvCxnSpPr>
          <p:spPr>
            <a:xfrm>
              <a:off x="5940150" y="3435740"/>
              <a:ext cx="2376266" cy="0"/>
            </a:xfrm>
            <a:prstGeom prst="line">
              <a:avLst/>
            </a:prstGeom>
            <a:ln w="19050">
              <a:solidFill>
                <a:srgbClr val="0E469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6919595" y="2837815"/>
              <a:ext cx="419735" cy="1185545"/>
            </a:xfrm>
            <a:prstGeom prst="line">
              <a:avLst/>
            </a:prstGeom>
            <a:ln w="19050">
              <a:solidFill>
                <a:srgbClr val="0E469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Text Box 8"/>
            <p:cNvSpPr txBox="1"/>
            <p:nvPr/>
          </p:nvSpPr>
          <p:spPr>
            <a:xfrm>
              <a:off x="5580112" y="3238059"/>
              <a:ext cx="685800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en-US" altLang="zh-CN" sz="2400" b="1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A</a:t>
              </a:r>
              <a:endParaRPr lang="en-US" altLang="zh-CN" sz="2400" b="1" i="1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6" name="Text Box 9"/>
            <p:cNvSpPr txBox="1"/>
            <p:nvPr/>
          </p:nvSpPr>
          <p:spPr>
            <a:xfrm>
              <a:off x="7107852" y="3945023"/>
              <a:ext cx="685800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en-US" altLang="zh-CN" sz="2400" b="1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B</a:t>
              </a:r>
              <a:endParaRPr lang="en-US" altLang="zh-CN" sz="2400" b="1" i="1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7" name="Text Box 8"/>
            <p:cNvSpPr txBox="1"/>
            <p:nvPr/>
          </p:nvSpPr>
          <p:spPr>
            <a:xfrm>
              <a:off x="6694512" y="3075806"/>
              <a:ext cx="685800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en-US" altLang="zh-CN" sz="2400" b="1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D</a:t>
              </a:r>
              <a:endParaRPr lang="en-US" altLang="zh-CN" sz="2400" b="1" i="1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8" name="Text Box 9"/>
            <p:cNvSpPr txBox="1"/>
            <p:nvPr/>
          </p:nvSpPr>
          <p:spPr>
            <a:xfrm>
              <a:off x="6764952" y="2464328"/>
              <a:ext cx="685800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en-US" altLang="zh-CN" sz="2400" b="1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C</a:t>
              </a:r>
              <a:endParaRPr lang="en-US" altLang="zh-CN" sz="2400" b="1" i="1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9" name="Text Box 8"/>
            <p:cNvSpPr txBox="1"/>
            <p:nvPr/>
          </p:nvSpPr>
          <p:spPr>
            <a:xfrm>
              <a:off x="8280628" y="3238059"/>
              <a:ext cx="685800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en-US" altLang="zh-CN" sz="2400" b="1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E</a:t>
              </a:r>
              <a:endParaRPr lang="en-US" altLang="zh-CN" sz="2400" b="1" i="1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ext Box 4"/>
          <p:cNvSpPr txBox="1"/>
          <p:nvPr/>
        </p:nvSpPr>
        <p:spPr>
          <a:xfrm>
            <a:off x="467544" y="514575"/>
            <a:ext cx="7018487" cy="148111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2. 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如图，</a:t>
            </a:r>
            <a:r>
              <a:rPr lang="zh-CN" altLang="en-US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□ 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ABCD 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的对角线相交于点 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O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，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MN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经过点 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O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，分别与 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AB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，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CD 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交于点 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M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，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N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，连接 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AN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，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CM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. 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求证：四边形 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AMCN 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是平行四边形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.</a:t>
            </a:r>
            <a:endParaRPr lang="en-US" altLang="zh-CN" sz="24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9" name="Text Box 16"/>
          <p:cNvSpPr txBox="1">
            <a:spLocks noChangeArrowheads="1"/>
          </p:cNvSpPr>
          <p:nvPr/>
        </p:nvSpPr>
        <p:spPr bwMode="auto">
          <a:xfrm>
            <a:off x="395536" y="1995686"/>
            <a:ext cx="7666559" cy="286131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2400" b="1">
                <a:solidFill>
                  <a:srgbClr val="0000FF"/>
                </a:solidFill>
                <a:latin typeface="+mn-lt"/>
                <a:ea typeface="+mn-ea"/>
              </a:defRPr>
            </a:lvl1pPr>
            <a:lvl2pPr marL="742950" indent="-285750" algn="ctr">
              <a:defRPr sz="2800">
                <a:solidFill>
                  <a:schemeClr val="bg1"/>
                </a:solidFill>
                <a:ea typeface="宋体" panose="02010600030101010101" pitchFamily="2" charset="-122"/>
              </a:defRPr>
            </a:lvl2pPr>
            <a:lvl3pPr marL="1143000" indent="-228600" algn="ctr">
              <a:defRPr sz="2800">
                <a:solidFill>
                  <a:schemeClr val="bg1"/>
                </a:solidFill>
                <a:ea typeface="宋体" panose="02010600030101010101" pitchFamily="2" charset="-122"/>
              </a:defRPr>
            </a:lvl3pPr>
            <a:lvl4pPr marL="1600200" indent="-228600" algn="ctr">
              <a:defRPr sz="2800">
                <a:solidFill>
                  <a:schemeClr val="bg1"/>
                </a:solidFill>
                <a:ea typeface="宋体" panose="02010600030101010101" pitchFamily="2" charset="-122"/>
              </a:defRPr>
            </a:lvl4pPr>
            <a:lvl5pPr marL="2057400" indent="-228600" algn="ctr">
              <a:defRPr sz="2800">
                <a:solidFill>
                  <a:schemeClr val="bg1"/>
                </a:solidFill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+mj-ea"/>
                <a:cs typeface="+mn-cs"/>
              </a:rPr>
              <a:t>证明： </a:t>
            </a:r>
            <a:r>
              <a:rPr kumimoji="0" lang="en-US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+mj-ea"/>
                <a:cs typeface="+mn-cs"/>
              </a:rPr>
              <a:t>∵</a:t>
            </a: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+mj-ea"/>
                <a:cs typeface="+mn-cs"/>
              </a:rPr>
              <a:t>四边形</a:t>
            </a:r>
            <a:r>
              <a:rPr kumimoji="0" lang="en-US" altLang="zh-CN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+mj-ea"/>
                <a:cs typeface="+mn-cs"/>
              </a:rPr>
              <a:t>ABCD</a:t>
            </a: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+mj-ea"/>
                <a:cs typeface="+mn-cs"/>
              </a:rPr>
              <a:t>为平行四边形，</a:t>
            </a:r>
            <a:endParaRPr kumimoji="0" lang="en-US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ea typeface="+mj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+mj-ea"/>
                <a:cs typeface="+mn-cs"/>
              </a:rPr>
              <a:t>∴</a:t>
            </a:r>
            <a:r>
              <a:rPr kumimoji="0" lang="en-US" altLang="zh-CN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+mj-ea"/>
                <a:cs typeface="+mn-cs"/>
              </a:rPr>
              <a:t>AO </a:t>
            </a:r>
            <a:r>
              <a:rPr kumimoji="0" lang="en-US" altLang="zh-CN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+mj-ea"/>
                <a:cs typeface="+mn-cs"/>
              </a:rPr>
              <a:t>= </a:t>
            </a:r>
            <a:r>
              <a:rPr kumimoji="0" lang="en-US" altLang="zh-CN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+mj-ea"/>
                <a:cs typeface="+mn-cs"/>
              </a:rPr>
              <a:t>CO</a:t>
            </a:r>
            <a:r>
              <a:rPr kumimoji="0" lang="en-US" altLang="zh-CN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+mj-ea"/>
                <a:cs typeface="+mn-cs"/>
              </a:rPr>
              <a:t>， </a:t>
            </a:r>
            <a:r>
              <a:rPr kumimoji="0" lang="en-US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+mj-ea"/>
                <a:cs typeface="+mn-cs"/>
              </a:rPr>
              <a:t>AB</a:t>
            </a:r>
            <a:r>
              <a:rPr kumimoji="0" lang="en-US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+mj-ea"/>
                <a:cs typeface="+mn-cs"/>
              </a:rPr>
              <a:t> </a:t>
            </a:r>
            <a:r>
              <a:rPr kumimoji="0" lang="en-US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+mj-ea"/>
                <a:cs typeface="+mn-cs"/>
              </a:rPr>
              <a:t>//</a:t>
            </a:r>
            <a:r>
              <a:rPr kumimoji="0" lang="en-US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+mj-ea"/>
                <a:cs typeface="+mn-cs"/>
              </a:rPr>
              <a:t> </a:t>
            </a:r>
            <a:r>
              <a:rPr kumimoji="0" lang="en-US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+mj-ea"/>
                <a:cs typeface="+mn-cs"/>
              </a:rPr>
              <a:t>CD</a:t>
            </a: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+mj-ea"/>
                <a:cs typeface="+mn-cs"/>
              </a:rPr>
              <a:t>，∠</a:t>
            </a:r>
            <a:r>
              <a:rPr kumimoji="0" lang="en-US" altLang="zh-CN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+mj-ea"/>
                <a:cs typeface="+mn-cs"/>
              </a:rPr>
              <a:t>MAO </a:t>
            </a:r>
            <a:r>
              <a:rPr kumimoji="0" lang="en-US" altLang="zh-CN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+mj-ea"/>
                <a:cs typeface="+mn-cs"/>
              </a:rPr>
              <a:t>= </a:t>
            </a: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+mj-ea"/>
                <a:cs typeface="+mn-cs"/>
              </a:rPr>
              <a:t>∠</a:t>
            </a:r>
            <a:r>
              <a:rPr kumimoji="0" lang="en-US" altLang="zh-CN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+mj-ea"/>
                <a:cs typeface="+mn-cs"/>
              </a:rPr>
              <a:t>NCO</a:t>
            </a:r>
            <a:r>
              <a:rPr kumimoji="0" lang="en-US" altLang="zh-CN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+mj-ea"/>
                <a:cs typeface="+mn-cs"/>
              </a:rPr>
              <a:t>，</a:t>
            </a:r>
            <a:endParaRPr kumimoji="0" lang="en-US" altLang="zh-CN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ea typeface="+mj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+mj-ea"/>
                <a:cs typeface="+mn-cs"/>
              </a:rPr>
              <a:t>∴△</a:t>
            </a:r>
            <a:r>
              <a:rPr kumimoji="0" lang="en-US" altLang="zh-CN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+mj-ea"/>
                <a:cs typeface="+mn-cs"/>
              </a:rPr>
              <a:t>AMO</a:t>
            </a: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≌</a:t>
            </a: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+mj-ea"/>
                <a:cs typeface="+mn-cs"/>
              </a:rPr>
              <a:t>△</a:t>
            </a:r>
            <a:r>
              <a:rPr kumimoji="0" lang="en-US" altLang="zh-CN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+mj-ea"/>
                <a:cs typeface="+mn-cs"/>
              </a:rPr>
              <a:t>CNO</a:t>
            </a: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+mj-ea"/>
                <a:cs typeface="+mn-cs"/>
              </a:rPr>
              <a:t>（</a:t>
            </a:r>
            <a:r>
              <a:rPr kumimoji="0" lang="en-US" altLang="zh-CN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+mj-ea"/>
                <a:cs typeface="+mn-cs"/>
              </a:rPr>
              <a:t>ASA</a:t>
            </a: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+mj-ea"/>
                <a:cs typeface="+mn-cs"/>
              </a:rPr>
              <a:t>）</a:t>
            </a:r>
            <a:r>
              <a:rPr kumimoji="0" lang="en-US" altLang="zh-CN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+mj-ea"/>
                <a:cs typeface="+mn-cs"/>
              </a:rPr>
              <a:t>. </a:t>
            </a: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+mj-ea"/>
                <a:cs typeface="+mn-cs"/>
              </a:rPr>
              <a:t>∴</a:t>
            </a:r>
            <a:r>
              <a:rPr kumimoji="0" lang="en-US" altLang="zh-CN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+mj-ea"/>
                <a:cs typeface="+mn-cs"/>
              </a:rPr>
              <a:t>MO </a:t>
            </a:r>
            <a:r>
              <a:rPr kumimoji="0" lang="en-US" altLang="zh-CN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+mj-ea"/>
                <a:cs typeface="+mn-cs"/>
              </a:rPr>
              <a:t>= </a:t>
            </a:r>
            <a:r>
              <a:rPr kumimoji="0" lang="en-US" altLang="zh-CN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+mj-ea"/>
                <a:cs typeface="+mn-cs"/>
              </a:rPr>
              <a:t>NO</a:t>
            </a:r>
            <a:r>
              <a:rPr kumimoji="0" lang="en-US" altLang="zh-CN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+mj-ea"/>
                <a:cs typeface="+mn-cs"/>
              </a:rPr>
              <a:t>.</a:t>
            </a:r>
            <a:endParaRPr kumimoji="0" lang="en-US" altLang="zh-CN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ea typeface="+mj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+mj-ea"/>
                <a:cs typeface="+mn-cs"/>
              </a:rPr>
              <a:t>即</a:t>
            </a:r>
            <a:r>
              <a:rPr kumimoji="0" lang="en-US" altLang="zh-CN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+mj-ea"/>
                <a:cs typeface="+mn-cs"/>
              </a:rPr>
              <a:t>AC </a:t>
            </a: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+mj-ea"/>
                <a:cs typeface="+mn-cs"/>
              </a:rPr>
              <a:t>与 </a:t>
            </a:r>
            <a:r>
              <a:rPr kumimoji="0" lang="en-US" altLang="zh-CN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+mj-ea"/>
                <a:cs typeface="+mn-cs"/>
              </a:rPr>
              <a:t>MN </a:t>
            </a: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+mj-ea"/>
                <a:cs typeface="+mn-cs"/>
              </a:rPr>
              <a:t>互相平分，且是四边形 </a:t>
            </a:r>
            <a:r>
              <a:rPr kumimoji="0" lang="en-US" altLang="zh-CN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+mj-ea"/>
                <a:cs typeface="+mn-cs"/>
              </a:rPr>
              <a:t>AMCN </a:t>
            </a: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+mj-ea"/>
                <a:cs typeface="+mn-cs"/>
              </a:rPr>
              <a:t>的对角线，</a:t>
            </a:r>
            <a:endParaRPr kumimoji="0" lang="en-US" altLang="zh-CN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ea typeface="+mj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+mj-ea"/>
                <a:cs typeface="+mn-cs"/>
              </a:rPr>
              <a:t>∴四边形 </a:t>
            </a:r>
            <a:r>
              <a:rPr kumimoji="0" lang="en-US" altLang="zh-CN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+mj-ea"/>
                <a:cs typeface="+mn-cs"/>
              </a:rPr>
              <a:t>AMCN</a:t>
            </a:r>
            <a:r>
              <a:rPr kumimoji="0" lang="en-US" altLang="zh-CN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+mj-ea"/>
                <a:cs typeface="+mn-cs"/>
              </a:rPr>
              <a:t> </a:t>
            </a: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+mj-ea"/>
                <a:cs typeface="+mn-cs"/>
              </a:rPr>
              <a:t>是平行四边形</a:t>
            </a:r>
            <a:r>
              <a:rPr kumimoji="0" lang="en-US" altLang="zh-CN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+mj-ea"/>
                <a:cs typeface="+mn-cs"/>
              </a:rPr>
              <a:t>.</a:t>
            </a:r>
            <a:endParaRPr kumimoji="0" lang="en-US" altLang="zh-CN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ea typeface="+mj-ea"/>
              <a:cs typeface="+mn-cs"/>
            </a:endParaRPr>
          </a:p>
        </p:txBody>
      </p:sp>
      <p:pic>
        <p:nvPicPr>
          <p:cNvPr id="29701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12160" y="1995686"/>
            <a:ext cx="2902757" cy="194354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9"/>
          <p:cNvSpPr txBox="1"/>
          <p:nvPr/>
        </p:nvSpPr>
        <p:spPr>
          <a:xfrm flipH="1">
            <a:off x="5868144" y="1563638"/>
            <a:ext cx="2918121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【</a:t>
            </a:r>
            <a:r>
              <a:rPr lang="zh-CN" altLang="en-US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选自教材</a:t>
            </a:r>
            <a:r>
              <a:rPr lang="en-US" altLang="zh-CN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P17 </a:t>
            </a:r>
            <a:r>
              <a:rPr lang="zh-CN" altLang="en-US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练习 第</a:t>
            </a:r>
            <a:r>
              <a:rPr lang="en-US" altLang="zh-CN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题</a:t>
            </a:r>
            <a:r>
              <a:rPr lang="en-US" altLang="zh-CN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】</a:t>
            </a:r>
            <a:endParaRPr lang="zh-CN" altLang="en-US" sz="1600" b="1" dirty="0">
              <a:solidFill>
                <a:srgbClr val="FE97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图片 1"/>
          <p:cNvPicPr>
            <a:picLocks noChangeAspect="1"/>
          </p:cNvPicPr>
          <p:nvPr/>
        </p:nvPicPr>
        <p:blipFill>
          <a:blip r:embed="rId1"/>
          <a:srcRect l="15620" t="31876" r="14226" b="30597"/>
          <a:stretch>
            <a:fillRect/>
          </a:stretch>
        </p:blipFill>
        <p:spPr>
          <a:xfrm>
            <a:off x="-252412" y="-231775"/>
            <a:ext cx="2682875" cy="1435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77333" y="193629"/>
            <a:ext cx="2023076" cy="584775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marR="0" lvl="0" indent="0" algn="dist" defTabSz="914400" latinLnBrk="0">
              <a:lnSpc>
                <a:spcPct val="100000"/>
              </a:lnSpc>
              <a:buClrTx/>
              <a:buSzTx/>
              <a:buFontTx/>
              <a:buNone/>
              <a:defRPr sz="3200" b="1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62000"/>
                    </a:srgbClr>
                  </a:outerShdw>
                </a:effectLst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随堂练习</a:t>
            </a:r>
            <a:endParaRPr kumimoji="0" lang="zh-CN" altLang="en-US" sz="3200" b="1" i="0" u="none" strike="noStrike" kern="1200" cap="none" spc="0" normalizeH="0" baseline="0" noProof="0" dirty="0">
              <a:ln w="3175">
                <a:solidFill>
                  <a:schemeClr val="bg1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62000"/>
                  </a:srgbClr>
                </a:outerShdw>
              </a:effectLst>
              <a:uLnTx/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</p:txBody>
      </p:sp>
      <p:sp>
        <p:nvSpPr>
          <p:cNvPr id="30724" name="文本框 4"/>
          <p:cNvSpPr txBox="1"/>
          <p:nvPr/>
        </p:nvSpPr>
        <p:spPr>
          <a:xfrm>
            <a:off x="1043608" y="1210698"/>
            <a:ext cx="7452952" cy="301723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zh-CN" sz="26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1. </a:t>
            </a:r>
            <a:r>
              <a:rPr lang="zh-CN" altLang="en-US" sz="26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下面给出了四边形 </a:t>
            </a:r>
            <a:r>
              <a:rPr lang="en-US" altLang="zh-CN" sz="26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ABCD</a:t>
            </a:r>
            <a:r>
              <a:rPr lang="en-US" altLang="zh-CN" sz="26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 </a:t>
            </a:r>
            <a:r>
              <a:rPr lang="zh-CN" altLang="en-US" sz="26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中∠</a:t>
            </a:r>
            <a:r>
              <a:rPr lang="en-US" altLang="zh-CN" sz="26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A </a:t>
            </a:r>
            <a:r>
              <a:rPr lang="zh-CN" altLang="en-US" sz="26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，</a:t>
            </a:r>
            <a:r>
              <a:rPr lang="en-US" altLang="zh-CN" sz="26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∠</a:t>
            </a:r>
            <a:r>
              <a:rPr lang="en-US" altLang="zh-CN" sz="26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B</a:t>
            </a:r>
            <a:r>
              <a:rPr lang="zh-CN" altLang="en-US" sz="26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，</a:t>
            </a:r>
            <a:r>
              <a:rPr lang="en-US" altLang="zh-CN" sz="26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∠</a:t>
            </a:r>
            <a:r>
              <a:rPr lang="en-US" altLang="zh-CN" sz="26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C</a:t>
            </a:r>
            <a:r>
              <a:rPr lang="zh-CN" altLang="en-US" sz="26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，</a:t>
            </a:r>
            <a:r>
              <a:rPr lang="en-US" altLang="zh-CN" sz="26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∠</a:t>
            </a:r>
            <a:r>
              <a:rPr lang="en-US" altLang="zh-CN" sz="26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D </a:t>
            </a:r>
            <a:r>
              <a:rPr lang="zh-CN" altLang="en-US" sz="26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的度数之比，其中能判定四边形 </a:t>
            </a:r>
            <a:r>
              <a:rPr lang="en-US" altLang="zh-CN" sz="26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ABCD</a:t>
            </a:r>
            <a:r>
              <a:rPr lang="en-US" altLang="zh-CN" sz="26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 </a:t>
            </a:r>
            <a:r>
              <a:rPr lang="zh-CN" altLang="en-US" sz="26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是平行四边形的是（        ）</a:t>
            </a:r>
            <a:endParaRPr lang="en-US" altLang="zh-CN" sz="2600" b="1" dirty="0">
              <a:solidFill>
                <a:srgbClr val="000000"/>
              </a:solidFill>
              <a:latin typeface="+mn-lt"/>
              <a:ea typeface="黑体" panose="02010609060101010101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6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     A</a:t>
            </a:r>
            <a:r>
              <a:rPr lang="zh-CN" altLang="en-US" sz="26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．</a:t>
            </a:r>
            <a:r>
              <a:rPr lang="en-US" altLang="zh-CN" sz="26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3</a:t>
            </a:r>
            <a:r>
              <a:rPr lang="zh-CN" altLang="en-US" sz="26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∶</a:t>
            </a:r>
            <a:r>
              <a:rPr lang="en-US" altLang="zh-CN" sz="26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4</a:t>
            </a:r>
            <a:r>
              <a:rPr lang="zh-CN" altLang="en-US" sz="26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∶</a:t>
            </a:r>
            <a:r>
              <a:rPr lang="en-US" altLang="zh-CN" sz="26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4</a:t>
            </a:r>
            <a:r>
              <a:rPr lang="zh-CN" altLang="en-US" sz="26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∶</a:t>
            </a:r>
            <a:r>
              <a:rPr lang="en-US" altLang="zh-CN" sz="26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3</a:t>
            </a:r>
            <a:r>
              <a:rPr lang="zh-CN" altLang="en-US" sz="26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                      </a:t>
            </a:r>
            <a:r>
              <a:rPr lang="en-US" altLang="zh-CN" sz="26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B</a:t>
            </a:r>
            <a:r>
              <a:rPr lang="zh-CN" altLang="en-US" sz="26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．</a:t>
            </a:r>
            <a:r>
              <a:rPr lang="en-US" altLang="zh-CN" sz="26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2</a:t>
            </a:r>
            <a:r>
              <a:rPr lang="zh-CN" altLang="en-US" sz="26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∶</a:t>
            </a:r>
            <a:r>
              <a:rPr lang="en-US" altLang="zh-CN" sz="26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2</a:t>
            </a:r>
            <a:r>
              <a:rPr lang="zh-CN" altLang="en-US" sz="26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∶</a:t>
            </a:r>
            <a:r>
              <a:rPr lang="en-US" altLang="zh-CN" sz="26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3</a:t>
            </a:r>
            <a:r>
              <a:rPr lang="zh-CN" altLang="en-US" sz="26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∶</a:t>
            </a:r>
            <a:r>
              <a:rPr lang="en-US" altLang="zh-CN" sz="26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3</a:t>
            </a:r>
            <a:endParaRPr lang="zh-CN" altLang="en-US" sz="2600" b="1" dirty="0">
              <a:solidFill>
                <a:srgbClr val="000000"/>
              </a:solidFill>
              <a:latin typeface="+mn-lt"/>
              <a:ea typeface="黑体" panose="02010609060101010101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6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     C</a:t>
            </a:r>
            <a:r>
              <a:rPr lang="zh-CN" altLang="en-US" sz="26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．</a:t>
            </a:r>
            <a:r>
              <a:rPr lang="en-US" altLang="zh-CN" sz="26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4</a:t>
            </a:r>
            <a:r>
              <a:rPr lang="zh-CN" altLang="en-US" sz="26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∶</a:t>
            </a:r>
            <a:r>
              <a:rPr lang="en-US" altLang="zh-CN" sz="26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3</a:t>
            </a:r>
            <a:r>
              <a:rPr lang="zh-CN" altLang="en-US" sz="26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∶</a:t>
            </a:r>
            <a:r>
              <a:rPr lang="en-US" altLang="zh-CN" sz="26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2</a:t>
            </a:r>
            <a:r>
              <a:rPr lang="zh-CN" altLang="en-US" sz="26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∶</a:t>
            </a:r>
            <a:r>
              <a:rPr lang="en-US" altLang="zh-CN" sz="26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1</a:t>
            </a:r>
            <a:r>
              <a:rPr lang="zh-CN" altLang="en-US" sz="26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                      </a:t>
            </a:r>
            <a:r>
              <a:rPr lang="en-US" altLang="zh-CN" sz="26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D</a:t>
            </a:r>
            <a:r>
              <a:rPr lang="zh-CN" altLang="en-US" sz="26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．</a:t>
            </a:r>
            <a:r>
              <a:rPr lang="en-US" altLang="zh-CN" sz="26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4</a:t>
            </a:r>
            <a:r>
              <a:rPr lang="zh-CN" altLang="en-US" sz="26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∶</a:t>
            </a:r>
            <a:r>
              <a:rPr lang="en-US" altLang="zh-CN" sz="26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3</a:t>
            </a:r>
            <a:r>
              <a:rPr lang="zh-CN" altLang="en-US" sz="26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∶</a:t>
            </a:r>
            <a:r>
              <a:rPr lang="en-US" altLang="zh-CN" sz="26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4</a:t>
            </a:r>
            <a:r>
              <a:rPr lang="zh-CN" altLang="en-US" sz="26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∶</a:t>
            </a:r>
            <a:r>
              <a:rPr lang="en-US" altLang="zh-CN" sz="26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3</a:t>
            </a:r>
            <a:endParaRPr lang="zh-CN" altLang="en-US" sz="2600" b="1" i="1" dirty="0">
              <a:solidFill>
                <a:srgbClr val="000000"/>
              </a:solidFill>
              <a:latin typeface="+mn-lt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600016" y="2534810"/>
            <a:ext cx="620712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文本框 1"/>
          <p:cNvSpPr txBox="1"/>
          <p:nvPr/>
        </p:nvSpPr>
        <p:spPr>
          <a:xfrm>
            <a:off x="539750" y="842963"/>
            <a:ext cx="7993063" cy="1753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2. 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如图，在 </a:t>
            </a:r>
            <a:r>
              <a:rPr lang="zh-CN" altLang="en-US" sz="24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□ 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ABCD 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中，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E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，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F 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分别是对角线 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BD 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上两点，且 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BE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 = 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DF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，要证明四边形 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AECF 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是平行四边形，最简捷的方法是根据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_________________________________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来证明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.</a:t>
            </a:r>
            <a:endParaRPr lang="zh-CN" altLang="en-US" sz="2400" b="1" baseline="30000" dirty="0">
              <a:solidFill>
                <a:srgbClr val="000000"/>
              </a:solidFill>
              <a:latin typeface="+mn-lt"/>
              <a:ea typeface="黑体" panose="02010609060101010101" charset="-122"/>
            </a:endParaRPr>
          </a:p>
        </p:txBody>
      </p:sp>
      <p:pic>
        <p:nvPicPr>
          <p:cNvPr id="31747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48037" y="2677225"/>
            <a:ext cx="2447925" cy="18875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文本框 9"/>
          <p:cNvSpPr txBox="1"/>
          <p:nvPr/>
        </p:nvSpPr>
        <p:spPr>
          <a:xfrm>
            <a:off x="2519363" y="1936750"/>
            <a:ext cx="5453062" cy="5365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对角线互相平分的四边形是平行四边形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文本框 1"/>
          <p:cNvSpPr txBox="1"/>
          <p:nvPr/>
        </p:nvSpPr>
        <p:spPr>
          <a:xfrm>
            <a:off x="611386" y="798714"/>
            <a:ext cx="7993062" cy="2749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3. 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如图，△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ABC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 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中，点 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O 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是 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AC 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边上的一个动点，过点 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O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 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作直线 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MN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 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//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 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BC 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交∠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ACB 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的平分线于点 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E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，交∠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ACB 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的外角平分线于点 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F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.</a:t>
            </a:r>
            <a:endParaRPr lang="en-US" altLang="zh-CN" sz="2400" b="1" dirty="0">
              <a:solidFill>
                <a:srgbClr val="000000"/>
              </a:solidFill>
              <a:latin typeface="+mn-lt"/>
              <a:ea typeface="黑体" panose="02010609060101010101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（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1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） 请说明 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EO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 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=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 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FO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.</a:t>
            </a:r>
            <a:endParaRPr lang="en-US" altLang="zh-CN" sz="2400" b="1" dirty="0">
              <a:solidFill>
                <a:srgbClr val="000000"/>
              </a:solidFill>
              <a:latin typeface="+mn-lt"/>
              <a:ea typeface="黑体" panose="02010609060101010101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（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2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） 当点 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O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 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在 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AC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 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上运动到何处时，四边形 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AECF 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是平行四边形？ 并说明理由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. </a:t>
            </a:r>
            <a:endParaRPr lang="zh-CN" altLang="en-US" sz="2400" b="1" baseline="30000" dirty="0">
              <a:solidFill>
                <a:srgbClr val="000000"/>
              </a:solidFill>
              <a:latin typeface="+mn-lt"/>
              <a:ea typeface="黑体" panose="02010609060101010101" charset="-122"/>
            </a:endParaRPr>
          </a:p>
        </p:txBody>
      </p:sp>
      <p:sp>
        <p:nvSpPr>
          <p:cNvPr id="4" name="矩形: 圆角 3">
            <a:hlinkClick r:id="rId1" action="ppaction://hlinkfile"/>
          </p:cNvPr>
          <p:cNvSpPr/>
          <p:nvPr/>
        </p:nvSpPr>
        <p:spPr>
          <a:xfrm>
            <a:off x="1042988" y="3795687"/>
            <a:ext cx="1512888" cy="576263"/>
          </a:xfrm>
          <a:prstGeom prst="roundRect">
            <a:avLst/>
          </a:prstGeom>
          <a:solidFill>
            <a:srgbClr val="FE97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点击打开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42640" y="2943225"/>
            <a:ext cx="5364480" cy="19850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文本框 2"/>
          <p:cNvSpPr txBox="1"/>
          <p:nvPr/>
        </p:nvSpPr>
        <p:spPr>
          <a:xfrm>
            <a:off x="395536" y="339502"/>
            <a:ext cx="8331200" cy="12915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zh-CN" sz="26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4.</a:t>
            </a:r>
            <a:r>
              <a:rPr lang="zh-CN" altLang="en-US" sz="26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如图，在 </a:t>
            </a:r>
            <a:r>
              <a:rPr lang="zh-CN" altLang="en-US" sz="26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□</a:t>
            </a:r>
            <a:r>
              <a:rPr lang="zh-CN" altLang="en-US" sz="26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 </a:t>
            </a:r>
            <a:r>
              <a:rPr lang="en-US" altLang="zh-CN" sz="26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ABCD</a:t>
            </a:r>
            <a:r>
              <a:rPr lang="en-US" altLang="zh-CN" sz="26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 </a:t>
            </a:r>
            <a:r>
              <a:rPr lang="zh-CN" altLang="en-US" sz="26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中，</a:t>
            </a:r>
            <a:r>
              <a:rPr lang="en-US" altLang="zh-CN" sz="26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AE</a:t>
            </a:r>
            <a:r>
              <a:rPr lang="en-US" altLang="zh-CN" sz="26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⊥</a:t>
            </a:r>
            <a:r>
              <a:rPr lang="en-US" altLang="zh-CN" sz="26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BD</a:t>
            </a:r>
            <a:r>
              <a:rPr lang="zh-CN" altLang="en-US" sz="26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，</a:t>
            </a:r>
            <a:r>
              <a:rPr lang="en-US" altLang="zh-CN" sz="26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CF</a:t>
            </a:r>
            <a:r>
              <a:rPr lang="en-US" altLang="zh-CN" sz="26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⊥ </a:t>
            </a:r>
            <a:r>
              <a:rPr lang="en-US" altLang="zh-CN" sz="26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BD</a:t>
            </a:r>
            <a:r>
              <a:rPr lang="zh-CN" altLang="en-US" sz="26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，</a:t>
            </a:r>
            <a:endParaRPr lang="zh-CN" altLang="en-US" sz="2600" b="1" dirty="0">
              <a:solidFill>
                <a:srgbClr val="000000"/>
              </a:solidFill>
              <a:latin typeface="+mn-lt"/>
              <a:ea typeface="黑体" panose="02010609060101010101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6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垂足分别为点 </a:t>
            </a:r>
            <a:r>
              <a:rPr lang="en-US" altLang="zh-CN" sz="26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E</a:t>
            </a:r>
            <a:r>
              <a:rPr lang="zh-CN" altLang="en-US" sz="26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，</a:t>
            </a:r>
            <a:r>
              <a:rPr lang="en-US" altLang="zh-CN" sz="26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F</a:t>
            </a:r>
            <a:r>
              <a:rPr lang="en-US" altLang="zh-CN" sz="26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. </a:t>
            </a:r>
            <a:r>
              <a:rPr lang="zh-CN" altLang="en-US" sz="26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求证： 四边形 </a:t>
            </a:r>
            <a:r>
              <a:rPr lang="en-US" altLang="zh-CN" sz="26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AECF </a:t>
            </a:r>
            <a:r>
              <a:rPr lang="zh-CN" altLang="en-US" sz="26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是平行四边形</a:t>
            </a:r>
            <a:r>
              <a:rPr lang="en-US" altLang="zh-CN" sz="26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.</a:t>
            </a:r>
            <a:endParaRPr lang="zh-CN" altLang="en-US" sz="2600" b="1" dirty="0">
              <a:solidFill>
                <a:srgbClr val="000000"/>
              </a:solidFill>
              <a:latin typeface="+mn-lt"/>
              <a:ea typeface="黑体" panose="02010609060101010101" charset="-122"/>
            </a:endParaRPr>
          </a:p>
        </p:txBody>
      </p:sp>
      <p:sp>
        <p:nvSpPr>
          <p:cNvPr id="5" name="Text Box 16"/>
          <p:cNvSpPr txBox="1">
            <a:spLocks noChangeArrowheads="1"/>
          </p:cNvSpPr>
          <p:nvPr/>
        </p:nvSpPr>
        <p:spPr bwMode="auto">
          <a:xfrm>
            <a:off x="417263" y="1491630"/>
            <a:ext cx="8382249" cy="341503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2400" b="1">
                <a:solidFill>
                  <a:srgbClr val="0000FF"/>
                </a:solidFill>
                <a:latin typeface="+mn-lt"/>
                <a:ea typeface="+mn-ea"/>
              </a:defRPr>
            </a:lvl1pPr>
            <a:lvl2pPr marL="742950" indent="-285750" algn="ctr">
              <a:defRPr sz="2800">
                <a:solidFill>
                  <a:schemeClr val="bg1"/>
                </a:solidFill>
                <a:ea typeface="宋体" panose="02010600030101010101" pitchFamily="2" charset="-122"/>
              </a:defRPr>
            </a:lvl2pPr>
            <a:lvl3pPr marL="1143000" indent="-228600" algn="ctr">
              <a:defRPr sz="2800">
                <a:solidFill>
                  <a:schemeClr val="bg1"/>
                </a:solidFill>
                <a:ea typeface="宋体" panose="02010600030101010101" pitchFamily="2" charset="-122"/>
              </a:defRPr>
            </a:lvl3pPr>
            <a:lvl4pPr marL="1600200" indent="-228600" algn="ctr">
              <a:defRPr sz="2800">
                <a:solidFill>
                  <a:schemeClr val="bg1"/>
                </a:solidFill>
                <a:ea typeface="宋体" panose="02010600030101010101" pitchFamily="2" charset="-122"/>
              </a:defRPr>
            </a:lvl4pPr>
            <a:lvl5pPr marL="2057400" indent="-228600" algn="ctr">
              <a:defRPr sz="2800">
                <a:solidFill>
                  <a:schemeClr val="bg1"/>
                </a:solidFill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+mj-ea"/>
                <a:cs typeface="+mn-cs"/>
              </a:rPr>
              <a:t>证明： ∵</a:t>
            </a:r>
            <a:r>
              <a:rPr kumimoji="0" lang="en-US" altLang="zh-CN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+mj-ea"/>
                <a:cs typeface="+mn-cs"/>
              </a:rPr>
              <a:t>AE </a:t>
            </a: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+mj-ea"/>
                <a:cs typeface="+mn-cs"/>
              </a:rPr>
              <a:t>⊥ </a:t>
            </a:r>
            <a:r>
              <a:rPr kumimoji="0" lang="en-US" altLang="zh-CN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+mj-ea"/>
                <a:cs typeface="+mn-cs"/>
              </a:rPr>
              <a:t>BD </a:t>
            </a: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+mj-ea"/>
                <a:cs typeface="+mn-cs"/>
              </a:rPr>
              <a:t>于点 </a:t>
            </a:r>
            <a:r>
              <a:rPr kumimoji="0" lang="en-US" altLang="zh-CN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+mj-ea"/>
                <a:cs typeface="+mn-cs"/>
              </a:rPr>
              <a:t>E</a:t>
            </a: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+mj-ea"/>
                <a:cs typeface="+mn-cs"/>
              </a:rPr>
              <a:t>，</a:t>
            </a:r>
            <a:r>
              <a:rPr kumimoji="0" lang="en-US" altLang="zh-CN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+mj-ea"/>
                <a:cs typeface="+mn-cs"/>
              </a:rPr>
              <a:t>CF</a:t>
            </a: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+mj-ea"/>
                <a:cs typeface="+mn-cs"/>
              </a:rPr>
              <a:t>⊥ </a:t>
            </a:r>
            <a:r>
              <a:rPr kumimoji="0" lang="en-US" altLang="zh-CN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+mj-ea"/>
                <a:cs typeface="+mn-cs"/>
              </a:rPr>
              <a:t>BD</a:t>
            </a:r>
            <a:r>
              <a:rPr kumimoji="0" lang="en-US" altLang="zh-CN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+mj-ea"/>
                <a:cs typeface="+mn-cs"/>
              </a:rPr>
              <a:t> </a:t>
            </a: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+mj-ea"/>
                <a:cs typeface="+mn-cs"/>
              </a:rPr>
              <a:t>于点 </a:t>
            </a:r>
            <a:r>
              <a:rPr kumimoji="0" lang="en-US" altLang="zh-CN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+mj-ea"/>
                <a:cs typeface="+mn-cs"/>
              </a:rPr>
              <a:t>F</a:t>
            </a: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+mj-ea"/>
                <a:cs typeface="+mn-cs"/>
              </a:rPr>
              <a:t>，</a:t>
            </a:r>
            <a:endParaRPr kumimoji="0" lang="en-US" altLang="zh-CN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ea typeface="+mj-ea"/>
              <a:cs typeface="+mn-cs"/>
            </a:endParaRPr>
          </a:p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+mj-ea"/>
                <a:cs typeface="+mn-cs"/>
              </a:rPr>
              <a:t>∴</a:t>
            </a:r>
            <a:r>
              <a:rPr kumimoji="0" lang="en-US" altLang="zh-CN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+mj-ea"/>
                <a:cs typeface="+mn-cs"/>
              </a:rPr>
              <a:t>AE</a:t>
            </a: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+mj-ea"/>
                <a:cs typeface="+mn-cs"/>
              </a:rPr>
              <a:t> </a:t>
            </a:r>
            <a:r>
              <a:rPr kumimoji="0" lang="zh-CN" altLang="en-US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+mj-ea"/>
                <a:cs typeface="+mn-cs"/>
              </a:rPr>
              <a:t>//</a:t>
            </a: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+mj-ea"/>
                <a:cs typeface="+mn-cs"/>
              </a:rPr>
              <a:t> </a:t>
            </a:r>
            <a:r>
              <a:rPr kumimoji="0" lang="en-US" altLang="zh-CN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+mj-ea"/>
                <a:cs typeface="+mn-cs"/>
              </a:rPr>
              <a:t>FC</a:t>
            </a:r>
            <a:r>
              <a:rPr kumimoji="0" lang="en-US" altLang="zh-CN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+mj-ea"/>
                <a:cs typeface="+mn-cs"/>
              </a:rPr>
              <a:t>.</a:t>
            </a:r>
            <a:endParaRPr kumimoji="0" lang="en-US" altLang="zh-CN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ea typeface="+mj-ea"/>
              <a:cs typeface="+mn-cs"/>
            </a:endParaRPr>
          </a:p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+mj-ea"/>
                <a:cs typeface="+mn-cs"/>
              </a:rPr>
              <a:t>在 △</a:t>
            </a:r>
            <a:r>
              <a:rPr kumimoji="0" lang="en-US" altLang="zh-CN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+mj-ea"/>
                <a:cs typeface="+mn-cs"/>
              </a:rPr>
              <a:t>AEB</a:t>
            </a:r>
            <a:r>
              <a:rPr kumimoji="0" lang="en-US" altLang="zh-CN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+mj-ea"/>
                <a:cs typeface="+mn-cs"/>
              </a:rPr>
              <a:t> </a:t>
            </a: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+mj-ea"/>
                <a:cs typeface="+mn-cs"/>
              </a:rPr>
              <a:t>和 △</a:t>
            </a:r>
            <a:r>
              <a:rPr kumimoji="0" lang="en-US" altLang="zh-CN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+mj-ea"/>
                <a:cs typeface="+mn-cs"/>
              </a:rPr>
              <a:t>CFD</a:t>
            </a:r>
            <a:r>
              <a:rPr kumimoji="0" lang="en-US" altLang="zh-CN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+mj-ea"/>
                <a:cs typeface="+mn-cs"/>
              </a:rPr>
              <a:t> </a:t>
            </a: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+mj-ea"/>
                <a:cs typeface="+mn-cs"/>
              </a:rPr>
              <a:t>中，</a:t>
            </a:r>
            <a:endParaRPr kumimoji="0" lang="en-US" altLang="zh-CN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ea typeface="+mj-ea"/>
              <a:cs typeface="+mn-cs"/>
            </a:endParaRPr>
          </a:p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+mj-ea"/>
                <a:cs typeface="+mn-cs"/>
              </a:rPr>
              <a:t>∵</a:t>
            </a:r>
            <a:r>
              <a:rPr kumimoji="0" lang="en-US" altLang="zh-CN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+mj-ea"/>
                <a:cs typeface="+mn-cs"/>
              </a:rPr>
              <a:t>AB</a:t>
            </a:r>
            <a:r>
              <a:rPr kumimoji="0" lang="en-US" altLang="zh-CN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+mj-ea"/>
                <a:cs typeface="+mn-cs"/>
              </a:rPr>
              <a:t> = </a:t>
            </a:r>
            <a:r>
              <a:rPr kumimoji="0" lang="en-US" altLang="zh-CN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+mj-ea"/>
                <a:cs typeface="+mn-cs"/>
              </a:rPr>
              <a:t>CD</a:t>
            </a: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+mj-ea"/>
                <a:cs typeface="+mn-cs"/>
              </a:rPr>
              <a:t>，∠</a:t>
            </a:r>
            <a:r>
              <a:rPr kumimoji="0" lang="en-US" altLang="zh-CN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+mj-ea"/>
                <a:cs typeface="+mn-cs"/>
              </a:rPr>
              <a:t>ABE</a:t>
            </a:r>
            <a:r>
              <a:rPr kumimoji="0" lang="en-US" altLang="zh-CN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+mj-ea"/>
                <a:cs typeface="+mn-cs"/>
              </a:rPr>
              <a:t> = </a:t>
            </a: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+mj-ea"/>
                <a:cs typeface="+mn-cs"/>
              </a:rPr>
              <a:t>∠</a:t>
            </a:r>
            <a:r>
              <a:rPr kumimoji="0" lang="en-US" altLang="zh-CN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+mj-ea"/>
                <a:cs typeface="+mn-cs"/>
              </a:rPr>
              <a:t>CDF</a:t>
            </a: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+mj-ea"/>
                <a:cs typeface="+mn-cs"/>
              </a:rPr>
              <a:t>，</a:t>
            </a:r>
            <a:r>
              <a:rPr kumimoji="0" lang="en-US" altLang="zh-CN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+mj-ea"/>
                <a:cs typeface="+mn-cs"/>
              </a:rPr>
              <a:t> </a:t>
            </a: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cs typeface="+mn-cs"/>
              </a:rPr>
              <a:t>∠</a:t>
            </a:r>
            <a:r>
              <a:rPr kumimoji="0" lang="en-US" altLang="zh-CN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cs typeface="+mn-cs"/>
              </a:rPr>
              <a:t>AEB</a:t>
            </a:r>
            <a:r>
              <a:rPr kumimoji="0" lang="en-US" altLang="zh-CN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cs typeface="+mn-cs"/>
              </a:rPr>
              <a:t> = </a:t>
            </a: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cs typeface="+mn-cs"/>
              </a:rPr>
              <a:t>∠</a:t>
            </a:r>
            <a:r>
              <a:rPr kumimoji="0" lang="en-US" altLang="zh-CN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cs typeface="+mn-cs"/>
              </a:rPr>
              <a:t>CFD</a:t>
            </a: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cs typeface="+mn-cs"/>
              </a:rPr>
              <a:t>，</a:t>
            </a:r>
            <a:endParaRPr kumimoji="0" lang="en-US" altLang="zh-CN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ea typeface="+mj-ea"/>
              <a:cs typeface="+mn-cs"/>
            </a:endParaRPr>
          </a:p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+mj-ea"/>
                <a:cs typeface="+mn-cs"/>
              </a:rPr>
              <a:t>∴</a:t>
            </a:r>
            <a:r>
              <a:rPr kumimoji="0" lang="en-US" altLang="zh-CN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cs typeface="+mn-cs"/>
              </a:rPr>
              <a:t> </a:t>
            </a: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+mj-ea"/>
                <a:cs typeface="+mn-cs"/>
              </a:rPr>
              <a:t>△</a:t>
            </a:r>
            <a:r>
              <a:rPr kumimoji="0" lang="en-US" altLang="zh-CN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+mj-ea"/>
                <a:cs typeface="+mn-cs"/>
              </a:rPr>
              <a:t>AEB </a:t>
            </a: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≌</a:t>
            </a:r>
            <a:r>
              <a:rPr kumimoji="0" lang="en-US" altLang="zh-CN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</a:t>
            </a: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+mj-ea"/>
                <a:cs typeface="+mn-cs"/>
              </a:rPr>
              <a:t>△</a:t>
            </a:r>
            <a:r>
              <a:rPr kumimoji="0" lang="en-US" altLang="zh-CN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+mj-ea"/>
                <a:cs typeface="+mn-cs"/>
              </a:rPr>
              <a:t>CFD</a:t>
            </a: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+mj-ea"/>
                <a:cs typeface="+mn-cs"/>
              </a:rPr>
              <a:t>（</a:t>
            </a:r>
            <a:r>
              <a:rPr kumimoji="0" lang="en-US" altLang="zh-CN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+mj-ea"/>
                <a:cs typeface="+mn-cs"/>
              </a:rPr>
              <a:t>AAS</a:t>
            </a: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+mj-ea"/>
                <a:cs typeface="+mn-cs"/>
              </a:rPr>
              <a:t>）</a:t>
            </a:r>
            <a:r>
              <a:rPr kumimoji="0" lang="en-US" altLang="zh-CN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+mj-ea"/>
                <a:cs typeface="+mn-cs"/>
              </a:rPr>
              <a:t>. </a:t>
            </a: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+mj-ea"/>
                <a:cs typeface="+mn-cs"/>
              </a:rPr>
              <a:t>∴</a:t>
            </a:r>
            <a:r>
              <a:rPr kumimoji="0" lang="en-US" altLang="zh-CN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+mj-ea"/>
                <a:cs typeface="+mn-cs"/>
              </a:rPr>
              <a:t>AE </a:t>
            </a:r>
            <a:r>
              <a:rPr kumimoji="0" lang="en-US" altLang="zh-CN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+mj-ea"/>
                <a:cs typeface="+mn-cs"/>
              </a:rPr>
              <a:t>= </a:t>
            </a:r>
            <a:r>
              <a:rPr kumimoji="0" lang="en-US" altLang="zh-CN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+mj-ea"/>
                <a:cs typeface="+mn-cs"/>
              </a:rPr>
              <a:t>CF</a:t>
            </a:r>
            <a:r>
              <a:rPr kumimoji="0" lang="en-US" altLang="zh-CN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+mj-ea"/>
                <a:cs typeface="+mn-cs"/>
              </a:rPr>
              <a:t>.</a:t>
            </a:r>
            <a:endParaRPr kumimoji="0" lang="en-US" altLang="zh-CN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ea typeface="+mj-ea"/>
              <a:cs typeface="+mn-cs"/>
            </a:endParaRPr>
          </a:p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+mj-ea"/>
                <a:cs typeface="+mn-cs"/>
              </a:rPr>
              <a:t>∵</a:t>
            </a:r>
            <a:r>
              <a:rPr kumimoji="0" lang="en-US" altLang="zh-CN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+mj-ea"/>
                <a:cs typeface="+mn-cs"/>
              </a:rPr>
              <a:t>AE</a:t>
            </a: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+mj-ea"/>
                <a:cs typeface="+mn-cs"/>
              </a:rPr>
              <a:t> </a:t>
            </a:r>
            <a:r>
              <a:rPr kumimoji="0" lang="zh-CN" altLang="en-US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+mj-ea"/>
                <a:cs typeface="+mn-cs"/>
              </a:rPr>
              <a:t>//</a:t>
            </a: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+mj-ea"/>
                <a:cs typeface="+mn-cs"/>
              </a:rPr>
              <a:t> </a:t>
            </a:r>
            <a:r>
              <a:rPr kumimoji="0" lang="en-US" altLang="zh-CN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+mj-ea"/>
                <a:cs typeface="+mn-cs"/>
              </a:rPr>
              <a:t>FC</a:t>
            </a: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+mj-ea"/>
                <a:cs typeface="+mn-cs"/>
              </a:rPr>
              <a:t>，</a:t>
            </a:r>
            <a:r>
              <a:rPr kumimoji="0" lang="en-US" altLang="zh-CN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+mj-ea"/>
                <a:cs typeface="+mn-cs"/>
              </a:rPr>
              <a:t>AE </a:t>
            </a:r>
            <a:r>
              <a:rPr kumimoji="0" lang="en-US" altLang="zh-CN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+mj-ea"/>
                <a:cs typeface="+mn-cs"/>
              </a:rPr>
              <a:t>= </a:t>
            </a:r>
            <a:r>
              <a:rPr kumimoji="0" lang="en-US" altLang="zh-CN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+mj-ea"/>
                <a:cs typeface="+mn-cs"/>
              </a:rPr>
              <a:t>CF</a:t>
            </a: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+mj-ea"/>
                <a:cs typeface="+mn-cs"/>
              </a:rPr>
              <a:t>，</a:t>
            </a:r>
            <a:r>
              <a:rPr kumimoji="0" lang="en-US" altLang="zh-CN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+mj-ea"/>
                <a:cs typeface="+mn-cs"/>
              </a:rPr>
              <a:t> </a:t>
            </a: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+mj-ea"/>
                <a:cs typeface="+mn-cs"/>
              </a:rPr>
              <a:t>∴四边形 </a:t>
            </a:r>
            <a:r>
              <a:rPr kumimoji="0" lang="en-US" altLang="zh-CN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+mj-ea"/>
                <a:cs typeface="+mn-cs"/>
              </a:rPr>
              <a:t>AECF </a:t>
            </a: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+mj-ea"/>
                <a:cs typeface="+mn-cs"/>
              </a:rPr>
              <a:t>是平行四边形</a:t>
            </a:r>
            <a:r>
              <a:rPr kumimoji="0" lang="en-US" altLang="zh-CN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+mj-ea"/>
                <a:cs typeface="+mn-cs"/>
              </a:rPr>
              <a:t>.</a:t>
            </a:r>
            <a:endParaRPr kumimoji="0" lang="en-US" altLang="zh-CN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ea typeface="+mj-ea"/>
              <a:cs typeface="+mn-cs"/>
            </a:endParaRPr>
          </a:p>
        </p:txBody>
      </p:sp>
      <p:pic>
        <p:nvPicPr>
          <p:cNvPr id="33796" name="图片 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49143" y="1868901"/>
            <a:ext cx="2571329" cy="1422929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图片 1"/>
          <p:cNvPicPr>
            <a:picLocks noChangeAspect="1"/>
          </p:cNvPicPr>
          <p:nvPr/>
        </p:nvPicPr>
        <p:blipFill>
          <a:blip r:embed="rId1"/>
          <a:srcRect t="29288" b="37379"/>
          <a:stretch>
            <a:fillRect/>
          </a:stretch>
        </p:blipFill>
        <p:spPr>
          <a:xfrm>
            <a:off x="-334962" y="-187325"/>
            <a:ext cx="3505200" cy="1168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文本框 9"/>
          <p:cNvSpPr txBox="1"/>
          <p:nvPr/>
        </p:nvSpPr>
        <p:spPr>
          <a:xfrm>
            <a:off x="355360" y="129776"/>
            <a:ext cx="2023076" cy="584775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marR="0" lvl="0" indent="0" algn="dist" defTabSz="914400" latinLnBrk="0">
              <a:lnSpc>
                <a:spcPct val="100000"/>
              </a:lnSpc>
              <a:buClrTx/>
              <a:buSzTx/>
              <a:buFontTx/>
              <a:buNone/>
              <a:defRPr sz="3200" b="1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课堂小结</a:t>
            </a:r>
            <a:endParaRPr kumimoji="0" lang="zh-CN" altLang="en-US" sz="3200" b="1" i="0" u="none" strike="noStrike" kern="1200" cap="none" spc="0" normalizeH="0" baseline="0" noProof="0" dirty="0">
              <a:ln w="3175">
                <a:solidFill>
                  <a:schemeClr val="bg1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</p:txBody>
      </p:sp>
      <p:sp>
        <p:nvSpPr>
          <p:cNvPr id="22" name="TextBox 1"/>
          <p:cNvSpPr txBox="1"/>
          <p:nvPr/>
        </p:nvSpPr>
        <p:spPr>
          <a:xfrm>
            <a:off x="2627313" y="771550"/>
            <a:ext cx="4249738" cy="60769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黑体" panose="02010609060101010101" charset="-122"/>
                <a:cs typeface="+mn-cs"/>
              </a:rPr>
              <a:t>平行四边形的判定方法</a:t>
            </a:r>
            <a:endParaRPr kumimoji="0" lang="zh-CN" altLang="en-US" sz="2800" b="1" kern="1200" cap="none" spc="0" normalizeH="0" baseline="0" noProof="0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黑体" panose="02010609060101010101" charset="-122"/>
              <a:cs typeface="+mn-cs"/>
            </a:endParaRPr>
          </a:p>
        </p:txBody>
      </p:sp>
      <p:graphicFrame>
        <p:nvGraphicFramePr>
          <p:cNvPr id="23" name="表格 4"/>
          <p:cNvGraphicFramePr>
            <a:graphicFrameLocks noGrp="1"/>
          </p:cNvGraphicFramePr>
          <p:nvPr/>
        </p:nvGraphicFramePr>
        <p:xfrm>
          <a:off x="539948" y="1420464"/>
          <a:ext cx="8064500" cy="331152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664165"/>
                <a:gridCol w="5400335"/>
              </a:tblGrid>
              <a:tr h="551921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/>
                        <a:t>已知条件</a:t>
                      </a:r>
                      <a:endParaRPr lang="zh-CN" altLang="en-US" sz="2000" b="1" dirty="0"/>
                    </a:p>
                  </a:txBody>
                  <a:tcPr marL="91436" marR="91436" marT="45708" marB="45708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/>
                        <a:t>选择判定方法</a:t>
                      </a:r>
                      <a:endParaRPr lang="zh-CN" altLang="en-US" sz="2000" b="1" dirty="0"/>
                    </a:p>
                  </a:txBody>
                  <a:tcPr marL="91436" marR="91436" marT="45708" marB="45708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551921">
                <a:tc>
                  <a:txBody>
                    <a:bodyPr/>
                    <a:lstStyle/>
                    <a:p>
                      <a:pPr algn="ctr"/>
                      <a:endParaRPr lang="zh-CN" altLang="en-US" sz="2000" b="1"/>
                    </a:p>
                  </a:txBody>
                  <a:tcPr marL="91436" marR="91436" marT="45708" marB="45708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/>
                    </a:p>
                  </a:txBody>
                  <a:tcPr marL="91436" marR="91436" marT="45708" marB="45708" anchor="ctr"/>
                </a:tc>
              </a:tr>
              <a:tr h="551921">
                <a:tc>
                  <a:txBody>
                    <a:bodyPr/>
                    <a:lstStyle/>
                    <a:p>
                      <a:pPr algn="ctr"/>
                      <a:endParaRPr lang="zh-CN" altLang="en-US" sz="2000" b="1"/>
                    </a:p>
                  </a:txBody>
                  <a:tcPr marL="91436" marR="91436" marT="45708" marB="45708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/>
                    </a:p>
                  </a:txBody>
                  <a:tcPr marL="91436" marR="91436" marT="45708" marB="45708" anchor="ctr"/>
                </a:tc>
              </a:tr>
              <a:tr h="551921">
                <a:tc>
                  <a:txBody>
                    <a:bodyPr/>
                    <a:lstStyle/>
                    <a:p>
                      <a:pPr algn="ctr"/>
                      <a:endParaRPr lang="zh-CN" altLang="en-US" sz="2000" b="1"/>
                    </a:p>
                  </a:txBody>
                  <a:tcPr marL="91436" marR="91436" marT="45708" marB="45708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/>
                    </a:p>
                  </a:txBody>
                  <a:tcPr marL="91436" marR="91436" marT="45708" marB="45708" anchor="ctr"/>
                </a:tc>
              </a:tr>
              <a:tr h="551921">
                <a:tc>
                  <a:txBody>
                    <a:bodyPr/>
                    <a:lstStyle/>
                    <a:p>
                      <a:pPr algn="ctr"/>
                      <a:endParaRPr lang="zh-CN" altLang="en-US" sz="2000" b="1"/>
                    </a:p>
                  </a:txBody>
                  <a:tcPr marL="91436" marR="91436" marT="45708" marB="45708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/>
                    </a:p>
                  </a:txBody>
                  <a:tcPr marL="91436" marR="91436" marT="45708" marB="45708" anchor="ctr"/>
                </a:tc>
              </a:tr>
              <a:tr h="551921">
                <a:tc>
                  <a:txBody>
                    <a:bodyPr/>
                    <a:lstStyle/>
                    <a:p>
                      <a:pPr algn="ctr"/>
                      <a:endParaRPr lang="zh-CN" altLang="en-US" sz="2000" b="1"/>
                    </a:p>
                  </a:txBody>
                  <a:tcPr marL="91436" marR="91436" marT="45708" marB="45708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/>
                    </a:p>
                  </a:txBody>
                  <a:tcPr marL="91436" marR="91436" marT="45708" marB="45708" anchor="ctr"/>
                </a:tc>
              </a:tr>
            </a:tbl>
          </a:graphicData>
        </a:graphic>
      </p:graphicFrame>
      <p:sp>
        <p:nvSpPr>
          <p:cNvPr id="25" name="文本框 24"/>
          <p:cNvSpPr txBox="1"/>
          <p:nvPr/>
        </p:nvSpPr>
        <p:spPr>
          <a:xfrm>
            <a:off x="3306960" y="2068164"/>
            <a:ext cx="5076825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20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两组对边分别平行的四边形是平行四边形</a:t>
            </a:r>
            <a:endParaRPr lang="zh-CN" altLang="en-US" sz="20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3254816" y="2602141"/>
            <a:ext cx="5689600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一组对边平行且相等的四边形是平行四边形</a:t>
            </a:r>
            <a:endParaRPr lang="zh-CN" altLang="en-US" sz="20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3306960" y="3164174"/>
            <a:ext cx="5118100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20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两组对边分别相等的四边形是平行四边形</a:t>
            </a:r>
            <a:endParaRPr lang="zh-CN" altLang="en-US" sz="20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3306960" y="3712179"/>
            <a:ext cx="5167312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20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对角线互相平分的四边形是平行四边形</a:t>
            </a:r>
            <a:endParaRPr lang="zh-CN" altLang="en-US" sz="20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3306960" y="4260184"/>
            <a:ext cx="5297488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20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两组对角分别相等的四边形是平行四边形</a:t>
            </a:r>
            <a:endParaRPr lang="zh-CN" altLang="en-US" sz="20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13410" y="2027555"/>
            <a:ext cx="2484438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zh-CN" altLang="en-US" sz="2000" b="1" kern="1200" cap="none" spc="0" normalizeH="0" baseline="0" noProof="0" dirty="0">
                <a:latin typeface="+mn-ea"/>
                <a:ea typeface="+mn-ea"/>
                <a:cs typeface="+mn-cs"/>
              </a:rPr>
              <a:t>两组对边分别平行</a:t>
            </a:r>
            <a:endParaRPr kumimoji="0" lang="zh-CN" altLang="en-US" sz="2000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20541" y="2585720"/>
            <a:ext cx="2670175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zh-CN" altLang="en-US" sz="2000" b="1" kern="1200" cap="none" spc="0" normalizeH="0" baseline="0" noProof="0" dirty="0">
                <a:latin typeface="+mn-ea"/>
                <a:ea typeface="+mn-ea"/>
                <a:cs typeface="+mn-cs"/>
              </a:rPr>
              <a:t>一组对边平行且相等</a:t>
            </a:r>
            <a:endParaRPr kumimoji="0" lang="zh-CN" altLang="en-US" sz="2000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sp>
        <p:nvSpPr>
          <p:cNvPr id="11" name="文本框 10"/>
          <p:cNvSpPr txBox="1">
            <a:spLocks noChangeArrowheads="1"/>
          </p:cNvSpPr>
          <p:nvPr/>
        </p:nvSpPr>
        <p:spPr bwMode="auto">
          <a:xfrm>
            <a:off x="584041" y="3143885"/>
            <a:ext cx="2543175" cy="4000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两组对边分别相等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691198" y="3702050"/>
            <a:ext cx="2328863" cy="4000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对角线互相平分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5" name="文本框 14"/>
          <p:cNvSpPr txBox="1">
            <a:spLocks noChangeArrowheads="1"/>
          </p:cNvSpPr>
          <p:nvPr/>
        </p:nvSpPr>
        <p:spPr bwMode="auto">
          <a:xfrm>
            <a:off x="619760" y="4260215"/>
            <a:ext cx="2471738" cy="4000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两组对角分别相等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7" grpId="0"/>
      <p:bldP spid="29" grpId="0"/>
      <p:bldP spid="31" grpId="0"/>
      <p:bldP spid="3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5537" y="269837"/>
            <a:ext cx="1944216" cy="542539"/>
          </a:xfrm>
          <a:prstGeom prst="rect">
            <a:avLst/>
          </a:prstGeom>
        </p:spPr>
      </p:pic>
      <p:pic>
        <p:nvPicPr>
          <p:cNvPr id="4" name="图片 1"/>
          <p:cNvPicPr>
            <a:picLocks noChangeAspect="1"/>
          </p:cNvPicPr>
          <p:nvPr/>
        </p:nvPicPr>
        <p:blipFill>
          <a:blip r:embed="rId2"/>
          <a:srcRect t="29288" b="37379"/>
          <a:stretch>
            <a:fillRect/>
          </a:stretch>
        </p:blipFill>
        <p:spPr>
          <a:xfrm>
            <a:off x="-334962" y="-187325"/>
            <a:ext cx="3505200" cy="1168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2166727" y="1741611"/>
            <a:ext cx="4810546" cy="1478211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342900" marR="0" lvl="0" indent="-342900" algn="l" defTabSz="121793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黑体" panose="02010609060101010101" charset="-122"/>
                <a:cs typeface="+mn-cs"/>
              </a:rPr>
              <a:t>1.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黑体" panose="02010609060101010101" charset="-122"/>
                <a:cs typeface="+mn-cs"/>
              </a:rPr>
              <a:t>从课后习题中选取；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j-lt"/>
              <a:ea typeface="黑体" panose="02010609060101010101" charset="-122"/>
              <a:cs typeface="+mn-cs"/>
            </a:endParaRPr>
          </a:p>
          <a:p>
            <a:pPr marL="342900" marR="0" lvl="0" indent="-342900" algn="l" defTabSz="121793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黑体" panose="02010609060101010101" charset="-122"/>
                <a:cs typeface="+mn-cs"/>
              </a:rPr>
              <a:t>2.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黑体" panose="02010609060101010101" charset="-122"/>
                <a:cs typeface="+mn-cs"/>
              </a:rPr>
              <a:t>完成练习册本课时的习题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黑体" panose="02010609060101010101" charset="-122"/>
                <a:cs typeface="+mn-cs"/>
              </a:rPr>
              <a:t>.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j-lt"/>
              <a:ea typeface="黑体" panose="02010609060101010101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55360" y="129776"/>
            <a:ext cx="2023076" cy="584775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marR="0" lvl="0" indent="0" algn="dist" defTabSz="914400" latinLnBrk="0">
              <a:lnSpc>
                <a:spcPct val="100000"/>
              </a:lnSpc>
              <a:buClrTx/>
              <a:buSzTx/>
              <a:buFontTx/>
              <a:buNone/>
              <a:defRPr sz="3200" b="1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课后作业</a:t>
            </a:r>
            <a:endParaRPr kumimoji="0" lang="zh-CN" altLang="en-US" sz="3200" b="1" i="0" u="none" strike="noStrike" kern="1200" cap="none" spc="0" normalizeH="0" baseline="0" noProof="0" dirty="0">
              <a:ln w="3175">
                <a:solidFill>
                  <a:schemeClr val="bg1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图片 1"/>
          <p:cNvPicPr>
            <a:picLocks noChangeAspect="1"/>
          </p:cNvPicPr>
          <p:nvPr/>
        </p:nvPicPr>
        <p:blipFill>
          <a:blip r:embed="rId1"/>
          <a:srcRect l="15620" t="31876" r="14226" b="30597"/>
          <a:stretch>
            <a:fillRect/>
          </a:stretch>
        </p:blipFill>
        <p:spPr>
          <a:xfrm>
            <a:off x="-252412" y="-231775"/>
            <a:ext cx="2682875" cy="1435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" name="文本框 23"/>
          <p:cNvSpPr txBox="1"/>
          <p:nvPr/>
        </p:nvSpPr>
        <p:spPr>
          <a:xfrm>
            <a:off x="77333" y="193629"/>
            <a:ext cx="2023076" cy="584775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marR="0" lvl="0" indent="0" algn="dist" defTabSz="914400" latinLnBrk="0">
              <a:lnSpc>
                <a:spcPct val="100000"/>
              </a:lnSpc>
              <a:buClrTx/>
              <a:buSzTx/>
              <a:buFontTx/>
              <a:buNone/>
              <a:defRPr sz="3200" b="1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62000"/>
                    </a:srgbClr>
                  </a:outerShdw>
                </a:effectLst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新课导入</a:t>
            </a:r>
            <a:endParaRPr kumimoji="0" lang="zh-CN" altLang="en-US" sz="3200" b="1" i="0" u="none" strike="noStrike" kern="1200" cap="none" spc="0" normalizeH="0" baseline="0" noProof="0" dirty="0">
              <a:ln w="3175">
                <a:solidFill>
                  <a:schemeClr val="bg1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62000"/>
                  </a:srgbClr>
                </a:outerShdw>
              </a:effectLst>
              <a:uLnTx/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</p:txBody>
      </p:sp>
      <p:sp>
        <p:nvSpPr>
          <p:cNvPr id="23" name="平行四边形 22"/>
          <p:cNvSpPr/>
          <p:nvPr/>
        </p:nvSpPr>
        <p:spPr>
          <a:xfrm>
            <a:off x="6151563" y="1563688"/>
            <a:ext cx="2524125" cy="1263650"/>
          </a:xfrm>
          <a:prstGeom prst="parallelogram">
            <a:avLst>
              <a:gd name="adj" fmla="val 32692"/>
            </a:avLst>
          </a:prstGeom>
          <a:noFill/>
          <a:ln w="28575">
            <a:solidFill>
              <a:srgbClr val="FF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14363" y="1347788"/>
            <a:ext cx="5437188" cy="16843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indent="304800" defTabSz="9144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en-US" altLang="zh-CN" sz="2400" b="1" kern="1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</a:t>
            </a:r>
            <a:r>
              <a:rPr kumimoji="0" lang="zh-CN" altLang="zh-CN" sz="2400" b="1" kern="1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要判定一个四边形是平行四边形，我们已经从边的角度进行了研究，说一说有哪几种方法？</a:t>
            </a:r>
            <a:endParaRPr kumimoji="0" lang="zh-CN" altLang="zh-CN" b="1" kern="100" cap="none" spc="0" normalizeH="0" baseline="0" noProof="0" dirty="0"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矩形: 圆角 8"/>
          <p:cNvSpPr/>
          <p:nvPr/>
        </p:nvSpPr>
        <p:spPr>
          <a:xfrm>
            <a:off x="666750" y="3363913"/>
            <a:ext cx="3527425" cy="1176338"/>
          </a:xfrm>
          <a:prstGeom prst="roundRect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黑体" panose="02010609060101010101" charset="-122"/>
                <a:cs typeface="+mn-cs"/>
              </a:rPr>
              <a:t>一组对边平行且相等的四边形是平行四边形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黑体" panose="02010609060101010101" charset="-122"/>
                <a:cs typeface="+mn-cs"/>
              </a:rPr>
              <a:t>.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黑体" panose="02010609060101010101" charset="-122"/>
              <a:cs typeface="+mn-cs"/>
            </a:endParaRPr>
          </a:p>
        </p:txBody>
      </p:sp>
      <p:sp>
        <p:nvSpPr>
          <p:cNvPr id="10" name="矩形: 圆角 9"/>
          <p:cNvSpPr/>
          <p:nvPr/>
        </p:nvSpPr>
        <p:spPr>
          <a:xfrm>
            <a:off x="4716463" y="3363913"/>
            <a:ext cx="3527425" cy="1176338"/>
          </a:xfrm>
          <a:prstGeom prst="roundRect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黑体" panose="02010609060101010101" charset="-122"/>
                <a:cs typeface="+mn-cs"/>
              </a:rPr>
              <a:t>两组对边分别相等的四边形是平行四边形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黑体" panose="02010609060101010101" charset="-122"/>
                <a:cs typeface="+mn-cs"/>
              </a:rPr>
              <a:t>.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黑体" panose="02010609060101010101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1"/>
          <p:cNvPicPr>
            <a:picLocks noChangeAspect="1"/>
          </p:cNvPicPr>
          <p:nvPr/>
        </p:nvPicPr>
        <p:blipFill>
          <a:blip r:embed="rId1"/>
          <a:srcRect l="15620" t="31876" r="14226" b="30597"/>
          <a:stretch>
            <a:fillRect/>
          </a:stretch>
        </p:blipFill>
        <p:spPr>
          <a:xfrm>
            <a:off x="-252412" y="-231775"/>
            <a:ext cx="2682875" cy="1435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77333" y="193629"/>
            <a:ext cx="2023076" cy="584775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marR="0" lvl="0" indent="0" algn="dist" defTabSz="914400" latinLnBrk="0">
              <a:lnSpc>
                <a:spcPct val="100000"/>
              </a:lnSpc>
              <a:buClrTx/>
              <a:buSzTx/>
              <a:buFontTx/>
              <a:buNone/>
              <a:defRPr sz="3200" b="1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62000"/>
                    </a:srgbClr>
                  </a:outerShdw>
                </a:effectLst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新课导入</a:t>
            </a:r>
            <a:endParaRPr kumimoji="0" lang="zh-CN" altLang="en-US" sz="3200" b="1" i="0" u="none" strike="noStrike" kern="1200" cap="none" spc="0" normalizeH="0" baseline="0" noProof="0" dirty="0">
              <a:ln w="3175">
                <a:solidFill>
                  <a:schemeClr val="bg1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62000"/>
                  </a:srgbClr>
                </a:outerShdw>
              </a:effectLst>
              <a:uLnTx/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</p:txBody>
      </p:sp>
      <p:sp>
        <p:nvSpPr>
          <p:cNvPr id="4" name="平行四边形 3"/>
          <p:cNvSpPr/>
          <p:nvPr/>
        </p:nvSpPr>
        <p:spPr>
          <a:xfrm>
            <a:off x="6151563" y="1563688"/>
            <a:ext cx="2524125" cy="1263650"/>
          </a:xfrm>
          <a:prstGeom prst="parallelogram">
            <a:avLst>
              <a:gd name="adj" fmla="val 32692"/>
            </a:avLst>
          </a:prstGeom>
          <a:noFill/>
          <a:ln w="28575">
            <a:solidFill>
              <a:srgbClr val="FF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14363" y="1347788"/>
            <a:ext cx="5437188" cy="16843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indent="304800" defTabSz="9144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en-US" altLang="zh-CN" sz="2400" b="1" kern="1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</a:t>
            </a:r>
            <a:r>
              <a:rPr kumimoji="0" lang="zh-CN" altLang="zh-CN" sz="2400" b="1" kern="1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要判定一个四边形是平行四边形，我们已经从边的角度进行了研究，说一说有哪几种方法？</a:t>
            </a:r>
            <a:endParaRPr kumimoji="0" lang="zh-CN" altLang="zh-CN" b="1" kern="100" cap="none" spc="0" normalizeH="0" baseline="0" noProof="0" dirty="0"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692275" y="3508375"/>
            <a:ext cx="5832475" cy="792163"/>
            <a:chOff x="1763688" y="3566414"/>
            <a:chExt cx="5832648" cy="792088"/>
          </a:xfrm>
        </p:grpSpPr>
        <p:sp>
          <p:nvSpPr>
            <p:cNvPr id="7" name="矩形: 圆角 6"/>
            <p:cNvSpPr/>
            <p:nvPr/>
          </p:nvSpPr>
          <p:spPr>
            <a:xfrm>
              <a:off x="1763688" y="3566414"/>
              <a:ext cx="5832648" cy="792088"/>
            </a:xfrm>
            <a:prstGeom prst="roundRect">
              <a:avLst/>
            </a:prstGeom>
            <a:solidFill>
              <a:srgbClr val="FFFFCC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1979594" y="3723562"/>
              <a:ext cx="5616742" cy="46191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R="0" algn="ctr" defTabSz="914400">
                <a:buClrTx/>
                <a:buSzTx/>
                <a:buFontTx/>
                <a:buNone/>
                <a:defRPr/>
              </a:pPr>
              <a:r>
                <a:rPr kumimoji="0" lang="zh-CN" altLang="zh-CN" sz="2400" b="1" kern="100" cap="none" spc="0" normalizeH="0" baseline="0" noProof="0" dirty="0"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rPr>
                <a:t>除了这些方法外，还有其他方法吗？</a:t>
              </a:r>
              <a:endParaRPr kumimoji="0" lang="zh-CN" altLang="en-US" sz="2400" kern="1200" cap="none" spc="0" normalizeH="0" baseline="0" noProof="0" dirty="0">
                <a:latin typeface="Times New Roman" panose="02020603050405020304" pitchFamily="18" charset="0"/>
                <a:ea typeface="楷体" panose="02010609060101010101" pitchFamily="49" charset="-122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62622" y="3217540"/>
            <a:ext cx="2955925" cy="1612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5610" y="2931790"/>
            <a:ext cx="3424237" cy="2184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5" name="文本框 3"/>
          <p:cNvSpPr txBox="1"/>
          <p:nvPr/>
        </p:nvSpPr>
        <p:spPr>
          <a:xfrm>
            <a:off x="899592" y="1478959"/>
            <a:ext cx="7560840" cy="159684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2600" b="1" dirty="0">
                <a:ea typeface="黑体" panose="02010609060101010101" charset="-122"/>
              </a:rPr>
              <a:t>        如图，把两细木条</a:t>
            </a:r>
            <a:r>
              <a:rPr lang="en-US" altLang="zh-CN" sz="2600" b="1" i="1" dirty="0">
                <a:ea typeface="黑体" panose="02010609060101010101" charset="-122"/>
              </a:rPr>
              <a:t>AC</a:t>
            </a:r>
            <a:r>
              <a:rPr lang="zh-CN" altLang="en-US" sz="2600" b="1" dirty="0">
                <a:ea typeface="黑体" panose="02010609060101010101" charset="-122"/>
              </a:rPr>
              <a:t>和</a:t>
            </a:r>
            <a:r>
              <a:rPr lang="en-US" altLang="zh-CN" sz="2600" b="1" i="1" dirty="0">
                <a:ea typeface="黑体" panose="02010609060101010101" charset="-122"/>
              </a:rPr>
              <a:t>BD</a:t>
            </a:r>
            <a:r>
              <a:rPr lang="zh-CN" altLang="en-US" sz="2600" b="1" dirty="0">
                <a:ea typeface="黑体" panose="02010609060101010101" charset="-122"/>
              </a:rPr>
              <a:t>的中点钉在一起，连接</a:t>
            </a:r>
            <a:r>
              <a:rPr lang="en-US" altLang="zh-CN" sz="2600" b="1" i="1" dirty="0">
                <a:ea typeface="黑体" panose="02010609060101010101" charset="-122"/>
              </a:rPr>
              <a:t>AB</a:t>
            </a:r>
            <a:r>
              <a:rPr lang="zh-CN" altLang="en-US" sz="2600" b="1" dirty="0">
                <a:ea typeface="黑体" panose="02010609060101010101" charset="-122"/>
              </a:rPr>
              <a:t>，</a:t>
            </a:r>
            <a:r>
              <a:rPr lang="en-US" altLang="zh-CN" sz="2600" b="1" i="1" dirty="0">
                <a:ea typeface="黑体" panose="02010609060101010101" charset="-122"/>
              </a:rPr>
              <a:t>AD</a:t>
            </a:r>
            <a:r>
              <a:rPr lang="zh-CN" altLang="en-US" sz="2600" b="1" dirty="0">
                <a:ea typeface="黑体" panose="02010609060101010101" charset="-122"/>
              </a:rPr>
              <a:t>，</a:t>
            </a:r>
            <a:r>
              <a:rPr lang="en-US" altLang="zh-CN" sz="2600" b="1" i="1" dirty="0">
                <a:ea typeface="黑体" panose="02010609060101010101" charset="-122"/>
              </a:rPr>
              <a:t>BC</a:t>
            </a:r>
            <a:r>
              <a:rPr lang="zh-CN" altLang="en-US" sz="2600" b="1" dirty="0">
                <a:ea typeface="黑体" panose="02010609060101010101" charset="-122"/>
              </a:rPr>
              <a:t>，</a:t>
            </a:r>
            <a:r>
              <a:rPr lang="en-US" altLang="zh-CN" sz="2600" b="1" i="1" dirty="0">
                <a:ea typeface="黑体" panose="02010609060101010101" charset="-122"/>
              </a:rPr>
              <a:t>CD</a:t>
            </a:r>
            <a:r>
              <a:rPr lang="zh-CN" altLang="en-US" sz="2600" b="1" dirty="0">
                <a:ea typeface="黑体" panose="02010609060101010101" charset="-122"/>
              </a:rPr>
              <a:t>，得到的四边形</a:t>
            </a:r>
            <a:r>
              <a:rPr lang="en-US" altLang="zh-CN" sz="2600" b="1" i="1" dirty="0">
                <a:ea typeface="黑体" panose="02010609060101010101" charset="-122"/>
              </a:rPr>
              <a:t>ABCD</a:t>
            </a:r>
            <a:r>
              <a:rPr lang="zh-CN" altLang="en-US" sz="2600" b="1" dirty="0">
                <a:ea typeface="黑体" panose="02010609060101010101" charset="-122"/>
              </a:rPr>
              <a:t>是平行四边形吗？为什么？</a:t>
            </a:r>
            <a:endParaRPr lang="zh-CN" altLang="en-US" sz="2600" b="1" dirty="0">
              <a:ea typeface="黑体" panose="02010609060101010101" charset="-122"/>
            </a:endParaRPr>
          </a:p>
        </p:txBody>
      </p:sp>
      <p:pic>
        <p:nvPicPr>
          <p:cNvPr id="20486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EF4E8"/>
              </a:clrFrom>
              <a:clrTo>
                <a:srgbClr val="FEF4E8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95191" y="3217540"/>
            <a:ext cx="3132334" cy="172221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00885" y="3611240"/>
            <a:ext cx="382587" cy="50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rcRect l="15620" t="31876" r="14226" b="30597"/>
          <a:stretch>
            <a:fillRect/>
          </a:stretch>
        </p:blipFill>
        <p:spPr>
          <a:xfrm>
            <a:off x="-252412" y="-231775"/>
            <a:ext cx="2682875" cy="1435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77333" y="193629"/>
            <a:ext cx="2023076" cy="584775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marR="0" lvl="0" indent="0" algn="dist" defTabSz="914400" latinLnBrk="0">
              <a:lnSpc>
                <a:spcPct val="100000"/>
              </a:lnSpc>
              <a:buClrTx/>
              <a:buSzTx/>
              <a:buFontTx/>
              <a:buNone/>
              <a:defRPr sz="3200" b="1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62000"/>
                    </a:srgbClr>
                  </a:outerShdw>
                </a:effectLst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新知探究</a:t>
            </a:r>
            <a:endParaRPr kumimoji="0" lang="zh-CN" altLang="en-US" sz="3200" b="1" i="0" u="none" strike="noStrike" kern="1200" cap="none" spc="0" normalizeH="0" baseline="0" noProof="0" dirty="0">
              <a:ln w="3175">
                <a:solidFill>
                  <a:schemeClr val="bg1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62000"/>
                  </a:srgbClr>
                </a:outerShdw>
              </a:effectLst>
              <a:uLnTx/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55576" y="1001423"/>
            <a:ext cx="2023076" cy="5622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Text Box 55"/>
          <p:cNvSpPr txBox="1"/>
          <p:nvPr/>
        </p:nvSpPr>
        <p:spPr>
          <a:xfrm>
            <a:off x="539750" y="411733"/>
            <a:ext cx="7620000" cy="1014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已知：在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四边形</a:t>
            </a:r>
            <a:r>
              <a:rPr lang="zh-CN" altLang="en-US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ABCD 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中，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OA 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= 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OC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，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OB 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= 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OD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.</a:t>
            </a:r>
            <a:endParaRPr lang="en-US" altLang="zh-CN" sz="24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求证：四边形 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ABCD 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是平行四边形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.</a:t>
            </a:r>
            <a:endParaRPr lang="en-US" altLang="zh-CN" sz="24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4" name="Rectangle 55"/>
          <p:cNvSpPr>
            <a:spLocks noChangeArrowheads="1"/>
          </p:cNvSpPr>
          <p:nvPr/>
        </p:nvSpPr>
        <p:spPr bwMode="auto">
          <a:xfrm>
            <a:off x="342900" y="1441450"/>
            <a:ext cx="8573135" cy="333756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证明：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3399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在四边形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3399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ABCD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3399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3399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中，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3399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OA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3399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 = 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3399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OC</a:t>
            </a:r>
            <a:r>
              <a:rPr kumimoji="0" lang="zh-CN" altLang="en-US" sz="2400" b="1" i="1" u="none" strike="noStrike" kern="1200" cap="none" spc="0" normalizeH="0" baseline="0" noProof="0" dirty="0">
                <a:ln>
                  <a:noFill/>
                </a:ln>
                <a:solidFill>
                  <a:srgbClr val="FF3399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，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3399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OB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3399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= 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3399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OD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3399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.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FF3399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3399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又</a:t>
            </a:r>
            <a:r>
              <a:rPr lang="zh-CN" altLang="en-US" sz="2400" b="1" noProof="0" dirty="0">
                <a:solidFill>
                  <a:srgbClr val="FF3399"/>
                </a:solidFill>
                <a:latin typeface="+mj-lt"/>
                <a:ea typeface="+mj-ea"/>
              </a:rPr>
              <a:t>因为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3399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∠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3399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AOB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3399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 =∠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3399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COD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3399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，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FF3399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3399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所以 △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3399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O</a:t>
            </a:r>
            <a:r>
              <a:rPr lang="en-US" altLang="zh-CN" sz="2400" b="1" i="1" noProof="0" dirty="0">
                <a:ln>
                  <a:noFill/>
                </a:ln>
                <a:solidFill>
                  <a:srgbClr val="FF3399"/>
                </a:solidFill>
                <a:effectLst/>
                <a:uLnTx/>
                <a:uFillTx/>
                <a:latin typeface="+mj-lt"/>
                <a:ea typeface="+mj-ea"/>
                <a:sym typeface="+mn-ea"/>
              </a:rPr>
              <a:t>A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3399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B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3399"/>
                </a:solidFill>
                <a:effectLst/>
                <a:uLnTx/>
                <a:uFillTx/>
                <a:latin typeface="楷体" panose="02010609060101010101" pitchFamily="49" charset="-122"/>
                <a:cs typeface="+mn-cs"/>
              </a:rPr>
              <a:t>≌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3399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△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3399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O</a:t>
            </a:r>
            <a:r>
              <a:rPr lang="en-US" altLang="zh-CN" sz="2400" b="1" i="1" noProof="0" dirty="0">
                <a:ln>
                  <a:noFill/>
                </a:ln>
                <a:solidFill>
                  <a:srgbClr val="FF3399"/>
                </a:solidFill>
                <a:effectLst/>
                <a:uLnTx/>
                <a:uFillTx/>
                <a:latin typeface="+mj-lt"/>
                <a:ea typeface="+mj-ea"/>
                <a:sym typeface="+mn-ea"/>
              </a:rPr>
              <a:t>C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3399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D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3399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（边角边）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3399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.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FF3399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3399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从而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3399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 AB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3399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= 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3399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CD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3399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， ∠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3399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OAB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3399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 =∠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3399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OCD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3399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.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FF3399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3399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于是 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3399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AB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3399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 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3399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//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3399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 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3399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CD .</a:t>
            </a:r>
            <a:endParaRPr kumimoji="0" lang="en-US" altLang="zh-CN" sz="2400" b="1" i="1" u="none" strike="noStrike" kern="1200" cap="none" spc="0" normalizeH="0" baseline="0" noProof="0" dirty="0">
              <a:ln>
                <a:noFill/>
              </a:ln>
              <a:solidFill>
                <a:srgbClr val="FF3399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3399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根据</a:t>
            </a:r>
            <a:r>
              <a:rPr lang="zh-CN" altLang="en-US" sz="2400" b="1" noProof="0" dirty="0">
                <a:ln>
                  <a:noFill/>
                </a:ln>
                <a:solidFill>
                  <a:srgbClr val="FF3399"/>
                </a:solidFill>
                <a:effectLst/>
                <a:uLnTx/>
                <a:uFillTx/>
                <a:latin typeface="+mj-lt"/>
                <a:ea typeface="+mj-ea"/>
                <a:sym typeface="+mn-ea"/>
              </a:rPr>
              <a:t>平行四边形的判定定理</a:t>
            </a:r>
            <a:r>
              <a:rPr lang="en-US" altLang="zh-CN" sz="2400" b="1" noProof="0" dirty="0">
                <a:ln>
                  <a:noFill/>
                </a:ln>
                <a:solidFill>
                  <a:srgbClr val="FF3399"/>
                </a:solidFill>
                <a:effectLst/>
                <a:uLnTx/>
                <a:uFillTx/>
                <a:latin typeface="+mj-lt"/>
                <a:ea typeface="+mj-ea"/>
                <a:sym typeface="+mn-ea"/>
              </a:rPr>
              <a:t>1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3399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得，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3399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四边形 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3399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ABCD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3399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3399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是平行四边形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3399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.</a:t>
            </a:r>
            <a:endParaRPr kumimoji="0" lang="zh-CN" altLang="pt-BR" sz="2400" b="1" i="0" u="none" strike="noStrike" kern="1200" cap="none" spc="0" normalizeH="0" baseline="0" noProof="0" dirty="0">
              <a:ln>
                <a:noFill/>
              </a:ln>
              <a:solidFill>
                <a:srgbClr val="FF3399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</p:txBody>
      </p:sp>
      <p:pic>
        <p:nvPicPr>
          <p:cNvPr id="21506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34953" y="2017966"/>
            <a:ext cx="3422650" cy="2184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3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41963" y="2043113"/>
            <a:ext cx="3422650" cy="2184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Rectangle 9"/>
          <p:cNvSpPr>
            <a:spLocks noRot="1"/>
          </p:cNvSpPr>
          <p:nvPr/>
        </p:nvSpPr>
        <p:spPr>
          <a:xfrm>
            <a:off x="755650" y="442407"/>
            <a:ext cx="4536430" cy="656846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</a:rPr>
              <a:t>平行四边形的判定定理 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</a:rPr>
              <a:t>3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</a:rPr>
              <a:t>：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4" name="矩形: 圆角 3"/>
          <p:cNvSpPr/>
          <p:nvPr/>
        </p:nvSpPr>
        <p:spPr>
          <a:xfrm>
            <a:off x="899592" y="1203598"/>
            <a:ext cx="4752527" cy="1362046"/>
          </a:xfrm>
          <a:prstGeom prst="roundRect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charset="-122"/>
                <a:cs typeface="+mn-cs"/>
              </a:rPr>
              <a:t>对角线互相平分的四边形是平行四边形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charset="-122"/>
                <a:cs typeface="+mn-cs"/>
              </a:rPr>
              <a:t>.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黑体" panose="02010609060101010101" charset="-122"/>
              <a:cs typeface="+mn-cs"/>
            </a:endParaRPr>
          </a:p>
        </p:txBody>
      </p:sp>
      <p:sp>
        <p:nvSpPr>
          <p:cNvPr id="5" name="Text Box 23"/>
          <p:cNvSpPr txBox="1"/>
          <p:nvPr/>
        </p:nvSpPr>
        <p:spPr>
          <a:xfrm>
            <a:off x="841946" y="2710474"/>
            <a:ext cx="5314230" cy="1949508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2800" b="1" dirty="0">
                <a:solidFill>
                  <a:srgbClr val="0000FF"/>
                </a:solidFill>
                <a:ea typeface="黑体" panose="02010609060101010101" charset="-122"/>
              </a:rPr>
              <a:t>几何语言：</a:t>
            </a:r>
            <a:endParaRPr lang="en-US" altLang="zh-CN" sz="2800" b="1" dirty="0">
              <a:solidFill>
                <a:srgbClr val="0000FF"/>
              </a:solidFill>
              <a:ea typeface="黑体" panose="02010609060101010101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800" b="1" dirty="0">
                <a:solidFill>
                  <a:srgbClr val="0000FF"/>
                </a:solidFill>
                <a:ea typeface="黑体" panose="02010609060101010101" charset="-122"/>
              </a:rPr>
              <a:t>∵</a:t>
            </a:r>
            <a:r>
              <a:rPr lang="en-US" altLang="zh-CN" sz="2800" b="1" i="1" dirty="0">
                <a:solidFill>
                  <a:srgbClr val="0000FF"/>
                </a:solidFill>
              </a:rPr>
              <a:t> OA </a:t>
            </a:r>
            <a:r>
              <a:rPr lang="en-US" altLang="zh-CN" sz="2800" b="1" dirty="0">
                <a:solidFill>
                  <a:srgbClr val="0000FF"/>
                </a:solidFill>
              </a:rPr>
              <a:t>= </a:t>
            </a:r>
            <a:r>
              <a:rPr lang="en-US" altLang="zh-CN" sz="2800" b="1" i="1" dirty="0">
                <a:solidFill>
                  <a:srgbClr val="0000FF"/>
                </a:solidFill>
              </a:rPr>
              <a:t>OC</a:t>
            </a:r>
            <a:r>
              <a:rPr lang="zh-CN" altLang="en-US" sz="2800" b="1" dirty="0">
                <a:solidFill>
                  <a:srgbClr val="0000FF"/>
                </a:solidFill>
              </a:rPr>
              <a:t>，</a:t>
            </a:r>
            <a:r>
              <a:rPr lang="en-US" altLang="zh-CN" sz="2800" b="1" i="1" dirty="0">
                <a:solidFill>
                  <a:srgbClr val="0000FF"/>
                </a:solidFill>
              </a:rPr>
              <a:t>OB </a:t>
            </a:r>
            <a:r>
              <a:rPr lang="en-US" altLang="zh-CN" sz="2800" b="1" dirty="0">
                <a:solidFill>
                  <a:srgbClr val="0000FF"/>
                </a:solidFill>
              </a:rPr>
              <a:t>= </a:t>
            </a:r>
            <a:r>
              <a:rPr lang="en-US" altLang="zh-CN" sz="2800" b="1" i="1" dirty="0">
                <a:solidFill>
                  <a:srgbClr val="0000FF"/>
                </a:solidFill>
              </a:rPr>
              <a:t>OD</a:t>
            </a:r>
            <a:r>
              <a:rPr lang="zh-CN" altLang="en-US" sz="2800" b="1" dirty="0">
                <a:solidFill>
                  <a:srgbClr val="0000FF"/>
                </a:solidFill>
              </a:rPr>
              <a:t>，</a:t>
            </a:r>
            <a:endParaRPr lang="en-US" altLang="zh-CN" sz="2800" b="1" dirty="0">
              <a:solidFill>
                <a:srgbClr val="0000FF"/>
              </a:solidFill>
              <a:ea typeface="黑体" panose="02010609060101010101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800" b="1" dirty="0">
                <a:solidFill>
                  <a:srgbClr val="0000FF"/>
                </a:solidFill>
                <a:ea typeface="黑体" panose="02010609060101010101" charset="-122"/>
              </a:rPr>
              <a:t>∴</a:t>
            </a:r>
            <a:r>
              <a:rPr lang="zh-CN" altLang="en-US" sz="2800" b="1" dirty="0">
                <a:solidFill>
                  <a:srgbClr val="0000FF"/>
                </a:solidFill>
                <a:ea typeface="黑体" panose="02010609060101010101" charset="-122"/>
              </a:rPr>
              <a:t>四边形 </a:t>
            </a:r>
            <a:r>
              <a:rPr lang="en-US" altLang="zh-CN" sz="2800" b="1" i="1" dirty="0">
                <a:solidFill>
                  <a:srgbClr val="0000FF"/>
                </a:solidFill>
                <a:ea typeface="黑体" panose="02010609060101010101" charset="-122"/>
              </a:rPr>
              <a:t>ABCD</a:t>
            </a:r>
            <a:r>
              <a:rPr lang="en-US" altLang="zh-CN" sz="2800" b="1" dirty="0">
                <a:solidFill>
                  <a:srgbClr val="0000FF"/>
                </a:solidFill>
                <a:ea typeface="黑体" panose="02010609060101010101" charset="-122"/>
              </a:rPr>
              <a:t> </a:t>
            </a:r>
            <a:r>
              <a:rPr lang="zh-CN" altLang="en-US" sz="2800" b="1" dirty="0">
                <a:solidFill>
                  <a:srgbClr val="0000FF"/>
                </a:solidFill>
                <a:ea typeface="黑体" panose="02010609060101010101" charset="-122"/>
              </a:rPr>
              <a:t>是平行四边形</a:t>
            </a:r>
            <a:r>
              <a:rPr lang="en-US" altLang="zh-CN" sz="2800" b="1" dirty="0">
                <a:solidFill>
                  <a:srgbClr val="0000FF"/>
                </a:solidFill>
                <a:ea typeface="黑体" panose="02010609060101010101" charset="-122"/>
              </a:rPr>
              <a:t>.</a:t>
            </a:r>
            <a:endParaRPr lang="en-US" altLang="zh-CN" sz="2800" b="1" dirty="0">
              <a:solidFill>
                <a:srgbClr val="0000FF"/>
              </a:solidFill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图片 4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94862" y="2768089"/>
            <a:ext cx="3306762" cy="19573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555" name="文本框 16"/>
          <p:cNvSpPr txBox="1"/>
          <p:nvPr/>
        </p:nvSpPr>
        <p:spPr>
          <a:xfrm>
            <a:off x="323528" y="267494"/>
            <a:ext cx="7344816" cy="1949508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2800" b="1" dirty="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charset="-122"/>
              </a:rPr>
              <a:t>例</a:t>
            </a:r>
            <a:r>
              <a:rPr lang="en-US" altLang="zh-CN" sz="2800" b="1" dirty="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charset="-122"/>
              </a:rPr>
              <a:t>7</a:t>
            </a:r>
            <a:r>
              <a:rPr lang="zh-CN" altLang="en-US" sz="2800" b="1" dirty="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</a:rPr>
              <a:t>如图，</a:t>
            </a:r>
            <a:r>
              <a:rPr lang="zh-CN" altLang="en-US" sz="2800" b="1" i="1" dirty="0">
                <a:latin typeface="Times New Roman" panose="02020603050405020304" pitchFamily="18" charset="0"/>
                <a:ea typeface="黑体" panose="02010609060101010101" charset="-122"/>
              </a:rPr>
              <a:t>□ 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charset="-122"/>
              </a:rPr>
              <a:t>ABCD 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</a:rPr>
              <a:t>的对角线 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charset="-122"/>
              </a:rPr>
              <a:t>AC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</a:rPr>
              <a:t>，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charset="-122"/>
              </a:rPr>
              <a:t>BD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</a:rPr>
              <a:t>相交于点 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charset="-122"/>
              </a:rPr>
              <a:t>O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</a:rPr>
              <a:t>，点 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charset="-122"/>
              </a:rPr>
              <a:t>E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</a:rPr>
              <a:t>，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charset="-122"/>
              </a:rPr>
              <a:t>F 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</a:rPr>
              <a:t>在 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charset="-122"/>
              </a:rPr>
              <a:t>BD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</a:rPr>
              <a:t>上，且 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charset="-122"/>
              </a:rPr>
              <a:t>OE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</a:rPr>
              <a:t> = 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charset="-122"/>
              </a:rPr>
              <a:t>OF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</a:rPr>
              <a:t>.</a:t>
            </a:r>
            <a:endParaRPr lang="en-US" altLang="zh-CN" sz="2800" b="1" dirty="0">
              <a:latin typeface="Times New Roman" panose="02020603050405020304" pitchFamily="18" charset="0"/>
              <a:ea typeface="黑体" panose="02010609060101010101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</a:rPr>
              <a:t>求证：四边形 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charset="-122"/>
              </a:rPr>
              <a:t>AECF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</a:rPr>
              <a:t>是平行四边形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</a:rPr>
              <a:t>.</a:t>
            </a:r>
            <a:endParaRPr lang="en-US" altLang="zh-CN" sz="2800" b="1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68336" y="2330885"/>
            <a:ext cx="6840537" cy="24612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2800" b="1" dirty="0">
                <a:solidFill>
                  <a:srgbClr val="00B0F0"/>
                </a:solidFill>
                <a:latin typeface="Times New Roman" panose="02020603050405020304" pitchFamily="18" charset="0"/>
              </a:rPr>
              <a:t>证明</a:t>
            </a:r>
            <a:r>
              <a:rPr lang="zh-CN" altLang="en-US" sz="2800" b="1" dirty="0">
                <a:solidFill>
                  <a:srgbClr val="FF3399"/>
                </a:solidFill>
                <a:latin typeface="Times New Roman" panose="02020603050405020304" pitchFamily="18" charset="0"/>
              </a:rPr>
              <a:t>  因为</a:t>
            </a:r>
            <a:r>
              <a:rPr lang="zh-CN" altLang="en-US" sz="2800" b="1" dirty="0">
                <a:solidFill>
                  <a:srgbClr val="FF3399"/>
                </a:solidFill>
                <a:latin typeface="Times New Roman" panose="02020603050405020304" pitchFamily="18" charset="0"/>
              </a:rPr>
              <a:t>四边形 </a:t>
            </a:r>
            <a:r>
              <a:rPr lang="en-US" altLang="zh-CN" sz="2800" b="1" i="1" dirty="0">
                <a:solidFill>
                  <a:srgbClr val="FF3399"/>
                </a:solidFill>
                <a:latin typeface="Times New Roman" panose="02020603050405020304" pitchFamily="18" charset="0"/>
              </a:rPr>
              <a:t>ABCD</a:t>
            </a:r>
            <a:r>
              <a:rPr lang="en-US" altLang="zh-CN" sz="2800" b="1" dirty="0">
                <a:solidFill>
                  <a:srgbClr val="FF3399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sz="2800" b="1" dirty="0">
                <a:solidFill>
                  <a:srgbClr val="FF3399"/>
                </a:solidFill>
                <a:latin typeface="Times New Roman" panose="02020603050405020304" pitchFamily="18" charset="0"/>
              </a:rPr>
              <a:t>为平行四边形，</a:t>
            </a:r>
            <a:endParaRPr lang="zh-CN" altLang="en-US" sz="2800" b="1" dirty="0">
              <a:solidFill>
                <a:srgbClr val="FF3399"/>
              </a:solidFill>
              <a:latin typeface="Times New Roman" panose="02020603050405020304" pitchFamily="18" charset="0"/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en-US" sz="2800" b="1" dirty="0">
                <a:solidFill>
                  <a:srgbClr val="FF3399"/>
                </a:solidFill>
                <a:latin typeface="Times New Roman" panose="02020603050405020304" pitchFamily="18" charset="0"/>
              </a:rPr>
              <a:t>于是 </a:t>
            </a:r>
            <a:r>
              <a:rPr lang="en-US" altLang="zh-CN" sz="2800" b="1" i="1" dirty="0">
                <a:solidFill>
                  <a:srgbClr val="FF3399"/>
                </a:solidFill>
                <a:latin typeface="Times New Roman" panose="02020603050405020304" pitchFamily="18" charset="0"/>
              </a:rPr>
              <a:t>OA</a:t>
            </a:r>
            <a:r>
              <a:rPr lang="en-US" altLang="zh-CN" sz="2800" b="1" dirty="0">
                <a:solidFill>
                  <a:srgbClr val="FF3399"/>
                </a:solidFill>
                <a:latin typeface="Times New Roman" panose="02020603050405020304" pitchFamily="18" charset="0"/>
              </a:rPr>
              <a:t> = </a:t>
            </a:r>
            <a:r>
              <a:rPr lang="en-US" altLang="zh-CN" sz="2800" b="1" i="1" dirty="0">
                <a:solidFill>
                  <a:srgbClr val="FF3399"/>
                </a:solidFill>
                <a:latin typeface="Times New Roman" panose="02020603050405020304" pitchFamily="18" charset="0"/>
              </a:rPr>
              <a:t>OC</a:t>
            </a:r>
            <a:r>
              <a:rPr lang="en-US" altLang="zh-CN" sz="2800" b="1" dirty="0">
                <a:solidFill>
                  <a:srgbClr val="FF3399"/>
                </a:solidFill>
                <a:latin typeface="Times New Roman" panose="02020603050405020304" pitchFamily="18" charset="0"/>
              </a:rPr>
              <a:t>.</a:t>
            </a:r>
            <a:endParaRPr lang="en-US" altLang="zh-CN" sz="2800" b="1" dirty="0">
              <a:solidFill>
                <a:srgbClr val="FF3399"/>
              </a:solidFill>
              <a:latin typeface="Times New Roman" panose="02020603050405020304" pitchFamily="18" charset="0"/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en-US" sz="2800" b="1" dirty="0">
                <a:solidFill>
                  <a:srgbClr val="FF3399"/>
                </a:solidFill>
                <a:latin typeface="Times New Roman" panose="02020603050405020304" pitchFamily="18" charset="0"/>
              </a:rPr>
              <a:t>又因为</a:t>
            </a:r>
            <a:r>
              <a:rPr lang="zh-CN" altLang="en-US" sz="2800" b="1" dirty="0">
                <a:solidFill>
                  <a:srgbClr val="FF3399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800" b="1" i="1" dirty="0">
                <a:solidFill>
                  <a:srgbClr val="FF3399"/>
                </a:solidFill>
                <a:latin typeface="Times New Roman" panose="02020603050405020304" pitchFamily="18" charset="0"/>
              </a:rPr>
              <a:t>OE</a:t>
            </a:r>
            <a:r>
              <a:rPr lang="en-US" altLang="zh-CN" sz="2800" b="1" dirty="0">
                <a:solidFill>
                  <a:srgbClr val="FF3399"/>
                </a:solidFill>
                <a:latin typeface="Times New Roman" panose="02020603050405020304" pitchFamily="18" charset="0"/>
              </a:rPr>
              <a:t> = </a:t>
            </a:r>
            <a:r>
              <a:rPr lang="en-US" altLang="zh-CN" sz="2800" b="1" i="1" dirty="0">
                <a:solidFill>
                  <a:srgbClr val="FF3399"/>
                </a:solidFill>
                <a:latin typeface="Times New Roman" panose="02020603050405020304" pitchFamily="18" charset="0"/>
              </a:rPr>
              <a:t>OF</a:t>
            </a:r>
            <a:r>
              <a:rPr lang="zh-CN" altLang="en-US" sz="2800" b="1" dirty="0">
                <a:solidFill>
                  <a:srgbClr val="FF3399"/>
                </a:solidFill>
                <a:latin typeface="Times New Roman" panose="02020603050405020304" pitchFamily="18" charset="0"/>
              </a:rPr>
              <a:t>，</a:t>
            </a:r>
            <a:endParaRPr lang="zh-CN" altLang="en-US" sz="2800" b="1" dirty="0">
              <a:solidFill>
                <a:srgbClr val="FF3399"/>
              </a:solidFill>
              <a:latin typeface="Times New Roman" panose="02020603050405020304" pitchFamily="18" charset="0"/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en-US" sz="2800" b="1" dirty="0">
                <a:solidFill>
                  <a:srgbClr val="FF3399"/>
                </a:solidFill>
                <a:latin typeface="Times New Roman" panose="02020603050405020304" pitchFamily="18" charset="0"/>
              </a:rPr>
              <a:t>所以</a:t>
            </a:r>
            <a:r>
              <a:rPr lang="zh-CN" altLang="en-US" sz="2800" b="1" dirty="0">
                <a:solidFill>
                  <a:srgbClr val="FF3399"/>
                </a:solidFill>
                <a:latin typeface="Times New Roman" panose="02020603050405020304" pitchFamily="18" charset="0"/>
              </a:rPr>
              <a:t>四边形 </a:t>
            </a:r>
            <a:r>
              <a:rPr lang="en-US" altLang="zh-CN" sz="2800" b="1" i="1" dirty="0">
                <a:solidFill>
                  <a:srgbClr val="FF3399"/>
                </a:solidFill>
                <a:latin typeface="Times New Roman" panose="02020603050405020304" pitchFamily="18" charset="0"/>
              </a:rPr>
              <a:t>AECF </a:t>
            </a:r>
            <a:r>
              <a:rPr lang="zh-CN" altLang="en-US" sz="2800" b="1" dirty="0">
                <a:solidFill>
                  <a:srgbClr val="FF3399"/>
                </a:solidFill>
                <a:latin typeface="Times New Roman" panose="02020603050405020304" pitchFamily="18" charset="0"/>
              </a:rPr>
              <a:t>是平行四边形</a:t>
            </a:r>
            <a:r>
              <a:rPr lang="en-US" altLang="zh-CN" sz="2800" b="1" dirty="0">
                <a:solidFill>
                  <a:srgbClr val="FF3399"/>
                </a:solidFill>
                <a:latin typeface="Times New Roman" panose="02020603050405020304" pitchFamily="18" charset="0"/>
              </a:rPr>
              <a:t>.</a:t>
            </a:r>
            <a:endParaRPr lang="zh-CN" altLang="en-US" sz="2800" b="1" dirty="0">
              <a:solidFill>
                <a:srgbClr val="FF3399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5"/>
          <p:cNvSpPr/>
          <p:nvPr/>
        </p:nvSpPr>
        <p:spPr>
          <a:xfrm>
            <a:off x="775970" y="236538"/>
            <a:ext cx="6957060" cy="129159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2600" b="1" dirty="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charset="-122"/>
              </a:rPr>
              <a:t>例</a:t>
            </a:r>
            <a:r>
              <a:rPr lang="en-US" altLang="zh-CN" sz="2600" b="1" dirty="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charset="-122"/>
              </a:rPr>
              <a:t>8</a:t>
            </a:r>
            <a:r>
              <a:rPr lang="en-US" altLang="zh-CN" sz="2600" b="1" dirty="0">
                <a:latin typeface="Times New Roman" panose="02020603050405020304" pitchFamily="18" charset="0"/>
                <a:ea typeface="黑体" panose="02010609060101010101" charset="-122"/>
              </a:rPr>
              <a:t>  </a:t>
            </a: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charset="-122"/>
              </a:rPr>
              <a:t>如图，在四边形 </a:t>
            </a:r>
            <a:r>
              <a:rPr lang="en-US" altLang="zh-CN" sz="2600" b="1" i="1" dirty="0">
                <a:latin typeface="Times New Roman" panose="02020603050405020304" pitchFamily="18" charset="0"/>
                <a:ea typeface="黑体" panose="02010609060101010101" charset="-122"/>
              </a:rPr>
              <a:t>ABCD </a:t>
            </a: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charset="-122"/>
              </a:rPr>
              <a:t>中，</a:t>
            </a:r>
            <a:r>
              <a:rPr lang="zh-CN" altLang="zh-CN" sz="2600" b="1" dirty="0">
                <a:latin typeface="Times New Roman" panose="02020603050405020304" pitchFamily="18" charset="0"/>
                <a:ea typeface="黑体" panose="02010609060101010101" charset="-122"/>
              </a:rPr>
              <a:t>∠</a:t>
            </a:r>
            <a:r>
              <a:rPr lang="en-US" altLang="zh-CN" sz="2600" b="1" i="1" dirty="0">
                <a:latin typeface="Times New Roman" panose="02020603050405020304" pitchFamily="18" charset="0"/>
                <a:ea typeface="黑体" panose="02010609060101010101" charset="-122"/>
              </a:rPr>
              <a:t>A </a:t>
            </a:r>
            <a:r>
              <a:rPr lang="en-US" altLang="zh-CN" sz="2600" b="1" dirty="0">
                <a:latin typeface="Times New Roman" panose="02020603050405020304" pitchFamily="18" charset="0"/>
                <a:ea typeface="黑体" panose="02010609060101010101" charset="-122"/>
              </a:rPr>
              <a:t>= </a:t>
            </a:r>
            <a:r>
              <a:rPr lang="zh-CN" altLang="zh-CN" sz="2600" b="1" dirty="0">
                <a:latin typeface="Times New Roman" panose="02020603050405020304" pitchFamily="18" charset="0"/>
                <a:ea typeface="黑体" panose="02010609060101010101" charset="-122"/>
              </a:rPr>
              <a:t>∠</a:t>
            </a:r>
            <a:r>
              <a:rPr lang="en-US" altLang="zh-CN" sz="2600" b="1" i="1" dirty="0">
                <a:latin typeface="Times New Roman" panose="02020603050405020304" pitchFamily="18" charset="0"/>
                <a:ea typeface="黑体" panose="02010609060101010101" charset="-122"/>
              </a:rPr>
              <a:t>C</a:t>
            </a:r>
            <a:r>
              <a:rPr lang="en-US" altLang="zh-CN" sz="2600" b="1" dirty="0">
                <a:latin typeface="Times New Roman" panose="02020603050405020304" pitchFamily="18" charset="0"/>
                <a:ea typeface="黑体" panose="02010609060101010101" charset="-122"/>
              </a:rPr>
              <a:t>，</a:t>
            </a:r>
            <a:r>
              <a:rPr lang="en-US" altLang="zh-CN" sz="2600" b="1" dirty="0"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r>
              <a:rPr lang="zh-CN" altLang="zh-CN" sz="2600" b="1" dirty="0">
                <a:latin typeface="Times New Roman" panose="02020603050405020304" pitchFamily="18" charset="0"/>
                <a:ea typeface="黑体" panose="02010609060101010101" charset="-122"/>
              </a:rPr>
              <a:t>∠</a:t>
            </a:r>
            <a:r>
              <a:rPr lang="en-US" altLang="zh-CN" sz="2600" b="1" i="1" dirty="0">
                <a:latin typeface="Times New Roman" panose="02020603050405020304" pitchFamily="18" charset="0"/>
                <a:ea typeface="黑体" panose="02010609060101010101" charset="-122"/>
              </a:rPr>
              <a:t>B </a:t>
            </a:r>
            <a:r>
              <a:rPr lang="en-US" altLang="zh-CN" sz="2600" b="1" dirty="0">
                <a:latin typeface="Times New Roman" panose="02020603050405020304" pitchFamily="18" charset="0"/>
                <a:ea typeface="黑体" panose="02010609060101010101" charset="-122"/>
              </a:rPr>
              <a:t>= </a:t>
            </a:r>
            <a:r>
              <a:rPr lang="zh-CN" altLang="zh-CN" sz="2600" b="1" dirty="0">
                <a:latin typeface="Times New Roman" panose="02020603050405020304" pitchFamily="18" charset="0"/>
                <a:ea typeface="黑体" panose="02010609060101010101" charset="-122"/>
              </a:rPr>
              <a:t>∠</a:t>
            </a:r>
            <a:r>
              <a:rPr lang="en-US" altLang="zh-CN" sz="2600" b="1" i="1" dirty="0">
                <a:latin typeface="Times New Roman" panose="02020603050405020304" pitchFamily="18" charset="0"/>
                <a:ea typeface="黑体" panose="02010609060101010101" charset="-122"/>
              </a:rPr>
              <a:t>D</a:t>
            </a:r>
            <a:r>
              <a:rPr lang="en-US" altLang="zh-CN" sz="2600" b="1" dirty="0">
                <a:latin typeface="Times New Roman" panose="02020603050405020304" pitchFamily="18" charset="0"/>
                <a:ea typeface="黑体" panose="02010609060101010101" charset="-122"/>
              </a:rPr>
              <a:t>. </a:t>
            </a: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charset="-122"/>
              </a:rPr>
              <a:t>求证：四边形 </a:t>
            </a:r>
            <a:r>
              <a:rPr lang="en-US" altLang="zh-CN" sz="2600" b="1" i="1" dirty="0">
                <a:latin typeface="Times New Roman" panose="02020603050405020304" pitchFamily="18" charset="0"/>
                <a:ea typeface="黑体" panose="02010609060101010101" charset="-122"/>
              </a:rPr>
              <a:t>ABCD </a:t>
            </a: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charset="-122"/>
              </a:rPr>
              <a:t>是平行四边形</a:t>
            </a:r>
            <a:r>
              <a:rPr lang="en-US" altLang="zh-CN" sz="2600" b="1" dirty="0">
                <a:latin typeface="Times New Roman" panose="02020603050405020304" pitchFamily="18" charset="0"/>
                <a:ea typeface="黑体" panose="02010609060101010101" charset="-122"/>
              </a:rPr>
              <a:t>.</a:t>
            </a:r>
            <a:endParaRPr lang="en-US" altLang="zh-CN" sz="2600" b="1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90549" y="1851670"/>
            <a:ext cx="4989513" cy="28917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2600" b="1" dirty="0">
                <a:solidFill>
                  <a:srgbClr val="00B0F0"/>
                </a:solidFill>
                <a:latin typeface="Times New Roman" panose="02020603050405020304" pitchFamily="18" charset="0"/>
              </a:rPr>
              <a:t>证明</a:t>
            </a:r>
            <a:r>
              <a:rPr lang="en-US" altLang="zh-CN" sz="2600" b="1" dirty="0">
                <a:solidFill>
                  <a:srgbClr val="FF3399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sz="2600" b="1" dirty="0">
                <a:solidFill>
                  <a:srgbClr val="FF3399"/>
                </a:solidFill>
                <a:latin typeface="Times New Roman" panose="02020603050405020304" pitchFamily="18" charset="0"/>
              </a:rPr>
              <a:t>因为</a:t>
            </a:r>
            <a:r>
              <a:rPr lang="zh-CN" altLang="en-US" sz="2600" b="1" dirty="0">
                <a:solidFill>
                  <a:srgbClr val="FF3399"/>
                </a:solidFill>
                <a:latin typeface="Times New Roman" panose="02020603050405020304" pitchFamily="18" charset="0"/>
              </a:rPr>
              <a:t>∠</a:t>
            </a:r>
            <a:r>
              <a:rPr lang="en-US" altLang="zh-CN" sz="2600" b="1" i="1" dirty="0">
                <a:solidFill>
                  <a:srgbClr val="FF3399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600" b="1" dirty="0">
                <a:solidFill>
                  <a:srgbClr val="FF3399"/>
                </a:solidFill>
                <a:latin typeface="Times New Roman" panose="02020603050405020304" pitchFamily="18" charset="0"/>
              </a:rPr>
              <a:t> =</a:t>
            </a:r>
            <a:r>
              <a:rPr lang="zh-CN" altLang="en-US" sz="2600" b="1" dirty="0">
                <a:solidFill>
                  <a:srgbClr val="FF3399"/>
                </a:solidFill>
                <a:latin typeface="Times New Roman" panose="02020603050405020304" pitchFamily="18" charset="0"/>
              </a:rPr>
              <a:t>∠</a:t>
            </a:r>
            <a:r>
              <a:rPr lang="en-US" altLang="zh-CN" sz="2600" b="1" i="1" dirty="0">
                <a:solidFill>
                  <a:srgbClr val="FF3399"/>
                </a:solidFill>
                <a:latin typeface="Times New Roman" panose="02020603050405020304" pitchFamily="18" charset="0"/>
              </a:rPr>
              <a:t>C</a:t>
            </a:r>
            <a:r>
              <a:rPr lang="zh-CN" altLang="en-US" sz="2600" b="1" dirty="0">
                <a:solidFill>
                  <a:srgbClr val="FF3399"/>
                </a:solidFill>
                <a:latin typeface="Times New Roman" panose="02020603050405020304" pitchFamily="18" charset="0"/>
              </a:rPr>
              <a:t>， ∠</a:t>
            </a:r>
            <a:r>
              <a:rPr lang="en-US" altLang="zh-CN" sz="2600" b="1" i="1" dirty="0">
                <a:solidFill>
                  <a:srgbClr val="FF3399"/>
                </a:solidFill>
                <a:latin typeface="Times New Roman" panose="02020603050405020304" pitchFamily="18" charset="0"/>
              </a:rPr>
              <a:t>B</a:t>
            </a:r>
            <a:r>
              <a:rPr lang="en-US" altLang="zh-CN" sz="2600" b="1" dirty="0">
                <a:solidFill>
                  <a:srgbClr val="FF3399"/>
                </a:solidFill>
                <a:latin typeface="Times New Roman" panose="02020603050405020304" pitchFamily="18" charset="0"/>
              </a:rPr>
              <a:t> =</a:t>
            </a:r>
            <a:r>
              <a:rPr lang="zh-CN" altLang="en-US" sz="2600" b="1" dirty="0">
                <a:solidFill>
                  <a:srgbClr val="FF3399"/>
                </a:solidFill>
                <a:latin typeface="Times New Roman" panose="02020603050405020304" pitchFamily="18" charset="0"/>
              </a:rPr>
              <a:t>∠</a:t>
            </a:r>
            <a:r>
              <a:rPr lang="en-US" altLang="zh-CN" sz="2600" b="1" i="1" dirty="0">
                <a:solidFill>
                  <a:srgbClr val="FF3399"/>
                </a:solidFill>
                <a:latin typeface="Times New Roman" panose="02020603050405020304" pitchFamily="18" charset="0"/>
              </a:rPr>
              <a:t>D</a:t>
            </a:r>
            <a:r>
              <a:rPr lang="zh-CN" altLang="en-US" sz="2600" b="1" dirty="0">
                <a:solidFill>
                  <a:srgbClr val="FF3399"/>
                </a:solidFill>
                <a:latin typeface="Times New Roman" panose="02020603050405020304" pitchFamily="18" charset="0"/>
              </a:rPr>
              <a:t>，</a:t>
            </a:r>
            <a:endParaRPr lang="zh-CN" altLang="en-US" sz="2600" b="1" dirty="0">
              <a:solidFill>
                <a:srgbClr val="FF3399"/>
              </a:solidFill>
              <a:latin typeface="Times New Roman" panose="02020603050405020304" pitchFamily="18" charset="0"/>
            </a:endParaRPr>
          </a:p>
          <a:p>
            <a:pPr eaLnBrk="1" hangingPunct="1">
              <a:spcBef>
                <a:spcPct val="50000"/>
              </a:spcBef>
            </a:pPr>
            <a:r>
              <a:rPr lang="en-US" altLang="zh-CN" sz="2600" b="1" dirty="0">
                <a:solidFill>
                  <a:srgbClr val="FF3399"/>
                </a:solidFill>
                <a:latin typeface="Times New Roman" panose="02020603050405020304" pitchFamily="18" charset="0"/>
              </a:rPr>
              <a:t>∠</a:t>
            </a:r>
            <a:r>
              <a:rPr lang="en-US" altLang="zh-CN" sz="2600" b="1" i="1" dirty="0">
                <a:solidFill>
                  <a:srgbClr val="FF3399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600" b="1" dirty="0">
                <a:solidFill>
                  <a:srgbClr val="FF3399"/>
                </a:solidFill>
                <a:latin typeface="Times New Roman" panose="02020603050405020304" pitchFamily="18" charset="0"/>
              </a:rPr>
              <a:t> +∠</a:t>
            </a:r>
            <a:r>
              <a:rPr lang="en-US" altLang="zh-CN" sz="2600" b="1" i="1" dirty="0">
                <a:solidFill>
                  <a:srgbClr val="FF3399"/>
                </a:solidFill>
                <a:latin typeface="Times New Roman" panose="02020603050405020304" pitchFamily="18" charset="0"/>
              </a:rPr>
              <a:t>B</a:t>
            </a:r>
            <a:r>
              <a:rPr lang="en-US" altLang="zh-CN" sz="2600" b="1" dirty="0">
                <a:solidFill>
                  <a:srgbClr val="FF3399"/>
                </a:solidFill>
                <a:latin typeface="Times New Roman" panose="02020603050405020304" pitchFamily="18" charset="0"/>
              </a:rPr>
              <a:t> +∠</a:t>
            </a:r>
            <a:r>
              <a:rPr lang="en-US" altLang="zh-CN" sz="2600" b="1" i="1" dirty="0">
                <a:solidFill>
                  <a:srgbClr val="FF3399"/>
                </a:solidFill>
                <a:latin typeface="Times New Roman" panose="02020603050405020304" pitchFamily="18" charset="0"/>
              </a:rPr>
              <a:t>C</a:t>
            </a:r>
            <a:r>
              <a:rPr lang="en-US" altLang="zh-CN" sz="2600" b="1" dirty="0">
                <a:solidFill>
                  <a:srgbClr val="FF3399"/>
                </a:solidFill>
                <a:latin typeface="Times New Roman" panose="02020603050405020304" pitchFamily="18" charset="0"/>
              </a:rPr>
              <a:t> +∠</a:t>
            </a:r>
            <a:r>
              <a:rPr lang="en-US" altLang="zh-CN" sz="2600" b="1" i="1" dirty="0">
                <a:solidFill>
                  <a:srgbClr val="FF3399"/>
                </a:solidFill>
                <a:latin typeface="Times New Roman" panose="02020603050405020304" pitchFamily="18" charset="0"/>
              </a:rPr>
              <a:t>D</a:t>
            </a:r>
            <a:r>
              <a:rPr lang="en-US" altLang="zh-CN" sz="2600" b="1" dirty="0">
                <a:solidFill>
                  <a:srgbClr val="FF3399"/>
                </a:solidFill>
                <a:latin typeface="Times New Roman" panose="02020603050405020304" pitchFamily="18" charset="0"/>
              </a:rPr>
              <a:t> = 360°</a:t>
            </a:r>
            <a:r>
              <a:rPr lang="zh-CN" altLang="en-US" sz="2600" b="1" dirty="0">
                <a:solidFill>
                  <a:srgbClr val="FF3399"/>
                </a:solidFill>
                <a:latin typeface="Times New Roman" panose="02020603050405020304" pitchFamily="18" charset="0"/>
              </a:rPr>
              <a:t>，</a:t>
            </a:r>
            <a:endParaRPr lang="zh-CN" altLang="en-US" sz="2600" b="1" dirty="0">
              <a:solidFill>
                <a:srgbClr val="FF3399"/>
              </a:solidFill>
              <a:latin typeface="Times New Roman" panose="02020603050405020304" pitchFamily="18" charset="0"/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en-US" sz="2600" b="1" dirty="0">
                <a:solidFill>
                  <a:srgbClr val="FF3399"/>
                </a:solidFill>
                <a:latin typeface="Times New Roman" panose="02020603050405020304" pitchFamily="18" charset="0"/>
              </a:rPr>
              <a:t>所以</a:t>
            </a:r>
            <a:r>
              <a:rPr lang="en-US" altLang="zh-CN" sz="2600" b="1" dirty="0">
                <a:solidFill>
                  <a:srgbClr val="FF3399"/>
                </a:solidFill>
                <a:latin typeface="Times New Roman" panose="02020603050405020304" pitchFamily="18" charset="0"/>
              </a:rPr>
              <a:t>∠</a:t>
            </a:r>
            <a:r>
              <a:rPr lang="en-US" altLang="zh-CN" sz="2600" b="1" i="1" dirty="0">
                <a:solidFill>
                  <a:srgbClr val="FF3399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600" b="1" dirty="0">
                <a:solidFill>
                  <a:srgbClr val="FF3399"/>
                </a:solidFill>
                <a:latin typeface="Times New Roman" panose="02020603050405020304" pitchFamily="18" charset="0"/>
              </a:rPr>
              <a:t> +∠</a:t>
            </a:r>
            <a:r>
              <a:rPr lang="en-US" altLang="zh-CN" sz="2600" b="1" i="1" dirty="0">
                <a:solidFill>
                  <a:srgbClr val="FF3399"/>
                </a:solidFill>
                <a:latin typeface="Times New Roman" panose="02020603050405020304" pitchFamily="18" charset="0"/>
              </a:rPr>
              <a:t>B</a:t>
            </a:r>
            <a:r>
              <a:rPr lang="en-US" altLang="zh-CN" sz="2600" b="1" dirty="0">
                <a:solidFill>
                  <a:srgbClr val="FF3399"/>
                </a:solidFill>
                <a:latin typeface="Times New Roman" panose="02020603050405020304" pitchFamily="18" charset="0"/>
              </a:rPr>
              <a:t> =         = 180°</a:t>
            </a:r>
            <a:r>
              <a:rPr lang="zh-CN" altLang="en-US" sz="2600" b="1" dirty="0">
                <a:solidFill>
                  <a:srgbClr val="FF3399"/>
                </a:solidFill>
                <a:latin typeface="Times New Roman" panose="02020603050405020304" pitchFamily="18" charset="0"/>
              </a:rPr>
              <a:t>，</a:t>
            </a:r>
            <a:endParaRPr lang="en-US" altLang="zh-CN" sz="2600" b="1" dirty="0">
              <a:solidFill>
                <a:srgbClr val="FF3399"/>
              </a:solidFill>
              <a:latin typeface="Times New Roman" panose="02020603050405020304" pitchFamily="18" charset="0"/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en-US" sz="2600" b="1" dirty="0">
                <a:solidFill>
                  <a:srgbClr val="FF3399"/>
                </a:solidFill>
                <a:latin typeface="Times New Roman" panose="02020603050405020304" pitchFamily="18" charset="0"/>
              </a:rPr>
              <a:t>所以 </a:t>
            </a:r>
            <a:r>
              <a:rPr lang="en-US" altLang="zh-CN" sz="2600" b="1" i="1" dirty="0">
                <a:solidFill>
                  <a:srgbClr val="FF3399"/>
                </a:solidFill>
                <a:latin typeface="Times New Roman" panose="02020603050405020304" pitchFamily="18" charset="0"/>
              </a:rPr>
              <a:t>AD</a:t>
            </a:r>
            <a:r>
              <a:rPr lang="en-US" altLang="zh-CN" sz="2600" b="1" dirty="0">
                <a:solidFill>
                  <a:srgbClr val="FF3399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600" b="1" i="1" dirty="0">
                <a:solidFill>
                  <a:srgbClr val="FF3399"/>
                </a:solidFill>
                <a:latin typeface="Times New Roman" panose="02020603050405020304" pitchFamily="18" charset="0"/>
              </a:rPr>
              <a:t>//</a:t>
            </a:r>
            <a:r>
              <a:rPr lang="en-US" altLang="zh-CN" sz="2600" b="1" dirty="0">
                <a:solidFill>
                  <a:srgbClr val="FF3399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600" b="1" i="1" dirty="0">
                <a:solidFill>
                  <a:srgbClr val="FF3399"/>
                </a:solidFill>
                <a:latin typeface="Times New Roman" panose="02020603050405020304" pitchFamily="18" charset="0"/>
              </a:rPr>
              <a:t>BC</a:t>
            </a:r>
            <a:r>
              <a:rPr lang="en-US" altLang="zh-CN" sz="2600" b="1" dirty="0">
                <a:solidFill>
                  <a:srgbClr val="FF3399"/>
                </a:solidFill>
                <a:latin typeface="Times New Roman" panose="02020603050405020304" pitchFamily="18" charset="0"/>
              </a:rPr>
              <a:t>.  </a:t>
            </a:r>
            <a:r>
              <a:rPr lang="zh-CN" altLang="en-US" sz="2600" b="1" dirty="0">
                <a:solidFill>
                  <a:srgbClr val="FF3399"/>
                </a:solidFill>
                <a:latin typeface="Times New Roman" panose="02020603050405020304" pitchFamily="18" charset="0"/>
              </a:rPr>
              <a:t>同理，</a:t>
            </a:r>
            <a:r>
              <a:rPr lang="en-US" altLang="zh-CN" sz="2600" b="1" i="1" dirty="0">
                <a:solidFill>
                  <a:srgbClr val="FF3399"/>
                </a:solidFill>
                <a:latin typeface="Times New Roman" panose="02020603050405020304" pitchFamily="18" charset="0"/>
              </a:rPr>
              <a:t>AB</a:t>
            </a:r>
            <a:r>
              <a:rPr lang="en-US" altLang="zh-CN" sz="2600" b="1" dirty="0">
                <a:solidFill>
                  <a:srgbClr val="FF3399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600" b="1" i="1" dirty="0">
                <a:solidFill>
                  <a:srgbClr val="FF3399"/>
                </a:solidFill>
                <a:latin typeface="Times New Roman" panose="02020603050405020304" pitchFamily="18" charset="0"/>
              </a:rPr>
              <a:t>//</a:t>
            </a:r>
            <a:r>
              <a:rPr lang="en-US" altLang="zh-CN" sz="2600" b="1" dirty="0">
                <a:solidFill>
                  <a:srgbClr val="FF3399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600" b="1" i="1" dirty="0">
                <a:solidFill>
                  <a:srgbClr val="FF3399"/>
                </a:solidFill>
                <a:latin typeface="Times New Roman" panose="02020603050405020304" pitchFamily="18" charset="0"/>
              </a:rPr>
              <a:t>DC</a:t>
            </a:r>
            <a:r>
              <a:rPr lang="en-US" altLang="zh-CN" sz="2600" b="1" dirty="0">
                <a:solidFill>
                  <a:srgbClr val="FF3399"/>
                </a:solidFill>
                <a:latin typeface="Times New Roman" panose="02020603050405020304" pitchFamily="18" charset="0"/>
              </a:rPr>
              <a:t>.</a:t>
            </a:r>
            <a:endParaRPr lang="en-US" altLang="zh-CN" sz="2600" b="1" dirty="0">
              <a:solidFill>
                <a:srgbClr val="FF3399"/>
              </a:solidFill>
              <a:latin typeface="Times New Roman" panose="02020603050405020304" pitchFamily="18" charset="0"/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en-US" sz="2600" b="1" dirty="0">
                <a:solidFill>
                  <a:srgbClr val="FF3399"/>
                </a:solidFill>
                <a:latin typeface="Times New Roman" panose="02020603050405020304" pitchFamily="18" charset="0"/>
              </a:rPr>
              <a:t>所以</a:t>
            </a:r>
            <a:r>
              <a:rPr lang="zh-CN" altLang="en-US" sz="2600" b="1" dirty="0">
                <a:solidFill>
                  <a:srgbClr val="FF3399"/>
                </a:solidFill>
                <a:latin typeface="Times New Roman" panose="02020603050405020304" pitchFamily="18" charset="0"/>
              </a:rPr>
              <a:t>四边形 </a:t>
            </a:r>
            <a:r>
              <a:rPr lang="en-US" altLang="zh-CN" sz="2600" b="1" i="1" dirty="0">
                <a:solidFill>
                  <a:srgbClr val="FF3399"/>
                </a:solidFill>
                <a:latin typeface="Times New Roman" panose="02020603050405020304" pitchFamily="18" charset="0"/>
              </a:rPr>
              <a:t>ABCD</a:t>
            </a:r>
            <a:r>
              <a:rPr lang="en-US" altLang="zh-CN" sz="2600" b="1" dirty="0">
                <a:solidFill>
                  <a:srgbClr val="FF3399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sz="2600" b="1" dirty="0">
                <a:solidFill>
                  <a:srgbClr val="FF3399"/>
                </a:solidFill>
                <a:latin typeface="Times New Roman" panose="02020603050405020304" pitchFamily="18" charset="0"/>
              </a:rPr>
              <a:t>是平行四边形</a:t>
            </a:r>
            <a:r>
              <a:rPr lang="en-US" altLang="zh-CN" sz="2600" b="1" dirty="0">
                <a:solidFill>
                  <a:srgbClr val="FF3399"/>
                </a:solidFill>
                <a:latin typeface="Times New Roman" panose="02020603050405020304" pitchFamily="18" charset="0"/>
              </a:rPr>
              <a:t>.</a:t>
            </a:r>
            <a:endParaRPr lang="zh-CN" altLang="en-US" sz="2600" b="1" dirty="0">
              <a:solidFill>
                <a:srgbClr val="FF3399"/>
              </a:solidFill>
              <a:latin typeface="Times New Roman" panose="02020603050405020304" pitchFamily="18" charset="0"/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3006090" y="2931160"/>
          <a:ext cx="730885" cy="7321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27" name="" r:id="rId1" imgW="405765" imgH="405765" progId="Equation.DSMT4">
                  <p:embed/>
                </p:oleObj>
              </mc:Choice>
              <mc:Fallback>
                <p:oleObj name="" r:id="rId1" imgW="405765" imgH="405765" progId="Equation.DSMT4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006090" y="2931160"/>
                        <a:ext cx="730885" cy="73215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4583" name="图片 8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685631" y="1330533"/>
            <a:ext cx="2884488" cy="16446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5292080" y="3147814"/>
            <a:ext cx="3551956" cy="1644650"/>
            <a:chOff x="5220072" y="3147814"/>
            <a:chExt cx="3623964" cy="164465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5220072" y="3147814"/>
              <a:ext cx="3623964" cy="1644650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5611035" y="3413256"/>
              <a:ext cx="3170954" cy="111376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 anchorCtr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b="1" dirty="0">
                  <a:solidFill>
                    <a:srgbClr val="FF0000"/>
                  </a:solidFill>
                  <a:latin typeface="+mj-ea"/>
                  <a:ea typeface="+mj-ea"/>
                </a:rPr>
                <a:t>两组对角分别相等的四边形是平行四边形</a:t>
              </a:r>
              <a:r>
                <a:rPr lang="en-US" altLang="zh-CN" sz="2400" b="1" dirty="0">
                  <a:solidFill>
                    <a:srgbClr val="FF0000"/>
                  </a:solidFill>
                  <a:latin typeface="+mj-ea"/>
                  <a:ea typeface="+mj-ea"/>
                </a:rPr>
                <a:t>.</a:t>
              </a:r>
              <a:endParaRPr lang="en-US" altLang="zh-CN" sz="2400" b="1" dirty="0">
                <a:solidFill>
                  <a:srgbClr val="FF0000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Box 2"/>
          <p:cNvSpPr txBox="1">
            <a:spLocks noChangeArrowheads="1"/>
          </p:cNvSpPr>
          <p:nvPr/>
        </p:nvSpPr>
        <p:spPr bwMode="auto">
          <a:xfrm>
            <a:off x="791617" y="1198306"/>
            <a:ext cx="7560766" cy="1949508"/>
          </a:xfrm>
          <a:prstGeom prst="rect">
            <a:avLst/>
          </a:prstGeom>
          <a:noFill/>
          <a:ln>
            <a:noFill/>
          </a:ln>
        </p:spPr>
        <p:txBody>
          <a:bodyPr wrap="square" anchor="ctr">
            <a:spAutoFit/>
          </a:bodyPr>
          <a:lstStyle>
            <a:defPPr>
              <a:defRPr lang="zh-CN"/>
            </a:defPPr>
            <a:lvl1pPr eaLnBrk="1" hangingPunct="1">
              <a:lnSpc>
                <a:spcPct val="150000"/>
              </a:lnSpc>
              <a:defRPr sz="2400" b="1">
                <a:ea typeface="黑体" panose="02010609060101010101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 marR="0" lvl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charset="-122"/>
                <a:cs typeface="+mn-cs"/>
              </a:rPr>
              <a:t>        （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charset="-122"/>
                <a:cs typeface="+mn-cs"/>
              </a:rPr>
              <a:t>1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charset="-122"/>
                <a:cs typeface="+mn-cs"/>
              </a:rPr>
              <a:t>）两组邻边分别相等的四边形一定是平行四边形吗？  如果是，说明理由；如果不是，试举出反例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charset="-122"/>
                <a:cs typeface="+mn-cs"/>
              </a:rPr>
              <a:t>.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charset="-122"/>
              <a:cs typeface="+mn-cs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899592" y="3507854"/>
            <a:ext cx="4572000" cy="5232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不一定是平行四边形</a:t>
            </a: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.</a:t>
            </a:r>
            <a:endParaRPr lang="zh-CN" altLang="en-US" sz="28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71592" y="2859782"/>
            <a:ext cx="1316037" cy="1966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5649" y="411510"/>
            <a:ext cx="2491817" cy="6935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叶盛">
      <a:majorFont>
        <a:latin typeface="Times New Roman"/>
        <a:ea typeface="楷体"/>
        <a:cs typeface=""/>
      </a:majorFont>
      <a:minorFont>
        <a:latin typeface="Times New Roman"/>
        <a:ea typeface="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riw32un">
      <a:majorFont>
        <a:latin typeface="Times New Roman"/>
        <a:ea typeface="黑体"/>
        <a:cs typeface=""/>
      </a:majorFont>
      <a:minorFont>
        <a:latin typeface="Times New Roman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sz="4000" b="1" dirty="0" smtClean="0">
            <a:latin typeface="Times New Roman" panose="02020603050405020304" pitchFamily="18" charset="0"/>
            <a:ea typeface="黑体" panose="02010609060101010101" charset="-122"/>
            <a:cs typeface="Times New Roman" panose="02020603050405020304" pitchFamily="18" charset="0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2328</Words>
  <Application>WPS 演示</Application>
  <PresentationFormat>全屏显示(16:9)</PresentationFormat>
  <Paragraphs>186</Paragraphs>
  <Slides>19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2" baseType="lpstr">
      <vt:lpstr>Arial</vt:lpstr>
      <vt:lpstr>宋体</vt:lpstr>
      <vt:lpstr>Wingdings</vt:lpstr>
      <vt:lpstr>Times New Roman</vt:lpstr>
      <vt:lpstr>楷体</vt:lpstr>
      <vt:lpstr>方正粗黑繁体</vt:lpstr>
      <vt:lpstr>黑体</vt:lpstr>
      <vt:lpstr>等线</vt:lpstr>
      <vt:lpstr>微软雅黑</vt:lpstr>
      <vt:lpstr>Arial Unicode MS</vt:lpstr>
      <vt:lpstr>自定义设计方案</vt:lpstr>
      <vt:lpstr>2_自定义设计方案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状元成才路</Company>
  <LinksUpToDate>false</LinksUpToDate>
  <SharedDoc>false</SharedDoc>
  <HyperlinksChanged>false</HyperlinksChanged>
  <AppVersion>14.0000</AppVersion>
  <Manager>状元成才路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状元成才路</dc:title>
  <dc:creator>状元成才路</dc:creator>
  <cp:keywords>状元成才路</cp:keywords>
  <dc:description>状元成才路</dc:description>
  <dc:subject>状元成才路</dc:subject>
  <cp:category>状元成才路</cp:category>
  <cp:lastModifiedBy>唐唐唐小糖1</cp:lastModifiedBy>
  <cp:revision>651</cp:revision>
  <dcterms:created xsi:type="dcterms:W3CDTF">2015-08-27T07:30:00Z</dcterms:created>
  <dcterms:modified xsi:type="dcterms:W3CDTF">2026-01-05T08:53:46Z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2052-12.1.0.24034</vt:lpwstr>
  </property>
  <property fmtid="{D5CDD505-2E9C-101B-9397-08002B2CF9AE}" pid="3" name="ICV">
    <vt:lpwstr>026BBF0A982244CEBC9D3D71966BE6E2</vt:lpwstr>
  </property>
</Properties>
</file>