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3"/>
  </p:sldMasterIdLst>
  <p:notesMasterIdLst>
    <p:notesMasterId r:id="rId23"/>
  </p:notesMasterIdLst>
  <p:sldIdLst>
    <p:sldId id="274" r:id="rId4"/>
    <p:sldId id="386" r:id="rId5"/>
    <p:sldId id="460" r:id="rId6"/>
    <p:sldId id="461" r:id="rId7"/>
    <p:sldId id="462" r:id="rId8"/>
    <p:sldId id="469" r:id="rId9"/>
    <p:sldId id="470" r:id="rId10"/>
    <p:sldId id="456" r:id="rId11"/>
    <p:sldId id="457" r:id="rId12"/>
    <p:sldId id="471" r:id="rId13"/>
    <p:sldId id="448" r:id="rId14"/>
    <p:sldId id="472" r:id="rId15"/>
    <p:sldId id="466" r:id="rId16"/>
    <p:sldId id="467" r:id="rId17"/>
    <p:sldId id="335" r:id="rId18"/>
    <p:sldId id="409" r:id="rId19"/>
    <p:sldId id="473" r:id="rId20"/>
    <p:sldId id="465" r:id="rId21"/>
    <p:sldId id="414" r:id="rId22"/>
  </p:sldIdLst>
  <p:sldSz cx="9144000" cy="5143500" type="screen16x9"/>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9pPr>
  </p:defaultTextStyle>
  <p:extLst>
    <p:ext uri="{EFAFB233-063F-42B5-8137-9DF3F51BA10A}">
      <p15:sldGuideLst xmlns:p15="http://schemas.microsoft.com/office/powerpoint/2012/main">
        <p15:guide id="1" orient="horz" pos="1618" userDrawn="1">
          <p15:clr>
            <a:srgbClr val="A4A3A4"/>
          </p15:clr>
        </p15:guide>
        <p15:guide id="2" orient="horz" pos="713" userDrawn="1">
          <p15:clr>
            <a:srgbClr val="A4A3A4"/>
          </p15:clr>
        </p15:guide>
        <p15:guide id="3" orient="horz" pos="2970" userDrawn="1">
          <p15:clr>
            <a:srgbClr val="A4A3A4"/>
          </p15:clr>
        </p15:guide>
        <p15:guide id="4" pos="158" userDrawn="1">
          <p15:clr>
            <a:srgbClr val="A4A3A4"/>
          </p15:clr>
        </p15:guide>
        <p15:guide id="5" pos="35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FF"/>
    <a:srgbClr val="FF3399"/>
    <a:srgbClr val="FFFFFF"/>
    <a:srgbClr val="007FFF"/>
    <a:srgbClr val="FE9700"/>
    <a:srgbClr val="FFFFCC"/>
    <a:srgbClr val="FFCCFF"/>
    <a:srgbClr val="EAF6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94"/>
    <p:restoredTop sz="95244"/>
  </p:normalViewPr>
  <p:slideViewPr>
    <p:cSldViewPr showGuides="1">
      <p:cViewPr varScale="1">
        <p:scale>
          <a:sx n="96" d="100"/>
          <a:sy n="96" d="100"/>
        </p:scale>
        <p:origin x="96" y="864"/>
      </p:cViewPr>
      <p:guideLst>
        <p:guide orient="horz" pos="1618"/>
        <p:guide orient="horz" pos="713"/>
        <p:guide orient="horz" pos="2970"/>
        <p:guide pos="158"/>
        <p:guide pos="3560"/>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7EA6595C-CD4A-4590-BFE2-C7F88886EA25}"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defRPr sz="1200">
                <a:latin typeface="等线" panose="02010600030101010101" pitchFamily="2" charset="-122"/>
                <a:ea typeface="等线"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15E117C-F2CD-4BE4-8A7A-A694B4E45888}" type="slidenum">
              <a:rPr kumimoji="0" lang="zh-CN" altLang="en-US" sz="1200" b="0" i="0" u="none" strike="noStrike" kern="1200" cap="none" spc="0" normalizeH="0" baseline="0" noProof="0" smtClean="0">
                <a:ln>
                  <a:noFill/>
                </a:ln>
                <a:solidFill>
                  <a:schemeClr val="tx1"/>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等线" panose="02010600030101010101" pitchFamily="2" charset="-122"/>
              <a:ea typeface="等线"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emf"/><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2" Type="http://schemas.openxmlformats.org/officeDocument/2006/relationships/image" Target="../media/image5.png"/><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2" Type="http://schemas.openxmlformats.org/officeDocument/2006/relationships/image" Target="../media/image5.png"/><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1027" name="图片 2" descr="1-01"/>
          <p:cNvPicPr>
            <a:picLocks noChangeAspect="1"/>
          </p:cNvPicPr>
          <p:nvPr userDrawn="1"/>
        </p:nvPicPr>
        <p:blipFill>
          <a:blip r:embed="rId3"/>
          <a:srcRect r="636"/>
          <a:stretch>
            <a:fillRect/>
          </a:stretch>
        </p:blipFill>
        <p:spPr>
          <a:xfrm>
            <a:off x="-36512" y="14288"/>
            <a:ext cx="9144000" cy="5133975"/>
          </a:xfrm>
          <a:prstGeom prst="rect">
            <a:avLst/>
          </a:prstGeom>
          <a:noFill/>
          <a:ln w="9525">
            <a:noFill/>
          </a:ln>
        </p:spPr>
      </p:pic>
      <p:pic>
        <p:nvPicPr>
          <p:cNvPr id="1028" name="图片 3"/>
          <p:cNvPicPr>
            <a:picLocks noChangeAspect="1"/>
          </p:cNvPicPr>
          <p:nvPr userDrawn="1"/>
        </p:nvPicPr>
        <p:blipFill>
          <a:blip r:embed="rId4"/>
          <a:stretch>
            <a:fillRect/>
          </a:stretch>
        </p:blipFill>
        <p:spPr>
          <a:xfrm>
            <a:off x="1187450" y="534988"/>
            <a:ext cx="6769100" cy="2478087"/>
          </a:xfrm>
          <a:prstGeom prst="rect">
            <a:avLst/>
          </a:prstGeom>
          <a:noFill/>
          <a:ln w="9525">
            <a:noFill/>
          </a:ln>
        </p:spPr>
      </p:pic>
      <p:pic>
        <p:nvPicPr>
          <p:cNvPr id="1029" name="图片 4"/>
          <p:cNvPicPr>
            <a:picLocks noChangeAspect="1"/>
          </p:cNvPicPr>
          <p:nvPr userDrawn="1"/>
        </p:nvPicPr>
        <p:blipFill>
          <a:blip r:embed="rId5"/>
          <a:srcRect b="15308"/>
          <a:stretch>
            <a:fillRect/>
          </a:stretch>
        </p:blipFill>
        <p:spPr>
          <a:xfrm>
            <a:off x="161925" y="2393950"/>
            <a:ext cx="3198813" cy="2708275"/>
          </a:xfrm>
          <a:prstGeom prst="rect">
            <a:avLst/>
          </a:prstGeom>
          <a:noFill/>
          <a:ln w="9525">
            <a:noFill/>
          </a:ln>
        </p:spPr>
      </p:pic>
      <p:pic>
        <p:nvPicPr>
          <p:cNvPr id="1030" name="图片 4"/>
          <p:cNvPicPr>
            <a:picLocks noChangeAspect="1"/>
          </p:cNvPicPr>
          <p:nvPr userDrawn="1"/>
        </p:nvPicPr>
        <p:blipFill>
          <a:blip r:embed="rId6"/>
          <a:stretch>
            <a:fillRect/>
          </a:stretch>
        </p:blipFill>
        <p:spPr>
          <a:xfrm>
            <a:off x="7639050" y="50800"/>
            <a:ext cx="1354138" cy="720725"/>
          </a:xfrm>
          <a:prstGeom prst="rect">
            <a:avLst/>
          </a:prstGeom>
          <a:noFill/>
          <a:ln w="9525">
            <a:noFill/>
          </a:ln>
        </p:spPr>
      </p:pic>
      <p:pic>
        <p:nvPicPr>
          <p:cNvPr id="1031" name="图片 6"/>
          <p:cNvPicPr>
            <a:picLocks noChangeAspect="1"/>
          </p:cNvPicPr>
          <p:nvPr userDrawn="1"/>
        </p:nvPicPr>
        <p:blipFill>
          <a:blip r:embed="rId7"/>
          <a:stretch>
            <a:fillRect/>
          </a:stretch>
        </p:blipFill>
        <p:spPr>
          <a:xfrm>
            <a:off x="5553075" y="3022600"/>
            <a:ext cx="2035175" cy="1585913"/>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0242" name="图片 1"/>
          <p:cNvPicPr>
            <a:picLocks noChangeAspect="1"/>
          </p:cNvPicPr>
          <p:nvPr userDrawn="1"/>
        </p:nvPicPr>
        <p:blipFill>
          <a:blip r:embed="rId2"/>
          <a:stretch>
            <a:fillRect/>
          </a:stretch>
        </p:blipFill>
        <p:spPr>
          <a:xfrm>
            <a:off x="0" y="65088"/>
            <a:ext cx="9144000" cy="5078412"/>
          </a:xfrm>
          <a:prstGeom prst="rect">
            <a:avLst/>
          </a:prstGeom>
          <a:noFill/>
          <a:ln w="9525">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pic>
        <p:nvPicPr>
          <p:cNvPr id="11266" name="图片 1"/>
          <p:cNvPicPr>
            <a:picLocks noChangeAspect="1"/>
          </p:cNvPicPr>
          <p:nvPr userDrawn="1"/>
        </p:nvPicPr>
        <p:blipFill>
          <a:blip r:embed="rId2"/>
          <a:stretch>
            <a:fillRect/>
          </a:stretch>
        </p:blipFill>
        <p:spPr>
          <a:xfrm>
            <a:off x="0" y="0"/>
            <a:ext cx="9150350" cy="429260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12290" name="图片 1"/>
          <p:cNvPicPr>
            <a:picLocks noChangeAspect="1"/>
          </p:cNvPicPr>
          <p:nvPr userDrawn="1"/>
        </p:nvPicPr>
        <p:blipFill>
          <a:blip r:embed="rId2"/>
          <a:stretch>
            <a:fillRect/>
          </a:stretch>
        </p:blipFill>
        <p:spPr>
          <a:xfrm>
            <a:off x="-19050" y="-1587"/>
            <a:ext cx="9182100" cy="5146675"/>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矩形 1"/>
          <p:cNvSpPr/>
          <p:nvPr/>
        </p:nvSpPr>
        <p:spPr>
          <a:xfrm>
            <a:off x="-26987" y="-38100"/>
            <a:ext cx="9197975" cy="5197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80135" rIns="1080135" anchor="ctr"/>
          <a:lstStyle/>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5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声  明</a:t>
            </a:r>
            <a:endParaRPr kumimoji="0" lang="zh-CN" altLang="en-US" sz="35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endParaRPr>
          </a:p>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3500" b="0" i="0" u="none" strike="noStrike" kern="1200" cap="none" spc="0" normalizeH="0" baseline="0" noProof="1">
              <a:ln>
                <a:noFill/>
              </a:ln>
              <a:solidFill>
                <a:srgbClr val="FF0000"/>
              </a:solidFill>
              <a:effectLst/>
              <a:uLnTx/>
              <a:uFillTx/>
              <a:latin typeface="黑体" panose="02010609060101010101" pitchFamily="49" charset="-122"/>
              <a:ea typeface="+mn-ea"/>
              <a:cs typeface="+mn-cs"/>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 本文件仅用于个人学习、研究或欣赏，以及其他非商业性或非盈利性用途，但同时应遵守著作权法及其他相关法律的规定，不得侵犯本公司及相关权利人的合法权利。</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 除此以外，将本文件任何内容用于其他用途时，应获得授权，如发现未经授权用于商业或盈利用途将追究侵权者的法律责任。</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武汉天成贵龙文化传播有限公司</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湖北山河律师事务所</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endParaRPr>
          </a:p>
        </p:txBody>
      </p:sp>
      <p:sp>
        <p:nvSpPr>
          <p:cNvPr id="3" name="日期占位符 1"/>
          <p:cNvSpPr>
            <a:spLocks noGrp="1"/>
          </p:cNvSpPr>
          <p:nvPr>
            <p:ph type="dt" sz="half" idx="2"/>
          </p:nvPr>
        </p:nvSpPr>
        <p:spPr>
          <a:xfrm>
            <a:off x="838200" y="6356350"/>
            <a:ext cx="2743200" cy="365125"/>
          </a:xfrm>
        </p:spPr>
        <p:txBody>
          <a:bodyPr/>
          <a:lstStyle>
            <a:lvl1pPr eaLnBrk="1" fontAlgn="auto" hangingPunct="1">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C9B97EB0-42B3-4782-8535-8C02179B9890}" type="datetimeFigureOut">
              <a:rPr kumimoji="0" lang="zh-CN" altLang="en-US" sz="1800" b="0" i="0" u="none" strike="noStrike" kern="1200" cap="none" spc="0" normalizeH="0" baseline="0" noProof="0">
                <a:ln>
                  <a:noFill/>
                </a:ln>
                <a:solidFill>
                  <a:schemeClr val="tx1"/>
                </a:solidFill>
                <a:effectLst/>
                <a:uLnTx/>
                <a:uFillTx/>
                <a:latin typeface="+mn-lt"/>
                <a:ea typeface="+mn-ea"/>
                <a:cs typeface="+mn-cs"/>
              </a:rPr>
            </a:fld>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 name="页脚占位符 2"/>
          <p:cNvSpPr>
            <a:spLocks noGrp="1"/>
          </p:cNvSpPr>
          <p:nvPr>
            <p:ph type="ftr" sz="quarter" idx="3"/>
          </p:nvPr>
        </p:nvSpPr>
        <p:spPr>
          <a:xfrm>
            <a:off x="4038600" y="6356350"/>
            <a:ext cx="4114800" cy="365125"/>
          </a:xfrm>
        </p:spPr>
        <p:txBody>
          <a:bodyPr/>
          <a:lstStyle>
            <a:lvl1pPr eaLnBrk="1" fontAlgn="auto" hangingPunct="1">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灯片编号占位符 3"/>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lvl1pPr eaLnBrk="1" hangingPunct="1">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8F81D7E-B363-4D81-A9EA-FACB41C351BB}" type="slidenum">
              <a:rPr kumimoji="0" lang="zh-CN" altLang="en-US" sz="1800" b="0" i="0" u="none" strike="noStrike" kern="1200" cap="none" spc="0" normalizeH="0" baseline="0" noProof="0" smtClean="0">
                <a:ln>
                  <a:noFill/>
                </a:ln>
                <a:solidFill>
                  <a:schemeClr val="tx1"/>
                </a:solidFill>
                <a:effectLst/>
                <a:uLnTx/>
                <a:uFillTx/>
                <a:latin typeface="Times New Roman" panose="02020603050405020304" pitchFamily="18" charset="0"/>
                <a:ea typeface="黑体" panose="02010609060101010101" pitchFamily="49" charset="-122"/>
                <a:cs typeface="+mn-cs"/>
              </a:rPr>
            </a:fld>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2050" name="图片 1" descr="1-01"/>
          <p:cNvPicPr>
            <a:picLocks noChangeAspect="1"/>
          </p:cNvPicPr>
          <p:nvPr userDrawn="1"/>
        </p:nvPicPr>
        <p:blipFill>
          <a:blip r:embed="rId2"/>
          <a:srcRect r="636"/>
          <a:stretch>
            <a:fillRect/>
          </a:stretch>
        </p:blipFill>
        <p:spPr>
          <a:xfrm>
            <a:off x="0" y="-7937"/>
            <a:ext cx="9177338" cy="5151437"/>
          </a:xfrm>
          <a:prstGeom prst="rect">
            <a:avLst/>
          </a:prstGeom>
          <a:noFill/>
          <a:ln w="9525">
            <a:noFill/>
          </a:ln>
        </p:spPr>
      </p:pic>
      <p:pic>
        <p:nvPicPr>
          <p:cNvPr id="2051" name="图片 2"/>
          <p:cNvPicPr>
            <a:picLocks noChangeAspect="1"/>
          </p:cNvPicPr>
          <p:nvPr userDrawn="1"/>
        </p:nvPicPr>
        <p:blipFill>
          <a:blip r:embed="rId3"/>
          <a:stretch>
            <a:fillRect/>
          </a:stretch>
        </p:blipFill>
        <p:spPr>
          <a:xfrm>
            <a:off x="1946275" y="595313"/>
            <a:ext cx="1905000" cy="1905000"/>
          </a:xfrm>
          <a:prstGeom prst="rect">
            <a:avLst/>
          </a:prstGeom>
          <a:noFill/>
          <a:ln w="9525">
            <a:noFill/>
          </a:ln>
        </p:spPr>
      </p:pic>
      <p:pic>
        <p:nvPicPr>
          <p:cNvPr id="2052" name="图片 3"/>
          <p:cNvPicPr>
            <a:picLocks noChangeAspect="1"/>
          </p:cNvPicPr>
          <p:nvPr userDrawn="1"/>
        </p:nvPicPr>
        <p:blipFill>
          <a:blip r:embed="rId4"/>
          <a:stretch>
            <a:fillRect/>
          </a:stretch>
        </p:blipFill>
        <p:spPr>
          <a:xfrm>
            <a:off x="4268788" y="611188"/>
            <a:ext cx="1455737" cy="1455737"/>
          </a:xfrm>
          <a:prstGeom prst="rect">
            <a:avLst/>
          </a:prstGeom>
          <a:noFill/>
          <a:ln w="9525">
            <a:noFill/>
          </a:ln>
        </p:spPr>
      </p:pic>
      <p:grpSp>
        <p:nvGrpSpPr>
          <p:cNvPr id="2053" name="组合 4"/>
          <p:cNvGrpSpPr/>
          <p:nvPr userDrawn="1"/>
        </p:nvGrpSpPr>
        <p:grpSpPr>
          <a:xfrm>
            <a:off x="6777038" y="1365250"/>
            <a:ext cx="633412" cy="762000"/>
            <a:chOff x="-29355" y="-874136"/>
            <a:chExt cx="889884" cy="1070441"/>
          </a:xfrm>
        </p:grpSpPr>
        <p:grpSp>
          <p:nvGrpSpPr>
            <p:cNvPr id="2100" name="组合 5"/>
            <p:cNvGrpSpPr/>
            <p:nvPr userDrawn="1"/>
          </p:nvGrpSpPr>
          <p:grpSpPr>
            <a:xfrm>
              <a:off x="-29355" y="-874136"/>
              <a:ext cx="889884" cy="1070441"/>
              <a:chOff x="-29355" y="-874136"/>
              <a:chExt cx="889884" cy="1070441"/>
            </a:xfrm>
          </p:grpSpPr>
          <p:sp>
            <p:nvSpPr>
              <p:cNvPr id="10" name="Oval 121"/>
              <p:cNvSpPr>
                <a:spLocks noChangeArrowheads="1"/>
              </p:cNvSpPr>
              <p:nvPr/>
            </p:nvSpPr>
            <p:spPr bwMode="auto">
              <a:xfrm>
                <a:off x="-362" y="-747020"/>
                <a:ext cx="814056" cy="816211"/>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11" name="Oval 122"/>
              <p:cNvSpPr>
                <a:spLocks noChangeArrowheads="1"/>
              </p:cNvSpPr>
              <p:nvPr/>
            </p:nvSpPr>
            <p:spPr bwMode="auto">
              <a:xfrm>
                <a:off x="48704" y="-700189"/>
                <a:ext cx="811825" cy="818442"/>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2106" name="Freeform 123"/>
              <p:cNvSpPr/>
              <p:nvPr/>
            </p:nvSpPr>
            <p:spPr>
              <a:xfrm>
                <a:off x="-29355" y="-874136"/>
                <a:ext cx="851193" cy="107044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alpha val="100000"/>
                </a:srgbClr>
              </a:solidFill>
              <a:ln w="9525">
                <a:noFill/>
              </a:ln>
            </p:spPr>
            <p:txBody>
              <a:bodyPr/>
              <a:lstStyle/>
              <a:p>
                <a:endParaRPr lang="zh-CN" altLang="en-US"/>
              </a:p>
            </p:txBody>
          </p:sp>
          <p:sp>
            <p:nvSpPr>
              <p:cNvPr id="2107" name="Freeform 124"/>
              <p:cNvSpPr/>
              <p:nvPr/>
            </p:nvSpPr>
            <p:spPr>
              <a:xfrm>
                <a:off x="77505" y="-640149"/>
                <a:ext cx="270835" cy="495609"/>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alpha val="100000"/>
                </a:srgbClr>
              </a:solidFill>
              <a:ln w="9525">
                <a:noFill/>
              </a:ln>
            </p:spPr>
            <p:txBody>
              <a:bodyPr/>
              <a:lstStyle/>
              <a:p>
                <a:endParaRPr lang="zh-CN" altLang="en-US"/>
              </a:p>
            </p:txBody>
          </p:sp>
          <p:sp>
            <p:nvSpPr>
              <p:cNvPr id="2108" name="Freeform 125"/>
              <p:cNvSpPr/>
              <p:nvPr/>
            </p:nvSpPr>
            <p:spPr>
              <a:xfrm>
                <a:off x="95929" y="-610671"/>
                <a:ext cx="270835" cy="495609"/>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alpha val="100000"/>
                </a:srgbClr>
              </a:solidFill>
              <a:ln w="9525">
                <a:noFill/>
              </a:ln>
            </p:spPr>
            <p:txBody>
              <a:bodyPr/>
              <a:lstStyle/>
              <a:p>
                <a:endParaRPr lang="zh-CN" altLang="en-US"/>
              </a:p>
            </p:txBody>
          </p:sp>
          <p:sp>
            <p:nvSpPr>
              <p:cNvPr id="2109" name="Freeform 126"/>
              <p:cNvSpPr/>
              <p:nvPr/>
            </p:nvSpPr>
            <p:spPr>
              <a:xfrm>
                <a:off x="48026" y="-660415"/>
                <a:ext cx="329792" cy="536142"/>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alpha val="100000"/>
                </a:srgbClr>
              </a:solidFill>
              <a:ln w="9525">
                <a:noFill/>
              </a:ln>
            </p:spPr>
            <p:txBody>
              <a:bodyPr/>
              <a:lstStyle/>
              <a:p>
                <a:endParaRPr lang="zh-CN" altLang="en-US"/>
              </a:p>
            </p:txBody>
          </p:sp>
        </p:grpSp>
        <p:sp>
          <p:nvSpPr>
            <p:cNvPr id="7" name="Oval 127"/>
            <p:cNvSpPr>
              <a:spLocks noChangeArrowheads="1"/>
            </p:cNvSpPr>
            <p:nvPr/>
          </p:nvSpPr>
          <p:spPr bwMode="auto">
            <a:xfrm>
              <a:off x="416702" y="-668968"/>
              <a:ext cx="95902" cy="95894"/>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8" name="Oval 128"/>
            <p:cNvSpPr>
              <a:spLocks noChangeArrowheads="1"/>
            </p:cNvSpPr>
            <p:nvPr/>
          </p:nvSpPr>
          <p:spPr bwMode="auto">
            <a:xfrm>
              <a:off x="434545" y="-648897"/>
              <a:ext cx="86981" cy="98124"/>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2103" name="Freeform 129"/>
            <p:cNvSpPr/>
            <p:nvPr/>
          </p:nvSpPr>
          <p:spPr>
            <a:xfrm>
              <a:off x="405453" y="-688052"/>
              <a:ext cx="106860" cy="1363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alpha val="100000"/>
              </a:srgbClr>
            </a:solidFill>
            <a:ln w="9525">
              <a:noFill/>
            </a:ln>
          </p:spPr>
          <p:txBody>
            <a:bodyPr/>
            <a:lstStyle/>
            <a:p>
              <a:endParaRPr lang="zh-CN" altLang="en-US"/>
            </a:p>
          </p:txBody>
        </p:sp>
      </p:grpSp>
      <p:grpSp>
        <p:nvGrpSpPr>
          <p:cNvPr id="2054" name="组合 15"/>
          <p:cNvGrpSpPr/>
          <p:nvPr userDrawn="1"/>
        </p:nvGrpSpPr>
        <p:grpSpPr>
          <a:xfrm rot="-207813">
            <a:off x="7748588" y="3586163"/>
            <a:ext cx="1249362" cy="1419225"/>
            <a:chOff x="-407050" y="1889480"/>
            <a:chExt cx="1249155" cy="1420498"/>
          </a:xfrm>
        </p:grpSpPr>
        <p:sp>
          <p:nvSpPr>
            <p:cNvPr id="17" name="Oval 112"/>
            <p:cNvSpPr>
              <a:spLocks noChangeArrowheads="1"/>
            </p:cNvSpPr>
            <p:nvPr/>
          </p:nvSpPr>
          <p:spPr bwMode="auto">
            <a:xfrm>
              <a:off x="-410816" y="2045808"/>
              <a:ext cx="1169794" cy="1177392"/>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18" name="Oval 113"/>
            <p:cNvSpPr>
              <a:spLocks noChangeArrowheads="1"/>
            </p:cNvSpPr>
            <p:nvPr/>
          </p:nvSpPr>
          <p:spPr bwMode="auto">
            <a:xfrm>
              <a:off x="-344646" y="2113242"/>
              <a:ext cx="1161857" cy="1167859"/>
            </a:xfrm>
            <a:prstGeom prst="ellipse">
              <a:avLst/>
            </a:prstGeom>
            <a:solidFill>
              <a:srgbClr val="A8CAEB"/>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2096" name="Freeform 114"/>
            <p:cNvSpPr/>
            <p:nvPr/>
          </p:nvSpPr>
          <p:spPr>
            <a:xfrm>
              <a:off x="-407050" y="1889480"/>
              <a:ext cx="1190197" cy="142049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alpha val="100000"/>
              </a:srgbClr>
            </a:solidFill>
            <a:ln w="9525">
              <a:noFill/>
            </a:ln>
          </p:spPr>
          <p:txBody>
            <a:bodyPr/>
            <a:lstStyle/>
            <a:p>
              <a:endParaRPr lang="zh-CN" altLang="en-US"/>
            </a:p>
          </p:txBody>
        </p:sp>
        <p:sp>
          <p:nvSpPr>
            <p:cNvPr id="2097" name="Freeform 115"/>
            <p:cNvSpPr/>
            <p:nvPr/>
          </p:nvSpPr>
          <p:spPr>
            <a:xfrm>
              <a:off x="-281766" y="2230325"/>
              <a:ext cx="388749" cy="700116"/>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alpha val="100000"/>
              </a:srgbClr>
            </a:solidFill>
            <a:ln w="9525">
              <a:noFill/>
            </a:ln>
          </p:spPr>
          <p:txBody>
            <a:bodyPr/>
            <a:lstStyle/>
            <a:p>
              <a:endParaRPr lang="zh-CN" altLang="en-US"/>
            </a:p>
          </p:txBody>
        </p:sp>
        <p:sp>
          <p:nvSpPr>
            <p:cNvPr id="2098" name="Freeform 116"/>
            <p:cNvSpPr/>
            <p:nvPr/>
          </p:nvSpPr>
          <p:spPr>
            <a:xfrm>
              <a:off x="-252287" y="2278227"/>
              <a:ext cx="397960" cy="70011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alpha val="100000"/>
              </a:srgbClr>
            </a:solidFill>
            <a:ln w="9525">
              <a:noFill/>
            </a:ln>
          </p:spPr>
          <p:txBody>
            <a:bodyPr/>
            <a:lstStyle/>
            <a:p>
              <a:endParaRPr lang="zh-CN" altLang="en-US"/>
            </a:p>
          </p:txBody>
        </p:sp>
        <p:sp>
          <p:nvSpPr>
            <p:cNvPr id="2099" name="Freeform 117"/>
            <p:cNvSpPr/>
            <p:nvPr/>
          </p:nvSpPr>
          <p:spPr>
            <a:xfrm>
              <a:off x="-320456" y="2200846"/>
              <a:ext cx="466130" cy="76828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alpha val="100000"/>
              </a:srgbClr>
            </a:solidFill>
            <a:ln w="9525">
              <a:noFill/>
            </a:ln>
          </p:spPr>
          <p:txBody>
            <a:bodyPr/>
            <a:lstStyle/>
            <a:p>
              <a:endParaRPr lang="zh-CN" altLang="en-US"/>
            </a:p>
          </p:txBody>
        </p:sp>
      </p:grpSp>
      <p:grpSp>
        <p:nvGrpSpPr>
          <p:cNvPr id="2055" name="组合 22"/>
          <p:cNvGrpSpPr/>
          <p:nvPr userDrawn="1"/>
        </p:nvGrpSpPr>
        <p:grpSpPr>
          <a:xfrm>
            <a:off x="879475" y="842963"/>
            <a:ext cx="7385050" cy="3959225"/>
            <a:chOff x="198182" y="225783"/>
            <a:chExt cx="11756920" cy="6302017"/>
          </a:xfrm>
        </p:grpSpPr>
        <p:pic>
          <p:nvPicPr>
            <p:cNvPr id="2063" name="图片 23"/>
            <p:cNvPicPr>
              <a:picLocks noChangeAspect="1"/>
            </p:cNvPicPr>
            <p:nvPr/>
          </p:nvPicPr>
          <p:blipFill>
            <a:blip r:embed="rId5"/>
            <a:stretch>
              <a:fillRect/>
            </a:stretch>
          </p:blipFill>
          <p:spPr>
            <a:xfrm>
              <a:off x="223181" y="225783"/>
              <a:ext cx="11724048" cy="3327973"/>
            </a:xfrm>
            <a:prstGeom prst="rect">
              <a:avLst/>
            </a:prstGeom>
            <a:noFill/>
            <a:ln w="9525">
              <a:noFill/>
            </a:ln>
          </p:spPr>
        </p:pic>
        <p:grpSp>
          <p:nvGrpSpPr>
            <p:cNvPr id="2064" name="组合 24"/>
            <p:cNvGrpSpPr/>
            <p:nvPr userDrawn="1"/>
          </p:nvGrpSpPr>
          <p:grpSpPr>
            <a:xfrm>
              <a:off x="198182" y="281627"/>
              <a:ext cx="11724048" cy="1105255"/>
              <a:chOff x="198182" y="281627"/>
              <a:chExt cx="11724048" cy="1105255"/>
            </a:xfrm>
          </p:grpSpPr>
          <p:pic>
            <p:nvPicPr>
              <p:cNvPr id="2066" name="图片 26"/>
              <p:cNvPicPr>
                <a:picLocks noChangeAspect="1"/>
              </p:cNvPicPr>
              <p:nvPr/>
            </p:nvPicPr>
            <p:blipFill>
              <a:blip r:embed="rId6"/>
              <a:stretch>
                <a:fillRect/>
              </a:stretch>
            </p:blipFill>
            <p:spPr>
              <a:xfrm>
                <a:off x="198182" y="281627"/>
                <a:ext cx="11724048" cy="1105255"/>
              </a:xfrm>
              <a:prstGeom prst="rect">
                <a:avLst/>
              </a:prstGeom>
              <a:noFill/>
              <a:ln w="9525">
                <a:noFill/>
              </a:ln>
            </p:spPr>
          </p:pic>
          <p:sp>
            <p:nvSpPr>
              <p:cNvPr id="2067" name="Freeform 75"/>
              <p:cNvSpPr/>
              <p:nvPr/>
            </p:nvSpPr>
            <p:spPr>
              <a:xfrm>
                <a:off x="773935"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68" name="Freeform 76"/>
              <p:cNvSpPr/>
              <p:nvPr/>
            </p:nvSpPr>
            <p:spPr>
              <a:xfrm>
                <a:off x="1171895"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69" name="Freeform 77"/>
              <p:cNvSpPr/>
              <p:nvPr/>
            </p:nvSpPr>
            <p:spPr>
              <a:xfrm>
                <a:off x="1577226"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0" name="Freeform 78"/>
              <p:cNvSpPr/>
              <p:nvPr/>
            </p:nvSpPr>
            <p:spPr>
              <a:xfrm>
                <a:off x="1984397"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1" name="Freeform 79"/>
              <p:cNvSpPr/>
              <p:nvPr/>
            </p:nvSpPr>
            <p:spPr>
              <a:xfrm>
                <a:off x="2391571"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2" name="Freeform 80"/>
              <p:cNvSpPr/>
              <p:nvPr/>
            </p:nvSpPr>
            <p:spPr>
              <a:xfrm>
                <a:off x="2796901"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73" name="Freeform 81"/>
              <p:cNvSpPr/>
              <p:nvPr/>
            </p:nvSpPr>
            <p:spPr>
              <a:xfrm>
                <a:off x="3204073"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74" name="Freeform 82"/>
              <p:cNvSpPr/>
              <p:nvPr/>
            </p:nvSpPr>
            <p:spPr>
              <a:xfrm>
                <a:off x="3602033"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75" name="Freeform 83"/>
              <p:cNvSpPr/>
              <p:nvPr/>
            </p:nvSpPr>
            <p:spPr>
              <a:xfrm>
                <a:off x="4007363"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6" name="Freeform 84"/>
              <p:cNvSpPr/>
              <p:nvPr/>
            </p:nvSpPr>
            <p:spPr>
              <a:xfrm>
                <a:off x="4414536"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7" name="Freeform 85"/>
              <p:cNvSpPr/>
              <p:nvPr/>
            </p:nvSpPr>
            <p:spPr>
              <a:xfrm>
                <a:off x="4821708"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8" name="Freeform 86"/>
              <p:cNvSpPr/>
              <p:nvPr/>
            </p:nvSpPr>
            <p:spPr>
              <a:xfrm>
                <a:off x="5227038"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79" name="Freeform 87"/>
              <p:cNvSpPr/>
              <p:nvPr/>
            </p:nvSpPr>
            <p:spPr>
              <a:xfrm>
                <a:off x="5634211"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alpha val="100000"/>
                </a:srgbClr>
              </a:solidFill>
              <a:ln w="9525">
                <a:noFill/>
              </a:ln>
            </p:spPr>
            <p:txBody>
              <a:bodyPr/>
              <a:lstStyle/>
              <a:p>
                <a:endParaRPr lang="zh-CN" altLang="en-US"/>
              </a:p>
            </p:txBody>
          </p:sp>
          <p:sp>
            <p:nvSpPr>
              <p:cNvPr id="2080" name="Freeform 88"/>
              <p:cNvSpPr/>
              <p:nvPr/>
            </p:nvSpPr>
            <p:spPr>
              <a:xfrm>
                <a:off x="6032172"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81" name="Freeform 89"/>
              <p:cNvSpPr/>
              <p:nvPr/>
            </p:nvSpPr>
            <p:spPr>
              <a:xfrm>
                <a:off x="6437502"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2" name="Freeform 90"/>
              <p:cNvSpPr/>
              <p:nvPr/>
            </p:nvSpPr>
            <p:spPr>
              <a:xfrm>
                <a:off x="6844674"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3" name="Freeform 91"/>
              <p:cNvSpPr/>
              <p:nvPr/>
            </p:nvSpPr>
            <p:spPr>
              <a:xfrm>
                <a:off x="7251847"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4" name="Freeform 92"/>
              <p:cNvSpPr/>
              <p:nvPr/>
            </p:nvSpPr>
            <p:spPr>
              <a:xfrm>
                <a:off x="7657177"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85" name="Freeform 93"/>
              <p:cNvSpPr/>
              <p:nvPr/>
            </p:nvSpPr>
            <p:spPr>
              <a:xfrm>
                <a:off x="8064349"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alpha val="100000"/>
                </a:srgbClr>
              </a:solidFill>
              <a:ln w="9525">
                <a:noFill/>
              </a:ln>
            </p:spPr>
            <p:txBody>
              <a:bodyPr/>
              <a:lstStyle/>
              <a:p>
                <a:endParaRPr lang="zh-CN" altLang="en-US"/>
              </a:p>
            </p:txBody>
          </p:sp>
          <p:sp>
            <p:nvSpPr>
              <p:cNvPr id="2086" name="Freeform 94"/>
              <p:cNvSpPr/>
              <p:nvPr/>
            </p:nvSpPr>
            <p:spPr>
              <a:xfrm>
                <a:off x="8462310"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7" name="Freeform 95"/>
              <p:cNvSpPr/>
              <p:nvPr/>
            </p:nvSpPr>
            <p:spPr>
              <a:xfrm>
                <a:off x="8867640"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8" name="Freeform 96"/>
              <p:cNvSpPr/>
              <p:nvPr/>
            </p:nvSpPr>
            <p:spPr>
              <a:xfrm>
                <a:off x="9274813"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9" name="Freeform 97"/>
              <p:cNvSpPr/>
              <p:nvPr/>
            </p:nvSpPr>
            <p:spPr>
              <a:xfrm>
                <a:off x="9681985"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90" name="Freeform 98"/>
              <p:cNvSpPr/>
              <p:nvPr/>
            </p:nvSpPr>
            <p:spPr>
              <a:xfrm>
                <a:off x="10087315"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91" name="Freeform 99"/>
              <p:cNvSpPr/>
              <p:nvPr/>
            </p:nvSpPr>
            <p:spPr>
              <a:xfrm>
                <a:off x="10485275"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92" name="Freeform 100"/>
              <p:cNvSpPr/>
              <p:nvPr/>
            </p:nvSpPr>
            <p:spPr>
              <a:xfrm>
                <a:off x="10892449"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93" name="Freeform 101"/>
              <p:cNvSpPr/>
              <p:nvPr/>
            </p:nvSpPr>
            <p:spPr>
              <a:xfrm>
                <a:off x="11297779"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grpSp>
        <p:pic>
          <p:nvPicPr>
            <p:cNvPr id="2065" name="图片 25"/>
            <p:cNvPicPr>
              <a:picLocks noChangeAspect="1"/>
            </p:cNvPicPr>
            <p:nvPr/>
          </p:nvPicPr>
          <p:blipFill>
            <a:blip r:embed="rId7"/>
            <a:stretch>
              <a:fillRect/>
            </a:stretch>
          </p:blipFill>
          <p:spPr>
            <a:xfrm>
              <a:off x="231054" y="3553756"/>
              <a:ext cx="11724048" cy="2974044"/>
            </a:xfrm>
            <a:prstGeom prst="rect">
              <a:avLst/>
            </a:prstGeom>
            <a:noFill/>
            <a:ln w="9525">
              <a:noFill/>
            </a:ln>
          </p:spPr>
        </p:pic>
      </p:grpSp>
      <p:pic>
        <p:nvPicPr>
          <p:cNvPr id="2056" name="图片 54"/>
          <p:cNvPicPr>
            <a:picLocks noChangeAspect="1"/>
          </p:cNvPicPr>
          <p:nvPr userDrawn="1"/>
        </p:nvPicPr>
        <p:blipFill>
          <a:blip r:embed="rId8"/>
          <a:stretch>
            <a:fillRect/>
          </a:stretch>
        </p:blipFill>
        <p:spPr>
          <a:xfrm rot="-3643798">
            <a:off x="671513" y="449263"/>
            <a:ext cx="1235075" cy="1235075"/>
          </a:xfrm>
          <a:prstGeom prst="rect">
            <a:avLst/>
          </a:prstGeom>
          <a:noFill/>
          <a:ln w="9525">
            <a:noFill/>
          </a:ln>
        </p:spPr>
      </p:pic>
      <p:pic>
        <p:nvPicPr>
          <p:cNvPr id="2057" name="图片 4"/>
          <p:cNvPicPr>
            <a:picLocks noChangeAspect="1"/>
          </p:cNvPicPr>
          <p:nvPr userDrawn="1"/>
        </p:nvPicPr>
        <p:blipFill>
          <a:blip r:embed="rId9"/>
          <a:stretch>
            <a:fillRect/>
          </a:stretch>
        </p:blipFill>
        <p:spPr>
          <a:xfrm>
            <a:off x="7629525" y="123825"/>
            <a:ext cx="1354138" cy="720725"/>
          </a:xfrm>
          <a:prstGeom prst="rect">
            <a:avLst/>
          </a:prstGeom>
          <a:noFill/>
          <a:ln w="9525">
            <a:noFill/>
          </a:ln>
        </p:spPr>
      </p:pic>
      <p:sp>
        <p:nvSpPr>
          <p:cNvPr id="57" name="椭圆 56"/>
          <p:cNvSpPr/>
          <p:nvPr/>
        </p:nvSpPr>
        <p:spPr>
          <a:xfrm>
            <a:off x="1449388" y="3557588"/>
            <a:ext cx="647700" cy="647700"/>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8" name="椭圆 57"/>
          <p:cNvSpPr/>
          <p:nvPr/>
        </p:nvSpPr>
        <p:spPr>
          <a:xfrm>
            <a:off x="2278063" y="3557588"/>
            <a:ext cx="647700" cy="6477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9" name="椭圆 58"/>
          <p:cNvSpPr/>
          <p:nvPr/>
        </p:nvSpPr>
        <p:spPr>
          <a:xfrm>
            <a:off x="3108325" y="3557588"/>
            <a:ext cx="647700" cy="647700"/>
          </a:xfrm>
          <a:prstGeom prst="ellipse">
            <a:avLst/>
          </a:prstGeom>
          <a:noFill/>
          <a:ln w="57150">
            <a:solidFill>
              <a:srgbClr val="E833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0" name="椭圆 59"/>
          <p:cNvSpPr/>
          <p:nvPr/>
        </p:nvSpPr>
        <p:spPr>
          <a:xfrm>
            <a:off x="1863725" y="3846513"/>
            <a:ext cx="647700" cy="647700"/>
          </a:xfrm>
          <a:prstGeom prst="ellipse">
            <a:avLst/>
          </a:prstGeom>
          <a:noFill/>
          <a:ln w="57150">
            <a:solidFill>
              <a:srgbClr val="FE97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 name="椭圆 60"/>
          <p:cNvSpPr/>
          <p:nvPr/>
        </p:nvSpPr>
        <p:spPr>
          <a:xfrm>
            <a:off x="2690813" y="3846513"/>
            <a:ext cx="649288" cy="647700"/>
          </a:xfrm>
          <a:prstGeom prst="ellipse">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2_竖排标题与文本">
    <p:spTree>
      <p:nvGrpSpPr>
        <p:cNvPr id="1" name=""/>
        <p:cNvGrpSpPr/>
        <p:nvPr/>
      </p:nvGrpSpPr>
      <p:grpSpPr>
        <a:xfrm>
          <a:off x="0" y="0"/>
          <a:ext cx="0" cy="0"/>
          <a:chOff x="0" y="0"/>
          <a:chExt cx="0" cy="0"/>
        </a:xfrm>
      </p:grpSpPr>
      <p:pic>
        <p:nvPicPr>
          <p:cNvPr id="3074" name="图片 1" descr="1-01"/>
          <p:cNvPicPr>
            <a:picLocks noChangeAspect="1"/>
          </p:cNvPicPr>
          <p:nvPr userDrawn="1"/>
        </p:nvPicPr>
        <p:blipFill>
          <a:blip r:embed="rId2"/>
          <a:srcRect r="636"/>
          <a:stretch>
            <a:fillRect/>
          </a:stretch>
        </p:blipFill>
        <p:spPr>
          <a:xfrm>
            <a:off x="0" y="0"/>
            <a:ext cx="9144000" cy="5133975"/>
          </a:xfrm>
          <a:prstGeom prst="rect">
            <a:avLst/>
          </a:prstGeom>
          <a:noFill/>
          <a:ln w="9525">
            <a:noFill/>
          </a:ln>
        </p:spPr>
      </p:pic>
      <p:sp>
        <p:nvSpPr>
          <p:cNvPr id="3" name="矩形 2"/>
          <p:cNvSpPr/>
          <p:nvPr/>
        </p:nvSpPr>
        <p:spPr>
          <a:xfrm>
            <a:off x="142875" y="138113"/>
            <a:ext cx="8858250" cy="48672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chemeClr val="lt1"/>
              </a:solidFill>
              <a:effectLst/>
              <a:uLnTx/>
              <a:uFillTx/>
              <a:latin typeface="+mn-lt"/>
              <a:ea typeface="+mn-ea"/>
              <a:cs typeface="+mn-cs"/>
            </a:endParaRPr>
          </a:p>
        </p:txBody>
      </p:sp>
      <p:pic>
        <p:nvPicPr>
          <p:cNvPr id="3076" name="图片 4"/>
          <p:cNvPicPr>
            <a:picLocks noChangeAspect="1"/>
          </p:cNvPicPr>
          <p:nvPr userDrawn="1"/>
        </p:nvPicPr>
        <p:blipFill>
          <a:blip r:embed="rId3"/>
          <a:stretch>
            <a:fillRect/>
          </a:stretch>
        </p:blipFill>
        <p:spPr>
          <a:xfrm>
            <a:off x="7629525" y="123825"/>
            <a:ext cx="1354138" cy="720725"/>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4098" name="图片 1"/>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4099" name="图片 4"/>
          <p:cNvPicPr>
            <a:picLocks noChangeAspect="1"/>
          </p:cNvPicPr>
          <p:nvPr userDrawn="1"/>
        </p:nvPicPr>
        <p:blipFill>
          <a:blip r:embed="rId3"/>
          <a:stretch>
            <a:fillRect/>
          </a:stretch>
        </p:blipFill>
        <p:spPr>
          <a:xfrm>
            <a:off x="7451725" y="195263"/>
            <a:ext cx="1354138" cy="720725"/>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竖排标题与文本">
    <p:spTree>
      <p:nvGrpSpPr>
        <p:cNvPr id="1" name=""/>
        <p:cNvGrpSpPr/>
        <p:nvPr/>
      </p:nvGrpSpPr>
      <p:grpSpPr>
        <a:xfrm>
          <a:off x="0" y="0"/>
          <a:ext cx="0" cy="0"/>
          <a:chOff x="0" y="0"/>
          <a:chExt cx="0" cy="0"/>
        </a:xfrm>
      </p:grpSpPr>
      <p:grpSp>
        <p:nvGrpSpPr>
          <p:cNvPr id="5122" name="组合 1"/>
          <p:cNvGrpSpPr/>
          <p:nvPr userDrawn="1"/>
        </p:nvGrpSpPr>
        <p:grpSpPr>
          <a:xfrm>
            <a:off x="-15875" y="0"/>
            <a:ext cx="9159875" cy="5143500"/>
            <a:chOff x="-15864" y="0"/>
            <a:chExt cx="9159865" cy="5143500"/>
          </a:xfrm>
        </p:grpSpPr>
        <p:sp>
          <p:nvSpPr>
            <p:cNvPr id="3" name="矩形 2"/>
            <p:cNvSpPr/>
            <p:nvPr/>
          </p:nvSpPr>
          <p:spPr>
            <a:xfrm>
              <a:off x="11" y="0"/>
              <a:ext cx="914399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124" name="组合 3"/>
            <p:cNvGrpSpPr/>
            <p:nvPr/>
          </p:nvGrpSpPr>
          <p:grpSpPr>
            <a:xfrm>
              <a:off x="-15864" y="207562"/>
              <a:ext cx="9159865" cy="4935938"/>
              <a:chOff x="-15864" y="207562"/>
              <a:chExt cx="9159865" cy="4935938"/>
            </a:xfrm>
          </p:grpSpPr>
          <p:sp>
            <p:nvSpPr>
              <p:cNvPr id="5" name="任意多边形 2"/>
              <p:cNvSpPr/>
              <p:nvPr/>
            </p:nvSpPr>
            <p:spPr>
              <a:xfrm>
                <a:off x="-15864" y="3065463"/>
                <a:ext cx="9159865" cy="2078037"/>
              </a:xfrm>
              <a:custGeom>
                <a:avLst/>
                <a:gdLst>
                  <a:gd name="connsiteX0" fmla="*/ 0 w 12213154"/>
                  <a:gd name="connsiteY0" fmla="*/ 2586699 h 2770197"/>
                  <a:gd name="connsiteX1" fmla="*/ 60560 w 12213154"/>
                  <a:gd name="connsiteY1" fmla="*/ 2594946 h 2770197"/>
                  <a:gd name="connsiteX2" fmla="*/ 2940804 w 12213154"/>
                  <a:gd name="connsiteY2" fmla="*/ 2770197 h 2770197"/>
                  <a:gd name="connsiteX3" fmla="*/ 0 w 12213154"/>
                  <a:gd name="connsiteY3" fmla="*/ 2770197 h 2770197"/>
                  <a:gd name="connsiteX4" fmla="*/ 12213154 w 12213154"/>
                  <a:gd name="connsiteY4" fmla="*/ 0 h 2770197"/>
                  <a:gd name="connsiteX5" fmla="*/ 12213154 w 12213154"/>
                  <a:gd name="connsiteY5" fmla="*/ 2770197 h 2770197"/>
                  <a:gd name="connsiteX6" fmla="*/ 2940804 w 12213154"/>
                  <a:gd name="connsiteY6" fmla="*/ 2770197 h 2770197"/>
                  <a:gd name="connsiteX7" fmla="*/ 12191096 w 12213154"/>
                  <a:gd name="connsiteY7" fmla="*/ 31262 h 277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3154" h="2770197">
                    <a:moveTo>
                      <a:pt x="0" y="2586699"/>
                    </a:moveTo>
                    <a:lnTo>
                      <a:pt x="60560" y="2594946"/>
                    </a:lnTo>
                    <a:cubicBezTo>
                      <a:pt x="970428" y="2708841"/>
                      <a:pt x="1937812" y="2770197"/>
                      <a:pt x="2940804" y="2770197"/>
                    </a:cubicBezTo>
                    <a:lnTo>
                      <a:pt x="0" y="2770197"/>
                    </a:lnTo>
                    <a:close/>
                    <a:moveTo>
                      <a:pt x="12213154" y="0"/>
                    </a:moveTo>
                    <a:lnTo>
                      <a:pt x="12213154" y="2770197"/>
                    </a:lnTo>
                    <a:lnTo>
                      <a:pt x="2940804" y="2770197"/>
                    </a:lnTo>
                    <a:cubicBezTo>
                      <a:pt x="7287102" y="2770197"/>
                      <a:pt x="10964770" y="1618062"/>
                      <a:pt x="12191096" y="31262"/>
                    </a:cubicBezTo>
                    <a:close/>
                  </a:path>
                </a:pathLst>
              </a:custGeom>
              <a:solidFill>
                <a:srgbClr val="21B8B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5126" name="组合 5"/>
              <p:cNvGrpSpPr/>
              <p:nvPr/>
            </p:nvGrpSpPr>
            <p:grpSpPr>
              <a:xfrm rot="-1291772">
                <a:off x="4773844" y="2066086"/>
                <a:ext cx="921544" cy="1913811"/>
                <a:chOff x="10922634" y="3936050"/>
                <a:chExt cx="1228725" cy="2551748"/>
              </a:xfrm>
            </p:grpSpPr>
            <p:grpSp>
              <p:nvGrpSpPr>
                <p:cNvPr id="5158" name="组合 37"/>
                <p:cNvGrpSpPr/>
                <p:nvPr/>
              </p:nvGrpSpPr>
              <p:grpSpPr>
                <a:xfrm>
                  <a:off x="11029950" y="4058923"/>
                  <a:ext cx="1033462" cy="2428875"/>
                  <a:chOff x="10836275" y="9112251"/>
                  <a:chExt cx="1033462" cy="2428875"/>
                </a:xfrm>
              </p:grpSpPr>
              <p:sp>
                <p:nvSpPr>
                  <p:cNvPr id="40" name="Freeform 138"/>
                  <p:cNvSpPr/>
                  <p:nvPr/>
                </p:nvSpPr>
                <p:spPr bwMode="auto">
                  <a:xfrm>
                    <a:off x="11332987" y="10085566"/>
                    <a:ext cx="192616" cy="143933"/>
                  </a:xfrm>
                  <a:custGeom>
                    <a:avLst/>
                    <a:gdLst>
                      <a:gd name="T0" fmla="*/ 0 w 123"/>
                      <a:gd name="T1" fmla="*/ 19 h 91"/>
                      <a:gd name="T2" fmla="*/ 13 w 123"/>
                      <a:gd name="T3" fmla="*/ 91 h 91"/>
                      <a:gd name="T4" fmla="*/ 123 w 123"/>
                      <a:gd name="T5" fmla="*/ 72 h 91"/>
                      <a:gd name="T6" fmla="*/ 109 w 123"/>
                      <a:gd name="T7" fmla="*/ 0 h 91"/>
                      <a:gd name="T8" fmla="*/ 0 w 123"/>
                      <a:gd name="T9" fmla="*/ 19 h 91"/>
                    </a:gdLst>
                    <a:ahLst/>
                    <a:cxnLst>
                      <a:cxn ang="0">
                        <a:pos x="T0" y="T1"/>
                      </a:cxn>
                      <a:cxn ang="0">
                        <a:pos x="T2" y="T3"/>
                      </a:cxn>
                      <a:cxn ang="0">
                        <a:pos x="T4" y="T5"/>
                      </a:cxn>
                      <a:cxn ang="0">
                        <a:pos x="T6" y="T7"/>
                      </a:cxn>
                      <a:cxn ang="0">
                        <a:pos x="T8" y="T9"/>
                      </a:cxn>
                    </a:cxnLst>
                    <a:rect l="0" t="0" r="r" b="b"/>
                    <a:pathLst>
                      <a:path w="123" h="91">
                        <a:moveTo>
                          <a:pt x="0" y="19"/>
                        </a:moveTo>
                        <a:lnTo>
                          <a:pt x="13" y="91"/>
                        </a:lnTo>
                        <a:lnTo>
                          <a:pt x="123" y="72"/>
                        </a:lnTo>
                        <a:lnTo>
                          <a:pt x="109" y="0"/>
                        </a:lnTo>
                        <a:lnTo>
                          <a:pt x="0" y="19"/>
                        </a:lnTo>
                        <a:close/>
                      </a:path>
                    </a:pathLst>
                  </a:custGeom>
                  <a:solidFill>
                    <a:srgbClr val="4D4D4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1" name="Freeform 139"/>
                  <p:cNvSpPr>
                    <a:spLocks noEditPoints="1"/>
                  </p:cNvSpPr>
                  <p:nvPr/>
                </p:nvSpPr>
                <p:spPr bwMode="auto">
                  <a:xfrm>
                    <a:off x="10820829" y="9096825"/>
                    <a:ext cx="761999" cy="927100"/>
                  </a:xfrm>
                  <a:custGeom>
                    <a:avLst/>
                    <a:gdLst>
                      <a:gd name="T0" fmla="*/ 97 w 182"/>
                      <a:gd name="T1" fmla="*/ 218 h 220"/>
                      <a:gd name="T2" fmla="*/ 119 w 182"/>
                      <a:gd name="T3" fmla="*/ 220 h 220"/>
                      <a:gd name="T4" fmla="*/ 127 w 182"/>
                      <a:gd name="T5" fmla="*/ 220 h 220"/>
                      <a:gd name="T6" fmla="*/ 119 w 182"/>
                      <a:gd name="T7" fmla="*/ 220 h 220"/>
                      <a:gd name="T8" fmla="*/ 97 w 182"/>
                      <a:gd name="T9" fmla="*/ 218 h 220"/>
                      <a:gd name="T10" fmla="*/ 119 w 182"/>
                      <a:gd name="T11" fmla="*/ 0 h 220"/>
                      <a:gd name="T12" fmla="*/ 99 w 182"/>
                      <a:gd name="T13" fmla="*/ 2 h 220"/>
                      <a:gd name="T14" fmla="*/ 11 w 182"/>
                      <a:gd name="T15" fmla="*/ 130 h 220"/>
                      <a:gd name="T16" fmla="*/ 64 w 182"/>
                      <a:gd name="T17" fmla="*/ 205 h 220"/>
                      <a:gd name="T18" fmla="*/ 56 w 182"/>
                      <a:gd name="T19" fmla="*/ 200 h 220"/>
                      <a:gd name="T20" fmla="*/ 182 w 182"/>
                      <a:gd name="T21" fmla="*/ 20 h 220"/>
                      <a:gd name="T22" fmla="*/ 119 w 182"/>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20">
                        <a:moveTo>
                          <a:pt x="97" y="218"/>
                        </a:moveTo>
                        <a:cubicBezTo>
                          <a:pt x="104" y="219"/>
                          <a:pt x="111" y="220"/>
                          <a:pt x="119" y="220"/>
                        </a:cubicBezTo>
                        <a:cubicBezTo>
                          <a:pt x="121" y="220"/>
                          <a:pt x="124" y="220"/>
                          <a:pt x="127" y="220"/>
                        </a:cubicBezTo>
                        <a:cubicBezTo>
                          <a:pt x="124" y="220"/>
                          <a:pt x="122" y="220"/>
                          <a:pt x="119" y="220"/>
                        </a:cubicBezTo>
                        <a:cubicBezTo>
                          <a:pt x="112" y="220"/>
                          <a:pt x="104" y="219"/>
                          <a:pt x="97" y="218"/>
                        </a:cubicBezTo>
                        <a:moveTo>
                          <a:pt x="119" y="0"/>
                        </a:moveTo>
                        <a:cubicBezTo>
                          <a:pt x="113" y="0"/>
                          <a:pt x="106" y="1"/>
                          <a:pt x="99" y="2"/>
                        </a:cubicBezTo>
                        <a:cubicBezTo>
                          <a:pt x="40" y="13"/>
                          <a:pt x="0" y="70"/>
                          <a:pt x="11" y="130"/>
                        </a:cubicBezTo>
                        <a:cubicBezTo>
                          <a:pt x="17" y="163"/>
                          <a:pt x="37" y="189"/>
                          <a:pt x="64" y="205"/>
                        </a:cubicBezTo>
                        <a:cubicBezTo>
                          <a:pt x="61" y="204"/>
                          <a:pt x="59" y="202"/>
                          <a:pt x="56" y="200"/>
                        </a:cubicBezTo>
                        <a:cubicBezTo>
                          <a:pt x="182" y="20"/>
                          <a:pt x="182" y="20"/>
                          <a:pt x="182" y="20"/>
                        </a:cubicBezTo>
                        <a:cubicBezTo>
                          <a:pt x="164" y="7"/>
                          <a:pt x="142" y="0"/>
                          <a:pt x="119" y="0"/>
                        </a:cubicBezTo>
                      </a:path>
                    </a:pathLst>
                  </a:custGeom>
                  <a:solidFill>
                    <a:srgbClr val="C3BBBB"/>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2" name="Freeform 140"/>
                  <p:cNvSpPr>
                    <a:spLocks noEditPoints="1"/>
                  </p:cNvSpPr>
                  <p:nvPr/>
                </p:nvSpPr>
                <p:spPr bwMode="auto">
                  <a:xfrm>
                    <a:off x="11077256" y="9174521"/>
                    <a:ext cx="751416" cy="842433"/>
                  </a:xfrm>
                  <a:custGeom>
                    <a:avLst/>
                    <a:gdLst>
                      <a:gd name="T0" fmla="*/ 0 w 180"/>
                      <a:gd name="T1" fmla="*/ 185 h 200"/>
                      <a:gd name="T2" fmla="*/ 33 w 180"/>
                      <a:gd name="T3" fmla="*/ 198 h 200"/>
                      <a:gd name="T4" fmla="*/ 0 w 180"/>
                      <a:gd name="T5" fmla="*/ 185 h 200"/>
                      <a:gd name="T6" fmla="*/ 118 w 180"/>
                      <a:gd name="T7" fmla="*/ 0 h 200"/>
                      <a:gd name="T8" fmla="*/ 118 w 180"/>
                      <a:gd name="T9" fmla="*/ 0 h 200"/>
                      <a:gd name="T10" fmla="*/ 163 w 180"/>
                      <a:gd name="T11" fmla="*/ 70 h 200"/>
                      <a:gd name="T12" fmla="*/ 75 w 180"/>
                      <a:gd name="T13" fmla="*/ 198 h 200"/>
                      <a:gd name="T14" fmla="*/ 63 w 180"/>
                      <a:gd name="T15" fmla="*/ 200 h 200"/>
                      <a:gd name="T16" fmla="*/ 145 w 180"/>
                      <a:gd name="T17" fmla="*/ 153 h 200"/>
                      <a:gd name="T18" fmla="*/ 118 w 180"/>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00">
                        <a:moveTo>
                          <a:pt x="0" y="185"/>
                        </a:moveTo>
                        <a:cubicBezTo>
                          <a:pt x="10" y="191"/>
                          <a:pt x="22" y="195"/>
                          <a:pt x="33" y="198"/>
                        </a:cubicBezTo>
                        <a:cubicBezTo>
                          <a:pt x="21" y="195"/>
                          <a:pt x="10" y="191"/>
                          <a:pt x="0" y="185"/>
                        </a:cubicBezTo>
                        <a:moveTo>
                          <a:pt x="118" y="0"/>
                        </a:moveTo>
                        <a:cubicBezTo>
                          <a:pt x="118" y="0"/>
                          <a:pt x="118" y="0"/>
                          <a:pt x="118" y="0"/>
                        </a:cubicBezTo>
                        <a:cubicBezTo>
                          <a:pt x="141" y="16"/>
                          <a:pt x="158" y="40"/>
                          <a:pt x="163" y="70"/>
                        </a:cubicBezTo>
                        <a:cubicBezTo>
                          <a:pt x="174" y="130"/>
                          <a:pt x="134" y="187"/>
                          <a:pt x="75" y="198"/>
                        </a:cubicBezTo>
                        <a:cubicBezTo>
                          <a:pt x="71" y="199"/>
                          <a:pt x="67" y="199"/>
                          <a:pt x="63" y="200"/>
                        </a:cubicBezTo>
                        <a:cubicBezTo>
                          <a:pt x="95" y="197"/>
                          <a:pt x="126" y="181"/>
                          <a:pt x="145" y="153"/>
                        </a:cubicBezTo>
                        <a:cubicBezTo>
                          <a:pt x="180" y="103"/>
                          <a:pt x="168" y="34"/>
                          <a:pt x="118" y="0"/>
                        </a:cubicBezTo>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3" name="Freeform 141"/>
                  <p:cNvSpPr/>
                  <p:nvPr/>
                </p:nvSpPr>
                <p:spPr bwMode="auto">
                  <a:xfrm>
                    <a:off x="11040696" y="9175441"/>
                    <a:ext cx="761999" cy="831851"/>
                  </a:xfrm>
                  <a:custGeom>
                    <a:avLst/>
                    <a:gdLst>
                      <a:gd name="T0" fmla="*/ 126 w 182"/>
                      <a:gd name="T1" fmla="*/ 0 h 200"/>
                      <a:gd name="T2" fmla="*/ 0 w 182"/>
                      <a:gd name="T3" fmla="*/ 180 h 200"/>
                      <a:gd name="T4" fmla="*/ 8 w 182"/>
                      <a:gd name="T5" fmla="*/ 185 h 200"/>
                      <a:gd name="T6" fmla="*/ 41 w 182"/>
                      <a:gd name="T7" fmla="*/ 198 h 200"/>
                      <a:gd name="T8" fmla="*/ 63 w 182"/>
                      <a:gd name="T9" fmla="*/ 200 h 200"/>
                      <a:gd name="T10" fmla="*/ 71 w 182"/>
                      <a:gd name="T11" fmla="*/ 200 h 200"/>
                      <a:gd name="T12" fmla="*/ 83 w 182"/>
                      <a:gd name="T13" fmla="*/ 198 h 200"/>
                      <a:gd name="T14" fmla="*/ 171 w 182"/>
                      <a:gd name="T15" fmla="*/ 70 h 200"/>
                      <a:gd name="T16" fmla="*/ 126 w 182"/>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200">
                        <a:moveTo>
                          <a:pt x="126" y="0"/>
                        </a:moveTo>
                        <a:cubicBezTo>
                          <a:pt x="0" y="180"/>
                          <a:pt x="0" y="180"/>
                          <a:pt x="0" y="180"/>
                        </a:cubicBezTo>
                        <a:cubicBezTo>
                          <a:pt x="3" y="182"/>
                          <a:pt x="5" y="184"/>
                          <a:pt x="8" y="185"/>
                        </a:cubicBezTo>
                        <a:cubicBezTo>
                          <a:pt x="18" y="191"/>
                          <a:pt x="29" y="195"/>
                          <a:pt x="41" y="198"/>
                        </a:cubicBezTo>
                        <a:cubicBezTo>
                          <a:pt x="48" y="199"/>
                          <a:pt x="56" y="200"/>
                          <a:pt x="63" y="200"/>
                        </a:cubicBezTo>
                        <a:cubicBezTo>
                          <a:pt x="66" y="200"/>
                          <a:pt x="68" y="200"/>
                          <a:pt x="71" y="200"/>
                        </a:cubicBezTo>
                        <a:cubicBezTo>
                          <a:pt x="75" y="199"/>
                          <a:pt x="79" y="199"/>
                          <a:pt x="83" y="198"/>
                        </a:cubicBezTo>
                        <a:cubicBezTo>
                          <a:pt x="142" y="187"/>
                          <a:pt x="182" y="130"/>
                          <a:pt x="171" y="70"/>
                        </a:cubicBezTo>
                        <a:cubicBezTo>
                          <a:pt x="166" y="40"/>
                          <a:pt x="149" y="16"/>
                          <a:pt x="126" y="0"/>
                        </a:cubicBezTo>
                      </a:path>
                    </a:pathLst>
                  </a:custGeom>
                  <a:solidFill>
                    <a:srgbClr val="DBD6D6"/>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4" name="Freeform 142"/>
                  <p:cNvSpPr/>
                  <p:nvPr/>
                </p:nvSpPr>
                <p:spPr bwMode="auto">
                  <a:xfrm>
                    <a:off x="11323571" y="10186008"/>
                    <a:ext cx="457199" cy="1286934"/>
                  </a:xfrm>
                  <a:custGeom>
                    <a:avLst/>
                    <a:gdLst>
                      <a:gd name="T0" fmla="*/ 103 w 109"/>
                      <a:gd name="T1" fmla="*/ 256 h 308"/>
                      <a:gd name="T2" fmla="*/ 53 w 109"/>
                      <a:gd name="T3" fmla="*/ 4 h 308"/>
                      <a:gd name="T4" fmla="*/ 48 w 109"/>
                      <a:gd name="T5" fmla="*/ 0 h 308"/>
                      <a:gd name="T6" fmla="*/ 4 w 109"/>
                      <a:gd name="T7" fmla="*/ 8 h 308"/>
                      <a:gd name="T8" fmla="*/ 0 w 109"/>
                      <a:gd name="T9" fmla="*/ 13 h 308"/>
                      <a:gd name="T10" fmla="*/ 42 w 109"/>
                      <a:gd name="T11" fmla="*/ 267 h 308"/>
                      <a:gd name="T12" fmla="*/ 45 w 109"/>
                      <a:gd name="T13" fmla="*/ 280 h 308"/>
                      <a:gd name="T14" fmla="*/ 81 w 109"/>
                      <a:gd name="T15" fmla="*/ 305 h 308"/>
                      <a:gd name="T16" fmla="*/ 106 w 109"/>
                      <a:gd name="T17" fmla="*/ 269 h 308"/>
                      <a:gd name="T18" fmla="*/ 103 w 109"/>
                      <a:gd name="T19" fmla="*/ 25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308">
                        <a:moveTo>
                          <a:pt x="103" y="256"/>
                        </a:moveTo>
                        <a:cubicBezTo>
                          <a:pt x="53" y="4"/>
                          <a:pt x="53" y="4"/>
                          <a:pt x="53" y="4"/>
                        </a:cubicBezTo>
                        <a:cubicBezTo>
                          <a:pt x="53" y="1"/>
                          <a:pt x="51" y="0"/>
                          <a:pt x="48" y="0"/>
                        </a:cubicBezTo>
                        <a:cubicBezTo>
                          <a:pt x="4" y="8"/>
                          <a:pt x="4" y="8"/>
                          <a:pt x="4" y="8"/>
                        </a:cubicBezTo>
                        <a:cubicBezTo>
                          <a:pt x="2" y="9"/>
                          <a:pt x="0" y="11"/>
                          <a:pt x="0" y="13"/>
                        </a:cubicBezTo>
                        <a:cubicBezTo>
                          <a:pt x="42" y="267"/>
                          <a:pt x="42" y="267"/>
                          <a:pt x="42" y="267"/>
                        </a:cubicBezTo>
                        <a:cubicBezTo>
                          <a:pt x="45" y="280"/>
                          <a:pt x="45" y="280"/>
                          <a:pt x="45" y="280"/>
                        </a:cubicBezTo>
                        <a:cubicBezTo>
                          <a:pt x="48" y="297"/>
                          <a:pt x="64" y="308"/>
                          <a:pt x="81" y="305"/>
                        </a:cubicBezTo>
                        <a:cubicBezTo>
                          <a:pt x="98" y="302"/>
                          <a:pt x="109" y="286"/>
                          <a:pt x="106" y="269"/>
                        </a:cubicBezTo>
                        <a:lnTo>
                          <a:pt x="103" y="256"/>
                        </a:lnTo>
                        <a:close/>
                      </a:path>
                    </a:pathLst>
                  </a:custGeom>
                  <a:solidFill>
                    <a:srgbClr val="21B8BB"/>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5" name="Freeform 143"/>
                  <p:cNvSpPr/>
                  <p:nvPr/>
                </p:nvSpPr>
                <p:spPr bwMode="auto">
                  <a:xfrm>
                    <a:off x="10827723" y="9070049"/>
                    <a:ext cx="952498" cy="958851"/>
                  </a:xfrm>
                  <a:custGeom>
                    <a:avLst/>
                    <a:gdLst>
                      <a:gd name="T0" fmla="*/ 94 w 228"/>
                      <a:gd name="T1" fmla="*/ 6 h 228"/>
                      <a:gd name="T2" fmla="*/ 94 w 228"/>
                      <a:gd name="T3" fmla="*/ 1 h 228"/>
                      <a:gd name="T4" fmla="*/ 0 w 228"/>
                      <a:gd name="T5" fmla="*/ 114 h 228"/>
                      <a:gd name="T6" fmla="*/ 1 w 228"/>
                      <a:gd name="T7" fmla="*/ 134 h 228"/>
                      <a:gd name="T8" fmla="*/ 114 w 228"/>
                      <a:gd name="T9" fmla="*/ 228 h 228"/>
                      <a:gd name="T10" fmla="*/ 134 w 228"/>
                      <a:gd name="T11" fmla="*/ 226 h 228"/>
                      <a:gd name="T12" fmla="*/ 228 w 228"/>
                      <a:gd name="T13" fmla="*/ 114 h 228"/>
                      <a:gd name="T14" fmla="*/ 226 w 228"/>
                      <a:gd name="T15" fmla="*/ 94 h 228"/>
                      <a:gd name="T16" fmla="*/ 114 w 228"/>
                      <a:gd name="T17" fmla="*/ 0 h 228"/>
                      <a:gd name="T18" fmla="*/ 94 w 228"/>
                      <a:gd name="T19" fmla="*/ 1 h 228"/>
                      <a:gd name="T20" fmla="*/ 94 w 228"/>
                      <a:gd name="T21" fmla="*/ 6 h 228"/>
                      <a:gd name="T22" fmla="*/ 95 w 228"/>
                      <a:gd name="T23" fmla="*/ 10 h 228"/>
                      <a:gd name="T24" fmla="*/ 114 w 228"/>
                      <a:gd name="T25" fmla="*/ 8 h 228"/>
                      <a:gd name="T26" fmla="*/ 218 w 228"/>
                      <a:gd name="T27" fmla="*/ 95 h 228"/>
                      <a:gd name="T28" fmla="*/ 220 w 228"/>
                      <a:gd name="T29" fmla="*/ 114 h 228"/>
                      <a:gd name="T30" fmla="*/ 133 w 228"/>
                      <a:gd name="T31" fmla="*/ 218 h 228"/>
                      <a:gd name="T32" fmla="*/ 114 w 228"/>
                      <a:gd name="T33" fmla="*/ 220 h 228"/>
                      <a:gd name="T34" fmla="*/ 10 w 228"/>
                      <a:gd name="T35" fmla="*/ 133 h 228"/>
                      <a:gd name="T36" fmla="*/ 8 w 228"/>
                      <a:gd name="T37" fmla="*/ 114 h 228"/>
                      <a:gd name="T38" fmla="*/ 95 w 228"/>
                      <a:gd name="T39" fmla="*/ 10 h 228"/>
                      <a:gd name="T40" fmla="*/ 94 w 228"/>
                      <a:gd name="T41"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228">
                        <a:moveTo>
                          <a:pt x="94" y="6"/>
                        </a:moveTo>
                        <a:cubicBezTo>
                          <a:pt x="94" y="1"/>
                          <a:pt x="94" y="1"/>
                          <a:pt x="94" y="1"/>
                        </a:cubicBezTo>
                        <a:cubicBezTo>
                          <a:pt x="38" y="12"/>
                          <a:pt x="0" y="60"/>
                          <a:pt x="0" y="114"/>
                        </a:cubicBezTo>
                        <a:cubicBezTo>
                          <a:pt x="0" y="121"/>
                          <a:pt x="0" y="127"/>
                          <a:pt x="1" y="134"/>
                        </a:cubicBezTo>
                        <a:cubicBezTo>
                          <a:pt x="12" y="190"/>
                          <a:pt x="60" y="228"/>
                          <a:pt x="114" y="228"/>
                        </a:cubicBezTo>
                        <a:cubicBezTo>
                          <a:pt x="121" y="228"/>
                          <a:pt x="127" y="228"/>
                          <a:pt x="134" y="226"/>
                        </a:cubicBezTo>
                        <a:cubicBezTo>
                          <a:pt x="190" y="216"/>
                          <a:pt x="228" y="168"/>
                          <a:pt x="228" y="114"/>
                        </a:cubicBezTo>
                        <a:cubicBezTo>
                          <a:pt x="228" y="107"/>
                          <a:pt x="228" y="100"/>
                          <a:pt x="226" y="94"/>
                        </a:cubicBezTo>
                        <a:cubicBezTo>
                          <a:pt x="216" y="38"/>
                          <a:pt x="168" y="0"/>
                          <a:pt x="114" y="0"/>
                        </a:cubicBezTo>
                        <a:cubicBezTo>
                          <a:pt x="107" y="0"/>
                          <a:pt x="100" y="0"/>
                          <a:pt x="94" y="1"/>
                        </a:cubicBezTo>
                        <a:cubicBezTo>
                          <a:pt x="94" y="6"/>
                          <a:pt x="94" y="6"/>
                          <a:pt x="94" y="6"/>
                        </a:cubicBezTo>
                        <a:cubicBezTo>
                          <a:pt x="95" y="10"/>
                          <a:pt x="95" y="10"/>
                          <a:pt x="95" y="10"/>
                        </a:cubicBezTo>
                        <a:cubicBezTo>
                          <a:pt x="101" y="9"/>
                          <a:pt x="108" y="8"/>
                          <a:pt x="114" y="8"/>
                        </a:cubicBezTo>
                        <a:cubicBezTo>
                          <a:pt x="164" y="8"/>
                          <a:pt x="209" y="44"/>
                          <a:pt x="218" y="95"/>
                        </a:cubicBezTo>
                        <a:cubicBezTo>
                          <a:pt x="219" y="101"/>
                          <a:pt x="220" y="108"/>
                          <a:pt x="220" y="114"/>
                        </a:cubicBezTo>
                        <a:cubicBezTo>
                          <a:pt x="220" y="164"/>
                          <a:pt x="184" y="209"/>
                          <a:pt x="133" y="218"/>
                        </a:cubicBezTo>
                        <a:cubicBezTo>
                          <a:pt x="126" y="219"/>
                          <a:pt x="120" y="220"/>
                          <a:pt x="114" y="220"/>
                        </a:cubicBezTo>
                        <a:cubicBezTo>
                          <a:pt x="64" y="220"/>
                          <a:pt x="19" y="184"/>
                          <a:pt x="10" y="133"/>
                        </a:cubicBezTo>
                        <a:cubicBezTo>
                          <a:pt x="9" y="126"/>
                          <a:pt x="8" y="120"/>
                          <a:pt x="8" y="114"/>
                        </a:cubicBezTo>
                        <a:cubicBezTo>
                          <a:pt x="8" y="64"/>
                          <a:pt x="44" y="19"/>
                          <a:pt x="95" y="10"/>
                        </a:cubicBezTo>
                        <a:lnTo>
                          <a:pt x="94" y="6"/>
                        </a:lnTo>
                        <a:close/>
                      </a:path>
                    </a:pathLst>
                  </a:custGeom>
                  <a:solidFill>
                    <a:srgbClr val="4D4D4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sp>
              <p:nvSpPr>
                <p:cNvPr id="39" name="Freeform 144"/>
                <p:cNvSpPr>
                  <a:spLocks noEditPoints="1"/>
                </p:cNvSpPr>
                <p:nvPr/>
              </p:nvSpPr>
              <p:spPr bwMode="auto">
                <a:xfrm>
                  <a:off x="10880920" y="3933098"/>
                  <a:ext cx="1269998" cy="1206500"/>
                </a:xfrm>
                <a:custGeom>
                  <a:avLst/>
                  <a:gdLst>
                    <a:gd name="T0" fmla="*/ 121 w 290"/>
                    <a:gd name="T1" fmla="*/ 14 h 290"/>
                    <a:gd name="T2" fmla="*/ 14 w 290"/>
                    <a:gd name="T3" fmla="*/ 169 h 290"/>
                    <a:gd name="T4" fmla="*/ 169 w 290"/>
                    <a:gd name="T5" fmla="*/ 276 h 290"/>
                    <a:gd name="T6" fmla="*/ 276 w 290"/>
                    <a:gd name="T7" fmla="*/ 121 h 290"/>
                    <a:gd name="T8" fmla="*/ 121 w 290"/>
                    <a:gd name="T9" fmla="*/ 14 h 290"/>
                    <a:gd name="T10" fmla="*/ 165 w 290"/>
                    <a:gd name="T11" fmla="*/ 253 h 290"/>
                    <a:gd name="T12" fmla="*/ 37 w 290"/>
                    <a:gd name="T13" fmla="*/ 165 h 290"/>
                    <a:gd name="T14" fmla="*/ 125 w 290"/>
                    <a:gd name="T15" fmla="*/ 37 h 290"/>
                    <a:gd name="T16" fmla="*/ 253 w 290"/>
                    <a:gd name="T17" fmla="*/ 125 h 290"/>
                    <a:gd name="T18" fmla="*/ 165 w 290"/>
                    <a:gd name="T19" fmla="*/ 25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0" h="290">
                      <a:moveTo>
                        <a:pt x="121" y="14"/>
                      </a:moveTo>
                      <a:cubicBezTo>
                        <a:pt x="49" y="27"/>
                        <a:pt x="0" y="96"/>
                        <a:pt x="14" y="169"/>
                      </a:cubicBezTo>
                      <a:cubicBezTo>
                        <a:pt x="27" y="241"/>
                        <a:pt x="96" y="290"/>
                        <a:pt x="169" y="276"/>
                      </a:cubicBezTo>
                      <a:cubicBezTo>
                        <a:pt x="241" y="263"/>
                        <a:pt x="290" y="194"/>
                        <a:pt x="276" y="121"/>
                      </a:cubicBezTo>
                      <a:cubicBezTo>
                        <a:pt x="263" y="49"/>
                        <a:pt x="194" y="0"/>
                        <a:pt x="121" y="14"/>
                      </a:cubicBezTo>
                      <a:close/>
                      <a:moveTo>
                        <a:pt x="165" y="253"/>
                      </a:moveTo>
                      <a:cubicBezTo>
                        <a:pt x="105" y="264"/>
                        <a:pt x="48" y="224"/>
                        <a:pt x="37" y="165"/>
                      </a:cubicBezTo>
                      <a:cubicBezTo>
                        <a:pt x="26" y="105"/>
                        <a:pt x="66" y="48"/>
                        <a:pt x="125" y="37"/>
                      </a:cubicBezTo>
                      <a:cubicBezTo>
                        <a:pt x="185" y="26"/>
                        <a:pt x="242" y="66"/>
                        <a:pt x="253" y="125"/>
                      </a:cubicBezTo>
                      <a:cubicBezTo>
                        <a:pt x="264" y="185"/>
                        <a:pt x="224" y="242"/>
                        <a:pt x="165" y="253"/>
                      </a:cubicBezTo>
                      <a:close/>
                    </a:path>
                  </a:pathLst>
                </a:custGeom>
                <a:solidFill>
                  <a:srgbClr val="666666"/>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grpSp>
            <p:nvGrpSpPr>
              <p:cNvPr id="5127" name="组合 6"/>
              <p:cNvGrpSpPr/>
              <p:nvPr userDrawn="1"/>
            </p:nvGrpSpPr>
            <p:grpSpPr>
              <a:xfrm>
                <a:off x="430510" y="207562"/>
                <a:ext cx="4114201" cy="4454107"/>
                <a:chOff x="430510" y="207562"/>
                <a:chExt cx="4114201" cy="4454107"/>
              </a:xfrm>
            </p:grpSpPr>
            <p:pic>
              <p:nvPicPr>
                <p:cNvPr id="5130" name="图片 9"/>
                <p:cNvPicPr>
                  <a:picLocks noChangeAspect="1"/>
                </p:cNvPicPr>
                <p:nvPr userDrawn="1"/>
              </p:nvPicPr>
              <p:blipFill>
                <a:blip r:embed="rId2"/>
                <a:stretch>
                  <a:fillRect/>
                </a:stretch>
              </p:blipFill>
              <p:spPr>
                <a:xfrm>
                  <a:off x="430510" y="1066209"/>
                  <a:ext cx="4114201" cy="3306699"/>
                </a:xfrm>
                <a:prstGeom prst="rect">
                  <a:avLst/>
                </a:prstGeom>
                <a:noFill/>
                <a:ln w="9525">
                  <a:noFill/>
                </a:ln>
              </p:spPr>
            </p:pic>
            <p:pic>
              <p:nvPicPr>
                <p:cNvPr id="5131" name="图片 10" descr="12"/>
                <p:cNvPicPr>
                  <a:picLocks noChangeAspect="1"/>
                </p:cNvPicPr>
                <p:nvPr/>
              </p:nvPicPr>
              <p:blipFill>
                <a:blip r:embed="rId3"/>
                <a:stretch>
                  <a:fillRect/>
                </a:stretch>
              </p:blipFill>
              <p:spPr>
                <a:xfrm rot="-1920000">
                  <a:off x="1563427" y="207562"/>
                  <a:ext cx="1714024" cy="1906429"/>
                </a:xfrm>
                <a:prstGeom prst="rect">
                  <a:avLst/>
                </a:prstGeom>
                <a:noFill/>
                <a:ln w="9525">
                  <a:noFill/>
                </a:ln>
              </p:spPr>
            </p:pic>
            <p:grpSp>
              <p:nvGrpSpPr>
                <p:cNvPr id="5132" name="组合 11"/>
                <p:cNvGrpSpPr/>
                <p:nvPr/>
              </p:nvGrpSpPr>
              <p:grpSpPr>
                <a:xfrm rot="6000000">
                  <a:off x="1331569" y="3487053"/>
                  <a:ext cx="1496301" cy="852930"/>
                  <a:chOff x="8510587" y="13255626"/>
                  <a:chExt cx="3071813" cy="1751013"/>
                </a:xfrm>
              </p:grpSpPr>
              <p:sp>
                <p:nvSpPr>
                  <p:cNvPr id="22" name="Freeform 105"/>
                  <p:cNvSpPr>
                    <a:spLocks noEditPoints="1"/>
                  </p:cNvSpPr>
                  <p:nvPr/>
                </p:nvSpPr>
                <p:spPr bwMode="auto">
                  <a:xfrm>
                    <a:off x="8540534" y="13336593"/>
                    <a:ext cx="3050460" cy="1665369"/>
                  </a:xfrm>
                  <a:custGeom>
                    <a:avLst/>
                    <a:gdLst>
                      <a:gd name="T0" fmla="*/ 0 w 711"/>
                      <a:gd name="T1" fmla="*/ 82 h 381"/>
                      <a:gd name="T2" fmla="*/ 675 w 711"/>
                      <a:gd name="T3" fmla="*/ 381 h 381"/>
                      <a:gd name="T4" fmla="*/ 711 w 711"/>
                      <a:gd name="T5" fmla="*/ 299 h 381"/>
                      <a:gd name="T6" fmla="*/ 36 w 711"/>
                      <a:gd name="T7" fmla="*/ 0 h 381"/>
                      <a:gd name="T8" fmla="*/ 0 w 711"/>
                      <a:gd name="T9" fmla="*/ 82 h 381"/>
                      <a:gd name="T10" fmla="*/ 641 w 711"/>
                      <a:gd name="T11" fmla="*/ 317 h 381"/>
                      <a:gd name="T12" fmla="*/ 662 w 711"/>
                      <a:gd name="T13" fmla="*/ 308 h 381"/>
                      <a:gd name="T14" fmla="*/ 671 w 711"/>
                      <a:gd name="T15" fmla="*/ 330 h 381"/>
                      <a:gd name="T16" fmla="*/ 649 w 711"/>
                      <a:gd name="T17" fmla="*/ 338 h 381"/>
                      <a:gd name="T18" fmla="*/ 641 w 711"/>
                      <a:gd name="T19" fmla="*/ 317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381">
                        <a:moveTo>
                          <a:pt x="0" y="82"/>
                        </a:moveTo>
                        <a:cubicBezTo>
                          <a:pt x="675" y="381"/>
                          <a:pt x="675" y="381"/>
                          <a:pt x="675" y="381"/>
                        </a:cubicBezTo>
                        <a:cubicBezTo>
                          <a:pt x="711" y="299"/>
                          <a:pt x="711" y="299"/>
                          <a:pt x="711" y="299"/>
                        </a:cubicBezTo>
                        <a:cubicBezTo>
                          <a:pt x="36" y="0"/>
                          <a:pt x="36" y="0"/>
                          <a:pt x="36" y="0"/>
                        </a:cubicBezTo>
                        <a:lnTo>
                          <a:pt x="0" y="82"/>
                        </a:lnTo>
                        <a:close/>
                        <a:moveTo>
                          <a:pt x="641" y="317"/>
                        </a:moveTo>
                        <a:cubicBezTo>
                          <a:pt x="644" y="308"/>
                          <a:pt x="654" y="305"/>
                          <a:pt x="662" y="308"/>
                        </a:cubicBezTo>
                        <a:cubicBezTo>
                          <a:pt x="671" y="312"/>
                          <a:pt x="674" y="322"/>
                          <a:pt x="671" y="330"/>
                        </a:cubicBezTo>
                        <a:cubicBezTo>
                          <a:pt x="667" y="338"/>
                          <a:pt x="657" y="342"/>
                          <a:pt x="649" y="338"/>
                        </a:cubicBezTo>
                        <a:cubicBezTo>
                          <a:pt x="641" y="335"/>
                          <a:pt x="637" y="325"/>
                          <a:pt x="641" y="317"/>
                        </a:cubicBezTo>
                        <a:close/>
                      </a:path>
                    </a:pathLst>
                  </a:custGeom>
                  <a:solidFill>
                    <a:srgbClr val="00D3D3"/>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3" name="Freeform 106"/>
                  <p:cNvSpPr/>
                  <p:nvPr/>
                </p:nvSpPr>
                <p:spPr bwMode="auto">
                  <a:xfrm>
                    <a:off x="10102577" y="14030567"/>
                    <a:ext cx="149916" cy="231391"/>
                  </a:xfrm>
                  <a:custGeom>
                    <a:avLst/>
                    <a:gdLst>
                      <a:gd name="T0" fmla="*/ 0 w 94"/>
                      <a:gd name="T1" fmla="*/ 118 h 137"/>
                      <a:gd name="T2" fmla="*/ 43 w 94"/>
                      <a:gd name="T3" fmla="*/ 137 h 137"/>
                      <a:gd name="T4" fmla="*/ 94 w 94"/>
                      <a:gd name="T5" fmla="*/ 19 h 137"/>
                      <a:gd name="T6" fmla="*/ 54 w 94"/>
                      <a:gd name="T7" fmla="*/ 0 h 137"/>
                      <a:gd name="T8" fmla="*/ 0 w 94"/>
                      <a:gd name="T9" fmla="*/ 118 h 137"/>
                    </a:gdLst>
                    <a:ahLst/>
                    <a:cxnLst>
                      <a:cxn ang="0">
                        <a:pos x="T0" y="T1"/>
                      </a:cxn>
                      <a:cxn ang="0">
                        <a:pos x="T2" y="T3"/>
                      </a:cxn>
                      <a:cxn ang="0">
                        <a:pos x="T4" y="T5"/>
                      </a:cxn>
                      <a:cxn ang="0">
                        <a:pos x="T6" y="T7"/>
                      </a:cxn>
                      <a:cxn ang="0">
                        <a:pos x="T8" y="T9"/>
                      </a:cxn>
                    </a:cxnLst>
                    <a:rect l="0" t="0" r="r" b="b"/>
                    <a:pathLst>
                      <a:path w="94" h="137">
                        <a:moveTo>
                          <a:pt x="0" y="118"/>
                        </a:moveTo>
                        <a:lnTo>
                          <a:pt x="43" y="137"/>
                        </a:lnTo>
                        <a:lnTo>
                          <a:pt x="94" y="19"/>
                        </a:lnTo>
                        <a:lnTo>
                          <a:pt x="54"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4" name="Freeform 107"/>
                  <p:cNvSpPr/>
                  <p:nvPr/>
                </p:nvSpPr>
                <p:spPr bwMode="auto">
                  <a:xfrm>
                    <a:off x="9933190" y="13828943"/>
                    <a:ext cx="146656" cy="215096"/>
                  </a:xfrm>
                  <a:custGeom>
                    <a:avLst/>
                    <a:gdLst>
                      <a:gd name="T0" fmla="*/ 0 w 93"/>
                      <a:gd name="T1" fmla="*/ 118 h 137"/>
                      <a:gd name="T2" fmla="*/ 42 w 93"/>
                      <a:gd name="T3" fmla="*/ 137 h 137"/>
                      <a:gd name="T4" fmla="*/ 93 w 93"/>
                      <a:gd name="T5" fmla="*/ 19 h 137"/>
                      <a:gd name="T6" fmla="*/ 50 w 93"/>
                      <a:gd name="T7" fmla="*/ 0 h 137"/>
                      <a:gd name="T8" fmla="*/ 0 w 93"/>
                      <a:gd name="T9" fmla="*/ 118 h 137"/>
                    </a:gdLst>
                    <a:ahLst/>
                    <a:cxnLst>
                      <a:cxn ang="0">
                        <a:pos x="T0" y="T1"/>
                      </a:cxn>
                      <a:cxn ang="0">
                        <a:pos x="T2" y="T3"/>
                      </a:cxn>
                      <a:cxn ang="0">
                        <a:pos x="T4" y="T5"/>
                      </a:cxn>
                      <a:cxn ang="0">
                        <a:pos x="T6" y="T7"/>
                      </a:cxn>
                      <a:cxn ang="0">
                        <a:pos x="T8" y="T9"/>
                      </a:cxn>
                    </a:cxnLst>
                    <a:rect l="0" t="0" r="r" b="b"/>
                    <a:pathLst>
                      <a:path w="93" h="137">
                        <a:moveTo>
                          <a:pt x="0" y="118"/>
                        </a:moveTo>
                        <a:lnTo>
                          <a:pt x="42" y="137"/>
                        </a:lnTo>
                        <a:lnTo>
                          <a:pt x="93" y="19"/>
                        </a:lnTo>
                        <a:lnTo>
                          <a:pt x="50"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5" name="Freeform 108"/>
                  <p:cNvSpPr/>
                  <p:nvPr/>
                </p:nvSpPr>
                <p:spPr bwMode="auto">
                  <a:xfrm>
                    <a:off x="9758056" y="13859663"/>
                    <a:ext cx="149916" cy="231391"/>
                  </a:xfrm>
                  <a:custGeom>
                    <a:avLst/>
                    <a:gdLst>
                      <a:gd name="T0" fmla="*/ 0 w 93"/>
                      <a:gd name="T1" fmla="*/ 118 h 137"/>
                      <a:gd name="T2" fmla="*/ 43 w 93"/>
                      <a:gd name="T3" fmla="*/ 137 h 137"/>
                      <a:gd name="T4" fmla="*/ 93 w 93"/>
                      <a:gd name="T5" fmla="*/ 19 h 137"/>
                      <a:gd name="T6" fmla="*/ 51 w 93"/>
                      <a:gd name="T7" fmla="*/ 0 h 137"/>
                      <a:gd name="T8" fmla="*/ 0 w 93"/>
                      <a:gd name="T9" fmla="*/ 118 h 137"/>
                    </a:gdLst>
                    <a:ahLst/>
                    <a:cxnLst>
                      <a:cxn ang="0">
                        <a:pos x="T0" y="T1"/>
                      </a:cxn>
                      <a:cxn ang="0">
                        <a:pos x="T2" y="T3"/>
                      </a:cxn>
                      <a:cxn ang="0">
                        <a:pos x="T4" y="T5"/>
                      </a:cxn>
                      <a:cxn ang="0">
                        <a:pos x="T6" y="T7"/>
                      </a:cxn>
                      <a:cxn ang="0">
                        <a:pos x="T8" y="T9"/>
                      </a:cxn>
                    </a:cxnLst>
                    <a:rect l="0" t="0" r="r" b="b"/>
                    <a:pathLst>
                      <a:path w="93" h="137">
                        <a:moveTo>
                          <a:pt x="0" y="118"/>
                        </a:moveTo>
                        <a:lnTo>
                          <a:pt x="43" y="137"/>
                        </a:lnTo>
                        <a:lnTo>
                          <a:pt x="93" y="19"/>
                        </a:lnTo>
                        <a:lnTo>
                          <a:pt x="51"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6" name="Freeform 109"/>
                  <p:cNvSpPr/>
                  <p:nvPr/>
                </p:nvSpPr>
                <p:spPr bwMode="auto">
                  <a:xfrm>
                    <a:off x="9561043" y="13745067"/>
                    <a:ext cx="153174" cy="215096"/>
                  </a:xfrm>
                  <a:custGeom>
                    <a:avLst/>
                    <a:gdLst>
                      <a:gd name="T0" fmla="*/ 0 w 94"/>
                      <a:gd name="T1" fmla="*/ 115 h 133"/>
                      <a:gd name="T2" fmla="*/ 40 w 94"/>
                      <a:gd name="T3" fmla="*/ 133 h 133"/>
                      <a:gd name="T4" fmla="*/ 94 w 94"/>
                      <a:gd name="T5" fmla="*/ 19 h 133"/>
                      <a:gd name="T6" fmla="*/ 51 w 94"/>
                      <a:gd name="T7" fmla="*/ 0 h 133"/>
                      <a:gd name="T8" fmla="*/ 0 w 94"/>
                      <a:gd name="T9" fmla="*/ 115 h 133"/>
                    </a:gdLst>
                    <a:ahLst/>
                    <a:cxnLst>
                      <a:cxn ang="0">
                        <a:pos x="T0" y="T1"/>
                      </a:cxn>
                      <a:cxn ang="0">
                        <a:pos x="T2" y="T3"/>
                      </a:cxn>
                      <a:cxn ang="0">
                        <a:pos x="T4" y="T5"/>
                      </a:cxn>
                      <a:cxn ang="0">
                        <a:pos x="T6" y="T7"/>
                      </a:cxn>
                      <a:cxn ang="0">
                        <a:pos x="T8" y="T9"/>
                      </a:cxn>
                    </a:cxnLst>
                    <a:rect l="0" t="0" r="r" b="b"/>
                    <a:pathLst>
                      <a:path w="94" h="133">
                        <a:moveTo>
                          <a:pt x="0" y="115"/>
                        </a:moveTo>
                        <a:lnTo>
                          <a:pt x="40" y="133"/>
                        </a:lnTo>
                        <a:lnTo>
                          <a:pt x="94" y="19"/>
                        </a:lnTo>
                        <a:lnTo>
                          <a:pt x="51" y="0"/>
                        </a:lnTo>
                        <a:lnTo>
                          <a:pt x="0" y="115"/>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7" name="Freeform 110"/>
                  <p:cNvSpPr/>
                  <p:nvPr/>
                </p:nvSpPr>
                <p:spPr bwMode="auto">
                  <a:xfrm>
                    <a:off x="9401528" y="13640923"/>
                    <a:ext cx="153176" cy="228133"/>
                  </a:xfrm>
                  <a:custGeom>
                    <a:avLst/>
                    <a:gdLst>
                      <a:gd name="T0" fmla="*/ 0 w 93"/>
                      <a:gd name="T1" fmla="*/ 115 h 133"/>
                      <a:gd name="T2" fmla="*/ 42 w 93"/>
                      <a:gd name="T3" fmla="*/ 133 h 133"/>
                      <a:gd name="T4" fmla="*/ 93 w 93"/>
                      <a:gd name="T5" fmla="*/ 18 h 133"/>
                      <a:gd name="T6" fmla="*/ 53 w 93"/>
                      <a:gd name="T7" fmla="*/ 0 h 133"/>
                      <a:gd name="T8" fmla="*/ 0 w 93"/>
                      <a:gd name="T9" fmla="*/ 115 h 133"/>
                    </a:gdLst>
                    <a:ahLst/>
                    <a:cxnLst>
                      <a:cxn ang="0">
                        <a:pos x="T0" y="T1"/>
                      </a:cxn>
                      <a:cxn ang="0">
                        <a:pos x="T2" y="T3"/>
                      </a:cxn>
                      <a:cxn ang="0">
                        <a:pos x="T4" y="T5"/>
                      </a:cxn>
                      <a:cxn ang="0">
                        <a:pos x="T6" y="T7"/>
                      </a:cxn>
                      <a:cxn ang="0">
                        <a:pos x="T8" y="T9"/>
                      </a:cxn>
                    </a:cxnLst>
                    <a:rect l="0" t="0" r="r" b="b"/>
                    <a:pathLst>
                      <a:path w="93" h="133">
                        <a:moveTo>
                          <a:pt x="0" y="115"/>
                        </a:moveTo>
                        <a:lnTo>
                          <a:pt x="42" y="133"/>
                        </a:lnTo>
                        <a:lnTo>
                          <a:pt x="93" y="18"/>
                        </a:lnTo>
                        <a:lnTo>
                          <a:pt x="53" y="0"/>
                        </a:lnTo>
                        <a:lnTo>
                          <a:pt x="0" y="115"/>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8" name="Freeform 111"/>
                  <p:cNvSpPr/>
                  <p:nvPr/>
                </p:nvSpPr>
                <p:spPr bwMode="auto">
                  <a:xfrm>
                    <a:off x="9243730" y="13606210"/>
                    <a:ext cx="149916" cy="234651"/>
                  </a:xfrm>
                  <a:custGeom>
                    <a:avLst/>
                    <a:gdLst>
                      <a:gd name="T0" fmla="*/ 0 w 93"/>
                      <a:gd name="T1" fmla="*/ 117 h 136"/>
                      <a:gd name="T2" fmla="*/ 43 w 93"/>
                      <a:gd name="T3" fmla="*/ 136 h 136"/>
                      <a:gd name="T4" fmla="*/ 93 w 93"/>
                      <a:gd name="T5" fmla="*/ 18 h 136"/>
                      <a:gd name="T6" fmla="*/ 53 w 93"/>
                      <a:gd name="T7" fmla="*/ 0 h 136"/>
                      <a:gd name="T8" fmla="*/ 0 w 93"/>
                      <a:gd name="T9" fmla="*/ 117 h 136"/>
                    </a:gdLst>
                    <a:ahLst/>
                    <a:cxnLst>
                      <a:cxn ang="0">
                        <a:pos x="T0" y="T1"/>
                      </a:cxn>
                      <a:cxn ang="0">
                        <a:pos x="T2" y="T3"/>
                      </a:cxn>
                      <a:cxn ang="0">
                        <a:pos x="T4" y="T5"/>
                      </a:cxn>
                      <a:cxn ang="0">
                        <a:pos x="T6" y="T7"/>
                      </a:cxn>
                      <a:cxn ang="0">
                        <a:pos x="T8" y="T9"/>
                      </a:cxn>
                    </a:cxnLst>
                    <a:rect l="0" t="0" r="r" b="b"/>
                    <a:pathLst>
                      <a:path w="93" h="136">
                        <a:moveTo>
                          <a:pt x="0" y="117"/>
                        </a:moveTo>
                        <a:lnTo>
                          <a:pt x="43" y="136"/>
                        </a:lnTo>
                        <a:lnTo>
                          <a:pt x="93" y="18"/>
                        </a:lnTo>
                        <a:lnTo>
                          <a:pt x="53" y="0"/>
                        </a:lnTo>
                        <a:lnTo>
                          <a:pt x="0" y="117"/>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9" name="Freeform 112"/>
                  <p:cNvSpPr/>
                  <p:nvPr/>
                </p:nvSpPr>
                <p:spPr bwMode="auto">
                  <a:xfrm>
                    <a:off x="9069256" y="13470781"/>
                    <a:ext cx="156434" cy="215096"/>
                  </a:xfrm>
                  <a:custGeom>
                    <a:avLst/>
                    <a:gdLst>
                      <a:gd name="T0" fmla="*/ 0 w 94"/>
                      <a:gd name="T1" fmla="*/ 117 h 136"/>
                      <a:gd name="T2" fmla="*/ 43 w 94"/>
                      <a:gd name="T3" fmla="*/ 136 h 136"/>
                      <a:gd name="T4" fmla="*/ 94 w 94"/>
                      <a:gd name="T5" fmla="*/ 18 h 136"/>
                      <a:gd name="T6" fmla="*/ 51 w 94"/>
                      <a:gd name="T7" fmla="*/ 0 h 136"/>
                      <a:gd name="T8" fmla="*/ 0 w 94"/>
                      <a:gd name="T9" fmla="*/ 117 h 136"/>
                    </a:gdLst>
                    <a:ahLst/>
                    <a:cxnLst>
                      <a:cxn ang="0">
                        <a:pos x="T0" y="T1"/>
                      </a:cxn>
                      <a:cxn ang="0">
                        <a:pos x="T2" y="T3"/>
                      </a:cxn>
                      <a:cxn ang="0">
                        <a:pos x="T4" y="T5"/>
                      </a:cxn>
                      <a:cxn ang="0">
                        <a:pos x="T6" y="T7"/>
                      </a:cxn>
                      <a:cxn ang="0">
                        <a:pos x="T8" y="T9"/>
                      </a:cxn>
                    </a:cxnLst>
                    <a:rect l="0" t="0" r="r" b="b"/>
                    <a:pathLst>
                      <a:path w="94" h="136">
                        <a:moveTo>
                          <a:pt x="0" y="117"/>
                        </a:moveTo>
                        <a:lnTo>
                          <a:pt x="43" y="136"/>
                        </a:lnTo>
                        <a:lnTo>
                          <a:pt x="94" y="18"/>
                        </a:lnTo>
                        <a:lnTo>
                          <a:pt x="51" y="0"/>
                        </a:lnTo>
                        <a:lnTo>
                          <a:pt x="0" y="117"/>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0" name="Freeform 113"/>
                  <p:cNvSpPr/>
                  <p:nvPr/>
                </p:nvSpPr>
                <p:spPr bwMode="auto">
                  <a:xfrm>
                    <a:off x="8910357" y="13376929"/>
                    <a:ext cx="149916" cy="215096"/>
                  </a:xfrm>
                  <a:custGeom>
                    <a:avLst/>
                    <a:gdLst>
                      <a:gd name="T0" fmla="*/ 0 w 94"/>
                      <a:gd name="T1" fmla="*/ 117 h 136"/>
                      <a:gd name="T2" fmla="*/ 43 w 94"/>
                      <a:gd name="T3" fmla="*/ 136 h 136"/>
                      <a:gd name="T4" fmla="*/ 94 w 94"/>
                      <a:gd name="T5" fmla="*/ 18 h 136"/>
                      <a:gd name="T6" fmla="*/ 51 w 94"/>
                      <a:gd name="T7" fmla="*/ 0 h 136"/>
                      <a:gd name="T8" fmla="*/ 0 w 94"/>
                      <a:gd name="T9" fmla="*/ 117 h 136"/>
                    </a:gdLst>
                    <a:ahLst/>
                    <a:cxnLst>
                      <a:cxn ang="0">
                        <a:pos x="T0" y="T1"/>
                      </a:cxn>
                      <a:cxn ang="0">
                        <a:pos x="T2" y="T3"/>
                      </a:cxn>
                      <a:cxn ang="0">
                        <a:pos x="T4" y="T5"/>
                      </a:cxn>
                      <a:cxn ang="0">
                        <a:pos x="T6" y="T7"/>
                      </a:cxn>
                      <a:cxn ang="0">
                        <a:pos x="T8" y="T9"/>
                      </a:cxn>
                    </a:cxnLst>
                    <a:rect l="0" t="0" r="r" b="b"/>
                    <a:pathLst>
                      <a:path w="94" h="136">
                        <a:moveTo>
                          <a:pt x="0" y="117"/>
                        </a:moveTo>
                        <a:lnTo>
                          <a:pt x="43" y="136"/>
                        </a:lnTo>
                        <a:lnTo>
                          <a:pt x="94" y="18"/>
                        </a:lnTo>
                        <a:lnTo>
                          <a:pt x="51" y="0"/>
                        </a:lnTo>
                        <a:lnTo>
                          <a:pt x="0" y="117"/>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1" name="Freeform 114"/>
                  <p:cNvSpPr/>
                  <p:nvPr/>
                </p:nvSpPr>
                <p:spPr bwMode="auto">
                  <a:xfrm>
                    <a:off x="8744632" y="13300539"/>
                    <a:ext cx="146658" cy="215096"/>
                  </a:xfrm>
                  <a:custGeom>
                    <a:avLst/>
                    <a:gdLst>
                      <a:gd name="T0" fmla="*/ 0 w 93"/>
                      <a:gd name="T1" fmla="*/ 115 h 134"/>
                      <a:gd name="T2" fmla="*/ 40 w 93"/>
                      <a:gd name="T3" fmla="*/ 134 h 134"/>
                      <a:gd name="T4" fmla="*/ 93 w 93"/>
                      <a:gd name="T5" fmla="*/ 19 h 134"/>
                      <a:gd name="T6" fmla="*/ 50 w 93"/>
                      <a:gd name="T7" fmla="*/ 0 h 134"/>
                      <a:gd name="T8" fmla="*/ 0 w 93"/>
                      <a:gd name="T9" fmla="*/ 115 h 134"/>
                    </a:gdLst>
                    <a:ahLst/>
                    <a:cxnLst>
                      <a:cxn ang="0">
                        <a:pos x="T0" y="T1"/>
                      </a:cxn>
                      <a:cxn ang="0">
                        <a:pos x="T2" y="T3"/>
                      </a:cxn>
                      <a:cxn ang="0">
                        <a:pos x="T4" y="T5"/>
                      </a:cxn>
                      <a:cxn ang="0">
                        <a:pos x="T6" y="T7"/>
                      </a:cxn>
                      <a:cxn ang="0">
                        <a:pos x="T8" y="T9"/>
                      </a:cxn>
                    </a:cxnLst>
                    <a:rect l="0" t="0" r="r" b="b"/>
                    <a:pathLst>
                      <a:path w="93" h="134">
                        <a:moveTo>
                          <a:pt x="0" y="115"/>
                        </a:moveTo>
                        <a:lnTo>
                          <a:pt x="40" y="134"/>
                        </a:lnTo>
                        <a:lnTo>
                          <a:pt x="93" y="19"/>
                        </a:lnTo>
                        <a:lnTo>
                          <a:pt x="50" y="0"/>
                        </a:lnTo>
                        <a:lnTo>
                          <a:pt x="0" y="115"/>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2" name="Freeform 115"/>
                  <p:cNvSpPr/>
                  <p:nvPr/>
                </p:nvSpPr>
                <p:spPr bwMode="auto">
                  <a:xfrm>
                    <a:off x="10964855" y="14368462"/>
                    <a:ext cx="146658" cy="215096"/>
                  </a:xfrm>
                  <a:custGeom>
                    <a:avLst/>
                    <a:gdLst>
                      <a:gd name="T0" fmla="*/ 0 w 93"/>
                      <a:gd name="T1" fmla="*/ 118 h 136"/>
                      <a:gd name="T2" fmla="*/ 43 w 93"/>
                      <a:gd name="T3" fmla="*/ 136 h 136"/>
                      <a:gd name="T4" fmla="*/ 93 w 93"/>
                      <a:gd name="T5" fmla="*/ 19 h 136"/>
                      <a:gd name="T6" fmla="*/ 53 w 93"/>
                      <a:gd name="T7" fmla="*/ 0 h 136"/>
                      <a:gd name="T8" fmla="*/ 0 w 93"/>
                      <a:gd name="T9" fmla="*/ 118 h 136"/>
                    </a:gdLst>
                    <a:ahLst/>
                    <a:cxnLst>
                      <a:cxn ang="0">
                        <a:pos x="T0" y="T1"/>
                      </a:cxn>
                      <a:cxn ang="0">
                        <a:pos x="T2" y="T3"/>
                      </a:cxn>
                      <a:cxn ang="0">
                        <a:pos x="T4" y="T5"/>
                      </a:cxn>
                      <a:cxn ang="0">
                        <a:pos x="T6" y="T7"/>
                      </a:cxn>
                      <a:cxn ang="0">
                        <a:pos x="T8" y="T9"/>
                      </a:cxn>
                    </a:cxnLst>
                    <a:rect l="0" t="0" r="r" b="b"/>
                    <a:pathLst>
                      <a:path w="93" h="136">
                        <a:moveTo>
                          <a:pt x="0" y="118"/>
                        </a:moveTo>
                        <a:lnTo>
                          <a:pt x="43" y="136"/>
                        </a:lnTo>
                        <a:lnTo>
                          <a:pt x="93" y="19"/>
                        </a:lnTo>
                        <a:lnTo>
                          <a:pt x="53"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3" name="Freeform 116"/>
                  <p:cNvSpPr/>
                  <p:nvPr/>
                </p:nvSpPr>
                <p:spPr bwMode="auto">
                  <a:xfrm>
                    <a:off x="10786221" y="14293488"/>
                    <a:ext cx="153176" cy="215096"/>
                  </a:xfrm>
                  <a:custGeom>
                    <a:avLst/>
                    <a:gdLst>
                      <a:gd name="T0" fmla="*/ 0 w 93"/>
                      <a:gd name="T1" fmla="*/ 118 h 136"/>
                      <a:gd name="T2" fmla="*/ 43 w 93"/>
                      <a:gd name="T3" fmla="*/ 136 h 136"/>
                      <a:gd name="T4" fmla="*/ 93 w 93"/>
                      <a:gd name="T5" fmla="*/ 19 h 136"/>
                      <a:gd name="T6" fmla="*/ 51 w 93"/>
                      <a:gd name="T7" fmla="*/ 0 h 136"/>
                      <a:gd name="T8" fmla="*/ 0 w 93"/>
                      <a:gd name="T9" fmla="*/ 118 h 136"/>
                    </a:gdLst>
                    <a:ahLst/>
                    <a:cxnLst>
                      <a:cxn ang="0">
                        <a:pos x="T0" y="T1"/>
                      </a:cxn>
                      <a:cxn ang="0">
                        <a:pos x="T2" y="T3"/>
                      </a:cxn>
                      <a:cxn ang="0">
                        <a:pos x="T4" y="T5"/>
                      </a:cxn>
                      <a:cxn ang="0">
                        <a:pos x="T6" y="T7"/>
                      </a:cxn>
                      <a:cxn ang="0">
                        <a:pos x="T8" y="T9"/>
                      </a:cxn>
                    </a:cxnLst>
                    <a:rect l="0" t="0" r="r" b="b"/>
                    <a:pathLst>
                      <a:path w="93" h="136">
                        <a:moveTo>
                          <a:pt x="0" y="118"/>
                        </a:moveTo>
                        <a:lnTo>
                          <a:pt x="43" y="136"/>
                        </a:lnTo>
                        <a:lnTo>
                          <a:pt x="93" y="19"/>
                        </a:lnTo>
                        <a:lnTo>
                          <a:pt x="51"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4" name="Freeform 117"/>
                  <p:cNvSpPr/>
                  <p:nvPr/>
                </p:nvSpPr>
                <p:spPr bwMode="auto">
                  <a:xfrm>
                    <a:off x="10621154" y="14246943"/>
                    <a:ext cx="149916" cy="237911"/>
                  </a:xfrm>
                  <a:custGeom>
                    <a:avLst/>
                    <a:gdLst>
                      <a:gd name="T0" fmla="*/ 0 w 94"/>
                      <a:gd name="T1" fmla="*/ 118 h 136"/>
                      <a:gd name="T2" fmla="*/ 43 w 94"/>
                      <a:gd name="T3" fmla="*/ 136 h 136"/>
                      <a:gd name="T4" fmla="*/ 94 w 94"/>
                      <a:gd name="T5" fmla="*/ 19 h 136"/>
                      <a:gd name="T6" fmla="*/ 51 w 94"/>
                      <a:gd name="T7" fmla="*/ 0 h 136"/>
                      <a:gd name="T8" fmla="*/ 0 w 94"/>
                      <a:gd name="T9" fmla="*/ 118 h 136"/>
                    </a:gdLst>
                    <a:ahLst/>
                    <a:cxnLst>
                      <a:cxn ang="0">
                        <a:pos x="T0" y="T1"/>
                      </a:cxn>
                      <a:cxn ang="0">
                        <a:pos x="T2" y="T3"/>
                      </a:cxn>
                      <a:cxn ang="0">
                        <a:pos x="T4" y="T5"/>
                      </a:cxn>
                      <a:cxn ang="0">
                        <a:pos x="T6" y="T7"/>
                      </a:cxn>
                      <a:cxn ang="0">
                        <a:pos x="T8" y="T9"/>
                      </a:cxn>
                    </a:cxnLst>
                    <a:rect l="0" t="0" r="r" b="b"/>
                    <a:pathLst>
                      <a:path w="94" h="136">
                        <a:moveTo>
                          <a:pt x="0" y="118"/>
                        </a:moveTo>
                        <a:lnTo>
                          <a:pt x="43" y="136"/>
                        </a:lnTo>
                        <a:lnTo>
                          <a:pt x="94" y="19"/>
                        </a:lnTo>
                        <a:lnTo>
                          <a:pt x="51"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5" name="Freeform 118"/>
                  <p:cNvSpPr/>
                  <p:nvPr/>
                </p:nvSpPr>
                <p:spPr bwMode="auto">
                  <a:xfrm>
                    <a:off x="10449860" y="14184647"/>
                    <a:ext cx="146658" cy="221614"/>
                  </a:xfrm>
                  <a:custGeom>
                    <a:avLst/>
                    <a:gdLst>
                      <a:gd name="T0" fmla="*/ 0 w 93"/>
                      <a:gd name="T1" fmla="*/ 114 h 133"/>
                      <a:gd name="T2" fmla="*/ 40 w 93"/>
                      <a:gd name="T3" fmla="*/ 133 h 133"/>
                      <a:gd name="T4" fmla="*/ 93 w 93"/>
                      <a:gd name="T5" fmla="*/ 18 h 133"/>
                      <a:gd name="T6" fmla="*/ 50 w 93"/>
                      <a:gd name="T7" fmla="*/ 0 h 133"/>
                      <a:gd name="T8" fmla="*/ 0 w 93"/>
                      <a:gd name="T9" fmla="*/ 114 h 133"/>
                    </a:gdLst>
                    <a:ahLst/>
                    <a:cxnLst>
                      <a:cxn ang="0">
                        <a:pos x="T0" y="T1"/>
                      </a:cxn>
                      <a:cxn ang="0">
                        <a:pos x="T2" y="T3"/>
                      </a:cxn>
                      <a:cxn ang="0">
                        <a:pos x="T4" y="T5"/>
                      </a:cxn>
                      <a:cxn ang="0">
                        <a:pos x="T6" y="T7"/>
                      </a:cxn>
                      <a:cxn ang="0">
                        <a:pos x="T8" y="T9"/>
                      </a:cxn>
                    </a:cxnLst>
                    <a:rect l="0" t="0" r="r" b="b"/>
                    <a:pathLst>
                      <a:path w="93" h="133">
                        <a:moveTo>
                          <a:pt x="0" y="114"/>
                        </a:moveTo>
                        <a:lnTo>
                          <a:pt x="40" y="133"/>
                        </a:lnTo>
                        <a:lnTo>
                          <a:pt x="93" y="18"/>
                        </a:lnTo>
                        <a:lnTo>
                          <a:pt x="50" y="0"/>
                        </a:lnTo>
                        <a:lnTo>
                          <a:pt x="0" y="114"/>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6" name="Freeform 119"/>
                  <p:cNvSpPr/>
                  <p:nvPr/>
                </p:nvSpPr>
                <p:spPr bwMode="auto">
                  <a:xfrm>
                    <a:off x="10269933" y="14083714"/>
                    <a:ext cx="149916" cy="221614"/>
                  </a:xfrm>
                  <a:custGeom>
                    <a:avLst/>
                    <a:gdLst>
                      <a:gd name="T0" fmla="*/ 0 w 94"/>
                      <a:gd name="T1" fmla="*/ 114 h 133"/>
                      <a:gd name="T2" fmla="*/ 43 w 94"/>
                      <a:gd name="T3" fmla="*/ 133 h 133"/>
                      <a:gd name="T4" fmla="*/ 94 w 94"/>
                      <a:gd name="T5" fmla="*/ 18 h 133"/>
                      <a:gd name="T6" fmla="*/ 53 w 94"/>
                      <a:gd name="T7" fmla="*/ 0 h 133"/>
                      <a:gd name="T8" fmla="*/ 0 w 94"/>
                      <a:gd name="T9" fmla="*/ 114 h 133"/>
                    </a:gdLst>
                    <a:ahLst/>
                    <a:cxnLst>
                      <a:cxn ang="0">
                        <a:pos x="T0" y="T1"/>
                      </a:cxn>
                      <a:cxn ang="0">
                        <a:pos x="T2" y="T3"/>
                      </a:cxn>
                      <a:cxn ang="0">
                        <a:pos x="T4" y="T5"/>
                      </a:cxn>
                      <a:cxn ang="0">
                        <a:pos x="T6" y="T7"/>
                      </a:cxn>
                      <a:cxn ang="0">
                        <a:pos x="T8" y="T9"/>
                      </a:cxn>
                    </a:cxnLst>
                    <a:rect l="0" t="0" r="r" b="b"/>
                    <a:pathLst>
                      <a:path w="94" h="133">
                        <a:moveTo>
                          <a:pt x="0" y="114"/>
                        </a:moveTo>
                        <a:lnTo>
                          <a:pt x="43" y="133"/>
                        </a:lnTo>
                        <a:lnTo>
                          <a:pt x="94" y="18"/>
                        </a:lnTo>
                        <a:lnTo>
                          <a:pt x="53" y="0"/>
                        </a:lnTo>
                        <a:lnTo>
                          <a:pt x="0" y="114"/>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7" name="Freeform 120"/>
                  <p:cNvSpPr/>
                  <p:nvPr/>
                </p:nvSpPr>
                <p:spPr bwMode="auto">
                  <a:xfrm>
                    <a:off x="8484139" y="13674479"/>
                    <a:ext cx="2952689" cy="1447012"/>
                  </a:xfrm>
                  <a:custGeom>
                    <a:avLst/>
                    <a:gdLst>
                      <a:gd name="T0" fmla="*/ 0 w 1839"/>
                      <a:gd name="T1" fmla="*/ 85 h 884"/>
                      <a:gd name="T2" fmla="*/ 1801 w 1839"/>
                      <a:gd name="T3" fmla="*/ 884 h 884"/>
                      <a:gd name="T4" fmla="*/ 1839 w 1839"/>
                      <a:gd name="T5" fmla="*/ 799 h 884"/>
                      <a:gd name="T6" fmla="*/ 40 w 1839"/>
                      <a:gd name="T7" fmla="*/ 0 h 884"/>
                      <a:gd name="T8" fmla="*/ 0 w 1839"/>
                      <a:gd name="T9" fmla="*/ 85 h 884"/>
                    </a:gdLst>
                    <a:ahLst/>
                    <a:cxnLst>
                      <a:cxn ang="0">
                        <a:pos x="T0" y="T1"/>
                      </a:cxn>
                      <a:cxn ang="0">
                        <a:pos x="T2" y="T3"/>
                      </a:cxn>
                      <a:cxn ang="0">
                        <a:pos x="T4" y="T5"/>
                      </a:cxn>
                      <a:cxn ang="0">
                        <a:pos x="T6" y="T7"/>
                      </a:cxn>
                      <a:cxn ang="0">
                        <a:pos x="T8" y="T9"/>
                      </a:cxn>
                    </a:cxnLst>
                    <a:rect l="0" t="0" r="r" b="b"/>
                    <a:pathLst>
                      <a:path w="1839" h="884">
                        <a:moveTo>
                          <a:pt x="0" y="85"/>
                        </a:moveTo>
                        <a:lnTo>
                          <a:pt x="1801" y="884"/>
                        </a:lnTo>
                        <a:lnTo>
                          <a:pt x="1839" y="799"/>
                        </a:lnTo>
                        <a:lnTo>
                          <a:pt x="40" y="0"/>
                        </a:lnTo>
                        <a:lnTo>
                          <a:pt x="0" y="85"/>
                        </a:lnTo>
                        <a:close/>
                      </a:path>
                    </a:pathLst>
                  </a:custGeom>
                  <a:solidFill>
                    <a:srgbClr val="009AA0"/>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grpSp>
              <p:nvGrpSpPr>
                <p:cNvPr id="5133" name="组合 12"/>
                <p:cNvGrpSpPr>
                  <a:grpSpLocks noChangeAspect="1"/>
                </p:cNvGrpSpPr>
                <p:nvPr/>
              </p:nvGrpSpPr>
              <p:grpSpPr>
                <a:xfrm rot="1440000">
                  <a:off x="1780531" y="3987921"/>
                  <a:ext cx="2023324" cy="275820"/>
                  <a:chOff x="7840662" y="3743961"/>
                  <a:chExt cx="3330575" cy="454025"/>
                </a:xfrm>
              </p:grpSpPr>
              <p:sp>
                <p:nvSpPr>
                  <p:cNvPr id="14" name="Freeform 97"/>
                  <p:cNvSpPr/>
                  <p:nvPr/>
                </p:nvSpPr>
                <p:spPr bwMode="auto">
                  <a:xfrm>
                    <a:off x="8489426" y="3821951"/>
                    <a:ext cx="1962487" cy="324033"/>
                  </a:xfrm>
                  <a:custGeom>
                    <a:avLst/>
                    <a:gdLst>
                      <a:gd name="T0" fmla="*/ 2 w 1257"/>
                      <a:gd name="T1" fmla="*/ 0 h 240"/>
                      <a:gd name="T2" fmla="*/ 0 w 1257"/>
                      <a:gd name="T3" fmla="*/ 219 h 240"/>
                      <a:gd name="T4" fmla="*/ 1254 w 1257"/>
                      <a:gd name="T5" fmla="*/ 240 h 240"/>
                      <a:gd name="T6" fmla="*/ 1257 w 1257"/>
                      <a:gd name="T7" fmla="*/ 21 h 240"/>
                      <a:gd name="T8" fmla="*/ 2 w 1257"/>
                      <a:gd name="T9" fmla="*/ 0 h 240"/>
                    </a:gdLst>
                    <a:ahLst/>
                    <a:cxnLst>
                      <a:cxn ang="0">
                        <a:pos x="T0" y="T1"/>
                      </a:cxn>
                      <a:cxn ang="0">
                        <a:pos x="T2" y="T3"/>
                      </a:cxn>
                      <a:cxn ang="0">
                        <a:pos x="T4" y="T5"/>
                      </a:cxn>
                      <a:cxn ang="0">
                        <a:pos x="T6" y="T7"/>
                      </a:cxn>
                      <a:cxn ang="0">
                        <a:pos x="T8" y="T9"/>
                      </a:cxn>
                    </a:cxnLst>
                    <a:rect l="0" t="0" r="r" b="b"/>
                    <a:pathLst>
                      <a:path w="1257" h="240">
                        <a:moveTo>
                          <a:pt x="2" y="0"/>
                        </a:moveTo>
                        <a:lnTo>
                          <a:pt x="0" y="219"/>
                        </a:lnTo>
                        <a:lnTo>
                          <a:pt x="1254" y="240"/>
                        </a:lnTo>
                        <a:lnTo>
                          <a:pt x="1257" y="21"/>
                        </a:lnTo>
                        <a:lnTo>
                          <a:pt x="2" y="0"/>
                        </a:lnTo>
                        <a:close/>
                      </a:path>
                    </a:pathLst>
                  </a:custGeom>
                  <a:solidFill>
                    <a:srgbClr val="E79C5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5" name="Freeform 98"/>
                  <p:cNvSpPr/>
                  <p:nvPr/>
                </p:nvSpPr>
                <p:spPr bwMode="auto">
                  <a:xfrm>
                    <a:off x="8489426" y="3821951"/>
                    <a:ext cx="1962487" cy="324033"/>
                  </a:xfrm>
                  <a:custGeom>
                    <a:avLst/>
                    <a:gdLst>
                      <a:gd name="T0" fmla="*/ 2 w 1257"/>
                      <a:gd name="T1" fmla="*/ 0 h 240"/>
                      <a:gd name="T2" fmla="*/ 0 w 1257"/>
                      <a:gd name="T3" fmla="*/ 219 h 240"/>
                      <a:gd name="T4" fmla="*/ 1254 w 1257"/>
                      <a:gd name="T5" fmla="*/ 240 h 240"/>
                      <a:gd name="T6" fmla="*/ 1257 w 1257"/>
                      <a:gd name="T7" fmla="*/ 21 h 240"/>
                      <a:gd name="T8" fmla="*/ 2 w 1257"/>
                      <a:gd name="T9" fmla="*/ 0 h 240"/>
                    </a:gdLst>
                    <a:ahLst/>
                    <a:cxnLst>
                      <a:cxn ang="0">
                        <a:pos x="T0" y="T1"/>
                      </a:cxn>
                      <a:cxn ang="0">
                        <a:pos x="T2" y="T3"/>
                      </a:cxn>
                      <a:cxn ang="0">
                        <a:pos x="T4" y="T5"/>
                      </a:cxn>
                      <a:cxn ang="0">
                        <a:pos x="T6" y="T7"/>
                      </a:cxn>
                      <a:cxn ang="0">
                        <a:pos x="T8" y="T9"/>
                      </a:cxn>
                    </a:cxnLst>
                    <a:rect l="0" t="0" r="r" b="b"/>
                    <a:pathLst>
                      <a:path w="1257" h="240">
                        <a:moveTo>
                          <a:pt x="2" y="0"/>
                        </a:moveTo>
                        <a:lnTo>
                          <a:pt x="0" y="219"/>
                        </a:lnTo>
                        <a:lnTo>
                          <a:pt x="1254" y="240"/>
                        </a:lnTo>
                        <a:lnTo>
                          <a:pt x="1257" y="21"/>
                        </a:lnTo>
                        <a:lnTo>
                          <a:pt x="2" y="0"/>
                        </a:lnTo>
                      </a:path>
                    </a:pathLst>
                  </a:custGeom>
                  <a:no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6" name="Freeform 99"/>
                  <p:cNvSpPr/>
                  <p:nvPr/>
                </p:nvSpPr>
                <p:spPr bwMode="auto">
                  <a:xfrm>
                    <a:off x="10843317" y="3744850"/>
                    <a:ext cx="326645" cy="452079"/>
                  </a:xfrm>
                  <a:custGeom>
                    <a:avLst/>
                    <a:gdLst>
                      <a:gd name="T0" fmla="*/ 1 w 77"/>
                      <a:gd name="T1" fmla="*/ 19 h 107"/>
                      <a:gd name="T2" fmla="*/ 0 w 77"/>
                      <a:gd name="T3" fmla="*/ 91 h 107"/>
                      <a:gd name="T4" fmla="*/ 74 w 77"/>
                      <a:gd name="T5" fmla="*/ 53 h 107"/>
                      <a:gd name="T6" fmla="*/ 1 w 77"/>
                      <a:gd name="T7" fmla="*/ 19 h 107"/>
                    </a:gdLst>
                    <a:ahLst/>
                    <a:cxnLst>
                      <a:cxn ang="0">
                        <a:pos x="T0" y="T1"/>
                      </a:cxn>
                      <a:cxn ang="0">
                        <a:pos x="T2" y="T3"/>
                      </a:cxn>
                      <a:cxn ang="0">
                        <a:pos x="T4" y="T5"/>
                      </a:cxn>
                      <a:cxn ang="0">
                        <a:pos x="T6" y="T7"/>
                      </a:cxn>
                    </a:cxnLst>
                    <a:rect l="0" t="0" r="r" b="b"/>
                    <a:pathLst>
                      <a:path w="77" h="107">
                        <a:moveTo>
                          <a:pt x="1" y="19"/>
                        </a:moveTo>
                        <a:cubicBezTo>
                          <a:pt x="0" y="91"/>
                          <a:pt x="0" y="91"/>
                          <a:pt x="0" y="91"/>
                        </a:cubicBezTo>
                        <a:cubicBezTo>
                          <a:pt x="0" y="91"/>
                          <a:pt x="72" y="107"/>
                          <a:pt x="74" y="53"/>
                        </a:cubicBezTo>
                        <a:cubicBezTo>
                          <a:pt x="77" y="0"/>
                          <a:pt x="1" y="19"/>
                          <a:pt x="1" y="19"/>
                        </a:cubicBezTo>
                        <a:close/>
                      </a:path>
                    </a:pathLst>
                  </a:custGeom>
                  <a:solidFill>
                    <a:srgbClr val="F2798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pic>
                <p:nvPicPr>
                  <p:cNvPr id="5137" name="Picture 100"/>
                  <p:cNvPicPr>
                    <a:picLocks noChangeAspect="1"/>
                  </p:cNvPicPr>
                  <p:nvPr/>
                </p:nvPicPr>
                <p:blipFill>
                  <a:blip r:embed="rId4"/>
                  <a:stretch>
                    <a:fillRect/>
                  </a:stretch>
                </p:blipFill>
                <p:spPr>
                  <a:xfrm>
                    <a:off x="8467725" y="3824924"/>
                    <a:ext cx="2033588" cy="228600"/>
                  </a:xfrm>
                  <a:prstGeom prst="rect">
                    <a:avLst/>
                  </a:prstGeom>
                  <a:noFill/>
                  <a:ln w="9525">
                    <a:noFill/>
                  </a:ln>
                </p:spPr>
              </p:pic>
              <p:sp>
                <p:nvSpPr>
                  <p:cNvPr id="18" name="Freeform 101"/>
                  <p:cNvSpPr/>
                  <p:nvPr/>
                </p:nvSpPr>
                <p:spPr bwMode="auto">
                  <a:xfrm>
                    <a:off x="10459664" y="3809721"/>
                    <a:ext cx="431173" cy="337098"/>
                  </a:xfrm>
                  <a:custGeom>
                    <a:avLst/>
                    <a:gdLst>
                      <a:gd name="T0" fmla="*/ 0 w 272"/>
                      <a:gd name="T1" fmla="*/ 235 h 240"/>
                      <a:gd name="T2" fmla="*/ 270 w 272"/>
                      <a:gd name="T3" fmla="*/ 240 h 240"/>
                      <a:gd name="T4" fmla="*/ 272 w 272"/>
                      <a:gd name="T5" fmla="*/ 5 h 240"/>
                      <a:gd name="T6" fmla="*/ 3 w 272"/>
                      <a:gd name="T7" fmla="*/ 0 h 240"/>
                      <a:gd name="T8" fmla="*/ 0 w 272"/>
                      <a:gd name="T9" fmla="*/ 235 h 240"/>
                    </a:gdLst>
                    <a:ahLst/>
                    <a:cxnLst>
                      <a:cxn ang="0">
                        <a:pos x="T0" y="T1"/>
                      </a:cxn>
                      <a:cxn ang="0">
                        <a:pos x="T2" y="T3"/>
                      </a:cxn>
                      <a:cxn ang="0">
                        <a:pos x="T4" y="T5"/>
                      </a:cxn>
                      <a:cxn ang="0">
                        <a:pos x="T6" y="T7"/>
                      </a:cxn>
                      <a:cxn ang="0">
                        <a:pos x="T8" y="T9"/>
                      </a:cxn>
                    </a:cxnLst>
                    <a:rect l="0" t="0" r="r" b="b"/>
                    <a:pathLst>
                      <a:path w="272" h="240">
                        <a:moveTo>
                          <a:pt x="0" y="235"/>
                        </a:moveTo>
                        <a:lnTo>
                          <a:pt x="270" y="240"/>
                        </a:lnTo>
                        <a:lnTo>
                          <a:pt x="272" y="5"/>
                        </a:lnTo>
                        <a:lnTo>
                          <a:pt x="3" y="0"/>
                        </a:lnTo>
                        <a:lnTo>
                          <a:pt x="0" y="235"/>
                        </a:lnTo>
                        <a:close/>
                      </a:path>
                    </a:pathLst>
                  </a:custGeom>
                  <a:solidFill>
                    <a:srgbClr val="85937C"/>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9" name="Freeform 102"/>
                  <p:cNvSpPr/>
                  <p:nvPr/>
                </p:nvSpPr>
                <p:spPr bwMode="auto">
                  <a:xfrm>
                    <a:off x="10471258" y="3946638"/>
                    <a:ext cx="415493" cy="182922"/>
                  </a:xfrm>
                  <a:custGeom>
                    <a:avLst/>
                    <a:gdLst>
                      <a:gd name="T0" fmla="*/ 0 w 262"/>
                      <a:gd name="T1" fmla="*/ 114 h 117"/>
                      <a:gd name="T2" fmla="*/ 262 w 262"/>
                      <a:gd name="T3" fmla="*/ 117 h 117"/>
                      <a:gd name="T4" fmla="*/ 262 w 262"/>
                      <a:gd name="T5" fmla="*/ 5 h 117"/>
                      <a:gd name="T6" fmla="*/ 3 w 262"/>
                      <a:gd name="T7" fmla="*/ 0 h 117"/>
                      <a:gd name="T8" fmla="*/ 0 w 262"/>
                      <a:gd name="T9" fmla="*/ 114 h 117"/>
                    </a:gdLst>
                    <a:ahLst/>
                    <a:cxnLst>
                      <a:cxn ang="0">
                        <a:pos x="T0" y="T1"/>
                      </a:cxn>
                      <a:cxn ang="0">
                        <a:pos x="T2" y="T3"/>
                      </a:cxn>
                      <a:cxn ang="0">
                        <a:pos x="T4" y="T5"/>
                      </a:cxn>
                      <a:cxn ang="0">
                        <a:pos x="T6" y="T7"/>
                      </a:cxn>
                      <a:cxn ang="0">
                        <a:pos x="T8" y="T9"/>
                      </a:cxn>
                    </a:cxnLst>
                    <a:rect l="0" t="0" r="r" b="b"/>
                    <a:pathLst>
                      <a:path w="262" h="117">
                        <a:moveTo>
                          <a:pt x="0" y="114"/>
                        </a:moveTo>
                        <a:lnTo>
                          <a:pt x="262" y="117"/>
                        </a:lnTo>
                        <a:lnTo>
                          <a:pt x="262" y="5"/>
                        </a:lnTo>
                        <a:lnTo>
                          <a:pt x="3" y="0"/>
                        </a:lnTo>
                        <a:lnTo>
                          <a:pt x="0" y="114"/>
                        </a:lnTo>
                        <a:close/>
                      </a:path>
                    </a:pathLst>
                  </a:custGeom>
                  <a:solidFill>
                    <a:srgbClr val="9DA597"/>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0" name="Freeform 103"/>
                  <p:cNvSpPr/>
                  <p:nvPr/>
                </p:nvSpPr>
                <p:spPr bwMode="auto">
                  <a:xfrm>
                    <a:off x="8090936" y="3765155"/>
                    <a:ext cx="397201" cy="342326"/>
                  </a:xfrm>
                  <a:custGeom>
                    <a:avLst/>
                    <a:gdLst>
                      <a:gd name="T0" fmla="*/ 0 w 250"/>
                      <a:gd name="T1" fmla="*/ 133 h 219"/>
                      <a:gd name="T2" fmla="*/ 248 w 250"/>
                      <a:gd name="T3" fmla="*/ 219 h 219"/>
                      <a:gd name="T4" fmla="*/ 250 w 250"/>
                      <a:gd name="T5" fmla="*/ 0 h 219"/>
                      <a:gd name="T6" fmla="*/ 0 w 250"/>
                      <a:gd name="T7" fmla="*/ 64 h 219"/>
                      <a:gd name="T8" fmla="*/ 0 w 250"/>
                      <a:gd name="T9" fmla="*/ 133 h 219"/>
                    </a:gdLst>
                    <a:ahLst/>
                    <a:cxnLst>
                      <a:cxn ang="0">
                        <a:pos x="T0" y="T1"/>
                      </a:cxn>
                      <a:cxn ang="0">
                        <a:pos x="T2" y="T3"/>
                      </a:cxn>
                      <a:cxn ang="0">
                        <a:pos x="T4" y="T5"/>
                      </a:cxn>
                      <a:cxn ang="0">
                        <a:pos x="T6" y="T7"/>
                      </a:cxn>
                      <a:cxn ang="0">
                        <a:pos x="T8" y="T9"/>
                      </a:cxn>
                    </a:cxnLst>
                    <a:rect l="0" t="0" r="r" b="b"/>
                    <a:pathLst>
                      <a:path w="250" h="219">
                        <a:moveTo>
                          <a:pt x="0" y="133"/>
                        </a:moveTo>
                        <a:lnTo>
                          <a:pt x="248" y="219"/>
                        </a:lnTo>
                        <a:lnTo>
                          <a:pt x="250" y="0"/>
                        </a:lnTo>
                        <a:lnTo>
                          <a:pt x="0" y="64"/>
                        </a:lnTo>
                        <a:lnTo>
                          <a:pt x="0" y="133"/>
                        </a:lnTo>
                        <a:close/>
                      </a:path>
                    </a:pathLst>
                  </a:custGeom>
                  <a:solidFill>
                    <a:srgbClr val="F4B68C"/>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1" name="Freeform 104"/>
                  <p:cNvSpPr/>
                  <p:nvPr/>
                </p:nvSpPr>
                <p:spPr bwMode="auto">
                  <a:xfrm>
                    <a:off x="7847144" y="3875335"/>
                    <a:ext cx="248252" cy="99300"/>
                  </a:xfrm>
                  <a:custGeom>
                    <a:avLst/>
                    <a:gdLst>
                      <a:gd name="T0" fmla="*/ 0 w 59"/>
                      <a:gd name="T1" fmla="*/ 13 h 28"/>
                      <a:gd name="T2" fmla="*/ 59 w 59"/>
                      <a:gd name="T3" fmla="*/ 28 h 28"/>
                      <a:gd name="T4" fmla="*/ 59 w 59"/>
                      <a:gd name="T5" fmla="*/ 2 h 28"/>
                      <a:gd name="T6" fmla="*/ 0 w 59"/>
                      <a:gd name="T7" fmla="*/ 13 h 28"/>
                    </a:gdLst>
                    <a:ahLst/>
                    <a:cxnLst>
                      <a:cxn ang="0">
                        <a:pos x="T0" y="T1"/>
                      </a:cxn>
                      <a:cxn ang="0">
                        <a:pos x="T2" y="T3"/>
                      </a:cxn>
                      <a:cxn ang="0">
                        <a:pos x="T4" y="T5"/>
                      </a:cxn>
                      <a:cxn ang="0">
                        <a:pos x="T6" y="T7"/>
                      </a:cxn>
                    </a:cxnLst>
                    <a:rect l="0" t="0" r="r" b="b"/>
                    <a:pathLst>
                      <a:path w="59" h="28">
                        <a:moveTo>
                          <a:pt x="0" y="13"/>
                        </a:moveTo>
                        <a:cubicBezTo>
                          <a:pt x="0" y="26"/>
                          <a:pt x="59" y="28"/>
                          <a:pt x="59" y="28"/>
                        </a:cubicBezTo>
                        <a:cubicBezTo>
                          <a:pt x="59" y="2"/>
                          <a:pt x="59" y="2"/>
                          <a:pt x="59" y="2"/>
                        </a:cubicBezTo>
                        <a:cubicBezTo>
                          <a:pt x="59" y="2"/>
                          <a:pt x="0" y="0"/>
                          <a:pt x="0" y="13"/>
                        </a:cubicBezTo>
                        <a:close/>
                      </a:path>
                    </a:pathLst>
                  </a:custGeom>
                  <a:solidFill>
                    <a:srgbClr val="5D5D5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grpSp>
          <p:sp>
            <p:nvSpPr>
              <p:cNvPr id="8" name="文本框 7"/>
              <p:cNvSpPr txBox="1">
                <a:spLocks noChangeArrowheads="1"/>
              </p:cNvSpPr>
              <p:nvPr/>
            </p:nvSpPr>
            <p:spPr bwMode="auto">
              <a:xfrm>
                <a:off x="4770444" y="2144713"/>
                <a:ext cx="3900483" cy="923925"/>
              </a:xfrm>
              <a:prstGeom prst="rect">
                <a:avLst/>
              </a:prstGeom>
              <a:noFill/>
              <a:ln>
                <a:noFill/>
              </a:ln>
            </p:spPr>
            <p:txBody>
              <a:bodyPr>
                <a:spAutoFit/>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a:ln>
                      <a:noFill/>
                    </a:ln>
                    <a:solidFill>
                      <a:srgbClr val="404040"/>
                    </a:solidFill>
                    <a:effectLst/>
                    <a:uLnTx/>
                    <a:uFillTx/>
                    <a:latin typeface="方正粗黑繁体" panose="03000509000000000000" charset="-122"/>
                    <a:ea typeface="方正粗黑繁体" panose="03000509000000000000" charset="-122"/>
                    <a:cs typeface="Times New Roman" panose="02020603050405020304" pitchFamily="18" charset="0"/>
                  </a:rPr>
                  <a:t>THANKS</a:t>
                </a:r>
                <a:endParaRPr kumimoji="0" lang="zh-CN" altLang="en-US" sz="5400" b="1" i="0" u="none" strike="noStrike" kern="1200" cap="none" spc="0" normalizeH="0" baseline="0" noProof="0">
                  <a:ln>
                    <a:noFill/>
                  </a:ln>
                  <a:solidFill>
                    <a:srgbClr val="404040"/>
                  </a:solidFill>
                  <a:effectLst/>
                  <a:uLnTx/>
                  <a:uFillTx/>
                  <a:latin typeface="方正粗黑繁体" panose="03000509000000000000" charset="-122"/>
                  <a:ea typeface="方正粗黑繁体" panose="03000509000000000000" charset="-122"/>
                  <a:cs typeface="Times New Roman" panose="02020603050405020304" pitchFamily="18" charset="0"/>
                </a:endParaRPr>
              </a:p>
            </p:txBody>
          </p:sp>
          <p:pic>
            <p:nvPicPr>
              <p:cNvPr id="5129" name="图片 8"/>
              <p:cNvPicPr>
                <a:picLocks noChangeAspect="1"/>
              </p:cNvPicPr>
              <p:nvPr/>
            </p:nvPicPr>
            <p:blipFill>
              <a:blip r:embed="rId5"/>
              <a:stretch>
                <a:fillRect/>
              </a:stretch>
            </p:blipFill>
            <p:spPr>
              <a:xfrm>
                <a:off x="5518432" y="913572"/>
                <a:ext cx="2045984" cy="1088954"/>
              </a:xfrm>
              <a:prstGeom prst="rect">
                <a:avLst/>
              </a:prstGeom>
              <a:noFill/>
              <a:ln w="9525">
                <a:noFill/>
              </a:ln>
            </p:spPr>
          </p:pic>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3_竖排标题与文本">
    <p:spTree>
      <p:nvGrpSpPr>
        <p:cNvPr id="1" name=""/>
        <p:cNvGrpSpPr/>
        <p:nvPr/>
      </p:nvGrpSpPr>
      <p:grpSpPr>
        <a:xfrm>
          <a:off x="0" y="0"/>
          <a:ext cx="0" cy="0"/>
          <a:chOff x="0" y="0"/>
          <a:chExt cx="0" cy="0"/>
        </a:xfrm>
      </p:grpSpPr>
      <p:pic>
        <p:nvPicPr>
          <p:cNvPr id="6146" name="图片 1" descr="1-01"/>
          <p:cNvPicPr>
            <a:picLocks noChangeAspect="1"/>
          </p:cNvPicPr>
          <p:nvPr userDrawn="1"/>
        </p:nvPicPr>
        <p:blipFill>
          <a:blip r:embed="rId2"/>
          <a:srcRect r="636"/>
          <a:stretch>
            <a:fillRect/>
          </a:stretch>
        </p:blipFill>
        <p:spPr>
          <a:xfrm>
            <a:off x="0" y="0"/>
            <a:ext cx="9144000" cy="5133975"/>
          </a:xfrm>
          <a:prstGeom prst="rect">
            <a:avLst/>
          </a:prstGeom>
          <a:noFill/>
          <a:ln w="9525">
            <a:noFill/>
          </a:ln>
        </p:spPr>
      </p:pic>
      <p:sp>
        <p:nvSpPr>
          <p:cNvPr id="3" name="矩形 2"/>
          <p:cNvSpPr/>
          <p:nvPr/>
        </p:nvSpPr>
        <p:spPr>
          <a:xfrm>
            <a:off x="142875" y="138113"/>
            <a:ext cx="8858250" cy="48672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chemeClr val="lt1"/>
              </a:solidFill>
              <a:effectLst/>
              <a:uLnTx/>
              <a:uFillTx/>
              <a:latin typeface="+mn-lt"/>
              <a:ea typeface="+mn-ea"/>
              <a:cs typeface="+mn-cs"/>
            </a:endParaRPr>
          </a:p>
        </p:txBody>
      </p:sp>
      <p:pic>
        <p:nvPicPr>
          <p:cNvPr id="6148" name="图片 4"/>
          <p:cNvPicPr>
            <a:picLocks noChangeAspect="1"/>
          </p:cNvPicPr>
          <p:nvPr userDrawn="1"/>
        </p:nvPicPr>
        <p:blipFill>
          <a:blip r:embed="rId3"/>
          <a:stretch>
            <a:fillRect/>
          </a:stretch>
        </p:blipFill>
        <p:spPr>
          <a:xfrm>
            <a:off x="7451725" y="195263"/>
            <a:ext cx="1354138" cy="720725"/>
          </a:xfrm>
          <a:prstGeom prst="rect">
            <a:avLst/>
          </a:prstGeom>
          <a:noFill/>
          <a:ln w="9525">
            <a:noFill/>
          </a:ln>
        </p:spPr>
      </p:pic>
      <p:grpSp>
        <p:nvGrpSpPr>
          <p:cNvPr id="6149" name="组合 11"/>
          <p:cNvGrpSpPr/>
          <p:nvPr userDrawn="1"/>
        </p:nvGrpSpPr>
        <p:grpSpPr>
          <a:xfrm>
            <a:off x="466725" y="987425"/>
            <a:ext cx="8210550" cy="3641725"/>
            <a:chOff x="251520" y="980207"/>
            <a:chExt cx="8784976" cy="3895800"/>
          </a:xfrm>
        </p:grpSpPr>
        <p:sp>
          <p:nvSpPr>
            <p:cNvPr id="6" name="圆角矩形 9"/>
            <p:cNvSpPr/>
            <p:nvPr/>
          </p:nvSpPr>
          <p:spPr>
            <a:xfrm>
              <a:off x="251520" y="980207"/>
              <a:ext cx="8784976" cy="3895800"/>
            </a:xfrm>
            <a:prstGeom prst="roundRect">
              <a:avLst>
                <a:gd name="adj" fmla="val 11033"/>
              </a:avLst>
            </a:prstGeom>
            <a:solidFill>
              <a:srgbClr val="B6DDE8"/>
            </a:solidFill>
            <a:ln>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圆角矩形 11"/>
            <p:cNvSpPr/>
            <p:nvPr/>
          </p:nvSpPr>
          <p:spPr>
            <a:xfrm>
              <a:off x="377214" y="1088895"/>
              <a:ext cx="8533588" cy="3678423"/>
            </a:xfrm>
            <a:prstGeom prst="roundRect">
              <a:avLst>
                <a:gd name="adj" fmla="val 11033"/>
              </a:avLst>
            </a:prstGeom>
            <a:noFill/>
            <a:ln w="25400">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1_竖排标题与文本">
    <p:spTree>
      <p:nvGrpSpPr>
        <p:cNvPr id="1" name=""/>
        <p:cNvGrpSpPr/>
        <p:nvPr/>
      </p:nvGrpSpPr>
      <p:grpSpPr>
        <a:xfrm>
          <a:off x="0" y="0"/>
          <a:ext cx="0" cy="0"/>
          <a:chOff x="0" y="0"/>
          <a:chExt cx="0" cy="0"/>
        </a:xfrm>
      </p:grpSpPr>
      <p:pic>
        <p:nvPicPr>
          <p:cNvPr id="7170" name="图形 3"/>
          <p:cNvPicPr>
            <a:picLocks noChangeAspect="1"/>
          </p:cNvPicPr>
          <p:nvPr userDrawn="1"/>
        </p:nvPicPr>
        <p:blipFill>
          <a:blip r:embed="rId2"/>
          <a:stretch>
            <a:fillRect/>
          </a:stretch>
        </p:blipFill>
        <p:spPr>
          <a:xfrm>
            <a:off x="-9525" y="-4762"/>
            <a:ext cx="9153525" cy="5141912"/>
          </a:xfrm>
          <a:prstGeom prst="rect">
            <a:avLst/>
          </a:prstGeom>
          <a:noFill/>
          <a:ln w="9525">
            <a:noFill/>
          </a:ln>
        </p:spPr>
      </p:pic>
      <p:pic>
        <p:nvPicPr>
          <p:cNvPr id="7171" name="图形 5"/>
          <p:cNvPicPr>
            <a:picLocks noChangeAspect="1"/>
          </p:cNvPicPr>
          <p:nvPr userDrawn="1"/>
        </p:nvPicPr>
        <p:blipFill>
          <a:blip r:embed="rId3"/>
          <a:stretch>
            <a:fillRect/>
          </a:stretch>
        </p:blipFill>
        <p:spPr>
          <a:xfrm>
            <a:off x="-1587" y="1338263"/>
            <a:ext cx="2624137" cy="1066800"/>
          </a:xfrm>
          <a:prstGeom prst="rect">
            <a:avLst/>
          </a:prstGeom>
          <a:noFill/>
          <a:ln w="9525">
            <a:noFill/>
          </a:ln>
        </p:spPr>
      </p:pic>
      <p:pic>
        <p:nvPicPr>
          <p:cNvPr id="7172" name="图形 7"/>
          <p:cNvPicPr>
            <a:picLocks noChangeAspect="1"/>
          </p:cNvPicPr>
          <p:nvPr userDrawn="1"/>
        </p:nvPicPr>
        <p:blipFill>
          <a:blip r:embed="rId4"/>
          <a:stretch>
            <a:fillRect/>
          </a:stretch>
        </p:blipFill>
        <p:spPr>
          <a:xfrm>
            <a:off x="-15875" y="2260600"/>
            <a:ext cx="9153525" cy="2627313"/>
          </a:xfrm>
          <a:prstGeom prst="rect">
            <a:avLst/>
          </a:prstGeom>
          <a:noFill/>
          <a:ln w="9525">
            <a:noFill/>
          </a:ln>
        </p:spPr>
      </p:pic>
      <p:pic>
        <p:nvPicPr>
          <p:cNvPr id="7173" name="图形 10"/>
          <p:cNvPicPr>
            <a:picLocks noChangeAspect="1"/>
          </p:cNvPicPr>
          <p:nvPr userDrawn="1"/>
        </p:nvPicPr>
        <p:blipFill>
          <a:blip r:embed="rId5"/>
          <a:stretch>
            <a:fillRect/>
          </a:stretch>
        </p:blipFill>
        <p:spPr>
          <a:xfrm>
            <a:off x="4418013" y="180975"/>
            <a:ext cx="523875" cy="192088"/>
          </a:xfrm>
          <a:prstGeom prst="rect">
            <a:avLst/>
          </a:prstGeom>
          <a:noFill/>
          <a:ln w="9525">
            <a:noFill/>
          </a:ln>
        </p:spPr>
      </p:pic>
      <p:pic>
        <p:nvPicPr>
          <p:cNvPr id="7174" name="图形 11"/>
          <p:cNvPicPr>
            <a:picLocks noChangeAspect="1"/>
          </p:cNvPicPr>
          <p:nvPr userDrawn="1"/>
        </p:nvPicPr>
        <p:blipFill>
          <a:blip r:embed="rId5"/>
          <a:stretch>
            <a:fillRect/>
          </a:stretch>
        </p:blipFill>
        <p:spPr>
          <a:xfrm>
            <a:off x="695325" y="617538"/>
            <a:ext cx="522288" cy="192087"/>
          </a:xfrm>
          <a:prstGeom prst="rect">
            <a:avLst/>
          </a:prstGeom>
          <a:noFill/>
          <a:ln w="9525">
            <a:noFill/>
          </a:ln>
        </p:spPr>
      </p:pic>
      <p:pic>
        <p:nvPicPr>
          <p:cNvPr id="7175" name="图形 31"/>
          <p:cNvPicPr>
            <a:picLocks noChangeAspect="1"/>
          </p:cNvPicPr>
          <p:nvPr userDrawn="1"/>
        </p:nvPicPr>
        <p:blipFill>
          <a:blip r:embed="rId6"/>
          <a:stretch>
            <a:fillRect/>
          </a:stretch>
        </p:blipFill>
        <p:spPr>
          <a:xfrm>
            <a:off x="3940175" y="-17462"/>
            <a:ext cx="5157788" cy="5141912"/>
          </a:xfrm>
          <a:prstGeom prst="rect">
            <a:avLst/>
          </a:prstGeom>
          <a:noFill/>
          <a:ln w="9525">
            <a:noFill/>
          </a:ln>
        </p:spPr>
      </p:pic>
      <p:pic>
        <p:nvPicPr>
          <p:cNvPr id="7176" name="图形 32"/>
          <p:cNvPicPr>
            <a:picLocks noChangeAspect="1"/>
          </p:cNvPicPr>
          <p:nvPr userDrawn="1"/>
        </p:nvPicPr>
        <p:blipFill>
          <a:blip r:embed="rId6"/>
          <a:stretch>
            <a:fillRect/>
          </a:stretch>
        </p:blipFill>
        <p:spPr>
          <a:xfrm>
            <a:off x="-34925" y="-11112"/>
            <a:ext cx="5156200" cy="5141912"/>
          </a:xfrm>
          <a:prstGeom prst="rect">
            <a:avLst/>
          </a:prstGeom>
          <a:noFill/>
          <a:ln w="9525">
            <a:noFill/>
          </a:ln>
        </p:spPr>
      </p:pic>
      <p:pic>
        <p:nvPicPr>
          <p:cNvPr id="7177" name="图形 38"/>
          <p:cNvPicPr>
            <a:picLocks noChangeAspect="1"/>
          </p:cNvPicPr>
          <p:nvPr userDrawn="1"/>
        </p:nvPicPr>
        <p:blipFill>
          <a:blip r:embed="rId7"/>
          <a:stretch>
            <a:fillRect/>
          </a:stretch>
        </p:blipFill>
        <p:spPr>
          <a:xfrm>
            <a:off x="1182688" y="1355725"/>
            <a:ext cx="6784975" cy="2495550"/>
          </a:xfrm>
          <a:prstGeom prst="rect">
            <a:avLst/>
          </a:prstGeom>
          <a:noFill/>
          <a:ln w="9525">
            <a:noFill/>
          </a:ln>
        </p:spPr>
      </p:pic>
      <p:pic>
        <p:nvPicPr>
          <p:cNvPr id="7178" name="图形 13"/>
          <p:cNvPicPr>
            <a:picLocks noChangeAspect="1"/>
          </p:cNvPicPr>
          <p:nvPr userDrawn="1"/>
        </p:nvPicPr>
        <p:blipFill>
          <a:blip r:embed="rId8"/>
          <a:stretch>
            <a:fillRect/>
          </a:stretch>
        </p:blipFill>
        <p:spPr>
          <a:xfrm>
            <a:off x="114300" y="2854325"/>
            <a:ext cx="700088" cy="1390650"/>
          </a:xfrm>
          <a:prstGeom prst="rect">
            <a:avLst/>
          </a:prstGeom>
          <a:noFill/>
          <a:ln w="9525">
            <a:noFill/>
          </a:ln>
        </p:spPr>
      </p:pic>
      <p:pic>
        <p:nvPicPr>
          <p:cNvPr id="7179" name="图形 14"/>
          <p:cNvPicPr>
            <a:picLocks noChangeAspect="1"/>
          </p:cNvPicPr>
          <p:nvPr userDrawn="1"/>
        </p:nvPicPr>
        <p:blipFill>
          <a:blip r:embed="rId9"/>
          <a:stretch>
            <a:fillRect/>
          </a:stretch>
        </p:blipFill>
        <p:spPr>
          <a:xfrm>
            <a:off x="-22225" y="3259138"/>
            <a:ext cx="9166225" cy="1884362"/>
          </a:xfrm>
          <a:prstGeom prst="rect">
            <a:avLst/>
          </a:prstGeom>
          <a:noFill/>
          <a:ln w="9525">
            <a:noFill/>
          </a:ln>
        </p:spPr>
      </p:pic>
      <p:pic>
        <p:nvPicPr>
          <p:cNvPr id="7180" name="图形 15"/>
          <p:cNvPicPr>
            <a:picLocks noChangeAspect="1"/>
          </p:cNvPicPr>
          <p:nvPr userDrawn="1"/>
        </p:nvPicPr>
        <p:blipFill>
          <a:blip r:embed="rId10"/>
          <a:stretch>
            <a:fillRect/>
          </a:stretch>
        </p:blipFill>
        <p:spPr>
          <a:xfrm>
            <a:off x="3821113" y="3379788"/>
            <a:ext cx="2955925" cy="1323975"/>
          </a:xfrm>
          <a:prstGeom prst="rect">
            <a:avLst/>
          </a:prstGeom>
          <a:noFill/>
          <a:ln w="9525">
            <a:noFill/>
          </a:ln>
        </p:spPr>
      </p:pic>
      <p:pic>
        <p:nvPicPr>
          <p:cNvPr id="7181" name="图形 39"/>
          <p:cNvPicPr>
            <a:picLocks noChangeAspect="1"/>
          </p:cNvPicPr>
          <p:nvPr userDrawn="1"/>
        </p:nvPicPr>
        <p:blipFill>
          <a:blip r:embed="rId11"/>
          <a:stretch>
            <a:fillRect/>
          </a:stretch>
        </p:blipFill>
        <p:spPr>
          <a:xfrm>
            <a:off x="47625" y="150813"/>
            <a:ext cx="9048750" cy="4841875"/>
          </a:xfrm>
          <a:prstGeom prst="rect">
            <a:avLst/>
          </a:prstGeom>
          <a:noFill/>
          <a:ln w="9525">
            <a:noFill/>
          </a:ln>
        </p:spPr>
      </p:pic>
      <p:pic>
        <p:nvPicPr>
          <p:cNvPr id="7182" name="图片 4"/>
          <p:cNvPicPr>
            <a:picLocks noChangeAspect="1"/>
          </p:cNvPicPr>
          <p:nvPr userDrawn="1"/>
        </p:nvPicPr>
        <p:blipFill>
          <a:blip r:embed="rId12"/>
          <a:stretch>
            <a:fillRect/>
          </a:stretch>
        </p:blipFill>
        <p:spPr>
          <a:xfrm>
            <a:off x="7637578" y="122038"/>
            <a:ext cx="1354138" cy="720725"/>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4_竖排标题与文本">
    <p:spTree>
      <p:nvGrpSpPr>
        <p:cNvPr id="1" name=""/>
        <p:cNvGrpSpPr/>
        <p:nvPr/>
      </p:nvGrpSpPr>
      <p:grpSpPr>
        <a:xfrm>
          <a:off x="0" y="0"/>
          <a:ext cx="0" cy="0"/>
          <a:chOff x="0" y="0"/>
          <a:chExt cx="0" cy="0"/>
        </a:xfrm>
      </p:grpSpPr>
      <p:pic>
        <p:nvPicPr>
          <p:cNvPr id="8194" name="图形 3"/>
          <p:cNvPicPr>
            <a:picLocks noChangeAspect="1"/>
          </p:cNvPicPr>
          <p:nvPr userDrawn="1"/>
        </p:nvPicPr>
        <p:blipFill>
          <a:blip r:embed="rId2"/>
          <a:stretch>
            <a:fillRect/>
          </a:stretch>
        </p:blipFill>
        <p:spPr>
          <a:xfrm>
            <a:off x="-9525" y="-4762"/>
            <a:ext cx="9153525" cy="5141912"/>
          </a:xfrm>
          <a:prstGeom prst="rect">
            <a:avLst/>
          </a:prstGeom>
          <a:noFill/>
          <a:ln w="9525">
            <a:noFill/>
          </a:ln>
        </p:spPr>
      </p:pic>
      <p:pic>
        <p:nvPicPr>
          <p:cNvPr id="8195" name="图形 5"/>
          <p:cNvPicPr>
            <a:picLocks noChangeAspect="1"/>
          </p:cNvPicPr>
          <p:nvPr userDrawn="1"/>
        </p:nvPicPr>
        <p:blipFill>
          <a:blip r:embed="rId3"/>
          <a:stretch>
            <a:fillRect/>
          </a:stretch>
        </p:blipFill>
        <p:spPr>
          <a:xfrm>
            <a:off x="-1587" y="1338263"/>
            <a:ext cx="2624137" cy="1066800"/>
          </a:xfrm>
          <a:prstGeom prst="rect">
            <a:avLst/>
          </a:prstGeom>
          <a:noFill/>
          <a:ln w="9525">
            <a:noFill/>
          </a:ln>
        </p:spPr>
      </p:pic>
      <p:pic>
        <p:nvPicPr>
          <p:cNvPr id="8196" name="图形 7"/>
          <p:cNvPicPr>
            <a:picLocks noChangeAspect="1"/>
          </p:cNvPicPr>
          <p:nvPr userDrawn="1"/>
        </p:nvPicPr>
        <p:blipFill>
          <a:blip r:embed="rId4"/>
          <a:stretch>
            <a:fillRect/>
          </a:stretch>
        </p:blipFill>
        <p:spPr>
          <a:xfrm>
            <a:off x="-15875" y="2260600"/>
            <a:ext cx="9153525" cy="2627313"/>
          </a:xfrm>
          <a:prstGeom prst="rect">
            <a:avLst/>
          </a:prstGeom>
          <a:noFill/>
          <a:ln w="9525">
            <a:noFill/>
          </a:ln>
        </p:spPr>
      </p:pic>
      <p:pic>
        <p:nvPicPr>
          <p:cNvPr id="8197" name="图形 10"/>
          <p:cNvPicPr>
            <a:picLocks noChangeAspect="1"/>
          </p:cNvPicPr>
          <p:nvPr userDrawn="1"/>
        </p:nvPicPr>
        <p:blipFill>
          <a:blip r:embed="rId5"/>
          <a:stretch>
            <a:fillRect/>
          </a:stretch>
        </p:blipFill>
        <p:spPr>
          <a:xfrm>
            <a:off x="4418013" y="180975"/>
            <a:ext cx="523875" cy="192088"/>
          </a:xfrm>
          <a:prstGeom prst="rect">
            <a:avLst/>
          </a:prstGeom>
          <a:noFill/>
          <a:ln w="9525">
            <a:noFill/>
          </a:ln>
        </p:spPr>
      </p:pic>
      <p:pic>
        <p:nvPicPr>
          <p:cNvPr id="8198" name="图形 11"/>
          <p:cNvPicPr>
            <a:picLocks noChangeAspect="1"/>
          </p:cNvPicPr>
          <p:nvPr userDrawn="1"/>
        </p:nvPicPr>
        <p:blipFill>
          <a:blip r:embed="rId5"/>
          <a:stretch>
            <a:fillRect/>
          </a:stretch>
        </p:blipFill>
        <p:spPr>
          <a:xfrm>
            <a:off x="695325" y="617538"/>
            <a:ext cx="522288" cy="192087"/>
          </a:xfrm>
          <a:prstGeom prst="rect">
            <a:avLst/>
          </a:prstGeom>
          <a:noFill/>
          <a:ln w="9525">
            <a:noFill/>
          </a:ln>
        </p:spPr>
      </p:pic>
      <p:pic>
        <p:nvPicPr>
          <p:cNvPr id="8199" name="图形 31"/>
          <p:cNvPicPr>
            <a:picLocks noChangeAspect="1"/>
          </p:cNvPicPr>
          <p:nvPr userDrawn="1"/>
        </p:nvPicPr>
        <p:blipFill>
          <a:blip r:embed="rId6"/>
          <a:stretch>
            <a:fillRect/>
          </a:stretch>
        </p:blipFill>
        <p:spPr>
          <a:xfrm>
            <a:off x="3940175" y="-17462"/>
            <a:ext cx="5157788" cy="5141912"/>
          </a:xfrm>
          <a:prstGeom prst="rect">
            <a:avLst/>
          </a:prstGeom>
          <a:noFill/>
          <a:ln w="9525">
            <a:noFill/>
          </a:ln>
        </p:spPr>
      </p:pic>
      <p:pic>
        <p:nvPicPr>
          <p:cNvPr id="8200" name="图形 32"/>
          <p:cNvPicPr>
            <a:picLocks noChangeAspect="1"/>
          </p:cNvPicPr>
          <p:nvPr userDrawn="1"/>
        </p:nvPicPr>
        <p:blipFill>
          <a:blip r:embed="rId6"/>
          <a:stretch>
            <a:fillRect/>
          </a:stretch>
        </p:blipFill>
        <p:spPr>
          <a:xfrm>
            <a:off x="-34925" y="-11112"/>
            <a:ext cx="5156200" cy="5141912"/>
          </a:xfrm>
          <a:prstGeom prst="rect">
            <a:avLst/>
          </a:prstGeom>
          <a:noFill/>
          <a:ln w="9525">
            <a:noFill/>
          </a:ln>
        </p:spPr>
      </p:pic>
      <p:pic>
        <p:nvPicPr>
          <p:cNvPr id="8201" name="图形 38"/>
          <p:cNvPicPr>
            <a:picLocks noChangeAspect="1"/>
          </p:cNvPicPr>
          <p:nvPr userDrawn="1"/>
        </p:nvPicPr>
        <p:blipFill>
          <a:blip r:embed="rId7"/>
          <a:stretch>
            <a:fillRect/>
          </a:stretch>
        </p:blipFill>
        <p:spPr>
          <a:xfrm>
            <a:off x="1182688" y="1355725"/>
            <a:ext cx="6784975" cy="2495550"/>
          </a:xfrm>
          <a:prstGeom prst="rect">
            <a:avLst/>
          </a:prstGeom>
          <a:noFill/>
          <a:ln w="9525">
            <a:noFill/>
          </a:ln>
        </p:spPr>
      </p:pic>
      <p:pic>
        <p:nvPicPr>
          <p:cNvPr id="8202" name="图形 13"/>
          <p:cNvPicPr>
            <a:picLocks noChangeAspect="1"/>
          </p:cNvPicPr>
          <p:nvPr userDrawn="1"/>
        </p:nvPicPr>
        <p:blipFill>
          <a:blip r:embed="rId8"/>
          <a:stretch>
            <a:fillRect/>
          </a:stretch>
        </p:blipFill>
        <p:spPr>
          <a:xfrm>
            <a:off x="114300" y="2854325"/>
            <a:ext cx="700088" cy="1390650"/>
          </a:xfrm>
          <a:prstGeom prst="rect">
            <a:avLst/>
          </a:prstGeom>
          <a:noFill/>
          <a:ln w="9525">
            <a:noFill/>
          </a:ln>
        </p:spPr>
      </p:pic>
      <p:pic>
        <p:nvPicPr>
          <p:cNvPr id="8203" name="图形 14"/>
          <p:cNvPicPr>
            <a:picLocks noChangeAspect="1"/>
          </p:cNvPicPr>
          <p:nvPr userDrawn="1"/>
        </p:nvPicPr>
        <p:blipFill>
          <a:blip r:embed="rId9"/>
          <a:stretch>
            <a:fillRect/>
          </a:stretch>
        </p:blipFill>
        <p:spPr>
          <a:xfrm>
            <a:off x="-22225" y="3259138"/>
            <a:ext cx="9166225" cy="1884362"/>
          </a:xfrm>
          <a:prstGeom prst="rect">
            <a:avLst/>
          </a:prstGeom>
          <a:noFill/>
          <a:ln w="9525">
            <a:noFill/>
          </a:ln>
        </p:spPr>
      </p:pic>
      <p:pic>
        <p:nvPicPr>
          <p:cNvPr id="8204" name="图形 15"/>
          <p:cNvPicPr>
            <a:picLocks noChangeAspect="1"/>
          </p:cNvPicPr>
          <p:nvPr userDrawn="1"/>
        </p:nvPicPr>
        <p:blipFill>
          <a:blip r:embed="rId10"/>
          <a:stretch>
            <a:fillRect/>
          </a:stretch>
        </p:blipFill>
        <p:spPr>
          <a:xfrm>
            <a:off x="3821113" y="3379788"/>
            <a:ext cx="2955925" cy="1323975"/>
          </a:xfrm>
          <a:prstGeom prst="rect">
            <a:avLst/>
          </a:prstGeom>
          <a:noFill/>
          <a:ln w="9525">
            <a:noFill/>
          </a:ln>
        </p:spPr>
      </p:pic>
      <p:pic>
        <p:nvPicPr>
          <p:cNvPr id="8205" name="图形 39"/>
          <p:cNvPicPr>
            <a:picLocks noChangeAspect="1"/>
          </p:cNvPicPr>
          <p:nvPr userDrawn="1"/>
        </p:nvPicPr>
        <p:blipFill>
          <a:blip r:embed="rId11"/>
          <a:stretch>
            <a:fillRect/>
          </a:stretch>
        </p:blipFill>
        <p:spPr>
          <a:xfrm>
            <a:off x="47625" y="150813"/>
            <a:ext cx="9048750" cy="4841875"/>
          </a:xfrm>
          <a:prstGeom prst="rect">
            <a:avLst/>
          </a:prstGeom>
          <a:noFill/>
          <a:ln w="9525">
            <a:noFill/>
          </a:ln>
        </p:spPr>
      </p:pic>
      <p:pic>
        <p:nvPicPr>
          <p:cNvPr id="8206" name="图片 4"/>
          <p:cNvPicPr>
            <a:picLocks noChangeAspect="1"/>
          </p:cNvPicPr>
          <p:nvPr userDrawn="1"/>
        </p:nvPicPr>
        <p:blipFill>
          <a:blip r:embed="rId12"/>
          <a:stretch>
            <a:fillRect/>
          </a:stretch>
        </p:blipFill>
        <p:spPr>
          <a:xfrm>
            <a:off x="7366000" y="280988"/>
            <a:ext cx="1354138" cy="720725"/>
          </a:xfrm>
          <a:prstGeom prst="rect">
            <a:avLst/>
          </a:prstGeom>
          <a:noFill/>
          <a:ln w="9525">
            <a:noFill/>
          </a:ln>
        </p:spPr>
      </p:pic>
      <p:sp>
        <p:nvSpPr>
          <p:cNvPr id="15" name="矩形 14"/>
          <p:cNvSpPr/>
          <p:nvPr/>
        </p:nvSpPr>
        <p:spPr>
          <a:xfrm>
            <a:off x="-26987" y="-38100"/>
            <a:ext cx="9197975" cy="5197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80135" rIns="1080135" anchor="ctr"/>
          <a:lstStyle/>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5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mn-ea"/>
              </a:rPr>
              <a:t>声  明</a:t>
            </a:r>
            <a:endParaRPr kumimoji="0" lang="zh-CN" altLang="en-US" sz="35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mn-ea"/>
            </a:endParaRPr>
          </a:p>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35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mn-ea"/>
              </a:rPr>
              <a:t> 本文件仅用于个人学习、研究或欣赏，以及其他非商业性或非盈利性用途，但同时应遵守著作权法及其他相关法律的规定，不得侵犯本公司及相关权利人的合法权利。</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mn-ea"/>
              </a:rPr>
              <a:t> 除此以外，将本文件任何内容用于其他用途时，应获得授权，如发现未经授权用于商业或盈利用途将追究侵权者的法律责任。</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mn-ea"/>
              </a:rPr>
              <a:t>武汉天成贵龙文化传播有限公司</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mn-ea"/>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sym typeface="+mn-ea"/>
              </a:rPr>
              <a:t>湖北山河律师事务所</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
        <p:nvSpPr>
          <p:cNvPr id="2" name="矩形 1"/>
          <p:cNvSpPr/>
          <p:nvPr/>
        </p:nvSpPr>
        <p:spPr>
          <a:xfrm>
            <a:off x="-26987" y="-38100"/>
            <a:ext cx="9197975" cy="5197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80135" rIns="1080135" anchor="ctr"/>
          <a:lstStyle/>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5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声  明</a:t>
            </a:r>
            <a:endParaRPr kumimoji="0" lang="zh-CN" altLang="en-US" sz="35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endParaRPr>
          </a:p>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3500" b="0" i="0" u="none" strike="noStrike" kern="1200" cap="none" spc="0" normalizeH="0" baseline="0" noProof="1">
              <a:ln>
                <a:noFill/>
              </a:ln>
              <a:solidFill>
                <a:srgbClr val="FF0000"/>
              </a:solidFill>
              <a:effectLst/>
              <a:uLnTx/>
              <a:uFillTx/>
              <a:latin typeface="黑体" panose="02010609060101010101" pitchFamily="49" charset="-122"/>
              <a:ea typeface="+mn-ea"/>
              <a:cs typeface="+mn-cs"/>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 本文件仅用于个人学习、研究或欣赏，以及其他非商业性或非盈利性用途，但同时应遵守著作权法及其他相关法律的规定，不得侵犯本司及相关权利人的合法权利。</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 除此以外，将本文件任何内容用于其他用途时，应获得授权，如发现未经授权用于商业或盈利用途将追究侵权者的法律责任。</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武汉天成贵龙文化传播有限公司</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sym typeface="+mn-ea"/>
              </a:rPr>
              <a:t>湖北山河律师事务所</a:t>
            </a:r>
            <a:endParaRPr kumimoji="0" lang="zh-CN" altLang="en-US" sz="2200" b="0" i="0" u="none" strike="noStrike" kern="1200" cap="none" spc="0" normalizeH="0" baseline="0" noProof="1">
              <a:ln>
                <a:noFill/>
              </a:ln>
              <a:solidFill>
                <a:srgbClr val="FF0000"/>
              </a:solidFill>
              <a:effectLst/>
              <a:uLnTx/>
              <a:uFillTx/>
              <a:latin typeface="黑体" panose="02010609060101010101" pitchFamily="49" charset="-122"/>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28.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8.png"/><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5pPr>
      <a:lvl6pPr marL="4572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6pPr>
      <a:lvl7pPr marL="9144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7pPr>
      <a:lvl8pPr marL="13716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8pPr>
      <a:lvl9pPr marL="18288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image" Target="../media/image52.wmf"/><Relationship Id="rId4" Type="http://schemas.openxmlformats.org/officeDocument/2006/relationships/oleObject" Target="../embeddings/oleObject2.bin"/><Relationship Id="rId3" Type="http://schemas.openxmlformats.org/officeDocument/2006/relationships/image" Target="../media/image51.wmf"/><Relationship Id="rId2" Type="http://schemas.openxmlformats.org/officeDocument/2006/relationships/oleObject" Target="../embeddings/oleObject1.bin"/><Relationship Id="rId1"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3.png"/><Relationship Id="rId1"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2.png"/><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emf"/><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image" Target="../media/image37.emf"/></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1.png"/><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image" Target="../media/image42.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9.png"/><Relationship Id="rId1"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259632" y="1995686"/>
            <a:ext cx="6537325" cy="900113"/>
          </a:xfrm>
          <a:prstGeom prst="rect">
            <a:avLst/>
          </a:prstGeom>
          <a:noFill/>
        </p:spPr>
        <p:txBody>
          <a:bodyPr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4000" b="1" i="0" u="none" strike="noStrike" kern="1200" cap="none" spc="0" normalizeH="0" baseline="0" noProof="0" dirty="0">
                <a:ln>
                  <a:noFill/>
                </a:ln>
                <a:solidFill>
                  <a:schemeClr val="tx1"/>
                </a:solidFill>
                <a:effectLst/>
                <a:uLnTx/>
                <a:uFillTx/>
                <a:latin typeface="+mn-lt"/>
                <a:ea typeface="+mn-ea"/>
                <a:cs typeface="+mn-ea"/>
              </a:rPr>
              <a:t>1.7  </a:t>
            </a:r>
            <a:r>
              <a:rPr kumimoji="0" lang="zh-CN" altLang="en-US" sz="4000" b="1" i="0" u="none" strike="noStrike" kern="1200" cap="none" spc="0" normalizeH="0" baseline="0" noProof="0" dirty="0">
                <a:ln>
                  <a:noFill/>
                </a:ln>
                <a:solidFill>
                  <a:schemeClr val="tx1"/>
                </a:solidFill>
                <a:effectLst/>
                <a:uLnTx/>
                <a:uFillTx/>
                <a:latin typeface="+mn-lt"/>
                <a:ea typeface="+mn-ea"/>
                <a:cs typeface="+mn-ea"/>
              </a:rPr>
              <a:t>正方形</a:t>
            </a:r>
            <a:endParaRPr kumimoji="0" lang="en-US" altLang="zh-CN" sz="4000" b="1" i="0" u="none" strike="noStrike" kern="1200" cap="none" spc="0" normalizeH="0" baseline="0" noProof="0" dirty="0">
              <a:ln>
                <a:noFill/>
              </a:ln>
              <a:solidFill>
                <a:schemeClr val="tx1"/>
              </a:solidFill>
              <a:effectLst/>
              <a:uLnTx/>
              <a:uFillTx/>
              <a:latin typeface="+mn-lt"/>
              <a:ea typeface="+mn-ea"/>
              <a:cs typeface="+mn-ea"/>
            </a:endParaRPr>
          </a:p>
        </p:txBody>
      </p:sp>
      <p:sp>
        <p:nvSpPr>
          <p:cNvPr id="4" name="矩形 3"/>
          <p:cNvSpPr/>
          <p:nvPr/>
        </p:nvSpPr>
        <p:spPr>
          <a:xfrm>
            <a:off x="1588" y="42863"/>
            <a:ext cx="2160588" cy="368300"/>
          </a:xfrm>
          <a:prstGeom prst="rect">
            <a:avLst/>
          </a:prstGeom>
          <a:noFill/>
        </p:spPr>
        <p:txBody>
          <a:bodyPr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lt"/>
                <a:ea typeface="+mn-ea"/>
                <a:cs typeface="+mn-ea"/>
              </a:rPr>
              <a:t>湘教</a:t>
            </a:r>
            <a:r>
              <a:rPr kumimoji="0" lang="en-US" altLang="zh-CN" sz="1800" b="1" i="0" u="none" strike="noStrike" kern="1200" cap="none" spc="0" normalizeH="0" baseline="0" noProof="0" dirty="0">
                <a:ln>
                  <a:noFill/>
                </a:ln>
                <a:solidFill>
                  <a:schemeClr val="tx1"/>
                </a:solidFill>
                <a:effectLst/>
                <a:uLnTx/>
                <a:uFillTx/>
                <a:latin typeface="+mn-lt"/>
                <a:ea typeface="+mn-ea"/>
                <a:cs typeface="+mn-ea"/>
              </a:rPr>
              <a:t>·</a:t>
            </a:r>
            <a:r>
              <a:rPr kumimoji="0" lang="zh-CN" altLang="en-US" sz="1800" b="1" i="0" u="none" strike="noStrike" kern="1200" cap="none" spc="0" normalizeH="0" baseline="0" noProof="0" dirty="0">
                <a:ln>
                  <a:noFill/>
                </a:ln>
                <a:solidFill>
                  <a:schemeClr val="tx1"/>
                </a:solidFill>
                <a:effectLst/>
                <a:uLnTx/>
                <a:uFillTx/>
                <a:latin typeface="+mn-lt"/>
                <a:ea typeface="+mn-ea"/>
                <a:cs typeface="+mn-ea"/>
              </a:rPr>
              <a:t>八年级下册</a:t>
            </a:r>
            <a:endParaRPr kumimoji="0" lang="zh-CN" altLang="en-US" sz="1800" b="1" i="0" u="none" strike="noStrike" kern="1200" cap="none" spc="0" normalizeH="0" baseline="0" noProof="0" dirty="0">
              <a:ln>
                <a:noFill/>
              </a:ln>
              <a:solidFill>
                <a:schemeClr val="tx1"/>
              </a:solidFill>
              <a:effectLst/>
              <a:uLnTx/>
              <a:uFillTx/>
              <a:latin typeface="+mn-lt"/>
              <a:ea typeface="+mn-ea"/>
              <a:cs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80" name="图片 4"/>
          <p:cNvPicPr>
            <a:picLocks noChangeAspect="1"/>
          </p:cNvPicPr>
          <p:nvPr/>
        </p:nvPicPr>
        <p:blipFill>
          <a:blip r:embed="rId1"/>
          <a:stretch>
            <a:fillRect/>
          </a:stretch>
        </p:blipFill>
        <p:spPr>
          <a:xfrm>
            <a:off x="683568" y="339502"/>
            <a:ext cx="7056784" cy="2269811"/>
          </a:xfrm>
          <a:prstGeom prst="rect">
            <a:avLst/>
          </a:prstGeom>
          <a:noFill/>
          <a:ln w="9525">
            <a:noFill/>
          </a:ln>
        </p:spPr>
      </p:pic>
      <p:sp>
        <p:nvSpPr>
          <p:cNvPr id="3" name="文本框 2"/>
          <p:cNvSpPr txBox="1"/>
          <p:nvPr/>
        </p:nvSpPr>
        <p:spPr>
          <a:xfrm>
            <a:off x="687732" y="2698834"/>
            <a:ext cx="7268644" cy="1076705"/>
          </a:xfrm>
          <a:prstGeom prst="rect">
            <a:avLst/>
          </a:prstGeom>
          <a:noFill/>
        </p:spPr>
        <p:txBody>
          <a:bodyPr wrap="square">
            <a:spAutoFit/>
          </a:bodyPr>
          <a:lstStyle/>
          <a:p>
            <a:pPr>
              <a:lnSpc>
                <a:spcPct val="130000"/>
              </a:lnSpc>
              <a:defRPr/>
            </a:pPr>
            <a:r>
              <a:rPr lang="zh-CN" altLang="en-US" sz="2600" b="1" dirty="0">
                <a:solidFill>
                  <a:srgbClr val="0000FF"/>
                </a:solidFill>
                <a:latin typeface="+mn-lt"/>
                <a:ea typeface="+mn-ea"/>
              </a:rPr>
              <a:t>        先判定四边形是矩形，再判定这个矩形有一组邻边相等</a:t>
            </a:r>
            <a:r>
              <a:rPr lang="en-US" altLang="zh-CN" sz="2600" b="1" dirty="0">
                <a:solidFill>
                  <a:srgbClr val="0000FF"/>
                </a:solidFill>
                <a:latin typeface="+mn-lt"/>
                <a:ea typeface="+mn-ea"/>
              </a:rPr>
              <a:t>.</a:t>
            </a:r>
            <a:endParaRPr kumimoji="0" lang="zh-CN" altLang="en-US" sz="2600" kern="1200" cap="none" spc="0" normalizeH="0" baseline="0" noProof="0" dirty="0">
              <a:solidFill>
                <a:srgbClr val="0000FF"/>
              </a:solidFill>
              <a:latin typeface="+mn-lt"/>
              <a:ea typeface="+mn-ea"/>
            </a:endParaRPr>
          </a:p>
        </p:txBody>
      </p:sp>
      <p:sp>
        <p:nvSpPr>
          <p:cNvPr id="4" name="文本框 3"/>
          <p:cNvSpPr txBox="1"/>
          <p:nvPr/>
        </p:nvSpPr>
        <p:spPr>
          <a:xfrm>
            <a:off x="687732" y="3799301"/>
            <a:ext cx="7268644" cy="1076705"/>
          </a:xfrm>
          <a:prstGeom prst="rect">
            <a:avLst/>
          </a:prstGeom>
          <a:noFill/>
        </p:spPr>
        <p:txBody>
          <a:bodyPr wrap="square">
            <a:spAutoFit/>
          </a:bodyPr>
          <a:lstStyle/>
          <a:p>
            <a:pPr>
              <a:lnSpc>
                <a:spcPct val="130000"/>
              </a:lnSpc>
              <a:defRPr/>
            </a:pPr>
            <a:r>
              <a:rPr lang="zh-CN" altLang="en-US" sz="2600" b="1" dirty="0">
                <a:solidFill>
                  <a:srgbClr val="0000FF"/>
                </a:solidFill>
                <a:latin typeface="+mn-lt"/>
                <a:ea typeface="+mn-ea"/>
              </a:rPr>
              <a:t>        先判定四边形是菱形，再判定这个菱形有一个角是直角</a:t>
            </a:r>
            <a:r>
              <a:rPr lang="en-US" altLang="zh-CN" sz="2600" b="1" dirty="0">
                <a:solidFill>
                  <a:srgbClr val="0000FF"/>
                </a:solidFill>
                <a:latin typeface="+mn-lt"/>
                <a:ea typeface="+mn-ea"/>
              </a:rPr>
              <a:t>.</a:t>
            </a:r>
            <a:endParaRPr kumimoji="0" lang="zh-CN" altLang="en-US" sz="2600" kern="1200" cap="none" spc="0" normalizeH="0" baseline="0" noProof="0" dirty="0">
              <a:solidFill>
                <a:srgbClr val="0000FF"/>
              </a:solidFill>
              <a:latin typeface="+mn-lt"/>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4" name="Rectangle 12" descr="小网格"/>
          <p:cNvSpPr/>
          <p:nvPr/>
        </p:nvSpPr>
        <p:spPr>
          <a:xfrm>
            <a:off x="503548" y="771550"/>
            <a:ext cx="8136904" cy="1712520"/>
          </a:xfrm>
          <a:prstGeom prst="rect">
            <a:avLst/>
          </a:prstGeom>
          <a:noFill/>
          <a:ln w="9525">
            <a:noFill/>
          </a:ln>
        </p:spPr>
        <p:txBody>
          <a:bodyPr wrap="square" anchor="ctr" anchorCtr="0">
            <a:spAutoFit/>
          </a:bodyPr>
          <a:lstStyle/>
          <a:p>
            <a:pPr eaLnBrk="1" hangingPunct="1">
              <a:lnSpc>
                <a:spcPct val="130000"/>
              </a:lnSpc>
            </a:pPr>
            <a:r>
              <a:rPr lang="zh-CN" altLang="en-US" sz="2800" b="1" dirty="0">
                <a:solidFill>
                  <a:srgbClr val="00B0F0"/>
                </a:solidFill>
                <a:latin typeface="Times New Roman" panose="02020603050405020304" pitchFamily="18" charset="0"/>
                <a:ea typeface="黑体" panose="02010609060101010101" pitchFamily="49" charset="-122"/>
              </a:rPr>
              <a:t>例</a:t>
            </a:r>
            <a:r>
              <a:rPr lang="en-US" altLang="zh-CN" sz="2800" b="1" dirty="0">
                <a:solidFill>
                  <a:srgbClr val="00B0F0"/>
                </a:solidFill>
                <a:latin typeface="Times New Roman" panose="02020603050405020304" pitchFamily="18" charset="0"/>
                <a:ea typeface="黑体" panose="02010609060101010101" pitchFamily="49" charset="-122"/>
              </a:rPr>
              <a:t>2  </a:t>
            </a:r>
            <a:r>
              <a:rPr lang="zh-CN" altLang="en-US" sz="2800" b="1" dirty="0">
                <a:latin typeface="Times New Roman" panose="02020603050405020304" pitchFamily="18" charset="0"/>
                <a:ea typeface="黑体" panose="02010609060101010101" pitchFamily="49" charset="-122"/>
              </a:rPr>
              <a:t>如图， 已知点 </a:t>
            </a:r>
            <a:r>
              <a:rPr lang="en-US" altLang="zh-CN" sz="2800" b="1" i="1" dirty="0">
                <a:latin typeface="Times New Roman" panose="02020603050405020304" pitchFamily="18" charset="0"/>
                <a:ea typeface="黑体" panose="02010609060101010101" pitchFamily="49" charset="-122"/>
              </a:rPr>
              <a:t>A′</a:t>
            </a:r>
            <a:r>
              <a:rPr lang="zh-CN" altLang="en-US" sz="2800" b="1" dirty="0">
                <a:latin typeface="Times New Roman" panose="02020603050405020304" pitchFamily="18" charset="0"/>
                <a:ea typeface="黑体" panose="02010609060101010101" pitchFamily="49" charset="-122"/>
              </a:rPr>
              <a:t>，</a:t>
            </a:r>
            <a:r>
              <a:rPr lang="en-US" altLang="zh-CN" sz="2800" b="1" i="1" dirty="0">
                <a:latin typeface="Times New Roman" panose="02020603050405020304" pitchFamily="18" charset="0"/>
                <a:ea typeface="黑体" panose="02010609060101010101" pitchFamily="49" charset="-122"/>
              </a:rPr>
              <a:t>B′</a:t>
            </a:r>
            <a:r>
              <a:rPr lang="zh-CN" altLang="en-US" sz="2800" b="1" dirty="0">
                <a:latin typeface="Times New Roman" panose="02020603050405020304" pitchFamily="18" charset="0"/>
                <a:ea typeface="黑体" panose="02010609060101010101" pitchFamily="49" charset="-122"/>
              </a:rPr>
              <a:t>，</a:t>
            </a:r>
            <a:r>
              <a:rPr lang="en-US" altLang="zh-CN" sz="2800" b="1" i="1" dirty="0">
                <a:latin typeface="Times New Roman" panose="02020603050405020304" pitchFamily="18" charset="0"/>
                <a:ea typeface="黑体" panose="02010609060101010101" pitchFamily="49" charset="-122"/>
              </a:rPr>
              <a:t>C′</a:t>
            </a:r>
            <a:r>
              <a:rPr lang="zh-CN" altLang="en-US" sz="2800" b="1" dirty="0">
                <a:latin typeface="Times New Roman" panose="02020603050405020304" pitchFamily="18" charset="0"/>
                <a:ea typeface="黑体" panose="02010609060101010101" pitchFamily="49" charset="-122"/>
              </a:rPr>
              <a:t>，</a:t>
            </a:r>
            <a:r>
              <a:rPr lang="en-US" altLang="zh-CN" sz="2800" b="1" i="1" dirty="0">
                <a:latin typeface="Times New Roman" panose="02020603050405020304" pitchFamily="18" charset="0"/>
                <a:ea typeface="黑体" panose="02010609060101010101" pitchFamily="49" charset="-122"/>
              </a:rPr>
              <a:t>D′ </a:t>
            </a:r>
            <a:r>
              <a:rPr lang="zh-CN" altLang="en-US" sz="2800" b="1" dirty="0">
                <a:latin typeface="Times New Roman" panose="02020603050405020304" pitchFamily="18" charset="0"/>
                <a:ea typeface="黑体" panose="02010609060101010101" pitchFamily="49" charset="-122"/>
              </a:rPr>
              <a:t>分别是正方形 </a:t>
            </a:r>
            <a:r>
              <a:rPr lang="en-US" altLang="zh-CN" sz="2800" b="1" i="1" dirty="0">
                <a:latin typeface="Times New Roman" panose="02020603050405020304" pitchFamily="18" charset="0"/>
                <a:ea typeface="黑体" panose="02010609060101010101" pitchFamily="49" charset="-122"/>
              </a:rPr>
              <a:t>ABCD</a:t>
            </a:r>
            <a:r>
              <a:rPr lang="en-US" altLang="zh-CN" sz="2800" b="1" dirty="0">
                <a:latin typeface="Times New Roman" panose="02020603050405020304" pitchFamily="18" charset="0"/>
                <a:ea typeface="黑体" panose="02010609060101010101" pitchFamily="49" charset="-122"/>
              </a:rPr>
              <a:t> </a:t>
            </a:r>
            <a:r>
              <a:rPr lang="zh-CN" altLang="en-US" sz="2800" b="1" dirty="0">
                <a:latin typeface="Times New Roman" panose="02020603050405020304" pitchFamily="18" charset="0"/>
                <a:ea typeface="黑体" panose="02010609060101010101" pitchFamily="49" charset="-122"/>
              </a:rPr>
              <a:t>四条边上的点，并且 </a:t>
            </a:r>
            <a:r>
              <a:rPr lang="en-US" altLang="zh-CN" sz="2800" b="1" i="1" dirty="0">
                <a:latin typeface="Times New Roman" panose="02020603050405020304" pitchFamily="18" charset="0"/>
                <a:ea typeface="黑体" panose="02010609060101010101" pitchFamily="49" charset="-122"/>
              </a:rPr>
              <a:t>AA′ </a:t>
            </a:r>
            <a:r>
              <a:rPr lang="en-US" altLang="zh-CN" sz="2800" b="1" dirty="0">
                <a:latin typeface="Times New Roman" panose="02020603050405020304" pitchFamily="18" charset="0"/>
                <a:ea typeface="黑体" panose="02010609060101010101" pitchFamily="49" charset="-122"/>
              </a:rPr>
              <a:t>= </a:t>
            </a:r>
            <a:r>
              <a:rPr lang="en-US" altLang="zh-CN" sz="2800" b="1" i="1" dirty="0">
                <a:latin typeface="Times New Roman" panose="02020603050405020304" pitchFamily="18" charset="0"/>
                <a:ea typeface="黑体" panose="02010609060101010101" pitchFamily="49" charset="-122"/>
              </a:rPr>
              <a:t>BB′ </a:t>
            </a:r>
            <a:r>
              <a:rPr lang="en-US" altLang="zh-CN" sz="2800" b="1" dirty="0">
                <a:latin typeface="Times New Roman" panose="02020603050405020304" pitchFamily="18" charset="0"/>
                <a:ea typeface="黑体" panose="02010609060101010101" pitchFamily="49" charset="-122"/>
              </a:rPr>
              <a:t>= </a:t>
            </a:r>
            <a:r>
              <a:rPr lang="en-US" altLang="zh-CN" sz="2800" b="1" i="1" dirty="0">
                <a:latin typeface="Times New Roman" panose="02020603050405020304" pitchFamily="18" charset="0"/>
                <a:ea typeface="黑体" panose="02010609060101010101" pitchFamily="49" charset="-122"/>
              </a:rPr>
              <a:t>CC′ </a:t>
            </a:r>
            <a:r>
              <a:rPr lang="en-US" altLang="zh-CN" sz="2800" b="1" dirty="0">
                <a:latin typeface="Times New Roman" panose="02020603050405020304" pitchFamily="18" charset="0"/>
                <a:ea typeface="黑体" panose="02010609060101010101" pitchFamily="49" charset="-122"/>
              </a:rPr>
              <a:t>= </a:t>
            </a:r>
            <a:r>
              <a:rPr lang="en-US" altLang="zh-CN" sz="2800" b="1" i="1" dirty="0">
                <a:latin typeface="Times New Roman" panose="02020603050405020304" pitchFamily="18" charset="0"/>
                <a:ea typeface="黑体" panose="02010609060101010101" pitchFamily="49" charset="-122"/>
              </a:rPr>
              <a:t>DD′</a:t>
            </a:r>
            <a:r>
              <a:rPr lang="en-US" altLang="zh-CN" sz="2800" b="1" dirty="0">
                <a:latin typeface="Times New Roman" panose="02020603050405020304" pitchFamily="18" charset="0"/>
                <a:ea typeface="黑体" panose="02010609060101010101" pitchFamily="49" charset="-122"/>
              </a:rPr>
              <a:t>.</a:t>
            </a:r>
            <a:endParaRPr lang="en-US" altLang="zh-CN" sz="2800" b="1" dirty="0">
              <a:latin typeface="Times New Roman" panose="02020603050405020304" pitchFamily="18" charset="0"/>
              <a:ea typeface="黑体" panose="02010609060101010101" pitchFamily="49" charset="-122"/>
            </a:endParaRPr>
          </a:p>
          <a:p>
            <a:pPr eaLnBrk="1" hangingPunct="1">
              <a:lnSpc>
                <a:spcPct val="130000"/>
              </a:lnSpc>
            </a:pPr>
            <a:r>
              <a:rPr lang="zh-CN" altLang="en-US" sz="2800" b="1" dirty="0">
                <a:latin typeface="Times New Roman" panose="02020603050405020304" pitchFamily="18" charset="0"/>
                <a:ea typeface="黑体" panose="02010609060101010101" pitchFamily="49" charset="-122"/>
              </a:rPr>
              <a:t>求证：四边形 </a:t>
            </a:r>
            <a:r>
              <a:rPr lang="en-US" altLang="zh-CN" sz="2800" b="1" i="1" dirty="0">
                <a:latin typeface="Times New Roman" panose="02020603050405020304" pitchFamily="18" charset="0"/>
                <a:ea typeface="黑体" panose="02010609060101010101" pitchFamily="49" charset="-122"/>
              </a:rPr>
              <a:t>A′B′C′D′ </a:t>
            </a:r>
            <a:r>
              <a:rPr lang="zh-CN" altLang="en-US" sz="2800" b="1" dirty="0">
                <a:latin typeface="Times New Roman" panose="02020603050405020304" pitchFamily="18" charset="0"/>
                <a:ea typeface="黑体" panose="02010609060101010101" pitchFamily="49" charset="-122"/>
              </a:rPr>
              <a:t>是正方形</a:t>
            </a:r>
            <a:r>
              <a:rPr lang="en-US" altLang="zh-CN" sz="2800" b="1" dirty="0">
                <a:latin typeface="Times New Roman" panose="02020603050405020304" pitchFamily="18" charset="0"/>
                <a:ea typeface="黑体" panose="02010609060101010101" pitchFamily="49" charset="-122"/>
              </a:rPr>
              <a:t>.</a:t>
            </a:r>
            <a:endParaRPr lang="en-US" altLang="zh-CN" sz="2800" b="1" dirty="0">
              <a:latin typeface="Times New Roman" panose="02020603050405020304" pitchFamily="18" charset="0"/>
              <a:ea typeface="黑体" panose="02010609060101010101" pitchFamily="49" charset="-122"/>
            </a:endParaRPr>
          </a:p>
        </p:txBody>
      </p:sp>
      <p:pic>
        <p:nvPicPr>
          <p:cNvPr id="25607" name="图片 2"/>
          <p:cNvPicPr>
            <a:picLocks noChangeAspect="1"/>
          </p:cNvPicPr>
          <p:nvPr/>
        </p:nvPicPr>
        <p:blipFill>
          <a:blip r:embed="rId1">
            <a:clrChange>
              <a:clrFrom>
                <a:srgbClr val="FFFFFF"/>
              </a:clrFrom>
              <a:clrTo>
                <a:srgbClr val="FFFFFF">
                  <a:alpha val="0"/>
                </a:srgbClr>
              </a:clrTo>
            </a:clrChange>
          </a:blip>
          <a:stretch>
            <a:fillRect/>
          </a:stretch>
        </p:blipFill>
        <p:spPr>
          <a:xfrm>
            <a:off x="3398638" y="2503492"/>
            <a:ext cx="2346725" cy="2217846"/>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8" descr="小网格"/>
          <p:cNvSpPr>
            <a:spLocks noChangeArrowheads="1"/>
          </p:cNvSpPr>
          <p:nvPr/>
        </p:nvSpPr>
        <p:spPr bwMode="auto">
          <a:xfrm>
            <a:off x="277686" y="613083"/>
            <a:ext cx="8588628" cy="4367606"/>
          </a:xfrm>
          <a:prstGeom prst="rect">
            <a:avLst/>
          </a:prstGeom>
          <a:noFill/>
          <a:ln>
            <a:noFill/>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FF"/>
                </a:solidFill>
                <a:effectLst/>
                <a:uLnTx/>
                <a:uFillTx/>
                <a:latin typeface="+mn-lt"/>
                <a:ea typeface="+mn-ea"/>
              </a:rPr>
              <a:t>又因为</a:t>
            </a:r>
            <a:r>
              <a:rPr kumimoji="0" lang="en-US" altLang="zh-CN" sz="2600" b="1" i="1" u="none" strike="noStrike" kern="1200" cap="none" spc="0" normalizeH="0" baseline="0" noProof="0">
                <a:ln>
                  <a:noFill/>
                </a:ln>
                <a:solidFill>
                  <a:srgbClr val="0000FF"/>
                </a:solidFill>
                <a:effectLst/>
                <a:uLnTx/>
                <a:uFillTx/>
                <a:latin typeface="+mn-lt"/>
                <a:ea typeface="+mn-ea"/>
              </a:rPr>
              <a:t>AA</a:t>
            </a:r>
            <a:r>
              <a:rPr kumimoji="0" lang="en-US" altLang="zh-CN" sz="2600" b="1" i="1" u="none" strike="noStrike" kern="1200" cap="none" spc="0" normalizeH="0" baseline="0" noProof="0" dirty="0">
                <a:ln>
                  <a:noFill/>
                </a:ln>
                <a:solidFill>
                  <a:srgbClr val="0000FF"/>
                </a:solidFill>
                <a:effectLst/>
                <a:uLnTx/>
                <a:uFillTx/>
                <a:latin typeface="+mn-lt"/>
                <a:ea typeface="+mn-ea"/>
              </a:rPr>
              <a:t>′</a:t>
            </a:r>
            <a:r>
              <a:rPr kumimoji="0" lang="en-US" altLang="zh-CN" sz="2600" b="1" i="0" u="none" strike="noStrike" kern="1200" cap="none" spc="0" normalizeH="0" baseline="0" noProof="0" dirty="0">
                <a:ln>
                  <a:noFill/>
                </a:ln>
                <a:solidFill>
                  <a:srgbClr val="0000FF"/>
                </a:solidFill>
                <a:effectLst/>
                <a:uLnTx/>
                <a:uFillTx/>
                <a:latin typeface="+mn-lt"/>
                <a:ea typeface="+mn-ea"/>
              </a:rPr>
              <a:t> = </a:t>
            </a:r>
            <a:r>
              <a:rPr kumimoji="0" lang="en-US" altLang="zh-CN" sz="2600" b="1" i="1" u="none" strike="noStrike" kern="1200" cap="none" spc="0" normalizeH="0" baseline="0" noProof="0" dirty="0">
                <a:ln>
                  <a:noFill/>
                </a:ln>
                <a:solidFill>
                  <a:srgbClr val="0000FF"/>
                </a:solidFill>
                <a:effectLst/>
                <a:uLnTx/>
                <a:uFillTx/>
                <a:latin typeface="+mn-lt"/>
                <a:ea typeface="+mn-ea"/>
              </a:rPr>
              <a:t>BB</a:t>
            </a:r>
            <a:r>
              <a:rPr kumimoji="0" lang="en-US" altLang="zh-CN" sz="2600" b="1" i="1" u="none" strike="noStrike" kern="1200" cap="none" spc="0" normalizeH="0" baseline="0" noProof="0">
                <a:ln>
                  <a:noFill/>
                </a:ln>
                <a:solidFill>
                  <a:srgbClr val="0000FF"/>
                </a:solidFill>
                <a:effectLst/>
                <a:uLnTx/>
                <a:uFillTx/>
                <a:latin typeface="+mn-lt"/>
                <a:ea typeface="+mn-ea"/>
              </a:rPr>
              <a:t>′</a:t>
            </a:r>
            <a:r>
              <a:rPr kumimoji="0" lang="zh-CN" altLang="en-US" sz="2600" b="1" i="0" u="none" strike="noStrike" kern="1200" cap="none" spc="0" normalizeH="0" baseline="0" noProof="0">
                <a:ln>
                  <a:noFill/>
                </a:ln>
                <a:solidFill>
                  <a:srgbClr val="0000FF"/>
                </a:solidFill>
                <a:effectLst/>
                <a:uLnTx/>
                <a:uFillTx/>
                <a:latin typeface="+mn-lt"/>
                <a:ea typeface="+mn-ea"/>
              </a:rPr>
              <a:t>，所以 </a:t>
            </a:r>
            <a:r>
              <a:rPr kumimoji="0" lang="en-US" altLang="zh-CN" sz="2600" b="1" i="1" u="none" strike="noStrike" kern="1200" cap="none" spc="0" normalizeH="0" baseline="0" noProof="0">
                <a:ln>
                  <a:noFill/>
                </a:ln>
                <a:solidFill>
                  <a:srgbClr val="0000FF"/>
                </a:solidFill>
                <a:effectLst/>
                <a:uLnTx/>
                <a:uFillTx/>
                <a:latin typeface="+mn-lt"/>
                <a:ea typeface="+mn-ea"/>
              </a:rPr>
              <a:t>A</a:t>
            </a:r>
            <a:r>
              <a:rPr kumimoji="0" lang="en-US" altLang="zh-CN" sz="2600" b="1" i="1" u="none" strike="noStrike" kern="1200" cap="none" spc="0" normalizeH="0" baseline="0" noProof="0" dirty="0">
                <a:ln>
                  <a:noFill/>
                </a:ln>
                <a:solidFill>
                  <a:srgbClr val="0000FF"/>
                </a:solidFill>
                <a:effectLst/>
                <a:uLnTx/>
                <a:uFillTx/>
                <a:latin typeface="+mn-lt"/>
                <a:ea typeface="+mn-ea"/>
              </a:rPr>
              <a:t>′B </a:t>
            </a:r>
            <a:r>
              <a:rPr kumimoji="0" lang="en-US" altLang="zh-CN" sz="2600" b="1" i="0" u="none" strike="noStrike" kern="1200" cap="none" spc="0" normalizeH="0" baseline="0" noProof="0" dirty="0">
                <a:ln>
                  <a:noFill/>
                </a:ln>
                <a:solidFill>
                  <a:srgbClr val="0000FF"/>
                </a:solidFill>
                <a:effectLst/>
                <a:uLnTx/>
                <a:uFillTx/>
                <a:latin typeface="+mn-lt"/>
                <a:ea typeface="+mn-ea"/>
              </a:rPr>
              <a:t>= </a:t>
            </a:r>
            <a:r>
              <a:rPr kumimoji="0" lang="en-US" altLang="zh-CN" sz="2600" b="1" i="1" u="none" strike="noStrike" kern="1200" cap="none" spc="0" normalizeH="0" baseline="0" noProof="0" dirty="0">
                <a:ln>
                  <a:noFill/>
                </a:ln>
                <a:solidFill>
                  <a:srgbClr val="0000FF"/>
                </a:solidFill>
                <a:effectLst/>
                <a:uLnTx/>
                <a:uFillTx/>
                <a:latin typeface="+mn-lt"/>
                <a:ea typeface="+mn-ea"/>
              </a:rPr>
              <a:t>B′C</a:t>
            </a:r>
            <a:r>
              <a:rPr kumimoji="0" lang="en-US" altLang="zh-CN" sz="2600" b="1" i="0" u="none" strike="noStrike" kern="1200" cap="none" spc="0" normalizeH="0" baseline="0" noProof="0" dirty="0">
                <a:ln>
                  <a:noFill/>
                </a:ln>
                <a:solidFill>
                  <a:srgbClr val="0000FF"/>
                </a:solidFill>
                <a:effectLst/>
                <a:uLnTx/>
                <a:uFillTx/>
                <a:latin typeface="+mn-lt"/>
                <a:ea typeface="+mn-ea"/>
              </a:rPr>
              <a:t>.</a:t>
            </a:r>
            <a:endParaRPr kumimoji="0" lang="en-US" altLang="zh-CN" sz="2600" b="1" i="0" u="none" strike="noStrike" kern="1200" cap="none" spc="0" normalizeH="0" baseline="0" noProof="0" dirty="0">
              <a:ln>
                <a:noFill/>
              </a:ln>
              <a:solidFill>
                <a:srgbClr val="0000FF"/>
              </a:solidFill>
              <a:effectLst/>
              <a:uLnTx/>
              <a:uFillTx/>
              <a:latin typeface="+mn-lt"/>
              <a:ea typeface="+mn-ea"/>
            </a:endParaRPr>
          </a:p>
          <a:p>
            <a:pPr lvl="0">
              <a:lnSpc>
                <a:spcPct val="120000"/>
              </a:lnSpc>
              <a:defRPr/>
            </a:pPr>
            <a:r>
              <a:rPr kumimoji="0" lang="zh-CN" altLang="en-US" sz="2600" b="1" i="0" u="none" strike="noStrike" kern="1200" cap="none" spc="0" normalizeH="0" baseline="0" noProof="0">
                <a:ln>
                  <a:noFill/>
                </a:ln>
                <a:solidFill>
                  <a:srgbClr val="0000FF"/>
                </a:solidFill>
                <a:effectLst/>
                <a:uLnTx/>
                <a:uFillTx/>
                <a:latin typeface="+mn-lt"/>
                <a:ea typeface="+mn-ea"/>
              </a:rPr>
              <a:t>又因为</a:t>
            </a:r>
            <a:r>
              <a:rPr kumimoji="0" lang="en-US" altLang="zh-CN" sz="2600" b="1" i="0" u="none" strike="noStrike" kern="1200" cap="none" spc="0" normalizeH="0" baseline="0" noProof="0">
                <a:ln>
                  <a:noFill/>
                </a:ln>
                <a:solidFill>
                  <a:srgbClr val="0000FF"/>
                </a:solidFill>
                <a:effectLst/>
                <a:uLnTx/>
                <a:uFillTx/>
                <a:latin typeface="+mn-lt"/>
                <a:ea typeface="+mn-ea"/>
              </a:rPr>
              <a:t>∠</a:t>
            </a:r>
            <a:r>
              <a:rPr kumimoji="0" lang="en-US" altLang="zh-CN" sz="2600" b="1" i="1" u="none" strike="noStrike" kern="1200" cap="none" spc="0" normalizeH="0" baseline="0" noProof="0" dirty="0">
                <a:ln>
                  <a:noFill/>
                </a:ln>
                <a:solidFill>
                  <a:srgbClr val="0000FF"/>
                </a:solidFill>
                <a:effectLst/>
                <a:uLnTx/>
                <a:uFillTx/>
                <a:latin typeface="+mn-lt"/>
                <a:ea typeface="+mn-ea"/>
              </a:rPr>
              <a:t>B </a:t>
            </a:r>
            <a:r>
              <a:rPr kumimoji="0" lang="en-US" altLang="zh-CN" sz="2600" b="1" i="0" u="none" strike="noStrike" kern="1200" cap="none" spc="0" normalizeH="0" baseline="0" noProof="0" dirty="0">
                <a:ln>
                  <a:noFill/>
                </a:ln>
                <a:solidFill>
                  <a:srgbClr val="0000FF"/>
                </a:solidFill>
                <a:effectLst/>
                <a:uLnTx/>
                <a:uFillTx/>
                <a:latin typeface="+mn-lt"/>
                <a:ea typeface="+mn-ea"/>
              </a:rPr>
              <a:t>=∠</a:t>
            </a:r>
            <a:r>
              <a:rPr kumimoji="0" lang="en-US" altLang="zh-CN" sz="2600" b="1" i="1" u="none" strike="noStrike" kern="1200" cap="none" spc="0" normalizeH="0" baseline="0" noProof="0" dirty="0">
                <a:ln>
                  <a:noFill/>
                </a:ln>
                <a:solidFill>
                  <a:srgbClr val="0000FF"/>
                </a:solidFill>
                <a:effectLst/>
                <a:uLnTx/>
                <a:uFillTx/>
                <a:latin typeface="+mn-lt"/>
                <a:ea typeface="+mn-ea"/>
              </a:rPr>
              <a:t>C</a:t>
            </a:r>
            <a:r>
              <a:rPr kumimoji="0" lang="en-US" altLang="zh-CN" sz="2600" b="1" i="0" u="none" strike="noStrike" kern="1200" cap="none" spc="0" normalizeH="0" baseline="0" noProof="0" dirty="0">
                <a:ln>
                  <a:noFill/>
                </a:ln>
                <a:solidFill>
                  <a:srgbClr val="0000FF"/>
                </a:solidFill>
                <a:effectLst/>
                <a:uLnTx/>
                <a:uFillTx/>
                <a:latin typeface="+mn-lt"/>
                <a:ea typeface="+mn-ea"/>
              </a:rPr>
              <a:t>= 90°</a:t>
            </a:r>
            <a:r>
              <a:rPr kumimoji="0" lang="zh-CN" altLang="en-US" sz="2600" b="1" i="0" u="none" strike="noStrike" kern="1200" cap="none" spc="0" normalizeH="0" baseline="0" noProof="0" dirty="0">
                <a:ln>
                  <a:noFill/>
                </a:ln>
                <a:solidFill>
                  <a:srgbClr val="0000FF"/>
                </a:solidFill>
                <a:effectLst/>
                <a:uLnTx/>
                <a:uFillTx/>
                <a:latin typeface="+mn-lt"/>
                <a:ea typeface="+mn-ea"/>
              </a:rPr>
              <a:t>，</a:t>
            </a:r>
            <a:r>
              <a:rPr lang="en-US" altLang="zh-CN" sz="2600" b="1" i="1" dirty="0">
                <a:solidFill>
                  <a:srgbClr val="0000FF"/>
                </a:solidFill>
              </a:rPr>
              <a:t> B′B′ </a:t>
            </a:r>
            <a:r>
              <a:rPr lang="en-US" altLang="zh-CN" sz="2600" b="1" dirty="0">
                <a:solidFill>
                  <a:srgbClr val="0000FF"/>
                </a:solidFill>
              </a:rPr>
              <a:t>= </a:t>
            </a:r>
            <a:r>
              <a:rPr lang="en-US" altLang="zh-CN" sz="2600" b="1" i="1">
                <a:solidFill>
                  <a:srgbClr val="0000FF"/>
                </a:solidFill>
              </a:rPr>
              <a:t>CC′</a:t>
            </a:r>
            <a:r>
              <a:rPr lang="zh-CN" altLang="en-US" sz="2600" b="1">
                <a:solidFill>
                  <a:srgbClr val="0000FF"/>
                </a:solidFill>
              </a:rPr>
              <a:t>，</a:t>
            </a:r>
            <a:endParaRPr kumimoji="0" lang="zh-CN" altLang="en-US" sz="2600" b="1" u="none" strike="noStrike" kern="1200" cap="none" spc="0" normalizeH="0" baseline="0" noProof="0" dirty="0">
              <a:ln>
                <a:noFill/>
              </a:ln>
              <a:solidFill>
                <a:srgbClr val="0000FF"/>
              </a:solidFill>
              <a:effectLst/>
              <a:uLnTx/>
              <a:uFillTx/>
              <a:latin typeface="+mn-lt"/>
              <a:ea typeface="+mn-ea"/>
            </a:endParaRPr>
          </a:p>
          <a:p>
            <a:pPr lvl="0">
              <a:lnSpc>
                <a:spcPct val="120000"/>
              </a:lnSpc>
              <a:defRPr/>
            </a:pPr>
            <a:r>
              <a:rPr kumimoji="0" lang="zh-CN" altLang="en-US" sz="2600" b="1" i="0" u="none" strike="noStrike" kern="1200" cap="none" spc="0" normalizeH="0" baseline="0" noProof="0">
                <a:ln>
                  <a:noFill/>
                </a:ln>
                <a:solidFill>
                  <a:srgbClr val="0000FF"/>
                </a:solidFill>
                <a:effectLst/>
                <a:uLnTx/>
                <a:uFillTx/>
                <a:latin typeface="+mn-lt"/>
                <a:ea typeface="+mn-ea"/>
              </a:rPr>
              <a:t>所以</a:t>
            </a:r>
            <a:r>
              <a:rPr lang="en-US" altLang="zh-CN" sz="2600" b="1">
                <a:solidFill>
                  <a:srgbClr val="0000FF"/>
                </a:solidFill>
              </a:rPr>
              <a:t>△</a:t>
            </a:r>
            <a:r>
              <a:rPr lang="en-US" altLang="zh-CN" sz="2600" b="1" i="1" dirty="0">
                <a:solidFill>
                  <a:srgbClr val="0000FF"/>
                </a:solidFill>
              </a:rPr>
              <a:t>BB′A′</a:t>
            </a:r>
            <a:r>
              <a:rPr lang="en-US" altLang="zh-CN" sz="2600" b="1" dirty="0">
                <a:solidFill>
                  <a:srgbClr val="0000FF"/>
                </a:solidFill>
                <a:latin typeface="黑体" panose="02010609060101010101" pitchFamily="49" charset="-122"/>
                <a:ea typeface="黑体" panose="02010609060101010101" pitchFamily="49" charset="-122"/>
              </a:rPr>
              <a:t>≌</a:t>
            </a:r>
            <a:r>
              <a:rPr lang="en-US" altLang="zh-CN" sz="2600" b="1" dirty="0">
                <a:solidFill>
                  <a:srgbClr val="0000FF"/>
                </a:solidFill>
              </a:rPr>
              <a:t>△</a:t>
            </a:r>
            <a:r>
              <a:rPr lang="en-US" altLang="zh-CN" sz="2600" b="1" i="1" dirty="0">
                <a:solidFill>
                  <a:srgbClr val="0000FF"/>
                </a:solidFill>
              </a:rPr>
              <a:t>CC′B′</a:t>
            </a:r>
            <a:r>
              <a:rPr lang="zh-CN" altLang="en-US" sz="2600" b="1" dirty="0">
                <a:solidFill>
                  <a:srgbClr val="0000FF"/>
                </a:solidFill>
              </a:rPr>
              <a:t>（边角</a:t>
            </a:r>
            <a:r>
              <a:rPr lang="zh-CN" altLang="en-US" sz="2600" b="1">
                <a:solidFill>
                  <a:srgbClr val="0000FF"/>
                </a:solidFill>
              </a:rPr>
              <a:t>边），</a:t>
            </a:r>
            <a:endParaRPr lang="en-US" altLang="zh-CN" sz="2600" b="1">
              <a:solidFill>
                <a:srgbClr val="0000FF"/>
              </a:solidFill>
              <a:latin typeface="+mn-lt"/>
              <a:ea typeface="+mn-ea"/>
            </a:endParaRPr>
          </a:p>
          <a:p>
            <a:pPr lvl="0">
              <a:lnSpc>
                <a:spcPct val="120000"/>
              </a:lnSpc>
              <a:defRPr/>
            </a:pPr>
            <a:r>
              <a:rPr kumimoji="0" lang="zh-CN" altLang="en-US" sz="2600" b="1" i="0" u="none" strike="noStrike" kern="1200" cap="none" spc="0" normalizeH="0" baseline="0" noProof="0">
                <a:ln>
                  <a:noFill/>
                </a:ln>
                <a:solidFill>
                  <a:srgbClr val="0000FF"/>
                </a:solidFill>
                <a:effectLst/>
                <a:uLnTx/>
                <a:uFillTx/>
                <a:latin typeface="+mn-lt"/>
                <a:ea typeface="+mn-ea"/>
              </a:rPr>
              <a:t>从而</a:t>
            </a:r>
            <a:r>
              <a:rPr lang="en-US" altLang="zh-CN" sz="2600" b="1">
                <a:solidFill>
                  <a:srgbClr val="0000FF"/>
                </a:solidFill>
              </a:rPr>
              <a:t> </a:t>
            </a:r>
            <a:r>
              <a:rPr lang="en-US" altLang="zh-CN" sz="2600" b="1" i="1" dirty="0">
                <a:solidFill>
                  <a:srgbClr val="0000FF"/>
                </a:solidFill>
              </a:rPr>
              <a:t>B′</a:t>
            </a:r>
            <a:r>
              <a:rPr lang="en-US" altLang="zh-CN" sz="2600" b="1" i="1">
                <a:solidFill>
                  <a:srgbClr val="0000FF"/>
                </a:solidFill>
              </a:rPr>
              <a:t>A′</a:t>
            </a:r>
            <a:r>
              <a:rPr lang="en-US" altLang="zh-CN" sz="2600" b="1">
                <a:solidFill>
                  <a:srgbClr val="0000FF"/>
                </a:solidFill>
                <a:latin typeface="times" panose="02020603050405020304" pitchFamily="18" charset="0"/>
                <a:ea typeface="黑体" panose="02010609060101010101" pitchFamily="49" charset="-122"/>
                <a:cs typeface="times" panose="02020603050405020304" pitchFamily="18" charset="0"/>
              </a:rPr>
              <a:t> = </a:t>
            </a:r>
            <a:r>
              <a:rPr lang="en-US" altLang="zh-CN" sz="2600" b="1" i="1">
                <a:solidFill>
                  <a:srgbClr val="0000FF"/>
                </a:solidFill>
              </a:rPr>
              <a:t>C</a:t>
            </a:r>
            <a:r>
              <a:rPr lang="en-US" altLang="zh-CN" sz="2600" b="1" i="1" dirty="0">
                <a:solidFill>
                  <a:srgbClr val="0000FF"/>
                </a:solidFill>
              </a:rPr>
              <a:t>′B′</a:t>
            </a:r>
            <a:r>
              <a:rPr lang="en-US" altLang="zh-CN" sz="2600" b="1" dirty="0">
                <a:solidFill>
                  <a:srgbClr val="0000FF"/>
                </a:solidFill>
              </a:rPr>
              <a:t>.</a:t>
            </a:r>
            <a:endParaRPr kumimoji="0" lang="en-US" altLang="zh-CN" sz="2600" b="1" i="0" u="none" strike="noStrike" kern="1200" cap="none" spc="0" normalizeH="0" baseline="0" noProof="0" dirty="0">
              <a:ln>
                <a:noFill/>
              </a:ln>
              <a:solidFill>
                <a:srgbClr val="0000FF"/>
              </a:solidFill>
              <a:effectLst/>
              <a:uLnTx/>
              <a:uFillTx/>
              <a:latin typeface="+mn-lt"/>
              <a:ea typeface="+mn-ea"/>
            </a:endParaRPr>
          </a:p>
          <a:p>
            <a:pPr lvl="0">
              <a:lnSpc>
                <a:spcPct val="120000"/>
              </a:lnSpc>
              <a:defRPr/>
            </a:pPr>
            <a:r>
              <a:rPr kumimoji="0" lang="zh-CN" altLang="en-US" sz="2600" b="1" i="0" u="none" strike="noStrike" kern="1200" cap="none" spc="0" normalizeH="0" baseline="0" noProof="0" dirty="0">
                <a:ln>
                  <a:noFill/>
                </a:ln>
                <a:solidFill>
                  <a:srgbClr val="0000FF"/>
                </a:solidFill>
                <a:effectLst/>
                <a:uLnTx/>
                <a:uFillTx/>
                <a:latin typeface="+mn-lt"/>
                <a:ea typeface="+mn-ea"/>
              </a:rPr>
              <a:t>同理可证，</a:t>
            </a:r>
            <a:r>
              <a:rPr kumimoji="0" lang="en-US" altLang="zh-CN" sz="2600" b="1" i="0" u="none" strike="noStrike" kern="1200" cap="none" spc="0" normalizeH="0" baseline="0" noProof="0" dirty="0">
                <a:ln>
                  <a:noFill/>
                </a:ln>
                <a:solidFill>
                  <a:srgbClr val="0000FF"/>
                </a:solidFill>
                <a:effectLst/>
                <a:uLnTx/>
                <a:uFillTx/>
                <a:latin typeface="+mn-lt"/>
                <a:ea typeface="+mn-ea"/>
              </a:rPr>
              <a:t>△</a:t>
            </a:r>
            <a:r>
              <a:rPr kumimoji="0" lang="en-US" altLang="zh-CN" sz="2600" b="1" i="1" u="none" strike="noStrike" kern="1200" cap="none" spc="0" normalizeH="0" baseline="0" noProof="0" dirty="0">
                <a:ln>
                  <a:noFill/>
                </a:ln>
                <a:solidFill>
                  <a:srgbClr val="0000FF"/>
                </a:solidFill>
                <a:effectLst/>
                <a:uLnTx/>
                <a:uFillTx/>
                <a:latin typeface="+mn-lt"/>
                <a:ea typeface="+mn-ea"/>
              </a:rPr>
              <a:t>AA′D′</a:t>
            </a:r>
            <a:r>
              <a:rPr kumimoji="0" lang="en-US" altLang="zh-CN" sz="26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rPr>
              <a:t>≌</a:t>
            </a:r>
            <a:r>
              <a:rPr kumimoji="0" lang="en-US" altLang="zh-CN" sz="2600" b="1" i="0" u="none" strike="noStrike" kern="1200" cap="none" spc="0" normalizeH="0" baseline="0" noProof="0" dirty="0">
                <a:ln>
                  <a:noFill/>
                </a:ln>
                <a:solidFill>
                  <a:srgbClr val="0000FF"/>
                </a:solidFill>
                <a:effectLst/>
                <a:uLnTx/>
                <a:uFillTx/>
                <a:latin typeface="+mn-lt"/>
                <a:ea typeface="+mn-ea"/>
              </a:rPr>
              <a:t>△</a:t>
            </a:r>
            <a:r>
              <a:rPr kumimoji="0" lang="en-US" altLang="zh-CN" sz="2600" b="1" i="1" u="none" strike="noStrike" kern="1200" cap="none" spc="0" normalizeH="0" baseline="0" noProof="0" dirty="0">
                <a:ln>
                  <a:noFill/>
                </a:ln>
                <a:solidFill>
                  <a:srgbClr val="0000FF"/>
                </a:solidFill>
                <a:effectLst/>
                <a:uLnTx/>
                <a:uFillTx/>
                <a:latin typeface="+mn-lt"/>
                <a:ea typeface="+mn-ea"/>
              </a:rPr>
              <a:t>DD′C′</a:t>
            </a:r>
            <a:r>
              <a:rPr lang="zh-CN" altLang="en-US" sz="2600" b="1" dirty="0">
                <a:solidFill>
                  <a:srgbClr val="0000FF"/>
                </a:solidFill>
                <a:latin typeface="+mn-lt"/>
                <a:ea typeface="+mn-ea"/>
              </a:rPr>
              <a:t>，</a:t>
            </a:r>
            <a:r>
              <a:rPr lang="en-US" altLang="zh-CN" sz="2600" b="1" dirty="0">
                <a:solidFill>
                  <a:srgbClr val="0000FF"/>
                </a:solidFill>
              </a:rPr>
              <a:t>△</a:t>
            </a:r>
            <a:r>
              <a:rPr lang="en-US" altLang="zh-CN" sz="2600" b="1" i="1" dirty="0">
                <a:solidFill>
                  <a:srgbClr val="0000FF"/>
                </a:solidFill>
              </a:rPr>
              <a:t>AA′D′</a:t>
            </a:r>
            <a:r>
              <a:rPr lang="en-US" altLang="zh-CN" sz="2600" b="1" dirty="0">
                <a:solidFill>
                  <a:srgbClr val="0000FF"/>
                </a:solidFill>
                <a:latin typeface="黑体" panose="02010609060101010101" pitchFamily="49" charset="-122"/>
                <a:ea typeface="黑体" panose="02010609060101010101" pitchFamily="49" charset="-122"/>
              </a:rPr>
              <a:t>≌</a:t>
            </a:r>
            <a:r>
              <a:rPr lang="en-US" altLang="zh-CN" sz="2600" b="1" dirty="0">
                <a:solidFill>
                  <a:srgbClr val="0000FF"/>
                </a:solidFill>
              </a:rPr>
              <a:t>△</a:t>
            </a:r>
            <a:r>
              <a:rPr lang="en-US" altLang="zh-CN" sz="2600" b="1" i="1" dirty="0">
                <a:solidFill>
                  <a:srgbClr val="0000FF"/>
                </a:solidFill>
              </a:rPr>
              <a:t>BB′A′</a:t>
            </a:r>
            <a:r>
              <a:rPr kumimoji="0" lang="en-US" altLang="zh-CN" sz="2600" b="1" i="0" u="none" strike="noStrike" kern="1200" cap="none" spc="0" normalizeH="0" baseline="0" noProof="0" dirty="0">
                <a:ln>
                  <a:noFill/>
                </a:ln>
                <a:solidFill>
                  <a:srgbClr val="0000FF"/>
                </a:solidFill>
                <a:effectLst/>
                <a:uLnTx/>
                <a:uFillTx/>
                <a:latin typeface="+mn-lt"/>
                <a:ea typeface="+mn-ea"/>
              </a:rPr>
              <a:t>.</a:t>
            </a:r>
            <a:endParaRPr kumimoji="0" lang="en-US" altLang="zh-CN" sz="2600" b="1" i="0" u="none" strike="noStrike" kern="1200" cap="none" spc="0" normalizeH="0" baseline="0" noProof="0" dirty="0">
              <a:ln>
                <a:noFill/>
              </a:ln>
              <a:solidFill>
                <a:srgbClr val="0000FF"/>
              </a:solidFill>
              <a:effectLst/>
              <a:uLnTx/>
              <a:uFillTx/>
              <a:latin typeface="+mn-lt"/>
              <a:ea typeface="+mn-ea"/>
            </a:endParaRPr>
          </a:p>
          <a:p>
            <a:pPr lvl="0">
              <a:lnSpc>
                <a:spcPct val="120000"/>
              </a:lnSpc>
              <a:defRPr/>
            </a:pPr>
            <a:r>
              <a:rPr kumimoji="0" lang="zh-CN" altLang="en-US" sz="2600" b="1" i="0" u="none" strike="noStrike" kern="1200" cap="none" spc="0" normalizeH="0" baseline="0" noProof="0">
                <a:ln>
                  <a:noFill/>
                </a:ln>
                <a:solidFill>
                  <a:srgbClr val="0000FF"/>
                </a:solidFill>
                <a:effectLst/>
                <a:uLnTx/>
                <a:uFillTx/>
                <a:latin typeface="+mn-lt"/>
                <a:ea typeface="+mn-ea"/>
              </a:rPr>
              <a:t>于是</a:t>
            </a:r>
            <a:r>
              <a:rPr kumimoji="0" lang="en-US" altLang="zh-CN" sz="2600" b="1" i="0" u="none" strike="noStrike" kern="1200" cap="none" spc="0" normalizeH="0" baseline="0" noProof="0">
                <a:ln>
                  <a:noFill/>
                </a:ln>
                <a:solidFill>
                  <a:srgbClr val="0000FF"/>
                </a:solidFill>
                <a:effectLst/>
                <a:uLnTx/>
                <a:uFillTx/>
                <a:latin typeface="+mn-lt"/>
                <a:ea typeface="+mn-ea"/>
              </a:rPr>
              <a:t> </a:t>
            </a:r>
            <a:r>
              <a:rPr kumimoji="0" lang="en-US" altLang="zh-CN" sz="2600" b="1" i="1" u="none" strike="noStrike" kern="1200" cap="none" spc="0" normalizeH="0" baseline="0" noProof="0" dirty="0">
                <a:ln>
                  <a:noFill/>
                </a:ln>
                <a:solidFill>
                  <a:srgbClr val="0000FF"/>
                </a:solidFill>
                <a:effectLst/>
                <a:uLnTx/>
                <a:uFillTx/>
                <a:latin typeface="+mn-lt"/>
                <a:ea typeface="+mn-ea"/>
              </a:rPr>
              <a:t>A′D′</a:t>
            </a:r>
            <a:r>
              <a:rPr kumimoji="0" lang="en-US" altLang="zh-CN" sz="2600" b="1" i="0" u="none" strike="noStrike" kern="1200" cap="none" spc="0" normalizeH="0" baseline="0" noProof="0" dirty="0">
                <a:ln>
                  <a:noFill/>
                </a:ln>
                <a:solidFill>
                  <a:srgbClr val="0000FF"/>
                </a:solidFill>
                <a:effectLst/>
                <a:uLnTx/>
                <a:uFillTx/>
                <a:latin typeface="+mn-lt"/>
                <a:ea typeface="+mn-ea"/>
              </a:rPr>
              <a:t>= </a:t>
            </a:r>
            <a:r>
              <a:rPr kumimoji="0" lang="en-US" altLang="zh-CN" sz="2600" b="1" i="1" u="none" strike="noStrike" kern="1200" cap="none" spc="0" normalizeH="0" baseline="0" noProof="0" dirty="0">
                <a:ln>
                  <a:noFill/>
                </a:ln>
                <a:solidFill>
                  <a:srgbClr val="0000FF"/>
                </a:solidFill>
                <a:effectLst/>
                <a:uLnTx/>
                <a:uFillTx/>
                <a:latin typeface="+mn-lt"/>
                <a:ea typeface="+mn-ea"/>
              </a:rPr>
              <a:t>D′C′</a:t>
            </a:r>
            <a:r>
              <a:rPr lang="en-US" altLang="zh-CN" sz="2600" b="1" i="1" dirty="0">
                <a:solidFill>
                  <a:srgbClr val="0000FF"/>
                </a:solidFill>
              </a:rPr>
              <a:t>= C′B′</a:t>
            </a:r>
            <a:r>
              <a:rPr lang="en-US" altLang="zh-CN" sz="2600" b="1" dirty="0">
                <a:solidFill>
                  <a:srgbClr val="0000FF"/>
                </a:solidFill>
              </a:rPr>
              <a:t>= </a:t>
            </a:r>
            <a:r>
              <a:rPr lang="en-US" altLang="zh-CN" sz="2600" b="1" i="1" dirty="0">
                <a:solidFill>
                  <a:srgbClr val="0000FF"/>
                </a:solidFill>
              </a:rPr>
              <a:t>B′A</a:t>
            </a:r>
            <a:r>
              <a:rPr lang="en-US" altLang="zh-CN" sz="2600" b="1" i="1">
                <a:solidFill>
                  <a:srgbClr val="0000FF"/>
                </a:solidFill>
              </a:rPr>
              <a:t>′</a:t>
            </a:r>
            <a:r>
              <a:rPr kumimoji="0" lang="en-US" altLang="zh-CN" sz="2600" b="1" i="0" u="none" strike="noStrike" kern="1200" cap="none" spc="0" normalizeH="0" baseline="0" noProof="0">
                <a:ln>
                  <a:noFill/>
                </a:ln>
                <a:solidFill>
                  <a:srgbClr val="0000FF"/>
                </a:solidFill>
                <a:effectLst/>
                <a:uLnTx/>
                <a:uFillTx/>
                <a:latin typeface="+mn-lt"/>
                <a:ea typeface="+mn-ea"/>
              </a:rPr>
              <a:t>. </a:t>
            </a:r>
            <a:endParaRPr kumimoji="0" lang="en-US" altLang="zh-CN" sz="2600" b="1" i="0" u="none" strike="noStrike" kern="1200" cap="none" spc="0" normalizeH="0" baseline="0" noProof="0">
              <a:ln>
                <a:noFill/>
              </a:ln>
              <a:solidFill>
                <a:srgbClr val="0000FF"/>
              </a:solidFill>
              <a:effectLst/>
              <a:uLnTx/>
              <a:uFillTx/>
              <a:latin typeface="+mn-lt"/>
              <a:ea typeface="+mn-ea"/>
            </a:endParaRPr>
          </a:p>
          <a:p>
            <a:pPr lvl="0">
              <a:lnSpc>
                <a:spcPct val="120000"/>
              </a:lnSpc>
              <a:defRPr/>
            </a:pPr>
            <a:r>
              <a:rPr kumimoji="0" lang="zh-CN" altLang="en-US" sz="2600" b="1" i="0" u="none" strike="noStrike" kern="1200" cap="none" spc="0" normalizeH="0" baseline="0" noProof="0">
                <a:ln>
                  <a:noFill/>
                </a:ln>
                <a:solidFill>
                  <a:srgbClr val="0000FF"/>
                </a:solidFill>
                <a:effectLst/>
                <a:uLnTx/>
                <a:uFillTx/>
                <a:latin typeface="+mn-lt"/>
                <a:ea typeface="+mn-ea"/>
              </a:rPr>
              <a:t>因此四边形 </a:t>
            </a:r>
            <a:r>
              <a:rPr kumimoji="0" lang="en-US" altLang="zh-CN" sz="2600" b="1" i="1" u="none" strike="noStrike" kern="1200" cap="none" spc="0" normalizeH="0" baseline="0" noProof="0" dirty="0">
                <a:ln>
                  <a:noFill/>
                </a:ln>
                <a:solidFill>
                  <a:srgbClr val="0000FF"/>
                </a:solidFill>
                <a:effectLst/>
                <a:uLnTx/>
                <a:uFillTx/>
                <a:latin typeface="+mn-lt"/>
                <a:ea typeface="+mn-ea"/>
              </a:rPr>
              <a:t>A′B′C′D′</a:t>
            </a:r>
            <a:r>
              <a:rPr kumimoji="0" lang="zh-CN" altLang="en-US" sz="2600" b="1" i="1" u="none" strike="noStrike" kern="1200" cap="none" spc="0" normalizeH="0" baseline="0" noProof="0" dirty="0">
                <a:ln>
                  <a:noFill/>
                </a:ln>
                <a:solidFill>
                  <a:srgbClr val="0000FF"/>
                </a:solidFill>
                <a:effectLst/>
                <a:uLnTx/>
                <a:uFillTx/>
                <a:latin typeface="+mn-lt"/>
                <a:ea typeface="+mn-ea"/>
              </a:rPr>
              <a:t> </a:t>
            </a:r>
            <a:r>
              <a:rPr kumimoji="0" lang="zh-CN" altLang="en-US" sz="2600" b="1" i="0" u="none" strike="noStrike" kern="1200" cap="none" spc="0" normalizeH="0" baseline="0" noProof="0" dirty="0">
                <a:ln>
                  <a:noFill/>
                </a:ln>
                <a:solidFill>
                  <a:srgbClr val="0000FF"/>
                </a:solidFill>
                <a:effectLst/>
                <a:uLnTx/>
                <a:uFillTx/>
                <a:latin typeface="+mn-lt"/>
                <a:ea typeface="+mn-ea"/>
              </a:rPr>
              <a:t>是菱形</a:t>
            </a:r>
            <a:r>
              <a:rPr kumimoji="0" lang="en-US" altLang="zh-CN" sz="2600" b="1" i="0" u="none" strike="noStrike" kern="1200" cap="none" spc="0" normalizeH="0" baseline="0" noProof="0" dirty="0">
                <a:ln>
                  <a:noFill/>
                </a:ln>
                <a:solidFill>
                  <a:srgbClr val="0000FF"/>
                </a:solidFill>
                <a:effectLst/>
                <a:uLnTx/>
                <a:uFillTx/>
                <a:latin typeface="+mn-lt"/>
                <a:ea typeface="+mn-ea"/>
              </a:rPr>
              <a:t>.</a:t>
            </a:r>
            <a:endParaRPr kumimoji="0" lang="en-US" altLang="zh-CN" sz="2600" b="1" i="0" u="none" strike="noStrike" kern="1200" cap="none" spc="0" normalizeH="0" baseline="0" noProof="0" dirty="0">
              <a:ln>
                <a:noFill/>
              </a:ln>
              <a:solidFill>
                <a:srgbClr val="0000FF"/>
              </a:solidFill>
              <a:effectLst/>
              <a:uLnTx/>
              <a:uFillTx/>
              <a:latin typeface="+mn-lt"/>
              <a:ea typeface="+mn-ea"/>
            </a:endParaRPr>
          </a:p>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FF"/>
                </a:solidFill>
                <a:effectLst/>
                <a:uLnTx/>
                <a:uFillTx/>
                <a:latin typeface="+mn-lt"/>
                <a:ea typeface="+mn-ea"/>
              </a:rPr>
              <a:t>又因为∠</a:t>
            </a:r>
            <a:r>
              <a:rPr kumimoji="0" lang="en-US" altLang="zh-CN" sz="2600" b="1" i="0" u="none" strike="noStrike" kern="1200" cap="none" spc="0" normalizeH="0" baseline="0" noProof="0" dirty="0">
                <a:ln>
                  <a:noFill/>
                </a:ln>
                <a:solidFill>
                  <a:srgbClr val="0000FF"/>
                </a:solidFill>
                <a:effectLst/>
                <a:uLnTx/>
                <a:uFillTx/>
                <a:latin typeface="+mn-lt"/>
                <a:ea typeface="+mn-ea"/>
              </a:rPr>
              <a:t>1 =∠</a:t>
            </a:r>
            <a:r>
              <a:rPr kumimoji="0" lang="en-US" altLang="zh-CN" sz="2600" b="1" i="0" u="none" strike="noStrike" kern="1200" cap="none" spc="0" normalizeH="0" baseline="0" noProof="0">
                <a:ln>
                  <a:noFill/>
                </a:ln>
                <a:solidFill>
                  <a:srgbClr val="0000FF"/>
                </a:solidFill>
                <a:effectLst/>
                <a:uLnTx/>
                <a:uFillTx/>
                <a:latin typeface="+mn-lt"/>
                <a:ea typeface="+mn-ea"/>
              </a:rPr>
              <a:t>3</a:t>
            </a:r>
            <a:r>
              <a:rPr kumimoji="0" lang="zh-CN" altLang="en-US" sz="2600" b="1" i="0" u="none" strike="noStrike" kern="1200" cap="none" spc="0" normalizeH="0" baseline="0" noProof="0">
                <a:ln>
                  <a:noFill/>
                </a:ln>
                <a:solidFill>
                  <a:srgbClr val="0000FF"/>
                </a:solidFill>
                <a:effectLst/>
                <a:uLnTx/>
                <a:uFillTx/>
                <a:latin typeface="+mn-lt"/>
                <a:ea typeface="+mn-ea"/>
              </a:rPr>
              <a:t>，∠</a:t>
            </a:r>
            <a:r>
              <a:rPr kumimoji="0" lang="en-US" altLang="zh-CN" sz="2600" b="1" i="0" u="none" strike="noStrike" kern="1200" cap="none" spc="0" normalizeH="0" baseline="0" noProof="0" dirty="0">
                <a:ln>
                  <a:noFill/>
                </a:ln>
                <a:solidFill>
                  <a:srgbClr val="0000FF"/>
                </a:solidFill>
                <a:effectLst/>
                <a:uLnTx/>
                <a:uFillTx/>
                <a:latin typeface="+mn-lt"/>
                <a:ea typeface="+mn-ea"/>
              </a:rPr>
              <a:t>1 +∠2 = 90</a:t>
            </a:r>
            <a:r>
              <a:rPr kumimoji="0" lang="en-US" altLang="zh-CN" sz="2600" b="1" i="0" u="none" strike="noStrike" kern="1200" cap="none" spc="0" normalizeH="0" baseline="0" noProof="0">
                <a:ln>
                  <a:noFill/>
                </a:ln>
                <a:solidFill>
                  <a:srgbClr val="0000FF"/>
                </a:solidFill>
                <a:effectLst/>
                <a:uLnTx/>
                <a:uFillTx/>
                <a:latin typeface="+mn-lt"/>
                <a:ea typeface="+mn-ea"/>
              </a:rPr>
              <a:t>°</a:t>
            </a:r>
            <a:r>
              <a:rPr kumimoji="0" lang="zh-CN" altLang="en-US" sz="2600" b="1" i="0" u="none" strike="noStrike" kern="1200" cap="none" spc="0" normalizeH="0" baseline="0" noProof="0">
                <a:ln>
                  <a:noFill/>
                </a:ln>
                <a:solidFill>
                  <a:srgbClr val="0000FF"/>
                </a:solidFill>
                <a:effectLst/>
                <a:uLnTx/>
                <a:uFillTx/>
                <a:latin typeface="+mn-lt"/>
                <a:ea typeface="+mn-ea"/>
              </a:rPr>
              <a:t>，所以</a:t>
            </a:r>
            <a:r>
              <a:rPr kumimoji="0" lang="en-US" altLang="zh-CN" sz="2600" b="1" i="0" u="none" strike="noStrike" kern="1200" cap="none" spc="0" normalizeH="0" baseline="0" noProof="0">
                <a:ln>
                  <a:noFill/>
                </a:ln>
                <a:solidFill>
                  <a:srgbClr val="0000FF"/>
                </a:solidFill>
                <a:effectLst/>
                <a:uLnTx/>
                <a:uFillTx/>
                <a:latin typeface="+mn-lt"/>
                <a:ea typeface="+mn-ea"/>
              </a:rPr>
              <a:t>∠</a:t>
            </a:r>
            <a:r>
              <a:rPr kumimoji="0" lang="en-US" altLang="zh-CN" sz="2600" b="1" i="0" u="none" strike="noStrike" kern="1200" cap="none" spc="0" normalizeH="0" baseline="0" noProof="0" dirty="0">
                <a:ln>
                  <a:noFill/>
                </a:ln>
                <a:solidFill>
                  <a:srgbClr val="0000FF"/>
                </a:solidFill>
                <a:effectLst/>
                <a:uLnTx/>
                <a:uFillTx/>
                <a:latin typeface="+mn-lt"/>
                <a:ea typeface="+mn-ea"/>
              </a:rPr>
              <a:t>2 +∠3 = 90°.</a:t>
            </a:r>
            <a:endParaRPr kumimoji="0" lang="en-US" altLang="zh-CN" sz="2600" b="1" i="0" u="none" strike="noStrike" kern="1200" cap="none" spc="0" normalizeH="0" baseline="0" noProof="0" dirty="0">
              <a:ln>
                <a:noFill/>
              </a:ln>
              <a:solidFill>
                <a:srgbClr val="0000FF"/>
              </a:solidFill>
              <a:effectLst/>
              <a:uLnTx/>
              <a:uFillTx/>
              <a:latin typeface="+mn-lt"/>
              <a:ea typeface="+mn-ea"/>
            </a:endParaRPr>
          </a:p>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FF"/>
                </a:solidFill>
                <a:effectLst/>
                <a:uLnTx/>
                <a:uFillTx/>
                <a:latin typeface="+mn-lt"/>
                <a:ea typeface="+mn-ea"/>
              </a:rPr>
              <a:t>于是</a:t>
            </a:r>
            <a:r>
              <a:rPr kumimoji="0" lang="en-US" altLang="zh-CN" sz="2600" b="1" i="0" u="none" strike="noStrike" kern="1200" cap="none" spc="0" normalizeH="0" baseline="0" noProof="0">
                <a:ln>
                  <a:noFill/>
                </a:ln>
                <a:solidFill>
                  <a:srgbClr val="0000FF"/>
                </a:solidFill>
                <a:effectLst/>
                <a:uLnTx/>
                <a:uFillTx/>
                <a:latin typeface="+mn-lt"/>
                <a:ea typeface="+mn-ea"/>
              </a:rPr>
              <a:t>∠</a:t>
            </a:r>
            <a:r>
              <a:rPr kumimoji="0" lang="en-US" altLang="zh-CN" sz="2600" b="1" i="1" u="none" strike="noStrike" kern="1200" cap="none" spc="0" normalizeH="0" baseline="0" noProof="0" dirty="0">
                <a:ln>
                  <a:noFill/>
                </a:ln>
                <a:solidFill>
                  <a:srgbClr val="0000FF"/>
                </a:solidFill>
                <a:effectLst/>
                <a:uLnTx/>
                <a:uFillTx/>
                <a:latin typeface="+mn-lt"/>
                <a:ea typeface="+mn-ea"/>
              </a:rPr>
              <a:t>D′A′B′</a:t>
            </a:r>
            <a:r>
              <a:rPr kumimoji="0" lang="en-US" altLang="zh-CN" sz="2600" b="1" i="0" u="none" strike="noStrike" kern="1200" cap="none" spc="0" normalizeH="0" baseline="0" noProof="0" dirty="0">
                <a:ln>
                  <a:noFill/>
                </a:ln>
                <a:solidFill>
                  <a:srgbClr val="0000FF"/>
                </a:solidFill>
                <a:effectLst/>
                <a:uLnTx/>
                <a:uFillTx/>
                <a:latin typeface="+mn-lt"/>
                <a:ea typeface="+mn-ea"/>
              </a:rPr>
              <a:t>= 90</a:t>
            </a:r>
            <a:r>
              <a:rPr kumimoji="0" lang="en-US" altLang="zh-CN" sz="2600" b="1" i="0" u="none" strike="noStrike" kern="1200" cap="none" spc="0" normalizeH="0" baseline="0" noProof="0">
                <a:ln>
                  <a:noFill/>
                </a:ln>
                <a:solidFill>
                  <a:srgbClr val="0000FF"/>
                </a:solidFill>
                <a:effectLst/>
                <a:uLnTx/>
                <a:uFillTx/>
                <a:latin typeface="+mn-lt"/>
                <a:ea typeface="+mn-ea"/>
              </a:rPr>
              <a:t>°. </a:t>
            </a:r>
            <a:r>
              <a:rPr kumimoji="0" lang="zh-CN" altLang="en-US" sz="2600" b="1" i="0" u="none" strike="noStrike" kern="1200" cap="none" spc="0" normalizeH="0" baseline="0" noProof="0">
                <a:ln>
                  <a:noFill/>
                </a:ln>
                <a:solidFill>
                  <a:srgbClr val="0000FF"/>
                </a:solidFill>
                <a:effectLst/>
                <a:uLnTx/>
                <a:uFillTx/>
                <a:latin typeface="+mn-lt"/>
                <a:ea typeface="+mn-ea"/>
              </a:rPr>
              <a:t>因此四边形 </a:t>
            </a:r>
            <a:r>
              <a:rPr kumimoji="0" lang="en-US" altLang="zh-CN" sz="2600" b="1" i="1" u="none" strike="noStrike" kern="1200" cap="none" spc="0" normalizeH="0" baseline="0" noProof="0" dirty="0">
                <a:ln>
                  <a:noFill/>
                </a:ln>
                <a:solidFill>
                  <a:srgbClr val="0000FF"/>
                </a:solidFill>
                <a:effectLst/>
                <a:uLnTx/>
                <a:uFillTx/>
                <a:latin typeface="+mn-lt"/>
                <a:ea typeface="+mn-ea"/>
              </a:rPr>
              <a:t>A′B′C′D′</a:t>
            </a:r>
            <a:r>
              <a:rPr kumimoji="0" lang="zh-CN" altLang="en-US" sz="2600" b="1" i="1" u="none" strike="noStrike" kern="1200" cap="none" spc="0" normalizeH="0" baseline="0" noProof="0" dirty="0">
                <a:ln>
                  <a:noFill/>
                </a:ln>
                <a:solidFill>
                  <a:srgbClr val="0000FF"/>
                </a:solidFill>
                <a:effectLst/>
                <a:uLnTx/>
                <a:uFillTx/>
                <a:latin typeface="+mn-lt"/>
                <a:ea typeface="+mn-ea"/>
              </a:rPr>
              <a:t> </a:t>
            </a:r>
            <a:r>
              <a:rPr kumimoji="0" lang="zh-CN" altLang="en-US" sz="2600" b="1" i="0" u="none" strike="noStrike" kern="1200" cap="none" spc="0" normalizeH="0" baseline="0" noProof="0" dirty="0">
                <a:ln>
                  <a:noFill/>
                </a:ln>
                <a:solidFill>
                  <a:srgbClr val="0000FF"/>
                </a:solidFill>
                <a:effectLst/>
                <a:uLnTx/>
                <a:uFillTx/>
                <a:latin typeface="+mn-lt"/>
                <a:ea typeface="+mn-ea"/>
              </a:rPr>
              <a:t>是正方形</a:t>
            </a:r>
            <a:r>
              <a:rPr kumimoji="0" lang="en-US" altLang="zh-CN" sz="2600" b="1" i="0" u="none" strike="noStrike" kern="1200" cap="none" spc="0" normalizeH="0" baseline="0" noProof="0" dirty="0">
                <a:ln>
                  <a:noFill/>
                </a:ln>
                <a:solidFill>
                  <a:srgbClr val="0000FF"/>
                </a:solidFill>
                <a:effectLst/>
                <a:uLnTx/>
                <a:uFillTx/>
                <a:latin typeface="+mn-lt"/>
                <a:ea typeface="+mn-ea"/>
              </a:rPr>
              <a:t>.</a:t>
            </a:r>
            <a:endParaRPr kumimoji="0" lang="en-US" altLang="zh-CN" sz="2600" b="1" i="0" u="none" strike="noStrike" kern="1200" cap="none" spc="0" normalizeH="0" baseline="0" noProof="0" dirty="0">
              <a:ln>
                <a:noFill/>
              </a:ln>
              <a:solidFill>
                <a:srgbClr val="0000FF"/>
              </a:solidFill>
              <a:effectLst/>
              <a:uLnTx/>
              <a:uFillTx/>
              <a:latin typeface="+mn-lt"/>
              <a:ea typeface="+mn-ea"/>
            </a:endParaRPr>
          </a:p>
        </p:txBody>
      </p:sp>
      <p:sp>
        <p:nvSpPr>
          <p:cNvPr id="22" name="Rectangle 3" descr="小网格"/>
          <p:cNvSpPr>
            <a:spLocks noChangeArrowheads="1"/>
          </p:cNvSpPr>
          <p:nvPr/>
        </p:nvSpPr>
        <p:spPr bwMode="auto">
          <a:xfrm>
            <a:off x="297362" y="195486"/>
            <a:ext cx="938077" cy="526554"/>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00B0F0"/>
                </a:solidFill>
                <a:effectLst/>
                <a:uLnTx/>
                <a:uFillTx/>
                <a:latin typeface="+mn-lt"/>
                <a:ea typeface="+mn-ea"/>
                <a:cs typeface="+mn-cs"/>
              </a:rPr>
              <a:t>证明 </a:t>
            </a:r>
            <a:endParaRPr kumimoji="0" lang="zh-CN" altLang="en-US" sz="2600" b="1" i="0" u="none" strike="noStrike" kern="1200" cap="none" spc="0" normalizeH="0" baseline="0" noProof="0" dirty="0">
              <a:ln>
                <a:noFill/>
              </a:ln>
              <a:solidFill>
                <a:srgbClr val="00B0F0"/>
              </a:solidFill>
              <a:effectLst/>
              <a:uLnTx/>
              <a:uFillTx/>
              <a:latin typeface="+mn-lt"/>
              <a:ea typeface="+mn-ea"/>
              <a:cs typeface="+mn-cs"/>
            </a:endParaRPr>
          </a:p>
        </p:txBody>
      </p:sp>
      <p:sp>
        <p:nvSpPr>
          <p:cNvPr id="15" name="Rectangle 8" descr="小网格"/>
          <p:cNvSpPr>
            <a:spLocks noChangeArrowheads="1"/>
          </p:cNvSpPr>
          <p:nvPr/>
        </p:nvSpPr>
        <p:spPr bwMode="auto">
          <a:xfrm>
            <a:off x="1161458" y="195486"/>
            <a:ext cx="7056784" cy="526554"/>
          </a:xfrm>
          <a:prstGeom prst="rect">
            <a:avLst/>
          </a:prstGeom>
          <a:noFill/>
          <a:ln>
            <a:noFill/>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FF"/>
                </a:solidFill>
                <a:effectLst/>
                <a:uLnTx/>
                <a:uFillTx/>
                <a:latin typeface="+mn-lt"/>
                <a:ea typeface="+mn-ea"/>
              </a:rPr>
              <a:t>因为四边形 </a:t>
            </a:r>
            <a:r>
              <a:rPr kumimoji="0" lang="en-US" altLang="zh-CN" sz="2600" b="1" i="1" u="none" strike="noStrike" kern="1200" cap="none" spc="0" normalizeH="0" baseline="0" noProof="0" dirty="0">
                <a:ln>
                  <a:noFill/>
                </a:ln>
                <a:solidFill>
                  <a:srgbClr val="0000FF"/>
                </a:solidFill>
                <a:effectLst/>
                <a:uLnTx/>
                <a:uFillTx/>
                <a:latin typeface="+mn-lt"/>
                <a:ea typeface="+mn-ea"/>
              </a:rPr>
              <a:t>ABCD</a:t>
            </a:r>
            <a:r>
              <a:rPr kumimoji="0" lang="en-US" altLang="zh-CN" sz="2600" b="1" i="0" u="none" strike="noStrike" kern="1200" cap="none" spc="0" normalizeH="0" baseline="0" noProof="0" dirty="0">
                <a:ln>
                  <a:noFill/>
                </a:ln>
                <a:solidFill>
                  <a:srgbClr val="0000FF"/>
                </a:solidFill>
                <a:effectLst/>
                <a:uLnTx/>
                <a:uFillTx/>
                <a:latin typeface="+mn-lt"/>
                <a:ea typeface="+mn-ea"/>
              </a:rPr>
              <a:t> </a:t>
            </a:r>
            <a:r>
              <a:rPr kumimoji="0" lang="zh-CN" altLang="en-US" sz="2600" b="1" i="0" u="none" strike="noStrike" kern="1200" cap="none" spc="0" normalizeH="0" baseline="0" noProof="0" dirty="0">
                <a:ln>
                  <a:noFill/>
                </a:ln>
                <a:solidFill>
                  <a:srgbClr val="0000FF"/>
                </a:solidFill>
                <a:effectLst/>
                <a:uLnTx/>
                <a:uFillTx/>
                <a:latin typeface="+mn-lt"/>
                <a:ea typeface="+mn-ea"/>
              </a:rPr>
              <a:t>是</a:t>
            </a:r>
            <a:r>
              <a:rPr kumimoji="0" lang="zh-CN" altLang="en-US" sz="2600" b="1" i="0" u="none" strike="noStrike" kern="1200" cap="none" spc="0" normalizeH="0" baseline="0" noProof="0">
                <a:ln>
                  <a:noFill/>
                </a:ln>
                <a:solidFill>
                  <a:srgbClr val="0000FF"/>
                </a:solidFill>
                <a:effectLst/>
                <a:uLnTx/>
                <a:uFillTx/>
                <a:latin typeface="+mn-lt"/>
                <a:ea typeface="+mn-ea"/>
              </a:rPr>
              <a:t>正方形，所以</a:t>
            </a:r>
            <a:r>
              <a:rPr kumimoji="0" lang="en-US" altLang="zh-CN" sz="2600" b="1" i="1" u="none" strike="noStrike" kern="1200" cap="none" spc="0" normalizeH="0" baseline="0" noProof="0">
                <a:ln>
                  <a:noFill/>
                </a:ln>
                <a:solidFill>
                  <a:srgbClr val="0000FF"/>
                </a:solidFill>
                <a:effectLst/>
                <a:uLnTx/>
                <a:uFillTx/>
                <a:latin typeface="+mn-lt"/>
                <a:ea typeface="+mn-ea"/>
              </a:rPr>
              <a:t>AB</a:t>
            </a:r>
            <a:r>
              <a:rPr kumimoji="0" lang="en-US" altLang="zh-CN" sz="2600" b="1" i="0" u="none" strike="noStrike" kern="1200" cap="none" spc="0" normalizeH="0" baseline="0" noProof="0">
                <a:ln>
                  <a:noFill/>
                </a:ln>
                <a:solidFill>
                  <a:srgbClr val="0000FF"/>
                </a:solidFill>
                <a:effectLst/>
                <a:uLnTx/>
                <a:uFillTx/>
                <a:latin typeface="+mn-lt"/>
                <a:ea typeface="+mn-ea"/>
              </a:rPr>
              <a:t> </a:t>
            </a:r>
            <a:r>
              <a:rPr kumimoji="0" lang="en-US" altLang="zh-CN" sz="2600" b="1" i="0" u="none" strike="noStrike" kern="1200" cap="none" spc="0" normalizeH="0" baseline="0" noProof="0" dirty="0">
                <a:ln>
                  <a:noFill/>
                </a:ln>
                <a:solidFill>
                  <a:srgbClr val="0000FF"/>
                </a:solidFill>
                <a:effectLst/>
                <a:uLnTx/>
                <a:uFillTx/>
                <a:latin typeface="+mn-lt"/>
                <a:ea typeface="+mn-ea"/>
              </a:rPr>
              <a:t>= </a:t>
            </a:r>
            <a:r>
              <a:rPr kumimoji="0" lang="en-US" altLang="zh-CN" sz="2600" b="1" i="1" u="none" strike="noStrike" kern="1200" cap="none" spc="0" normalizeH="0" baseline="0" noProof="0">
                <a:ln>
                  <a:noFill/>
                </a:ln>
                <a:solidFill>
                  <a:srgbClr val="0000FF"/>
                </a:solidFill>
                <a:effectLst/>
                <a:uLnTx/>
                <a:uFillTx/>
                <a:latin typeface="+mn-lt"/>
                <a:ea typeface="+mn-ea"/>
              </a:rPr>
              <a:t>BC</a:t>
            </a:r>
            <a:r>
              <a:rPr kumimoji="0" lang="en-US" altLang="zh-CN" sz="2600" b="1" i="0" u="none" strike="noStrike" kern="1200" cap="none" spc="0" normalizeH="0" baseline="0" noProof="0">
                <a:ln>
                  <a:noFill/>
                </a:ln>
                <a:solidFill>
                  <a:srgbClr val="0000FF"/>
                </a:solidFill>
                <a:effectLst/>
                <a:uLnTx/>
                <a:uFillTx/>
                <a:latin typeface="+mn-lt"/>
                <a:ea typeface="+mn-ea"/>
              </a:rPr>
              <a:t>.</a:t>
            </a:r>
            <a:endParaRPr kumimoji="0" lang="en-US" altLang="zh-CN" sz="2600" b="1" i="0" u="none" strike="noStrike" kern="1200" cap="none" spc="0" normalizeH="0" baseline="0" noProof="0" dirty="0">
              <a:ln>
                <a:noFill/>
              </a:ln>
              <a:solidFill>
                <a:srgbClr val="0000FF"/>
              </a:solidFill>
              <a:effectLst/>
              <a:uLnTx/>
              <a:uFillTx/>
              <a:latin typeface="+mn-lt"/>
              <a:ea typeface="+mn-ea"/>
            </a:endParaRPr>
          </a:p>
        </p:txBody>
      </p:sp>
      <p:pic>
        <p:nvPicPr>
          <p:cNvPr id="25607" name="图片 2"/>
          <p:cNvPicPr>
            <a:picLocks noChangeAspect="1"/>
          </p:cNvPicPr>
          <p:nvPr/>
        </p:nvPicPr>
        <p:blipFill>
          <a:blip r:embed="rId1">
            <a:clrChange>
              <a:clrFrom>
                <a:srgbClr val="FFFFFF"/>
              </a:clrFrom>
              <a:clrTo>
                <a:srgbClr val="FFFFFF">
                  <a:alpha val="0"/>
                </a:srgbClr>
              </a:clrTo>
            </a:clrChange>
          </a:blip>
          <a:stretch>
            <a:fillRect/>
          </a:stretch>
        </p:blipFill>
        <p:spPr>
          <a:xfrm>
            <a:off x="6095810" y="627534"/>
            <a:ext cx="2133386" cy="2016224"/>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1000"/>
                                        <p:tgtEl>
                                          <p:spTgt spid="6">
                                            <p:txEl>
                                              <p:pRg st="6" end="6"/>
                                            </p:txEl>
                                          </p:spTgt>
                                        </p:tgtEl>
                                      </p:cBhvr>
                                    </p:animEffect>
                                    <p:anim calcmode="lin" valueType="num">
                                      <p:cBhvr>
                                        <p:cTn id="5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1000"/>
                                        <p:tgtEl>
                                          <p:spTgt spid="6">
                                            <p:txEl>
                                              <p:pRg st="7" end="7"/>
                                            </p:txEl>
                                          </p:spTgt>
                                        </p:tgtEl>
                                      </p:cBhvr>
                                    </p:animEffect>
                                    <p:anim calcmode="lin" valueType="num">
                                      <p:cBhvr>
                                        <p:cTn id="57"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Effect transition="in" filter="fade">
                                      <p:cBhvr>
                                        <p:cTn id="63" dur="1000"/>
                                        <p:tgtEl>
                                          <p:spTgt spid="6">
                                            <p:txEl>
                                              <p:pRg st="8" end="8"/>
                                            </p:txEl>
                                          </p:spTgt>
                                        </p:tgtEl>
                                      </p:cBhvr>
                                    </p:animEffect>
                                    <p:anim calcmode="lin" valueType="num">
                                      <p:cBhvr>
                                        <p:cTn id="64"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395288" y="827088"/>
          <a:ext cx="8353426" cy="3950793"/>
        </p:xfrm>
        <a:graphic>
          <a:graphicData uri="http://schemas.openxmlformats.org/drawingml/2006/table">
            <a:tbl>
              <a:tblPr firstRow="1" bandRow="1">
                <a:tableStyleId>{5940675A-B579-460E-94D1-54222C63F5DA}</a:tableStyleId>
              </a:tblPr>
              <a:tblGrid>
                <a:gridCol w="1008360"/>
                <a:gridCol w="1584082"/>
                <a:gridCol w="1224209"/>
                <a:gridCol w="3240552"/>
                <a:gridCol w="1296223"/>
              </a:tblGrid>
              <a:tr h="435808">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c>
                  <a:txBody>
                    <a:bodyPr/>
                    <a:lstStyle/>
                    <a:p>
                      <a:pPr algn="ctr"/>
                      <a:r>
                        <a:rPr lang="zh-CN" altLang="en-US" sz="2000" b="1" dirty="0">
                          <a:latin typeface="宋体" panose="02010600030101010101" pitchFamily="2" charset="-122"/>
                          <a:ea typeface="宋体" panose="02010600030101010101" pitchFamily="2" charset="-122"/>
                        </a:rPr>
                        <a:t>边</a:t>
                      </a: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r>
                        <a:rPr lang="zh-CN" altLang="en-US" sz="2000" b="1" dirty="0">
                          <a:latin typeface="宋体" panose="02010600030101010101" pitchFamily="2" charset="-122"/>
                          <a:ea typeface="宋体" panose="02010600030101010101" pitchFamily="2" charset="-122"/>
                        </a:rPr>
                        <a:t>角</a:t>
                      </a: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r>
                        <a:rPr lang="zh-CN" altLang="en-US" sz="2000" b="1" dirty="0">
                          <a:latin typeface="宋体" panose="02010600030101010101" pitchFamily="2" charset="-122"/>
                          <a:ea typeface="宋体" panose="02010600030101010101" pitchFamily="2" charset="-122"/>
                        </a:rPr>
                        <a:t>对角线</a:t>
                      </a: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r>
                        <a:rPr lang="zh-CN" altLang="en-US" sz="2000" b="1" dirty="0">
                          <a:latin typeface="宋体" panose="02010600030101010101" pitchFamily="2" charset="-122"/>
                          <a:ea typeface="宋体" panose="02010600030101010101" pitchFamily="2" charset="-122"/>
                        </a:rPr>
                        <a:t>对称性</a:t>
                      </a: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r>
              <a:tr h="886985">
                <a:tc>
                  <a:txBody>
                    <a:bodyPr/>
                    <a:lstStyle/>
                    <a:p>
                      <a:pPr algn="ctr"/>
                      <a:r>
                        <a:rPr lang="zh-CN" altLang="en-US" sz="2000" b="1" dirty="0">
                          <a:latin typeface="宋体" panose="02010600030101010101" pitchFamily="2" charset="-122"/>
                          <a:ea typeface="宋体" panose="02010600030101010101" pitchFamily="2" charset="-122"/>
                        </a:rPr>
                        <a:t>平行四边形</a:t>
                      </a: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r>
              <a:tr h="828000">
                <a:tc>
                  <a:txBody>
                    <a:bodyPr/>
                    <a:lstStyle/>
                    <a:p>
                      <a:pPr algn="ctr"/>
                      <a:r>
                        <a:rPr lang="zh-CN" altLang="en-US" sz="2000" b="1" dirty="0">
                          <a:latin typeface="宋体" panose="02010600030101010101" pitchFamily="2" charset="-122"/>
                          <a:ea typeface="宋体" panose="02010600030101010101" pitchFamily="2" charset="-122"/>
                        </a:rPr>
                        <a:t>矩形</a:t>
                      </a: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r>
              <a:tr h="828000">
                <a:tc>
                  <a:txBody>
                    <a:bodyPr/>
                    <a:lstStyle/>
                    <a:p>
                      <a:pPr algn="ctr"/>
                      <a:r>
                        <a:rPr lang="zh-CN" altLang="en-US" sz="2000" b="1" dirty="0">
                          <a:latin typeface="宋体" panose="02010600030101010101" pitchFamily="2" charset="-122"/>
                          <a:ea typeface="宋体" panose="02010600030101010101" pitchFamily="2" charset="-122"/>
                        </a:rPr>
                        <a:t>菱形</a:t>
                      </a: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r>
              <a:tr h="972000">
                <a:tc>
                  <a:txBody>
                    <a:bodyPr/>
                    <a:lstStyle/>
                    <a:p>
                      <a:pPr algn="ctr"/>
                      <a:r>
                        <a:rPr lang="zh-CN" altLang="en-US" sz="2000" b="1" dirty="0">
                          <a:latin typeface="宋体" panose="02010600030101010101" pitchFamily="2" charset="-122"/>
                          <a:ea typeface="宋体" panose="02010600030101010101" pitchFamily="2" charset="-122"/>
                        </a:rPr>
                        <a:t>正方形</a:t>
                      </a: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a:latin typeface="宋体" panose="02010600030101010101" pitchFamily="2" charset="-122"/>
                        <a:ea typeface="宋体" panose="02010600030101010101" pitchFamily="2" charset="-122"/>
                      </a:endParaRPr>
                    </a:p>
                  </a:txBody>
                  <a:tcPr marL="91445" marR="91445" marT="45718" marB="45718" anchor="ctr"/>
                </a:tc>
                <a:tc>
                  <a:txBody>
                    <a:bodyPr/>
                    <a:lstStyle/>
                    <a:p>
                      <a:pPr algn="ctr"/>
                      <a:endParaRPr lang="zh-CN" altLang="en-US" sz="2000" b="1" dirty="0">
                        <a:latin typeface="宋体" panose="02010600030101010101" pitchFamily="2" charset="-122"/>
                        <a:ea typeface="宋体" panose="02010600030101010101" pitchFamily="2" charset="-122"/>
                      </a:endParaRPr>
                    </a:p>
                  </a:txBody>
                  <a:tcPr marL="91445" marR="91445" marT="45718" marB="45718" anchor="ctr"/>
                </a:tc>
              </a:tr>
            </a:tbl>
          </a:graphicData>
        </a:graphic>
      </p:graphicFrame>
      <p:sp>
        <p:nvSpPr>
          <p:cNvPr id="26664" name="Text Box 53"/>
          <p:cNvSpPr txBox="1"/>
          <p:nvPr/>
        </p:nvSpPr>
        <p:spPr>
          <a:xfrm>
            <a:off x="1613847" y="1347614"/>
            <a:ext cx="1105037" cy="688256"/>
          </a:xfrm>
          <a:prstGeom prst="rect">
            <a:avLst/>
          </a:prstGeom>
          <a:noFill/>
          <a:ln w="9525">
            <a:noFill/>
          </a:ln>
        </p:spPr>
        <p:txBody>
          <a:bodyPr wrap="none" lIns="36000" tIns="36000" rIns="36000" bIns="36000">
            <a:spAutoFit/>
          </a:bodyPr>
          <a:lstStyle/>
          <a:p>
            <a:pPr algn="ctr" eaLnBrk="1" hangingPunct="1"/>
            <a:r>
              <a:rPr lang="zh-CN" altLang="en-US" sz="2000" b="1" dirty="0">
                <a:latin typeface="+mj-ea"/>
                <a:ea typeface="+mj-ea"/>
              </a:rPr>
              <a:t>对边</a:t>
            </a:r>
            <a:r>
              <a:rPr lang="zh-CN" altLang="en-US" sz="2000" b="1" dirty="0">
                <a:solidFill>
                  <a:srgbClr val="0000FF"/>
                </a:solidFill>
                <a:latin typeface="+mj-ea"/>
                <a:ea typeface="+mj-ea"/>
              </a:rPr>
              <a:t>平行</a:t>
            </a:r>
            <a:endParaRPr lang="zh-CN" altLang="en-US" sz="2000" b="1" dirty="0">
              <a:solidFill>
                <a:srgbClr val="0000FF"/>
              </a:solidFill>
              <a:latin typeface="+mj-ea"/>
              <a:ea typeface="+mj-ea"/>
            </a:endParaRPr>
          </a:p>
          <a:p>
            <a:pPr algn="ctr" eaLnBrk="1" hangingPunct="1"/>
            <a:r>
              <a:rPr lang="zh-CN" altLang="en-US" sz="2000" b="1" dirty="0">
                <a:latin typeface="+mj-ea"/>
                <a:ea typeface="+mj-ea"/>
              </a:rPr>
              <a:t>  且</a:t>
            </a:r>
            <a:r>
              <a:rPr lang="zh-CN" altLang="en-US" sz="2000" b="1" dirty="0">
                <a:solidFill>
                  <a:srgbClr val="FF3300"/>
                </a:solidFill>
                <a:latin typeface="+mj-ea"/>
                <a:ea typeface="+mj-ea"/>
              </a:rPr>
              <a:t>相等</a:t>
            </a:r>
            <a:endParaRPr lang="zh-CN" altLang="en-US" sz="2000" b="1" dirty="0">
              <a:solidFill>
                <a:srgbClr val="FF3300"/>
              </a:solidFill>
              <a:latin typeface="+mj-ea"/>
              <a:ea typeface="+mj-ea"/>
            </a:endParaRPr>
          </a:p>
        </p:txBody>
      </p:sp>
      <p:sp>
        <p:nvSpPr>
          <p:cNvPr id="26665" name="Text Box 59"/>
          <p:cNvSpPr txBox="1"/>
          <p:nvPr/>
        </p:nvSpPr>
        <p:spPr>
          <a:xfrm>
            <a:off x="3059832" y="1501571"/>
            <a:ext cx="1105037" cy="380480"/>
          </a:xfrm>
          <a:prstGeom prst="rect">
            <a:avLst/>
          </a:prstGeom>
          <a:noFill/>
          <a:ln w="9525">
            <a:noFill/>
          </a:ln>
        </p:spPr>
        <p:txBody>
          <a:bodyPr wrap="none" lIns="36000" tIns="36000" rIns="36000" bIns="36000">
            <a:spAutoFit/>
          </a:bodyPr>
          <a:lstStyle/>
          <a:p>
            <a:pPr algn="ctr" eaLnBrk="1" hangingPunct="1"/>
            <a:r>
              <a:rPr lang="zh-CN" altLang="en-US" sz="2000" b="1" dirty="0">
                <a:latin typeface="+mj-ea"/>
                <a:ea typeface="+mj-ea"/>
              </a:rPr>
              <a:t>对角</a:t>
            </a:r>
            <a:r>
              <a:rPr lang="zh-CN" altLang="en-US" sz="2000" b="1" dirty="0">
                <a:solidFill>
                  <a:srgbClr val="FF3300"/>
                </a:solidFill>
                <a:latin typeface="+mj-ea"/>
                <a:ea typeface="+mj-ea"/>
              </a:rPr>
              <a:t>相等</a:t>
            </a:r>
            <a:endParaRPr lang="zh-CN" altLang="en-US" sz="2000" b="1" dirty="0">
              <a:solidFill>
                <a:srgbClr val="FF3300"/>
              </a:solidFill>
              <a:latin typeface="+mj-ea"/>
              <a:ea typeface="+mj-ea"/>
            </a:endParaRPr>
          </a:p>
        </p:txBody>
      </p:sp>
      <p:sp>
        <p:nvSpPr>
          <p:cNvPr id="26666" name="Text Box 66"/>
          <p:cNvSpPr txBox="1"/>
          <p:nvPr/>
        </p:nvSpPr>
        <p:spPr>
          <a:xfrm>
            <a:off x="4613759" y="1501571"/>
            <a:ext cx="2395455" cy="380480"/>
          </a:xfrm>
          <a:prstGeom prst="rect">
            <a:avLst/>
          </a:prstGeom>
          <a:noFill/>
          <a:ln w="9525">
            <a:noFill/>
          </a:ln>
        </p:spPr>
        <p:txBody>
          <a:bodyPr wrap="none" lIns="36000" tIns="36000" rIns="36000" bIns="36000">
            <a:spAutoFit/>
          </a:bodyPr>
          <a:lstStyle/>
          <a:p>
            <a:pPr algn="ctr" eaLnBrk="1" hangingPunct="1"/>
            <a:r>
              <a:rPr lang="zh-CN" altLang="en-US" sz="2000" b="1" dirty="0">
                <a:latin typeface="+mj-ea"/>
                <a:ea typeface="+mj-ea"/>
              </a:rPr>
              <a:t>两条对角线互相</a:t>
            </a:r>
            <a:r>
              <a:rPr lang="zh-CN" altLang="en-US" sz="2000" b="1" dirty="0">
                <a:solidFill>
                  <a:srgbClr val="FF00FF"/>
                </a:solidFill>
                <a:latin typeface="+mj-ea"/>
                <a:ea typeface="+mj-ea"/>
              </a:rPr>
              <a:t>平分</a:t>
            </a:r>
            <a:endParaRPr lang="zh-CN" altLang="en-US" sz="2000" b="1" dirty="0">
              <a:solidFill>
                <a:srgbClr val="FF00FF"/>
              </a:solidFill>
              <a:latin typeface="+mj-ea"/>
              <a:ea typeface="+mj-ea"/>
            </a:endParaRPr>
          </a:p>
        </p:txBody>
      </p:sp>
      <p:sp>
        <p:nvSpPr>
          <p:cNvPr id="26667" name="Text Box 72"/>
          <p:cNvSpPr txBox="1"/>
          <p:nvPr/>
        </p:nvSpPr>
        <p:spPr>
          <a:xfrm>
            <a:off x="7548244" y="1501571"/>
            <a:ext cx="1105037" cy="380480"/>
          </a:xfrm>
          <a:prstGeom prst="rect">
            <a:avLst/>
          </a:prstGeom>
          <a:noFill/>
          <a:ln w="9525">
            <a:noFill/>
          </a:ln>
        </p:spPr>
        <p:txBody>
          <a:bodyPr wrap="none" lIns="36000" tIns="36000" rIns="36000" bIns="36000">
            <a:spAutoFit/>
          </a:bodyPr>
          <a:lstStyle/>
          <a:p>
            <a:pPr algn="ctr" eaLnBrk="1" hangingPunct="1"/>
            <a:r>
              <a:rPr lang="zh-CN" altLang="en-US" sz="2000" b="1" dirty="0">
                <a:latin typeface="+mj-ea"/>
                <a:ea typeface="+mj-ea"/>
              </a:rPr>
              <a:t>中心对称</a:t>
            </a:r>
            <a:endParaRPr lang="zh-CN" altLang="en-US" sz="2000" b="1" dirty="0">
              <a:latin typeface="+mj-ea"/>
              <a:ea typeface="+mj-ea"/>
            </a:endParaRPr>
          </a:p>
        </p:txBody>
      </p:sp>
      <p:sp>
        <p:nvSpPr>
          <p:cNvPr id="7" name="Text Box 54"/>
          <p:cNvSpPr txBox="1"/>
          <p:nvPr/>
        </p:nvSpPr>
        <p:spPr>
          <a:xfrm>
            <a:off x="1613847" y="2199643"/>
            <a:ext cx="1105037" cy="688256"/>
          </a:xfrm>
          <a:prstGeom prst="rect">
            <a:avLst/>
          </a:prstGeom>
          <a:noFill/>
          <a:ln w="9525">
            <a:noFill/>
          </a:ln>
        </p:spPr>
        <p:txBody>
          <a:bodyPr wrap="none" lIns="36000" tIns="36000" rIns="36000" bIns="36000">
            <a:spAutoFit/>
          </a:bodyPr>
          <a:lstStyle/>
          <a:p>
            <a:pPr algn="ctr" eaLnBrk="1" hangingPunct="1"/>
            <a:r>
              <a:rPr lang="zh-CN" altLang="en-US" sz="2000" b="1" dirty="0">
                <a:latin typeface="+mj-ea"/>
                <a:ea typeface="+mj-ea"/>
              </a:rPr>
              <a:t>对边</a:t>
            </a:r>
            <a:r>
              <a:rPr lang="zh-CN" altLang="en-US" sz="2000" b="1" dirty="0">
                <a:solidFill>
                  <a:srgbClr val="0000FF"/>
                </a:solidFill>
                <a:latin typeface="+mj-ea"/>
                <a:ea typeface="+mj-ea"/>
              </a:rPr>
              <a:t>平行</a:t>
            </a:r>
            <a:endParaRPr lang="zh-CN" altLang="en-US" sz="2000" b="1" dirty="0">
              <a:solidFill>
                <a:srgbClr val="0000FF"/>
              </a:solidFill>
              <a:latin typeface="+mj-ea"/>
              <a:ea typeface="+mj-ea"/>
            </a:endParaRPr>
          </a:p>
          <a:p>
            <a:pPr algn="ctr" eaLnBrk="1" hangingPunct="1"/>
            <a:r>
              <a:rPr lang="zh-CN" altLang="en-US" sz="2000" b="1">
                <a:latin typeface="+mj-ea"/>
                <a:ea typeface="+mj-ea"/>
              </a:rPr>
              <a:t>且</a:t>
            </a:r>
            <a:r>
              <a:rPr lang="zh-CN" altLang="en-US" sz="2000" b="1" dirty="0">
                <a:solidFill>
                  <a:srgbClr val="FF3300"/>
                </a:solidFill>
                <a:latin typeface="+mj-ea"/>
                <a:ea typeface="+mj-ea"/>
              </a:rPr>
              <a:t>相等</a:t>
            </a:r>
            <a:endParaRPr lang="zh-CN" altLang="en-US" sz="2000" b="1" dirty="0">
              <a:solidFill>
                <a:srgbClr val="FF3300"/>
              </a:solidFill>
              <a:latin typeface="+mj-ea"/>
              <a:ea typeface="+mj-ea"/>
            </a:endParaRPr>
          </a:p>
        </p:txBody>
      </p:sp>
      <p:sp>
        <p:nvSpPr>
          <p:cNvPr id="8" name="Text Box 60"/>
          <p:cNvSpPr txBox="1"/>
          <p:nvPr/>
        </p:nvSpPr>
        <p:spPr>
          <a:xfrm>
            <a:off x="3060932" y="2155753"/>
            <a:ext cx="1105037" cy="776037"/>
          </a:xfrm>
          <a:prstGeom prst="rect">
            <a:avLst/>
          </a:prstGeom>
          <a:noFill/>
          <a:ln w="9525">
            <a:noFill/>
          </a:ln>
        </p:spPr>
        <p:txBody>
          <a:bodyPr wrap="none" lIns="36000" tIns="36000" rIns="36000" bIns="36000">
            <a:spAutoFit/>
          </a:bodyPr>
          <a:lstStyle/>
          <a:p>
            <a:pPr algn="ctr" eaLnBrk="1" hangingPunct="1">
              <a:lnSpc>
                <a:spcPct val="120000"/>
              </a:lnSpc>
            </a:pPr>
            <a:r>
              <a:rPr lang="zh-CN" altLang="en-US" sz="2000" b="1">
                <a:latin typeface="+mj-ea"/>
                <a:ea typeface="+mj-ea"/>
              </a:rPr>
              <a:t>四</a:t>
            </a:r>
            <a:r>
              <a:rPr lang="zh-CN" altLang="en-US" sz="2000" b="1" dirty="0">
                <a:latin typeface="+mj-ea"/>
                <a:ea typeface="+mj-ea"/>
              </a:rPr>
              <a:t>个角</a:t>
            </a:r>
            <a:endParaRPr lang="zh-CN" altLang="en-US" sz="2000" b="1" dirty="0">
              <a:latin typeface="+mj-ea"/>
              <a:ea typeface="+mj-ea"/>
            </a:endParaRPr>
          </a:p>
          <a:p>
            <a:pPr algn="ctr" eaLnBrk="1" hangingPunct="1">
              <a:lnSpc>
                <a:spcPct val="120000"/>
              </a:lnSpc>
            </a:pPr>
            <a:r>
              <a:rPr lang="zh-CN" altLang="en-US" sz="2000" b="1" dirty="0">
                <a:latin typeface="+mj-ea"/>
                <a:ea typeface="+mj-ea"/>
              </a:rPr>
              <a:t>都是</a:t>
            </a:r>
            <a:r>
              <a:rPr lang="zh-CN" altLang="en-US" sz="2000" b="1" dirty="0">
                <a:solidFill>
                  <a:schemeClr val="accent6">
                    <a:lumMod val="75000"/>
                  </a:schemeClr>
                </a:solidFill>
                <a:latin typeface="+mj-ea"/>
                <a:ea typeface="+mj-ea"/>
              </a:rPr>
              <a:t>直角</a:t>
            </a:r>
            <a:endParaRPr lang="zh-CN" altLang="en-US" sz="2000" b="1" dirty="0">
              <a:solidFill>
                <a:schemeClr val="accent6">
                  <a:lumMod val="75000"/>
                </a:schemeClr>
              </a:solidFill>
              <a:latin typeface="+mj-ea"/>
              <a:ea typeface="+mj-ea"/>
            </a:endParaRPr>
          </a:p>
        </p:txBody>
      </p:sp>
      <p:sp>
        <p:nvSpPr>
          <p:cNvPr id="9" name="Text Box 67"/>
          <p:cNvSpPr txBox="1"/>
          <p:nvPr/>
        </p:nvSpPr>
        <p:spPr>
          <a:xfrm>
            <a:off x="4170652" y="2340419"/>
            <a:ext cx="3281668" cy="406705"/>
          </a:xfrm>
          <a:prstGeom prst="rect">
            <a:avLst/>
          </a:prstGeom>
          <a:noFill/>
          <a:ln w="9525">
            <a:noFill/>
          </a:ln>
        </p:spPr>
        <p:txBody>
          <a:bodyPr wrap="square" lIns="36000" tIns="36000" rIns="36000" bIns="36000">
            <a:spAutoFit/>
          </a:bodyPr>
          <a:lstStyle/>
          <a:p>
            <a:pPr algn="ctr" eaLnBrk="1" hangingPunct="1">
              <a:lnSpc>
                <a:spcPct val="120000"/>
              </a:lnSpc>
            </a:pPr>
            <a:r>
              <a:rPr lang="zh-CN" altLang="en-US" sz="2000" b="1" dirty="0">
                <a:latin typeface="+mj-ea"/>
                <a:ea typeface="+mj-ea"/>
              </a:rPr>
              <a:t>两条对角线互相</a:t>
            </a:r>
            <a:r>
              <a:rPr lang="zh-CN" altLang="en-US" sz="2000" b="1" dirty="0">
                <a:solidFill>
                  <a:srgbClr val="FF00FF"/>
                </a:solidFill>
                <a:latin typeface="+mj-ea"/>
                <a:ea typeface="+mj-ea"/>
              </a:rPr>
              <a:t>平分</a:t>
            </a:r>
            <a:r>
              <a:rPr lang="zh-CN" altLang="en-US" sz="2000" b="1" dirty="0">
                <a:latin typeface="+mj-ea"/>
                <a:ea typeface="+mj-ea"/>
              </a:rPr>
              <a:t>且</a:t>
            </a:r>
            <a:r>
              <a:rPr lang="zh-CN" altLang="en-US" sz="2000" b="1" dirty="0">
                <a:solidFill>
                  <a:srgbClr val="FF3300"/>
                </a:solidFill>
                <a:latin typeface="+mj-ea"/>
                <a:ea typeface="+mj-ea"/>
              </a:rPr>
              <a:t>相等</a:t>
            </a:r>
            <a:endParaRPr lang="zh-CN" altLang="en-US" sz="2000" b="1" dirty="0">
              <a:solidFill>
                <a:srgbClr val="FF3300"/>
              </a:solidFill>
              <a:latin typeface="+mj-ea"/>
              <a:ea typeface="+mj-ea"/>
            </a:endParaRPr>
          </a:p>
        </p:txBody>
      </p:sp>
      <p:sp>
        <p:nvSpPr>
          <p:cNvPr id="10" name="Text Box 73"/>
          <p:cNvSpPr txBox="1"/>
          <p:nvPr/>
        </p:nvSpPr>
        <p:spPr>
          <a:xfrm>
            <a:off x="7549344" y="2155753"/>
            <a:ext cx="1105037" cy="776037"/>
          </a:xfrm>
          <a:prstGeom prst="rect">
            <a:avLst/>
          </a:prstGeom>
          <a:noFill/>
          <a:ln w="9525">
            <a:noFill/>
          </a:ln>
        </p:spPr>
        <p:txBody>
          <a:bodyPr wrap="none" lIns="36000" tIns="36000" rIns="36000" bIns="36000">
            <a:spAutoFit/>
          </a:bodyPr>
          <a:lstStyle/>
          <a:p>
            <a:pPr algn="ctr" eaLnBrk="1" hangingPunct="1">
              <a:lnSpc>
                <a:spcPct val="120000"/>
              </a:lnSpc>
            </a:pPr>
            <a:r>
              <a:rPr lang="zh-CN" altLang="en-US" sz="2000" b="1">
                <a:latin typeface="+mj-ea"/>
                <a:ea typeface="+mj-ea"/>
              </a:rPr>
              <a:t>轴对称</a:t>
            </a:r>
            <a:endParaRPr lang="zh-CN" altLang="en-US" sz="2000" b="1" dirty="0">
              <a:latin typeface="+mj-ea"/>
              <a:ea typeface="+mj-ea"/>
            </a:endParaRPr>
          </a:p>
          <a:p>
            <a:pPr algn="ctr" eaLnBrk="1" hangingPunct="1">
              <a:lnSpc>
                <a:spcPct val="120000"/>
              </a:lnSpc>
            </a:pPr>
            <a:r>
              <a:rPr lang="zh-CN" altLang="en-US" sz="2000" b="1" dirty="0">
                <a:latin typeface="+mj-ea"/>
                <a:ea typeface="+mj-ea"/>
              </a:rPr>
              <a:t>中心对称</a:t>
            </a:r>
            <a:endParaRPr lang="zh-CN" altLang="en-US" sz="2000" b="1" dirty="0">
              <a:latin typeface="+mj-ea"/>
              <a:ea typeface="+mj-ea"/>
            </a:endParaRPr>
          </a:p>
        </p:txBody>
      </p:sp>
      <p:sp>
        <p:nvSpPr>
          <p:cNvPr id="11" name="Text Box 55"/>
          <p:cNvSpPr txBox="1"/>
          <p:nvPr/>
        </p:nvSpPr>
        <p:spPr>
          <a:xfrm>
            <a:off x="1336103" y="3000331"/>
            <a:ext cx="1660525" cy="762315"/>
          </a:xfrm>
          <a:prstGeom prst="rect">
            <a:avLst/>
          </a:prstGeom>
          <a:noFill/>
          <a:ln w="9525">
            <a:noFill/>
          </a:ln>
        </p:spPr>
        <p:txBody>
          <a:bodyPr lIns="36000" tIns="36000" rIns="36000" bIns="36000">
            <a:spAutoFit/>
          </a:bodyPr>
          <a:lstStyle/>
          <a:p>
            <a:pPr algn="ctr" eaLnBrk="1" hangingPunct="1">
              <a:lnSpc>
                <a:spcPct val="120000"/>
              </a:lnSpc>
            </a:pPr>
            <a:r>
              <a:rPr lang="zh-CN" altLang="en-US" sz="2000" b="1" dirty="0">
                <a:latin typeface="+mj-ea"/>
                <a:ea typeface="+mj-ea"/>
              </a:rPr>
              <a:t>对边</a:t>
            </a:r>
            <a:r>
              <a:rPr lang="zh-CN" altLang="en-US" sz="2000" b="1">
                <a:solidFill>
                  <a:srgbClr val="0000FF"/>
                </a:solidFill>
                <a:latin typeface="+mj-ea"/>
                <a:ea typeface="+mj-ea"/>
              </a:rPr>
              <a:t>平行</a:t>
            </a:r>
            <a:r>
              <a:rPr lang="zh-CN" altLang="en-US" sz="2000" b="1">
                <a:latin typeface="+mj-ea"/>
                <a:ea typeface="+mj-ea"/>
              </a:rPr>
              <a:t>，</a:t>
            </a:r>
            <a:endParaRPr lang="en-US" altLang="zh-CN" sz="2000" b="1">
              <a:latin typeface="+mj-ea"/>
              <a:ea typeface="+mj-ea"/>
            </a:endParaRPr>
          </a:p>
          <a:p>
            <a:pPr algn="ctr" eaLnBrk="1" hangingPunct="1">
              <a:lnSpc>
                <a:spcPct val="120000"/>
              </a:lnSpc>
            </a:pPr>
            <a:r>
              <a:rPr lang="zh-CN" altLang="en-US" sz="2000" b="1">
                <a:latin typeface="+mj-ea"/>
                <a:ea typeface="+mj-ea"/>
              </a:rPr>
              <a:t>四</a:t>
            </a:r>
            <a:r>
              <a:rPr lang="zh-CN" altLang="en-US" sz="2000" b="1" dirty="0">
                <a:latin typeface="+mj-ea"/>
                <a:ea typeface="+mj-ea"/>
              </a:rPr>
              <a:t>条边都</a:t>
            </a:r>
            <a:r>
              <a:rPr lang="zh-CN" altLang="en-US" sz="2000" b="1" dirty="0">
                <a:solidFill>
                  <a:srgbClr val="FF3300"/>
                </a:solidFill>
                <a:latin typeface="+mj-ea"/>
                <a:ea typeface="+mj-ea"/>
              </a:rPr>
              <a:t>相等</a:t>
            </a:r>
            <a:endParaRPr lang="zh-CN" altLang="en-US" sz="2000" b="1" dirty="0">
              <a:solidFill>
                <a:srgbClr val="FF3300"/>
              </a:solidFill>
              <a:latin typeface="+mj-ea"/>
              <a:ea typeface="+mj-ea"/>
            </a:endParaRPr>
          </a:p>
        </p:txBody>
      </p:sp>
      <p:sp>
        <p:nvSpPr>
          <p:cNvPr id="12" name="Text Box 62"/>
          <p:cNvSpPr txBox="1"/>
          <p:nvPr/>
        </p:nvSpPr>
        <p:spPr>
          <a:xfrm>
            <a:off x="3041770" y="3207924"/>
            <a:ext cx="1105037" cy="380480"/>
          </a:xfrm>
          <a:prstGeom prst="rect">
            <a:avLst/>
          </a:prstGeom>
          <a:noFill/>
          <a:ln w="9525">
            <a:noFill/>
          </a:ln>
        </p:spPr>
        <p:txBody>
          <a:bodyPr wrap="none" lIns="36000" tIns="36000" rIns="36000" bIns="36000">
            <a:spAutoFit/>
          </a:bodyPr>
          <a:lstStyle/>
          <a:p>
            <a:pPr algn="ctr" eaLnBrk="1" hangingPunct="1"/>
            <a:r>
              <a:rPr lang="zh-CN" altLang="en-US" sz="2000" b="1" dirty="0">
                <a:latin typeface="+mj-ea"/>
                <a:ea typeface="+mj-ea"/>
              </a:rPr>
              <a:t>对角</a:t>
            </a:r>
            <a:r>
              <a:rPr lang="zh-CN" altLang="en-US" sz="2000" b="1" dirty="0">
                <a:solidFill>
                  <a:srgbClr val="FF3300"/>
                </a:solidFill>
                <a:latin typeface="+mj-ea"/>
                <a:ea typeface="+mj-ea"/>
              </a:rPr>
              <a:t>相等</a:t>
            </a:r>
            <a:endParaRPr lang="zh-CN" altLang="en-US" sz="2000" b="1" dirty="0">
              <a:solidFill>
                <a:srgbClr val="FF3300"/>
              </a:solidFill>
              <a:latin typeface="+mj-ea"/>
              <a:ea typeface="+mj-ea"/>
            </a:endParaRPr>
          </a:p>
        </p:txBody>
      </p:sp>
      <p:sp>
        <p:nvSpPr>
          <p:cNvPr id="13" name="Text Box 68"/>
          <p:cNvSpPr txBox="1"/>
          <p:nvPr/>
        </p:nvSpPr>
        <p:spPr>
          <a:xfrm>
            <a:off x="4226634" y="3010146"/>
            <a:ext cx="3169705" cy="776037"/>
          </a:xfrm>
          <a:prstGeom prst="rect">
            <a:avLst/>
          </a:prstGeom>
          <a:noFill/>
          <a:ln w="9525">
            <a:noFill/>
          </a:ln>
        </p:spPr>
        <p:txBody>
          <a:bodyPr wrap="none" lIns="36000" tIns="36000" rIns="36000" bIns="36000">
            <a:spAutoFit/>
          </a:bodyPr>
          <a:lstStyle/>
          <a:p>
            <a:pPr algn="ctr" eaLnBrk="1" hangingPunct="1">
              <a:lnSpc>
                <a:spcPct val="120000"/>
              </a:lnSpc>
            </a:pPr>
            <a:r>
              <a:rPr lang="zh-CN" altLang="en-US" sz="2000" b="1" dirty="0">
                <a:latin typeface="+mj-ea"/>
                <a:ea typeface="+mj-ea"/>
              </a:rPr>
              <a:t>两条对角线互相</a:t>
            </a:r>
            <a:r>
              <a:rPr lang="zh-CN" altLang="en-US" sz="2000" b="1" dirty="0">
                <a:solidFill>
                  <a:schemeClr val="accent6">
                    <a:lumMod val="75000"/>
                  </a:schemeClr>
                </a:solidFill>
                <a:latin typeface="+mj-ea"/>
                <a:ea typeface="+mj-ea"/>
              </a:rPr>
              <a:t>垂直</a:t>
            </a:r>
            <a:r>
              <a:rPr lang="zh-CN" altLang="en-US" sz="2000" b="1" dirty="0">
                <a:solidFill>
                  <a:srgbClr val="FF00FF"/>
                </a:solidFill>
                <a:latin typeface="+mj-ea"/>
                <a:ea typeface="+mj-ea"/>
              </a:rPr>
              <a:t>平分</a:t>
            </a:r>
            <a:r>
              <a:rPr lang="zh-CN" altLang="en-US" sz="2000" b="1" dirty="0">
                <a:latin typeface="+mj-ea"/>
                <a:ea typeface="+mj-ea"/>
              </a:rPr>
              <a:t>，</a:t>
            </a:r>
            <a:endParaRPr lang="zh-CN" altLang="en-US" sz="2000" b="1" dirty="0">
              <a:latin typeface="+mj-ea"/>
              <a:ea typeface="+mj-ea"/>
            </a:endParaRPr>
          </a:p>
          <a:p>
            <a:pPr algn="ctr" eaLnBrk="1" hangingPunct="1">
              <a:lnSpc>
                <a:spcPct val="120000"/>
              </a:lnSpc>
            </a:pPr>
            <a:r>
              <a:rPr lang="zh-CN" altLang="en-US" sz="2000" b="1" dirty="0">
                <a:latin typeface="+mj-ea"/>
                <a:ea typeface="+mj-ea"/>
              </a:rPr>
              <a:t>每条对角线</a:t>
            </a:r>
            <a:r>
              <a:rPr lang="zh-CN" altLang="en-US" sz="2000" b="1" dirty="0">
                <a:solidFill>
                  <a:srgbClr val="FF00FF"/>
                </a:solidFill>
                <a:latin typeface="+mj-ea"/>
                <a:ea typeface="+mj-ea"/>
              </a:rPr>
              <a:t>平分</a:t>
            </a:r>
            <a:r>
              <a:rPr lang="zh-CN" altLang="en-US" sz="2000" b="1" dirty="0">
                <a:latin typeface="+mj-ea"/>
                <a:ea typeface="+mj-ea"/>
              </a:rPr>
              <a:t>一组对角</a:t>
            </a:r>
            <a:endParaRPr lang="zh-CN" altLang="en-US" sz="2000" b="1" dirty="0">
              <a:latin typeface="+mj-ea"/>
              <a:ea typeface="+mj-ea"/>
            </a:endParaRPr>
          </a:p>
        </p:txBody>
      </p:sp>
      <p:sp>
        <p:nvSpPr>
          <p:cNvPr id="14" name="Text Box 74"/>
          <p:cNvSpPr txBox="1"/>
          <p:nvPr/>
        </p:nvSpPr>
        <p:spPr>
          <a:xfrm>
            <a:off x="7530182" y="3010146"/>
            <a:ext cx="1105037" cy="776037"/>
          </a:xfrm>
          <a:prstGeom prst="rect">
            <a:avLst/>
          </a:prstGeom>
          <a:noFill/>
          <a:ln w="9525">
            <a:noFill/>
          </a:ln>
        </p:spPr>
        <p:txBody>
          <a:bodyPr wrap="none" lIns="36000" tIns="36000" rIns="36000" bIns="36000">
            <a:spAutoFit/>
          </a:bodyPr>
          <a:lstStyle/>
          <a:p>
            <a:pPr algn="ctr" eaLnBrk="1" hangingPunct="1">
              <a:lnSpc>
                <a:spcPct val="120000"/>
              </a:lnSpc>
            </a:pPr>
            <a:r>
              <a:rPr lang="zh-CN" altLang="en-US" sz="2000" b="1">
                <a:latin typeface="+mj-ea"/>
                <a:ea typeface="+mj-ea"/>
              </a:rPr>
              <a:t>轴对称</a:t>
            </a:r>
            <a:endParaRPr lang="zh-CN" altLang="en-US" sz="2000" b="1" dirty="0">
              <a:latin typeface="+mj-ea"/>
              <a:ea typeface="+mj-ea"/>
            </a:endParaRPr>
          </a:p>
          <a:p>
            <a:pPr algn="ctr" eaLnBrk="1" hangingPunct="1">
              <a:lnSpc>
                <a:spcPct val="120000"/>
              </a:lnSpc>
            </a:pPr>
            <a:r>
              <a:rPr lang="zh-CN" altLang="en-US" sz="2000" b="1" dirty="0">
                <a:latin typeface="+mj-ea"/>
                <a:ea typeface="+mj-ea"/>
              </a:rPr>
              <a:t>中心对称</a:t>
            </a:r>
            <a:endParaRPr lang="zh-CN" altLang="en-US" sz="2000" b="1" dirty="0">
              <a:latin typeface="+mj-ea"/>
              <a:ea typeface="+mj-ea"/>
            </a:endParaRPr>
          </a:p>
        </p:txBody>
      </p:sp>
      <p:sp>
        <p:nvSpPr>
          <p:cNvPr id="26676" name="Text Box 2"/>
          <p:cNvSpPr txBox="1"/>
          <p:nvPr/>
        </p:nvSpPr>
        <p:spPr>
          <a:xfrm>
            <a:off x="2940784" y="339502"/>
            <a:ext cx="3262432" cy="461665"/>
          </a:xfrm>
          <a:prstGeom prst="rect">
            <a:avLst/>
          </a:prstGeom>
          <a:noFill/>
          <a:ln w="9525">
            <a:noFill/>
          </a:ln>
        </p:spPr>
        <p:txBody>
          <a:bodyPr wrap="none">
            <a:spAutoFit/>
          </a:bodyPr>
          <a:lstStyle/>
          <a:p>
            <a:pPr eaLnBrk="1" hangingPunct="1"/>
            <a:r>
              <a:rPr lang="zh-CN" altLang="en-US" sz="2400" b="1" dirty="0">
                <a:latin typeface="华文中宋" panose="02010600040101010101" pitchFamily="2" charset="-122"/>
                <a:ea typeface="华文中宋" panose="02010600040101010101" pitchFamily="2" charset="-122"/>
              </a:rPr>
              <a:t>几种特殊四边形的</a:t>
            </a:r>
            <a:r>
              <a:rPr lang="zh-CN" altLang="en-US" sz="2400" b="1" dirty="0">
                <a:solidFill>
                  <a:srgbClr val="FF3300"/>
                </a:solidFill>
                <a:latin typeface="华文中宋" panose="02010600040101010101" pitchFamily="2" charset="-122"/>
                <a:ea typeface="华文中宋" panose="02010600040101010101" pitchFamily="2" charset="-122"/>
              </a:rPr>
              <a:t>性质</a:t>
            </a:r>
            <a:endParaRPr lang="zh-CN" altLang="en-US" sz="2400" b="1" dirty="0">
              <a:solidFill>
                <a:srgbClr val="FF3300"/>
              </a:solidFill>
              <a:latin typeface="华文中宋" panose="02010600040101010101" pitchFamily="2" charset="-122"/>
              <a:ea typeface="华文中宋" panose="02010600040101010101" pitchFamily="2" charset="-122"/>
            </a:endParaRPr>
          </a:p>
        </p:txBody>
      </p:sp>
      <p:sp>
        <p:nvSpPr>
          <p:cNvPr id="16" name="Text Box 56"/>
          <p:cNvSpPr txBox="1"/>
          <p:nvPr/>
        </p:nvSpPr>
        <p:spPr>
          <a:xfrm>
            <a:off x="1336103" y="3902930"/>
            <a:ext cx="1660525" cy="781945"/>
          </a:xfrm>
          <a:prstGeom prst="rect">
            <a:avLst/>
          </a:prstGeom>
          <a:noFill/>
          <a:ln w="9525">
            <a:noFill/>
          </a:ln>
        </p:spPr>
        <p:txBody>
          <a:bodyPr lIns="36000" tIns="36000" rIns="36000" bIns="36000">
            <a:spAutoFit/>
          </a:bodyPr>
          <a:lstStyle/>
          <a:p>
            <a:pPr algn="ctr" eaLnBrk="1" hangingPunct="1">
              <a:lnSpc>
                <a:spcPct val="120000"/>
              </a:lnSpc>
            </a:pPr>
            <a:r>
              <a:rPr lang="zh-CN" altLang="en-US" sz="2000" b="1" dirty="0">
                <a:latin typeface="+mj-ea"/>
                <a:ea typeface="+mj-ea"/>
              </a:rPr>
              <a:t>对边</a:t>
            </a:r>
            <a:r>
              <a:rPr lang="zh-CN" altLang="en-US" sz="2000" b="1" dirty="0">
                <a:solidFill>
                  <a:srgbClr val="0000FF"/>
                </a:solidFill>
                <a:latin typeface="+mj-ea"/>
                <a:ea typeface="+mj-ea"/>
              </a:rPr>
              <a:t>平行</a:t>
            </a:r>
            <a:r>
              <a:rPr lang="zh-CN" altLang="en-US" sz="2000" b="1" dirty="0">
                <a:latin typeface="+mj-ea"/>
                <a:ea typeface="+mj-ea"/>
              </a:rPr>
              <a:t>，</a:t>
            </a:r>
            <a:endParaRPr lang="zh-CN" altLang="en-US" sz="2000" b="1" dirty="0">
              <a:latin typeface="+mj-ea"/>
              <a:ea typeface="+mj-ea"/>
            </a:endParaRPr>
          </a:p>
          <a:p>
            <a:pPr algn="ctr" eaLnBrk="1" hangingPunct="1">
              <a:lnSpc>
                <a:spcPct val="120000"/>
              </a:lnSpc>
            </a:pPr>
            <a:r>
              <a:rPr lang="zh-CN" altLang="en-US" sz="2000" b="1" dirty="0">
                <a:latin typeface="+mj-ea"/>
                <a:ea typeface="+mj-ea"/>
              </a:rPr>
              <a:t>四条边都</a:t>
            </a:r>
            <a:r>
              <a:rPr lang="zh-CN" altLang="en-US" sz="2000" b="1" dirty="0">
                <a:solidFill>
                  <a:srgbClr val="FF3300"/>
                </a:solidFill>
                <a:latin typeface="+mj-ea"/>
                <a:ea typeface="+mj-ea"/>
              </a:rPr>
              <a:t>相等</a:t>
            </a:r>
            <a:endParaRPr lang="zh-CN" altLang="en-US" sz="2000" b="1" dirty="0">
              <a:solidFill>
                <a:srgbClr val="FF3300"/>
              </a:solidFill>
              <a:latin typeface="+mj-ea"/>
              <a:ea typeface="+mj-ea"/>
            </a:endParaRPr>
          </a:p>
        </p:txBody>
      </p:sp>
      <p:sp>
        <p:nvSpPr>
          <p:cNvPr id="17" name="Text Box 63"/>
          <p:cNvSpPr txBox="1"/>
          <p:nvPr/>
        </p:nvSpPr>
        <p:spPr>
          <a:xfrm>
            <a:off x="3059832" y="3949774"/>
            <a:ext cx="1105037" cy="688256"/>
          </a:xfrm>
          <a:prstGeom prst="rect">
            <a:avLst/>
          </a:prstGeom>
          <a:noFill/>
          <a:ln w="9525">
            <a:noFill/>
          </a:ln>
        </p:spPr>
        <p:txBody>
          <a:bodyPr wrap="none" lIns="36000" tIns="36000" rIns="36000" bIns="36000">
            <a:spAutoFit/>
          </a:bodyPr>
          <a:lstStyle/>
          <a:p>
            <a:pPr algn="ctr" eaLnBrk="1" hangingPunct="1"/>
            <a:r>
              <a:rPr lang="zh-CN" altLang="en-US" sz="2000" b="1">
                <a:latin typeface="+mj-ea"/>
                <a:ea typeface="+mj-ea"/>
              </a:rPr>
              <a:t>四</a:t>
            </a:r>
            <a:r>
              <a:rPr lang="zh-CN" altLang="en-US" sz="2000" b="1" dirty="0">
                <a:latin typeface="+mj-ea"/>
                <a:ea typeface="+mj-ea"/>
              </a:rPr>
              <a:t>个角</a:t>
            </a:r>
            <a:endParaRPr lang="zh-CN" altLang="en-US" sz="2000" b="1" dirty="0">
              <a:latin typeface="+mj-ea"/>
              <a:ea typeface="+mj-ea"/>
            </a:endParaRPr>
          </a:p>
          <a:p>
            <a:pPr algn="ctr" eaLnBrk="1" hangingPunct="1"/>
            <a:r>
              <a:rPr lang="zh-CN" altLang="en-US" sz="2000" b="1" dirty="0">
                <a:latin typeface="+mj-ea"/>
                <a:ea typeface="+mj-ea"/>
              </a:rPr>
              <a:t>都是</a:t>
            </a:r>
            <a:r>
              <a:rPr lang="zh-CN" altLang="en-US" sz="2000" b="1" dirty="0">
                <a:solidFill>
                  <a:schemeClr val="accent6">
                    <a:lumMod val="75000"/>
                  </a:schemeClr>
                </a:solidFill>
                <a:latin typeface="+mj-ea"/>
                <a:ea typeface="+mj-ea"/>
              </a:rPr>
              <a:t>直角</a:t>
            </a:r>
            <a:endParaRPr lang="zh-CN" altLang="en-US" sz="2000" b="1" dirty="0">
              <a:solidFill>
                <a:schemeClr val="accent6">
                  <a:lumMod val="75000"/>
                </a:schemeClr>
              </a:solidFill>
              <a:latin typeface="+mj-ea"/>
              <a:ea typeface="+mj-ea"/>
            </a:endParaRPr>
          </a:p>
        </p:txBody>
      </p:sp>
      <p:sp>
        <p:nvSpPr>
          <p:cNvPr id="18" name="Text Box 69"/>
          <p:cNvSpPr txBox="1"/>
          <p:nvPr/>
        </p:nvSpPr>
        <p:spPr>
          <a:xfrm>
            <a:off x="4263153" y="3795886"/>
            <a:ext cx="3096666" cy="996033"/>
          </a:xfrm>
          <a:prstGeom prst="rect">
            <a:avLst/>
          </a:prstGeom>
          <a:noFill/>
          <a:ln w="9525">
            <a:noFill/>
          </a:ln>
        </p:spPr>
        <p:txBody>
          <a:bodyPr wrap="square" lIns="36000" tIns="36000" rIns="36000" bIns="36000">
            <a:spAutoFit/>
          </a:bodyPr>
          <a:lstStyle/>
          <a:p>
            <a:pPr algn="ctr" eaLnBrk="1" hangingPunct="1"/>
            <a:r>
              <a:rPr lang="zh-CN" altLang="en-US" sz="2000" b="1" dirty="0">
                <a:latin typeface="+mj-ea"/>
                <a:ea typeface="+mj-ea"/>
              </a:rPr>
              <a:t>两条对角线互相</a:t>
            </a:r>
            <a:r>
              <a:rPr lang="zh-CN" altLang="en-US" sz="2000" b="1" dirty="0">
                <a:solidFill>
                  <a:schemeClr val="accent6">
                    <a:lumMod val="75000"/>
                  </a:schemeClr>
                </a:solidFill>
                <a:latin typeface="+mj-ea"/>
                <a:ea typeface="+mj-ea"/>
              </a:rPr>
              <a:t>垂直</a:t>
            </a:r>
            <a:r>
              <a:rPr lang="zh-CN" altLang="en-US" sz="2000" b="1" dirty="0">
                <a:solidFill>
                  <a:srgbClr val="FF00FF"/>
                </a:solidFill>
                <a:latin typeface="+mj-ea"/>
                <a:ea typeface="+mj-ea"/>
              </a:rPr>
              <a:t>平分</a:t>
            </a:r>
            <a:r>
              <a:rPr lang="zh-CN" altLang="en-US" sz="2000" b="1">
                <a:latin typeface="+mj-ea"/>
                <a:ea typeface="+mj-ea"/>
              </a:rPr>
              <a:t>且</a:t>
            </a:r>
            <a:r>
              <a:rPr lang="zh-CN" altLang="en-US" sz="2000" b="1">
                <a:solidFill>
                  <a:srgbClr val="FF3300"/>
                </a:solidFill>
                <a:latin typeface="+mj-ea"/>
                <a:ea typeface="+mj-ea"/>
              </a:rPr>
              <a:t>相等</a:t>
            </a:r>
            <a:r>
              <a:rPr lang="zh-CN" altLang="en-US" sz="2000" b="1">
                <a:latin typeface="+mj-ea"/>
                <a:ea typeface="+mj-ea"/>
              </a:rPr>
              <a:t>，</a:t>
            </a:r>
            <a:r>
              <a:rPr lang="en-US" altLang="zh-CN" sz="2000" b="1">
                <a:latin typeface="+mj-ea"/>
                <a:ea typeface="+mj-ea"/>
              </a:rPr>
              <a:t> </a:t>
            </a:r>
            <a:r>
              <a:rPr lang="zh-CN" altLang="en-US" sz="2000" b="1" dirty="0">
                <a:latin typeface="+mj-ea"/>
                <a:ea typeface="+mj-ea"/>
              </a:rPr>
              <a:t>每条对角线</a:t>
            </a:r>
            <a:r>
              <a:rPr lang="zh-CN" altLang="en-US" sz="2000" b="1" dirty="0">
                <a:solidFill>
                  <a:srgbClr val="FF00FF"/>
                </a:solidFill>
                <a:latin typeface="+mj-ea"/>
                <a:ea typeface="+mj-ea"/>
              </a:rPr>
              <a:t>平分</a:t>
            </a:r>
            <a:r>
              <a:rPr lang="zh-CN" altLang="en-US" sz="2000" b="1" dirty="0">
                <a:latin typeface="+mj-ea"/>
                <a:ea typeface="+mj-ea"/>
              </a:rPr>
              <a:t>一组对角</a:t>
            </a:r>
            <a:endParaRPr lang="zh-CN" altLang="en-US" sz="2000" b="1" dirty="0">
              <a:latin typeface="+mj-ea"/>
              <a:ea typeface="+mj-ea"/>
            </a:endParaRPr>
          </a:p>
        </p:txBody>
      </p:sp>
      <p:sp>
        <p:nvSpPr>
          <p:cNvPr id="19" name="Text Box 75"/>
          <p:cNvSpPr txBox="1"/>
          <p:nvPr/>
        </p:nvSpPr>
        <p:spPr>
          <a:xfrm>
            <a:off x="7548244" y="3905884"/>
            <a:ext cx="1105037" cy="776037"/>
          </a:xfrm>
          <a:prstGeom prst="rect">
            <a:avLst/>
          </a:prstGeom>
          <a:noFill/>
          <a:ln w="9525">
            <a:noFill/>
          </a:ln>
        </p:spPr>
        <p:txBody>
          <a:bodyPr wrap="none" lIns="36000" tIns="36000" rIns="36000" bIns="36000">
            <a:spAutoFit/>
          </a:bodyPr>
          <a:lstStyle/>
          <a:p>
            <a:pPr algn="ctr" eaLnBrk="1" hangingPunct="1">
              <a:lnSpc>
                <a:spcPct val="120000"/>
              </a:lnSpc>
            </a:pPr>
            <a:r>
              <a:rPr lang="zh-CN" altLang="en-US" sz="2000" b="1">
                <a:latin typeface="+mj-ea"/>
                <a:ea typeface="+mj-ea"/>
              </a:rPr>
              <a:t>轴对称</a:t>
            </a:r>
            <a:endParaRPr lang="zh-CN" altLang="en-US" sz="2000" b="1" dirty="0">
              <a:latin typeface="+mj-ea"/>
              <a:ea typeface="+mj-ea"/>
            </a:endParaRPr>
          </a:p>
          <a:p>
            <a:pPr algn="ctr" eaLnBrk="1" hangingPunct="1">
              <a:lnSpc>
                <a:spcPct val="120000"/>
              </a:lnSpc>
            </a:pPr>
            <a:r>
              <a:rPr lang="zh-CN" altLang="en-US" sz="2000" b="1" dirty="0">
                <a:latin typeface="+mj-ea"/>
                <a:ea typeface="+mj-ea"/>
              </a:rPr>
              <a:t>中心对称</a:t>
            </a:r>
            <a:endParaRPr lang="zh-CN" altLang="en-US" sz="2000" b="1" dirty="0">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ox(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ox(i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ox(i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ox(in)">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ox(in)">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ox(i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ox(in)">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ox(in)">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6" grpId="0"/>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文本框 2"/>
          <p:cNvSpPr txBox="1"/>
          <p:nvPr/>
        </p:nvSpPr>
        <p:spPr>
          <a:xfrm>
            <a:off x="2286000" y="309885"/>
            <a:ext cx="4572000" cy="461665"/>
          </a:xfrm>
          <a:prstGeom prst="rect">
            <a:avLst/>
          </a:prstGeom>
          <a:noFill/>
          <a:ln w="9525">
            <a:noFill/>
          </a:ln>
        </p:spPr>
        <p:txBody>
          <a:bodyPr>
            <a:spAutoFit/>
          </a:bodyPr>
          <a:lstStyle/>
          <a:p>
            <a:pPr algn="ctr"/>
            <a:r>
              <a:rPr lang="zh-CN" altLang="en-US" sz="2400" b="1" dirty="0">
                <a:latin typeface="华文中宋" panose="02010600040101010101" pitchFamily="2" charset="-122"/>
                <a:ea typeface="华文中宋" panose="02010600040101010101" pitchFamily="2" charset="-122"/>
              </a:rPr>
              <a:t>特殊四边形的常用</a:t>
            </a:r>
            <a:r>
              <a:rPr lang="zh-CN" altLang="en-US" sz="2400" b="1" dirty="0">
                <a:solidFill>
                  <a:srgbClr val="FF3300"/>
                </a:solidFill>
                <a:latin typeface="华文中宋" panose="02010600040101010101" pitchFamily="2" charset="-122"/>
                <a:ea typeface="华文中宋" panose="02010600040101010101" pitchFamily="2" charset="-122"/>
              </a:rPr>
              <a:t>判定</a:t>
            </a:r>
            <a:r>
              <a:rPr lang="zh-CN" altLang="en-US" sz="2400" b="1" dirty="0">
                <a:latin typeface="华文中宋" panose="02010600040101010101" pitchFamily="2" charset="-122"/>
                <a:ea typeface="华文中宋" panose="02010600040101010101" pitchFamily="2" charset="-122"/>
              </a:rPr>
              <a:t>方法</a:t>
            </a:r>
            <a:endParaRPr lang="zh-CN" altLang="en-US" sz="2400" dirty="0">
              <a:latin typeface="华文中宋" panose="02010600040101010101" pitchFamily="2" charset="-122"/>
              <a:ea typeface="华文中宋" panose="02010600040101010101" pitchFamily="2" charset="-122"/>
            </a:endParaRPr>
          </a:p>
        </p:txBody>
      </p:sp>
      <p:graphicFrame>
        <p:nvGraphicFramePr>
          <p:cNvPr id="3" name="Group 3"/>
          <p:cNvGraphicFramePr>
            <a:graphicFrameLocks noGrp="1"/>
          </p:cNvGraphicFramePr>
          <p:nvPr/>
        </p:nvGraphicFramePr>
        <p:xfrm>
          <a:off x="443234" y="843558"/>
          <a:ext cx="8171327" cy="4020219"/>
        </p:xfrm>
        <a:graphic>
          <a:graphicData uri="http://schemas.openxmlformats.org/drawingml/2006/table">
            <a:tbl>
              <a:tblPr/>
              <a:tblGrid>
                <a:gridCol w="863327"/>
                <a:gridCol w="7308000"/>
              </a:tblGrid>
              <a:tr h="1032313">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2313">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7481">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8112">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68" name="Text Box 23"/>
          <p:cNvSpPr txBox="1"/>
          <p:nvPr/>
        </p:nvSpPr>
        <p:spPr>
          <a:xfrm>
            <a:off x="395536" y="975320"/>
            <a:ext cx="960519" cy="707886"/>
          </a:xfrm>
          <a:prstGeom prst="rect">
            <a:avLst/>
          </a:prstGeom>
          <a:noFill/>
          <a:ln w="9525">
            <a:noFill/>
          </a:ln>
        </p:spPr>
        <p:txBody>
          <a:bodyPr wrap="none">
            <a:spAutoFit/>
          </a:bodyPr>
          <a:lstStyle/>
          <a:p>
            <a:pPr algn="ctr" eaLnBrk="1" hangingPunct="1"/>
            <a:r>
              <a:rPr lang="zh-CN" altLang="zh-CN" sz="2000" b="1" dirty="0">
                <a:latin typeface="宋体" panose="02010600030101010101" pitchFamily="2" charset="-122"/>
                <a:ea typeface="宋体" panose="02010600030101010101" pitchFamily="2" charset="-122"/>
              </a:rPr>
              <a:t> </a:t>
            </a:r>
            <a:r>
              <a:rPr lang="zh-CN" altLang="en-US" sz="2000" b="1" dirty="0">
                <a:latin typeface="宋体" panose="02010600030101010101" pitchFamily="2" charset="-122"/>
                <a:ea typeface="宋体" panose="02010600030101010101" pitchFamily="2" charset="-122"/>
              </a:rPr>
              <a:t>平行 </a:t>
            </a:r>
            <a:endParaRPr lang="zh-CN" altLang="en-US" sz="2000" b="1" dirty="0">
              <a:latin typeface="宋体" panose="02010600030101010101" pitchFamily="2" charset="-122"/>
              <a:ea typeface="宋体" panose="02010600030101010101" pitchFamily="2" charset="-122"/>
            </a:endParaRPr>
          </a:p>
          <a:p>
            <a:pPr algn="ctr" eaLnBrk="1" hangingPunct="1"/>
            <a:r>
              <a:rPr lang="zh-CN" altLang="en-US" sz="2000" b="1" dirty="0">
                <a:latin typeface="宋体" panose="02010600030101010101" pitchFamily="2" charset="-122"/>
                <a:ea typeface="宋体" panose="02010600030101010101" pitchFamily="2" charset="-122"/>
              </a:rPr>
              <a:t>四边形</a:t>
            </a:r>
            <a:endParaRPr lang="zh-CN" altLang="en-US" sz="2000" b="1" dirty="0">
              <a:latin typeface="宋体" panose="02010600030101010101" pitchFamily="2" charset="-122"/>
              <a:ea typeface="宋体" panose="02010600030101010101" pitchFamily="2" charset="-122"/>
            </a:endParaRPr>
          </a:p>
        </p:txBody>
      </p:sp>
      <p:sp>
        <p:nvSpPr>
          <p:cNvPr id="27669" name="Text Box 24"/>
          <p:cNvSpPr txBox="1"/>
          <p:nvPr/>
        </p:nvSpPr>
        <p:spPr>
          <a:xfrm>
            <a:off x="1360512" y="923950"/>
            <a:ext cx="3151825" cy="40011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1</a:t>
            </a:r>
            <a:r>
              <a:rPr lang="zh-CN" altLang="en-US" sz="2000" b="1" dirty="0">
                <a:latin typeface="Times New Roman" panose="02020603050405020304" pitchFamily="18" charset="0"/>
                <a:ea typeface="宋体" panose="02010600030101010101" pitchFamily="2" charset="-122"/>
              </a:rPr>
              <a:t>）两组</a:t>
            </a:r>
            <a:r>
              <a:rPr lang="zh-CN" altLang="en-US" sz="2000" b="1" dirty="0">
                <a:solidFill>
                  <a:srgbClr val="FF5050"/>
                </a:solidFill>
                <a:latin typeface="Times New Roman" panose="02020603050405020304" pitchFamily="18" charset="0"/>
                <a:ea typeface="宋体" panose="02010600030101010101" pitchFamily="2" charset="-122"/>
              </a:rPr>
              <a:t>对边</a:t>
            </a:r>
            <a:r>
              <a:rPr lang="zh-CN" altLang="en-US" sz="2000" b="1" dirty="0">
                <a:latin typeface="Times New Roman" panose="02020603050405020304" pitchFamily="18" charset="0"/>
                <a:ea typeface="宋体" panose="02010600030101010101" pitchFamily="2" charset="-122"/>
              </a:rPr>
              <a:t>分别平行；</a:t>
            </a:r>
            <a:endParaRPr lang="zh-CN" altLang="en-US" sz="2000" b="1" dirty="0">
              <a:latin typeface="Times New Roman" panose="02020603050405020304" pitchFamily="18" charset="0"/>
              <a:ea typeface="宋体" panose="02010600030101010101" pitchFamily="2" charset="-122"/>
            </a:endParaRPr>
          </a:p>
        </p:txBody>
      </p:sp>
      <p:sp>
        <p:nvSpPr>
          <p:cNvPr id="27670" name="Text Box 25"/>
          <p:cNvSpPr txBox="1"/>
          <p:nvPr/>
        </p:nvSpPr>
        <p:spPr>
          <a:xfrm>
            <a:off x="4067944" y="923950"/>
            <a:ext cx="3151825" cy="40011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2</a:t>
            </a:r>
            <a:r>
              <a:rPr lang="zh-CN" altLang="en-US" sz="2000" b="1" dirty="0">
                <a:latin typeface="Times New Roman" panose="02020603050405020304" pitchFamily="18" charset="0"/>
                <a:ea typeface="宋体" panose="02010600030101010101" pitchFamily="2" charset="-122"/>
              </a:rPr>
              <a:t>）两组</a:t>
            </a:r>
            <a:r>
              <a:rPr lang="zh-CN" altLang="en-US" sz="2000" b="1" dirty="0">
                <a:solidFill>
                  <a:srgbClr val="FF5050"/>
                </a:solidFill>
                <a:latin typeface="Times New Roman" panose="02020603050405020304" pitchFamily="18" charset="0"/>
                <a:ea typeface="宋体" panose="02010600030101010101" pitchFamily="2" charset="-122"/>
              </a:rPr>
              <a:t>对边</a:t>
            </a:r>
            <a:r>
              <a:rPr lang="zh-CN" altLang="en-US" sz="2000" b="1" dirty="0">
                <a:latin typeface="Times New Roman" panose="02020603050405020304" pitchFamily="18" charset="0"/>
                <a:ea typeface="宋体" panose="02010600030101010101" pitchFamily="2" charset="-122"/>
              </a:rPr>
              <a:t>分别相等；</a:t>
            </a:r>
            <a:endParaRPr lang="zh-CN" altLang="en-US" sz="2000" b="1" dirty="0">
              <a:latin typeface="Times New Roman" panose="02020603050405020304" pitchFamily="18" charset="0"/>
              <a:ea typeface="宋体" panose="02010600030101010101" pitchFamily="2" charset="-122"/>
            </a:endParaRPr>
          </a:p>
        </p:txBody>
      </p:sp>
      <p:sp>
        <p:nvSpPr>
          <p:cNvPr id="27672" name="Text Box 29"/>
          <p:cNvSpPr txBox="1"/>
          <p:nvPr/>
        </p:nvSpPr>
        <p:spPr>
          <a:xfrm>
            <a:off x="2699792" y="1422727"/>
            <a:ext cx="3409908" cy="40011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4</a:t>
            </a:r>
            <a:r>
              <a:rPr lang="zh-CN" altLang="en-US" sz="2000" b="1" dirty="0">
                <a:latin typeface="Times New Roman" panose="02020603050405020304" pitchFamily="18" charset="0"/>
                <a:ea typeface="宋体" panose="02010600030101010101" pitchFamily="2" charset="-122"/>
              </a:rPr>
              <a:t>）两条</a:t>
            </a:r>
            <a:r>
              <a:rPr lang="zh-CN" altLang="en-US" sz="2000" b="1" dirty="0">
                <a:solidFill>
                  <a:schemeClr val="accent2"/>
                </a:solidFill>
                <a:latin typeface="Times New Roman" panose="02020603050405020304" pitchFamily="18" charset="0"/>
                <a:ea typeface="宋体" panose="02010600030101010101" pitchFamily="2" charset="-122"/>
              </a:rPr>
              <a:t>对角线</a:t>
            </a:r>
            <a:r>
              <a:rPr lang="zh-CN" altLang="en-US" sz="2000" b="1" dirty="0">
                <a:latin typeface="Times New Roman" panose="02020603050405020304" pitchFamily="18" charset="0"/>
                <a:ea typeface="宋体" panose="02010600030101010101" pitchFamily="2" charset="-122"/>
              </a:rPr>
              <a:t>互相平分；</a:t>
            </a:r>
            <a:endParaRPr lang="zh-CN" altLang="en-US" sz="2000" b="1" dirty="0">
              <a:latin typeface="Times New Roman" panose="02020603050405020304" pitchFamily="18" charset="0"/>
              <a:ea typeface="宋体" panose="02010600030101010101" pitchFamily="2" charset="-122"/>
            </a:endParaRPr>
          </a:p>
        </p:txBody>
      </p:sp>
      <p:sp>
        <p:nvSpPr>
          <p:cNvPr id="27673" name="Text Box 30"/>
          <p:cNvSpPr txBox="1"/>
          <p:nvPr/>
        </p:nvSpPr>
        <p:spPr>
          <a:xfrm>
            <a:off x="5724128" y="1422727"/>
            <a:ext cx="2893741" cy="400110"/>
          </a:xfrm>
          <a:prstGeom prst="rect">
            <a:avLst/>
          </a:prstGeom>
          <a:noFill/>
          <a:ln w="9525">
            <a:noFill/>
          </a:ln>
        </p:spPr>
        <p:txBody>
          <a:bodyPr wrap="squar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5</a:t>
            </a:r>
            <a:r>
              <a:rPr lang="zh-CN" altLang="en-US" sz="2000" b="1" dirty="0">
                <a:latin typeface="Times New Roman" panose="02020603050405020304" pitchFamily="18" charset="0"/>
                <a:ea typeface="宋体" panose="02010600030101010101" pitchFamily="2" charset="-122"/>
              </a:rPr>
              <a:t>）两组</a:t>
            </a:r>
            <a:r>
              <a:rPr lang="zh-CN" altLang="en-US" sz="2000" b="1" dirty="0">
                <a:solidFill>
                  <a:srgbClr val="FF00FF"/>
                </a:solidFill>
                <a:latin typeface="Times New Roman" panose="02020603050405020304" pitchFamily="18" charset="0"/>
                <a:ea typeface="宋体" panose="02010600030101010101" pitchFamily="2" charset="-122"/>
              </a:rPr>
              <a:t>对角</a:t>
            </a:r>
            <a:r>
              <a:rPr lang="zh-CN" altLang="en-US" sz="2000" b="1" dirty="0">
                <a:latin typeface="Times New Roman" panose="02020603050405020304" pitchFamily="18" charset="0"/>
                <a:ea typeface="宋体" panose="02010600030101010101" pitchFamily="2" charset="-122"/>
              </a:rPr>
              <a:t>分别相等</a:t>
            </a:r>
            <a:endParaRPr lang="zh-CN" altLang="en-US" sz="2000" b="1" dirty="0">
              <a:latin typeface="Times New Roman" panose="02020603050405020304" pitchFamily="18" charset="0"/>
              <a:ea typeface="宋体" panose="02010600030101010101" pitchFamily="2" charset="-122"/>
            </a:endParaRPr>
          </a:p>
        </p:txBody>
      </p:sp>
      <p:sp>
        <p:nvSpPr>
          <p:cNvPr id="27674" name="Text Box 31"/>
          <p:cNvSpPr txBox="1"/>
          <p:nvPr/>
        </p:nvSpPr>
        <p:spPr>
          <a:xfrm>
            <a:off x="525379" y="2273895"/>
            <a:ext cx="700833" cy="400110"/>
          </a:xfrm>
          <a:prstGeom prst="rect">
            <a:avLst/>
          </a:prstGeom>
          <a:noFill/>
          <a:ln w="9525">
            <a:noFill/>
          </a:ln>
        </p:spPr>
        <p:txBody>
          <a:bodyPr wrap="none">
            <a:spAutoFit/>
          </a:bodyPr>
          <a:lstStyle/>
          <a:p>
            <a:pPr algn="ctr" eaLnBrk="1" hangingPunct="1"/>
            <a:r>
              <a:rPr lang="zh-CN" altLang="en-US" sz="2000" b="1">
                <a:latin typeface="宋体" panose="02010600030101010101" pitchFamily="2" charset="-122"/>
                <a:ea typeface="宋体" panose="02010600030101010101" pitchFamily="2" charset="-122"/>
              </a:rPr>
              <a:t>矩形</a:t>
            </a:r>
            <a:endParaRPr lang="zh-CN" altLang="en-US" sz="2000" b="1" dirty="0">
              <a:latin typeface="宋体" panose="02010600030101010101" pitchFamily="2" charset="-122"/>
              <a:ea typeface="宋体" panose="02010600030101010101" pitchFamily="2" charset="-122"/>
            </a:endParaRPr>
          </a:p>
        </p:txBody>
      </p:sp>
      <p:sp>
        <p:nvSpPr>
          <p:cNvPr id="13" name="Text Box 32"/>
          <p:cNvSpPr txBox="1"/>
          <p:nvPr/>
        </p:nvSpPr>
        <p:spPr>
          <a:xfrm>
            <a:off x="1360512" y="1918269"/>
            <a:ext cx="2893741" cy="400110"/>
          </a:xfrm>
          <a:prstGeom prst="rect">
            <a:avLst/>
          </a:prstGeom>
          <a:noFill/>
          <a:ln w="9525">
            <a:noFill/>
          </a:ln>
        </p:spPr>
        <p:txBody>
          <a:bodyPr wrap="none">
            <a:spAutoFit/>
          </a:bodyPr>
          <a:lstStyle/>
          <a:p>
            <a:pPr eaLnBrk="1" hangingPunct="1"/>
            <a:r>
              <a:rPr lang="zh-CN" altLang="en-US" sz="2000" b="1">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1</a:t>
            </a:r>
            <a:r>
              <a:rPr lang="zh-CN" altLang="en-US" sz="2000" b="1" dirty="0">
                <a:latin typeface="Times New Roman" panose="02020603050405020304" pitchFamily="18" charset="0"/>
                <a:ea typeface="宋体" panose="02010600030101010101" pitchFamily="2" charset="-122"/>
              </a:rPr>
              <a:t>）有三个角是直角；</a:t>
            </a:r>
            <a:endParaRPr lang="zh-CN" altLang="en-US" sz="2000" b="1" dirty="0">
              <a:latin typeface="Times New Roman" panose="02020603050405020304" pitchFamily="18" charset="0"/>
              <a:ea typeface="宋体" panose="02010600030101010101" pitchFamily="2" charset="-122"/>
            </a:endParaRPr>
          </a:p>
        </p:txBody>
      </p:sp>
      <p:sp>
        <p:nvSpPr>
          <p:cNvPr id="14" name="Text Box 33"/>
          <p:cNvSpPr txBox="1"/>
          <p:nvPr/>
        </p:nvSpPr>
        <p:spPr>
          <a:xfrm>
            <a:off x="4291334" y="1918269"/>
            <a:ext cx="4442242" cy="40011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2</a:t>
            </a:r>
            <a:r>
              <a:rPr lang="zh-CN" altLang="en-US" sz="2000" b="1" dirty="0">
                <a:latin typeface="Times New Roman" panose="02020603050405020304" pitchFamily="18" charset="0"/>
                <a:ea typeface="宋体" panose="02010600030101010101" pitchFamily="2" charset="-122"/>
              </a:rPr>
              <a:t>）有一个角是直角的</a:t>
            </a:r>
            <a:r>
              <a:rPr lang="zh-CN" altLang="en-US" sz="2000" b="1" dirty="0">
                <a:solidFill>
                  <a:srgbClr val="FF3399"/>
                </a:solidFill>
                <a:latin typeface="Times New Roman" panose="02020603050405020304" pitchFamily="18" charset="0"/>
                <a:ea typeface="宋体" panose="02010600030101010101" pitchFamily="2" charset="-122"/>
              </a:rPr>
              <a:t>平行四边形</a:t>
            </a:r>
            <a:r>
              <a:rPr lang="zh-CN" altLang="en-US" sz="2000" b="1" dirty="0">
                <a:latin typeface="Times New Roman" panose="02020603050405020304" pitchFamily="18" charset="0"/>
                <a:ea typeface="宋体" panose="02010600030101010101" pitchFamily="2" charset="-122"/>
              </a:rPr>
              <a:t>；</a:t>
            </a:r>
            <a:endParaRPr lang="zh-CN" altLang="en-US" sz="2000" b="1" dirty="0">
              <a:latin typeface="Times New Roman" panose="02020603050405020304" pitchFamily="18" charset="0"/>
              <a:ea typeface="宋体" panose="02010600030101010101" pitchFamily="2" charset="-122"/>
            </a:endParaRPr>
          </a:p>
        </p:txBody>
      </p:sp>
      <p:sp>
        <p:nvSpPr>
          <p:cNvPr id="15" name="Text Box 34"/>
          <p:cNvSpPr txBox="1"/>
          <p:nvPr/>
        </p:nvSpPr>
        <p:spPr>
          <a:xfrm>
            <a:off x="1360512" y="2417046"/>
            <a:ext cx="4248150" cy="40005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）两条对角线相等的</a:t>
            </a:r>
            <a:r>
              <a:rPr lang="zh-CN" altLang="en-US" sz="2000" b="1" dirty="0">
                <a:solidFill>
                  <a:srgbClr val="FF3399"/>
                </a:solidFill>
                <a:latin typeface="Times New Roman" panose="02020603050405020304" pitchFamily="18" charset="0"/>
                <a:ea typeface="宋体" panose="02010600030101010101" pitchFamily="2" charset="-122"/>
              </a:rPr>
              <a:t>平行四边形</a:t>
            </a:r>
            <a:r>
              <a:rPr lang="zh-CN" altLang="en-US" sz="2000" b="1" dirty="0">
                <a:latin typeface="Times New Roman" panose="02020603050405020304" pitchFamily="18" charset="0"/>
                <a:ea typeface="宋体" panose="02010600030101010101" pitchFamily="2" charset="-122"/>
              </a:rPr>
              <a:t> </a:t>
            </a:r>
            <a:endParaRPr lang="zh-CN" altLang="en-US" sz="2000" b="1" dirty="0">
              <a:latin typeface="Times New Roman" panose="02020603050405020304" pitchFamily="18" charset="0"/>
              <a:ea typeface="宋体" panose="02010600030101010101" pitchFamily="2" charset="-122"/>
            </a:endParaRPr>
          </a:p>
        </p:txBody>
      </p:sp>
      <p:sp>
        <p:nvSpPr>
          <p:cNvPr id="27678" name="Text Box 35"/>
          <p:cNvSpPr txBox="1"/>
          <p:nvPr/>
        </p:nvSpPr>
        <p:spPr>
          <a:xfrm>
            <a:off x="525379" y="3207593"/>
            <a:ext cx="700833" cy="400110"/>
          </a:xfrm>
          <a:prstGeom prst="rect">
            <a:avLst/>
          </a:prstGeom>
          <a:noFill/>
          <a:ln w="9525">
            <a:noFill/>
          </a:ln>
        </p:spPr>
        <p:txBody>
          <a:bodyPr wrap="none">
            <a:spAutoFit/>
          </a:bodyPr>
          <a:lstStyle/>
          <a:p>
            <a:pPr algn="ctr" eaLnBrk="1" hangingPunct="1"/>
            <a:r>
              <a:rPr lang="zh-CN" altLang="en-US" sz="2000" b="1">
                <a:latin typeface="宋体" panose="02010600030101010101" pitchFamily="2" charset="-122"/>
                <a:ea typeface="宋体" panose="02010600030101010101" pitchFamily="2" charset="-122"/>
              </a:rPr>
              <a:t>菱形</a:t>
            </a:r>
            <a:endParaRPr lang="zh-CN" altLang="en-US" sz="2000" b="1" dirty="0">
              <a:latin typeface="宋体" panose="02010600030101010101" pitchFamily="2" charset="-122"/>
              <a:ea typeface="宋体" panose="02010600030101010101" pitchFamily="2" charset="-122"/>
            </a:endParaRPr>
          </a:p>
        </p:txBody>
      </p:sp>
      <p:sp>
        <p:nvSpPr>
          <p:cNvPr id="17" name="Text Box 36"/>
          <p:cNvSpPr txBox="1"/>
          <p:nvPr/>
        </p:nvSpPr>
        <p:spPr>
          <a:xfrm>
            <a:off x="1360512" y="2915763"/>
            <a:ext cx="2635658" cy="40011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1</a:t>
            </a:r>
            <a:r>
              <a:rPr lang="zh-CN" altLang="en-US" sz="2000" b="1" dirty="0">
                <a:latin typeface="Times New Roman" panose="02020603050405020304" pitchFamily="18" charset="0"/>
                <a:ea typeface="宋体" panose="02010600030101010101" pitchFamily="2" charset="-122"/>
              </a:rPr>
              <a:t>）四条边都相等；</a:t>
            </a:r>
            <a:endParaRPr lang="zh-CN" altLang="en-US" sz="2000" b="1" dirty="0">
              <a:latin typeface="Times New Roman" panose="02020603050405020304" pitchFamily="18" charset="0"/>
              <a:ea typeface="宋体" panose="02010600030101010101" pitchFamily="2" charset="-122"/>
            </a:endParaRPr>
          </a:p>
        </p:txBody>
      </p:sp>
      <p:sp>
        <p:nvSpPr>
          <p:cNvPr id="18" name="Text Box 37"/>
          <p:cNvSpPr txBox="1"/>
          <p:nvPr/>
        </p:nvSpPr>
        <p:spPr>
          <a:xfrm>
            <a:off x="4138934" y="2915763"/>
            <a:ext cx="4442242" cy="40011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2</a:t>
            </a:r>
            <a:r>
              <a:rPr lang="zh-CN" altLang="en-US" sz="2000" b="1" dirty="0">
                <a:latin typeface="Times New Roman" panose="02020603050405020304" pitchFamily="18" charset="0"/>
                <a:ea typeface="宋体" panose="02010600030101010101" pitchFamily="2" charset="-122"/>
              </a:rPr>
              <a:t>）有一组邻边相等的</a:t>
            </a:r>
            <a:r>
              <a:rPr lang="zh-CN" altLang="en-US" sz="2000" b="1" dirty="0">
                <a:solidFill>
                  <a:srgbClr val="FF3399"/>
                </a:solidFill>
                <a:latin typeface="Times New Roman" panose="02020603050405020304" pitchFamily="18" charset="0"/>
                <a:ea typeface="宋体" panose="02010600030101010101" pitchFamily="2" charset="-122"/>
              </a:rPr>
              <a:t>平行四边形</a:t>
            </a:r>
            <a:r>
              <a:rPr lang="zh-CN" altLang="en-US" sz="2000" b="1" dirty="0">
                <a:latin typeface="Times New Roman" panose="02020603050405020304" pitchFamily="18" charset="0"/>
                <a:ea typeface="宋体" panose="02010600030101010101" pitchFamily="2" charset="-122"/>
              </a:rPr>
              <a:t>；</a:t>
            </a:r>
            <a:endParaRPr lang="zh-CN" altLang="en-US" sz="2000" b="1" dirty="0">
              <a:latin typeface="Times New Roman" panose="02020603050405020304" pitchFamily="18" charset="0"/>
              <a:ea typeface="宋体" panose="02010600030101010101" pitchFamily="2" charset="-122"/>
            </a:endParaRPr>
          </a:p>
        </p:txBody>
      </p:sp>
      <p:sp>
        <p:nvSpPr>
          <p:cNvPr id="19" name="Text Box 38"/>
          <p:cNvSpPr txBox="1"/>
          <p:nvPr/>
        </p:nvSpPr>
        <p:spPr>
          <a:xfrm>
            <a:off x="1360512" y="3414540"/>
            <a:ext cx="4764087" cy="40005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 </a:t>
            </a:r>
            <a:r>
              <a:rPr lang="zh-CN" altLang="en-US" sz="2000" b="1" dirty="0">
                <a:latin typeface="Times New Roman" panose="02020603050405020304" pitchFamily="18" charset="0"/>
                <a:ea typeface="宋体" panose="02010600030101010101" pitchFamily="2" charset="-122"/>
              </a:rPr>
              <a:t>两条对角线互相垂直的</a:t>
            </a:r>
            <a:r>
              <a:rPr lang="zh-CN" altLang="en-US" sz="2000" b="1" dirty="0">
                <a:solidFill>
                  <a:srgbClr val="FF3399"/>
                </a:solidFill>
                <a:latin typeface="Times New Roman" panose="02020603050405020304" pitchFamily="18" charset="0"/>
                <a:ea typeface="宋体" panose="02010600030101010101" pitchFamily="2" charset="-122"/>
              </a:rPr>
              <a:t>平行四边形</a:t>
            </a:r>
            <a:endParaRPr lang="zh-CN" altLang="en-US" sz="2000" b="1" dirty="0">
              <a:latin typeface="Times New Roman" panose="02020603050405020304" pitchFamily="18" charset="0"/>
              <a:ea typeface="宋体" panose="02010600030101010101" pitchFamily="2" charset="-122"/>
            </a:endParaRPr>
          </a:p>
        </p:txBody>
      </p:sp>
      <p:sp>
        <p:nvSpPr>
          <p:cNvPr id="27682" name="Text Box 39"/>
          <p:cNvSpPr txBox="1"/>
          <p:nvPr/>
        </p:nvSpPr>
        <p:spPr>
          <a:xfrm>
            <a:off x="396370" y="4247703"/>
            <a:ext cx="958850" cy="400050"/>
          </a:xfrm>
          <a:prstGeom prst="rect">
            <a:avLst/>
          </a:prstGeom>
          <a:noFill/>
          <a:ln w="9525">
            <a:noFill/>
          </a:ln>
        </p:spPr>
        <p:txBody>
          <a:bodyPr wrap="none">
            <a:spAutoFit/>
          </a:bodyPr>
          <a:lstStyle/>
          <a:p>
            <a:pPr algn="ctr" eaLnBrk="1" hangingPunct="1"/>
            <a:r>
              <a:rPr lang="zh-CN" altLang="en-US" sz="2000" b="1" dirty="0">
                <a:latin typeface="宋体" panose="02010600030101010101" pitchFamily="2" charset="-122"/>
                <a:ea typeface="宋体" panose="02010600030101010101" pitchFamily="2" charset="-122"/>
              </a:rPr>
              <a:t>正方形</a:t>
            </a:r>
            <a:endParaRPr lang="zh-CN" altLang="en-US" sz="2000" b="1" dirty="0">
              <a:latin typeface="宋体" panose="02010600030101010101" pitchFamily="2" charset="-122"/>
              <a:ea typeface="宋体" panose="02010600030101010101" pitchFamily="2" charset="-122"/>
            </a:endParaRPr>
          </a:p>
        </p:txBody>
      </p:sp>
      <p:sp>
        <p:nvSpPr>
          <p:cNvPr id="21" name="Text Box 40"/>
          <p:cNvSpPr txBox="1"/>
          <p:nvPr/>
        </p:nvSpPr>
        <p:spPr>
          <a:xfrm>
            <a:off x="1360512" y="4412035"/>
            <a:ext cx="3667992" cy="40011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2</a:t>
            </a:r>
            <a:r>
              <a:rPr lang="zh-CN" altLang="en-US" sz="2000" b="1" dirty="0">
                <a:latin typeface="Times New Roman" panose="02020603050405020304" pitchFamily="18" charset="0"/>
                <a:ea typeface="宋体" panose="02010600030101010101" pitchFamily="2" charset="-122"/>
              </a:rPr>
              <a:t>）有一组邻边相等的</a:t>
            </a:r>
            <a:r>
              <a:rPr lang="zh-CN" altLang="en-US" sz="2000" b="1" dirty="0">
                <a:solidFill>
                  <a:srgbClr val="FF3399"/>
                </a:solidFill>
                <a:latin typeface="Times New Roman" panose="02020603050405020304" pitchFamily="18" charset="0"/>
                <a:ea typeface="宋体" panose="02010600030101010101" pitchFamily="2" charset="-122"/>
              </a:rPr>
              <a:t>矩形</a:t>
            </a:r>
            <a:r>
              <a:rPr lang="zh-CN" altLang="en-US" sz="2000" b="1" dirty="0">
                <a:latin typeface="Times New Roman" panose="02020603050405020304" pitchFamily="18" charset="0"/>
                <a:ea typeface="宋体" panose="02010600030101010101" pitchFamily="2" charset="-122"/>
              </a:rPr>
              <a:t>；</a:t>
            </a:r>
            <a:endParaRPr lang="zh-CN" altLang="en-US" sz="2000" b="1" dirty="0">
              <a:latin typeface="Times New Roman" panose="02020603050405020304" pitchFamily="18" charset="0"/>
              <a:ea typeface="宋体" panose="02010600030101010101" pitchFamily="2" charset="-122"/>
            </a:endParaRPr>
          </a:p>
        </p:txBody>
      </p:sp>
      <p:sp>
        <p:nvSpPr>
          <p:cNvPr id="22" name="Text Box 41"/>
          <p:cNvSpPr txBox="1"/>
          <p:nvPr/>
        </p:nvSpPr>
        <p:spPr>
          <a:xfrm>
            <a:off x="5053334" y="4412035"/>
            <a:ext cx="3409908" cy="400110"/>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）有一个角是直角的</a:t>
            </a:r>
            <a:r>
              <a:rPr lang="zh-CN" altLang="en-US" sz="2000" b="1" dirty="0">
                <a:solidFill>
                  <a:srgbClr val="FF3399"/>
                </a:solidFill>
                <a:latin typeface="Times New Roman" panose="02020603050405020304" pitchFamily="18" charset="0"/>
                <a:ea typeface="宋体" panose="02010600030101010101" pitchFamily="2" charset="-122"/>
              </a:rPr>
              <a:t>菱形</a:t>
            </a:r>
            <a:endParaRPr lang="zh-CN" altLang="en-US" sz="2000" b="1" dirty="0">
              <a:latin typeface="Times New Roman" panose="02020603050405020304" pitchFamily="18" charset="0"/>
              <a:ea typeface="宋体" panose="02010600030101010101" pitchFamily="2" charset="-122"/>
            </a:endParaRPr>
          </a:p>
        </p:txBody>
      </p:sp>
      <p:sp>
        <p:nvSpPr>
          <p:cNvPr id="27685" name="Text Box 45"/>
          <p:cNvSpPr txBox="1"/>
          <p:nvPr/>
        </p:nvSpPr>
        <p:spPr>
          <a:xfrm>
            <a:off x="1360512" y="1422727"/>
            <a:ext cx="1676400" cy="396875"/>
          </a:xfrm>
          <a:prstGeom prst="rect">
            <a:avLst/>
          </a:prstGeom>
          <a:noFill/>
          <a:ln w="9525">
            <a:noFill/>
          </a:ln>
        </p:spPr>
        <p:txBody>
          <a:bodyPr>
            <a:spAutoFit/>
          </a:bodyPr>
          <a:lstStyle/>
          <a:p>
            <a:pPr eaLnBrk="1" hangingPunct="1">
              <a:spcBef>
                <a:spcPct val="50000"/>
              </a:spcBef>
            </a:pPr>
            <a:r>
              <a:rPr lang="zh-CN" altLang="en-US" sz="2000" b="1" dirty="0">
                <a:latin typeface="Times New Roman" panose="02020603050405020304" pitchFamily="18" charset="0"/>
                <a:ea typeface="宋体" panose="02010600030101010101" pitchFamily="2" charset="-122"/>
              </a:rPr>
              <a:t>平行</a:t>
            </a:r>
            <a:r>
              <a:rPr lang="zh-CN" altLang="en-US" sz="2000" b="1">
                <a:latin typeface="Times New Roman" panose="02020603050405020304" pitchFamily="18" charset="0"/>
                <a:ea typeface="宋体" panose="02010600030101010101" pitchFamily="2" charset="-122"/>
              </a:rPr>
              <a:t>且相等；</a:t>
            </a:r>
            <a:endParaRPr lang="zh-CN" altLang="zh-CN" sz="2000" b="1" dirty="0">
              <a:latin typeface="Times New Roman" panose="02020603050405020304" pitchFamily="18" charset="0"/>
              <a:ea typeface="宋体" panose="02010600030101010101" pitchFamily="2" charset="-122"/>
            </a:endParaRPr>
          </a:p>
        </p:txBody>
      </p:sp>
      <p:sp>
        <p:nvSpPr>
          <p:cNvPr id="24" name="Text Box 46"/>
          <p:cNvSpPr txBox="1"/>
          <p:nvPr/>
        </p:nvSpPr>
        <p:spPr>
          <a:xfrm>
            <a:off x="1360512" y="3913257"/>
            <a:ext cx="6595864" cy="398780"/>
          </a:xfrm>
          <a:prstGeom prst="rect">
            <a:avLst/>
          </a:prstGeom>
          <a:noFill/>
          <a:ln w="9525">
            <a:noFill/>
          </a:ln>
        </p:spPr>
        <p:txBody>
          <a:bodyPr wrap="square">
            <a:spAutoFit/>
          </a:bodyPr>
          <a:lstStyle/>
          <a:p>
            <a:pPr eaLnBrk="1" hangingPunct="1">
              <a:spcBef>
                <a:spcPct val="50000"/>
              </a:spcBef>
            </a:pPr>
            <a:r>
              <a:rPr lang="zh-CN" altLang="en-US" sz="2000" b="1">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1</a:t>
            </a:r>
            <a:r>
              <a:rPr lang="zh-CN" altLang="en-US" sz="2000" b="1" dirty="0">
                <a:latin typeface="Times New Roman" panose="02020603050405020304" pitchFamily="18" charset="0"/>
                <a:ea typeface="宋体" panose="02010600030101010101" pitchFamily="2" charset="-122"/>
              </a:rPr>
              <a:t>）</a:t>
            </a:r>
            <a:r>
              <a:rPr lang="zh-CN" altLang="en-US" sz="2000" b="1" dirty="0">
                <a:ea typeface="宋体" panose="02010600030101010101" pitchFamily="2" charset="-122"/>
                <a:sym typeface="+mn-ea"/>
              </a:rPr>
              <a:t>有一组邻边相等且</a:t>
            </a:r>
            <a:r>
              <a:rPr lang="zh-CN" altLang="en-US" sz="2000" b="1" dirty="0">
                <a:latin typeface="Times New Roman" panose="02020603050405020304" pitchFamily="18" charset="0"/>
                <a:ea typeface="宋体" panose="02010600030101010101" pitchFamily="2" charset="-122"/>
              </a:rPr>
              <a:t>有一个角是直角的</a:t>
            </a:r>
            <a:r>
              <a:rPr lang="zh-CN" altLang="en-US" sz="2000" b="1" dirty="0">
                <a:solidFill>
                  <a:srgbClr val="FF3399"/>
                </a:solidFill>
                <a:latin typeface="Times New Roman" panose="02020603050405020304" pitchFamily="18" charset="0"/>
                <a:ea typeface="宋体" panose="02010600030101010101" pitchFamily="2" charset="-122"/>
              </a:rPr>
              <a:t>平行四边形；</a:t>
            </a:r>
            <a:endParaRPr lang="zh-CN" altLang="en-US" sz="2000" b="1" dirty="0">
              <a:solidFill>
                <a:srgbClr val="FF3399"/>
              </a:solidFill>
              <a:latin typeface="Times New Roman" panose="02020603050405020304" pitchFamily="18" charset="0"/>
              <a:ea typeface="宋体" panose="02010600030101010101" pitchFamily="2" charset="-122"/>
            </a:endParaRPr>
          </a:p>
        </p:txBody>
      </p:sp>
      <p:sp>
        <p:nvSpPr>
          <p:cNvPr id="25" name="Text Box 27"/>
          <p:cNvSpPr txBox="1"/>
          <p:nvPr/>
        </p:nvSpPr>
        <p:spPr>
          <a:xfrm>
            <a:off x="6732240" y="923950"/>
            <a:ext cx="1862138" cy="400049"/>
          </a:xfrm>
          <a:prstGeom prst="rect">
            <a:avLst/>
          </a:prstGeom>
          <a:noFill/>
          <a:ln w="9525">
            <a:noFill/>
          </a:ln>
        </p:spPr>
        <p:txBody>
          <a:bodyPr wrap="none">
            <a:spAutoFit/>
          </a:bodyPr>
          <a:lstStyle/>
          <a:p>
            <a:pPr eaLnBrk="1" hangingPunct="1"/>
            <a:r>
              <a:rPr lang="zh-CN" altLang="en-US" sz="2000" b="1" dirty="0">
                <a:latin typeface="Times New Roman" panose="02020603050405020304" pitchFamily="18" charset="0"/>
                <a:ea typeface="宋体" panose="02010600030101010101" pitchFamily="2" charset="-122"/>
              </a:rPr>
              <a:t>（</a:t>
            </a:r>
            <a:r>
              <a:rPr lang="zh-CN" altLang="zh-CN" sz="2000" b="1" dirty="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）一组</a:t>
            </a:r>
            <a:r>
              <a:rPr lang="zh-CN" altLang="en-US" sz="2000" b="1" dirty="0">
                <a:solidFill>
                  <a:srgbClr val="FF5050"/>
                </a:solidFill>
                <a:latin typeface="Times New Roman" panose="02020603050405020304" pitchFamily="18" charset="0"/>
                <a:ea typeface="宋体" panose="02010600030101010101" pitchFamily="2" charset="-122"/>
              </a:rPr>
              <a:t>对边</a:t>
            </a:r>
            <a:endParaRPr lang="zh-CN" altLang="en-US" sz="2000" b="1" dirty="0">
              <a:solidFill>
                <a:srgbClr val="FF505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ou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ou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ox(ou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ox(ou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ox(ou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ox(ou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500"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 presetClass="entr" presetSubtype="32"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ox(out)">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32"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ox(out)">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19" grpId="0"/>
      <p:bldP spid="21" grpId="0"/>
      <p:bldP spid="22"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575556" y="1036199"/>
            <a:ext cx="7992888" cy="576248"/>
          </a:xfrm>
          <a:prstGeom prst="rect">
            <a:avLst/>
          </a:prstGeom>
          <a:noFill/>
          <a:ln>
            <a:noFill/>
          </a:ln>
        </p:spPr>
        <p:txBody>
          <a:bodyPr wrap="square">
            <a:spAutoFit/>
          </a:bodyPr>
          <a:lstStyle>
            <a:defPPr>
              <a:defRPr lang="zh-CN"/>
            </a:defPPr>
            <a:lvl1pPr marL="457200" indent="-457200" eaLnBrk="1" hangingPunct="1">
              <a:lnSpc>
                <a:spcPct val="150000"/>
              </a:lnSpc>
              <a:buFontTx/>
              <a:buAutoNum type="arabicPeriod"/>
              <a:defRPr sz="2400" b="1">
                <a:solidFill>
                  <a:srgbClr val="000000"/>
                </a:solidFill>
                <a:ea typeface="黑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1" fontAlgn="base" latinLnBrk="0" hangingPunct="1">
              <a:lnSpc>
                <a:spcPct val="150000"/>
              </a:lnSpc>
              <a:spcBef>
                <a:spcPct val="0"/>
              </a:spcBef>
              <a:spcAft>
                <a:spcPct val="0"/>
              </a:spcAft>
              <a:buClrTx/>
              <a:buSzTx/>
              <a:buNone/>
              <a:defRPr/>
            </a:pPr>
            <a:r>
              <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mn-cs"/>
              </a:rPr>
              <a:t>1. </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mn-cs"/>
              </a:rPr>
              <a:t>已知正方形的一条</a:t>
            </a:r>
            <a:r>
              <a:rPr kumimoji="0" lang="zh-CN" altLang="en-US" sz="2400" b="1" i="0"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对角线长 </a:t>
            </a:r>
            <a:r>
              <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mn-cs"/>
              </a:rPr>
              <a:t>4 cm</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mn-cs"/>
              </a:rPr>
              <a:t>，求它的边长和面积</a:t>
            </a:r>
            <a:r>
              <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mn-cs"/>
              </a:rPr>
              <a:t>.</a:t>
            </a:r>
            <a:endPar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mn-cs"/>
            </a:endParaRPr>
          </a:p>
        </p:txBody>
      </p:sp>
      <p:sp>
        <p:nvSpPr>
          <p:cNvPr id="28676" name="文本框 9"/>
          <p:cNvSpPr txBox="1"/>
          <p:nvPr/>
        </p:nvSpPr>
        <p:spPr>
          <a:xfrm flipH="1">
            <a:off x="5911532" y="1570141"/>
            <a:ext cx="2875915" cy="337185"/>
          </a:xfrm>
          <a:prstGeom prst="rect">
            <a:avLst/>
          </a:prstGeom>
          <a:noFill/>
          <a:ln w="9525">
            <a:noFill/>
          </a:ln>
        </p:spPr>
        <p:txBody>
          <a:bodyPr wrap="square">
            <a:spAutoFit/>
          </a:bodyPr>
          <a:lstStyle/>
          <a:p>
            <a:r>
              <a:rPr lang="en-US" altLang="zh-CN" sz="1600" b="1" dirty="0">
                <a:solidFill>
                  <a:srgbClr val="FE9700"/>
                </a:solidFill>
                <a:ea typeface="宋体" panose="02010600030101010101" pitchFamily="2" charset="-122"/>
                <a:cs typeface="Times New Roman" panose="02020603050405020304" pitchFamily="18" charset="0"/>
              </a:rPr>
              <a:t>【</a:t>
            </a:r>
            <a:r>
              <a:rPr lang="zh-CN" altLang="en-US" sz="1600" b="1" dirty="0">
                <a:solidFill>
                  <a:srgbClr val="FE9700"/>
                </a:solidFill>
                <a:ea typeface="宋体" panose="02010600030101010101" pitchFamily="2" charset="-122"/>
                <a:cs typeface="Times New Roman" panose="02020603050405020304" pitchFamily="18" charset="0"/>
              </a:rPr>
              <a:t>选自教材</a:t>
            </a:r>
            <a:r>
              <a:rPr lang="en-US" altLang="zh-CN" sz="1600" b="1" dirty="0">
                <a:solidFill>
                  <a:srgbClr val="FE9700"/>
                </a:solidFill>
                <a:ea typeface="宋体" panose="02010600030101010101" pitchFamily="2" charset="-122"/>
                <a:cs typeface="Times New Roman" panose="02020603050405020304" pitchFamily="18" charset="0"/>
              </a:rPr>
              <a:t>P42 </a:t>
            </a:r>
            <a:r>
              <a:rPr lang="zh-CN" altLang="en-US" sz="1600" b="1" dirty="0">
                <a:solidFill>
                  <a:srgbClr val="FE9700"/>
                </a:solidFill>
                <a:ea typeface="宋体" panose="02010600030101010101" pitchFamily="2" charset="-122"/>
                <a:cs typeface="Times New Roman" panose="02020603050405020304" pitchFamily="18" charset="0"/>
              </a:rPr>
              <a:t>练习</a:t>
            </a:r>
            <a:r>
              <a:rPr lang="en-US" altLang="zh-CN" sz="1600" b="1" dirty="0">
                <a:solidFill>
                  <a:srgbClr val="FE9700"/>
                </a:solidFill>
                <a:ea typeface="宋体" panose="02010600030101010101" pitchFamily="2" charset="-122"/>
                <a:cs typeface="Times New Roman" panose="02020603050405020304" pitchFamily="18" charset="0"/>
              </a:rPr>
              <a:t> </a:t>
            </a:r>
            <a:r>
              <a:rPr lang="zh-CN" altLang="en-US" sz="1600" b="1" dirty="0">
                <a:solidFill>
                  <a:srgbClr val="FE9700"/>
                </a:solidFill>
                <a:ea typeface="宋体" panose="02010600030101010101" pitchFamily="2" charset="-122"/>
                <a:cs typeface="Times New Roman" panose="02020603050405020304" pitchFamily="18" charset="0"/>
              </a:rPr>
              <a:t>第</a:t>
            </a:r>
            <a:r>
              <a:rPr lang="en-US" altLang="zh-CN" sz="1600" b="1" dirty="0">
                <a:solidFill>
                  <a:srgbClr val="FE9700"/>
                </a:solidFill>
                <a:ea typeface="宋体" panose="02010600030101010101" pitchFamily="2" charset="-122"/>
                <a:cs typeface="Times New Roman" panose="02020603050405020304" pitchFamily="18" charset="0"/>
              </a:rPr>
              <a:t>1</a:t>
            </a:r>
            <a:r>
              <a:rPr lang="zh-CN" altLang="en-US" sz="1600" b="1" dirty="0">
                <a:solidFill>
                  <a:srgbClr val="FE9700"/>
                </a:solidFill>
                <a:ea typeface="宋体" panose="02010600030101010101" pitchFamily="2" charset="-122"/>
                <a:cs typeface="Times New Roman" panose="02020603050405020304" pitchFamily="18" charset="0"/>
              </a:rPr>
              <a:t>题</a:t>
            </a:r>
            <a:r>
              <a:rPr lang="en-US" altLang="zh-CN" sz="1600" b="1" dirty="0">
                <a:solidFill>
                  <a:srgbClr val="FE9700"/>
                </a:solidFill>
                <a:ea typeface="宋体" panose="02010600030101010101" pitchFamily="2" charset="-122"/>
                <a:cs typeface="Times New Roman" panose="02020603050405020304" pitchFamily="18" charset="0"/>
              </a:rPr>
              <a:t>】</a:t>
            </a:r>
            <a:endParaRPr lang="zh-CN" altLang="en-US" sz="1600" b="1" dirty="0">
              <a:solidFill>
                <a:srgbClr val="FE9700"/>
              </a:solidFill>
              <a:ea typeface="宋体" panose="02010600030101010101" pitchFamily="2" charset="-122"/>
              <a:cs typeface="Times New Roman" panose="02020603050405020304" pitchFamily="18" charset="0"/>
            </a:endParaRPr>
          </a:p>
        </p:txBody>
      </p:sp>
      <p:sp>
        <p:nvSpPr>
          <p:cNvPr id="9" name="Text Box 8"/>
          <p:cNvSpPr txBox="1"/>
          <p:nvPr/>
        </p:nvSpPr>
        <p:spPr>
          <a:xfrm>
            <a:off x="786888" y="1815396"/>
            <a:ext cx="4913312" cy="461963"/>
          </a:xfrm>
          <a:prstGeom prst="rect">
            <a:avLst/>
          </a:prstGeom>
          <a:noFill/>
          <a:ln w="9525">
            <a:noFill/>
          </a:ln>
        </p:spPr>
        <p:txBody>
          <a:bodyPr>
            <a:spAutoFit/>
          </a:bodyPr>
          <a:lstStyle/>
          <a:p>
            <a:r>
              <a:rPr lang="zh-CN" altLang="en-US" sz="2400" b="1" dirty="0">
                <a:solidFill>
                  <a:srgbClr val="FF0000"/>
                </a:solidFill>
                <a:latin typeface="Times New Roman" panose="02020603050405020304" pitchFamily="18" charset="0"/>
              </a:rPr>
              <a:t>解：设正方形的边长为</a:t>
            </a:r>
            <a:r>
              <a:rPr lang="en-US" altLang="zh-CN" sz="2400" b="1" i="1" dirty="0">
                <a:solidFill>
                  <a:srgbClr val="FF0000"/>
                </a:solidFill>
                <a:latin typeface="Times New Roman" panose="02020603050405020304" pitchFamily="18" charset="0"/>
              </a:rPr>
              <a:t>x</a:t>
            </a:r>
            <a:r>
              <a:rPr lang="en-US" altLang="zh-CN" sz="2400" b="1" dirty="0">
                <a:solidFill>
                  <a:srgbClr val="FF0000"/>
                </a:solidFill>
                <a:latin typeface="Times New Roman" panose="02020603050405020304" pitchFamily="18" charset="0"/>
              </a:rPr>
              <a:t> cm</a:t>
            </a:r>
            <a:r>
              <a:rPr lang="zh-CN" altLang="en-US" sz="2400" b="1" dirty="0">
                <a:solidFill>
                  <a:srgbClr val="FF0000"/>
                </a:solidFill>
                <a:latin typeface="Times New Roman" panose="02020603050405020304" pitchFamily="18" charset="0"/>
              </a:rPr>
              <a:t>，</a:t>
            </a:r>
            <a:endParaRPr lang="en-US" altLang="zh-CN" sz="2400" b="1" dirty="0">
              <a:solidFill>
                <a:srgbClr val="FF0000"/>
              </a:solidFill>
              <a:latin typeface="Times New Roman" panose="02020603050405020304" pitchFamily="18" charset="0"/>
            </a:endParaRPr>
          </a:p>
        </p:txBody>
      </p:sp>
      <p:sp>
        <p:nvSpPr>
          <p:cNvPr id="11" name="Text Box 8"/>
          <p:cNvSpPr txBox="1"/>
          <p:nvPr/>
        </p:nvSpPr>
        <p:spPr>
          <a:xfrm>
            <a:off x="1331640" y="2277359"/>
            <a:ext cx="5911215" cy="1005725"/>
          </a:xfrm>
          <a:prstGeom prst="rect">
            <a:avLst/>
          </a:prstGeom>
          <a:noFill/>
          <a:ln w="9525">
            <a:noFill/>
          </a:ln>
        </p:spPr>
        <p:txBody>
          <a:bodyPr wrap="square">
            <a:spAutoFit/>
          </a:bodyPr>
          <a:lstStyle/>
          <a:p>
            <a:pPr>
              <a:lnSpc>
                <a:spcPct val="125000"/>
              </a:lnSpc>
            </a:pPr>
            <a:r>
              <a:rPr lang="zh-CN" altLang="en-US" sz="2400" b="1" dirty="0">
                <a:solidFill>
                  <a:srgbClr val="FF0000"/>
                </a:solidFill>
                <a:latin typeface="Times New Roman" panose="02020603050405020304" pitchFamily="18" charset="0"/>
              </a:rPr>
              <a:t>根据勾股定理，</a:t>
            </a:r>
            <a:r>
              <a:rPr lang="zh-CN" altLang="en-US" sz="2400" b="1">
                <a:solidFill>
                  <a:srgbClr val="FF0000"/>
                </a:solidFill>
                <a:latin typeface="Times New Roman" panose="02020603050405020304" pitchFamily="18" charset="0"/>
              </a:rPr>
              <a:t>得</a:t>
            </a:r>
            <a:r>
              <a:rPr lang="en-US" altLang="zh-CN" sz="2400" b="1" i="1">
                <a:solidFill>
                  <a:srgbClr val="FF0000"/>
                </a:solidFill>
                <a:latin typeface="Times New Roman" panose="02020603050405020304" pitchFamily="18" charset="0"/>
              </a:rPr>
              <a:t>x</a:t>
            </a:r>
            <a:r>
              <a:rPr lang="en-US" altLang="zh-CN" sz="2400" b="1" baseline="30000">
                <a:solidFill>
                  <a:srgbClr val="FF0000"/>
                </a:solidFill>
                <a:latin typeface="Times New Roman" panose="02020603050405020304" pitchFamily="18" charset="0"/>
              </a:rPr>
              <a:t>2 </a:t>
            </a:r>
            <a:r>
              <a:rPr lang="en-US" altLang="zh-CN" sz="2400" b="1">
                <a:solidFill>
                  <a:srgbClr val="FF0000"/>
                </a:solidFill>
                <a:latin typeface="Times New Roman" panose="02020603050405020304" pitchFamily="18" charset="0"/>
              </a:rPr>
              <a:t>+ </a:t>
            </a:r>
            <a:r>
              <a:rPr lang="en-US" altLang="zh-CN" sz="2400" b="1" i="1">
                <a:solidFill>
                  <a:srgbClr val="FF0000"/>
                </a:solidFill>
                <a:latin typeface="Times New Roman" panose="02020603050405020304" pitchFamily="18" charset="0"/>
              </a:rPr>
              <a:t>x</a:t>
            </a:r>
            <a:r>
              <a:rPr lang="en-US" altLang="zh-CN" sz="2400" b="1" baseline="30000">
                <a:solidFill>
                  <a:srgbClr val="FF0000"/>
                </a:solidFill>
                <a:latin typeface="Times New Roman" panose="02020603050405020304" pitchFamily="18" charset="0"/>
              </a:rPr>
              <a:t>2</a:t>
            </a:r>
            <a:r>
              <a:rPr lang="en-US" altLang="zh-CN" sz="2400" b="1">
                <a:solidFill>
                  <a:srgbClr val="FF0000"/>
                </a:solidFill>
                <a:latin typeface="Times New Roman" panose="02020603050405020304" pitchFamily="18" charset="0"/>
              </a:rPr>
              <a:t>=4</a:t>
            </a:r>
            <a:r>
              <a:rPr lang="en-US" altLang="zh-CN" sz="2400" b="1" baseline="3000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a:t>
            </a:r>
            <a:endParaRPr lang="en-US" altLang="zh-CN" sz="2400" b="1" dirty="0">
              <a:solidFill>
                <a:srgbClr val="FF0000"/>
              </a:solidFill>
              <a:latin typeface="Times New Roman" panose="02020603050405020304" pitchFamily="18" charset="0"/>
            </a:endParaRPr>
          </a:p>
          <a:p>
            <a:pPr>
              <a:lnSpc>
                <a:spcPct val="125000"/>
              </a:lnSpc>
            </a:pPr>
            <a:r>
              <a:rPr lang="zh-CN" altLang="en-US" sz="2400" b="1">
                <a:solidFill>
                  <a:srgbClr val="FF0000"/>
                </a:solidFill>
                <a:latin typeface="Times New Roman" panose="02020603050405020304" pitchFamily="18" charset="0"/>
              </a:rPr>
              <a:t>解得 </a:t>
            </a:r>
            <a:r>
              <a:rPr lang="en-US" altLang="en-US" sz="2400" b="1">
                <a:solidFill>
                  <a:srgbClr val="FF0000"/>
                </a:solidFill>
                <a:latin typeface="Times New Roman" panose="02020603050405020304" pitchFamily="18" charset="0"/>
              </a:rPr>
              <a:t> </a:t>
            </a:r>
            <a:r>
              <a:rPr lang="en-US" altLang="zh-CN" sz="2400" b="1" i="1">
                <a:solidFill>
                  <a:srgbClr val="FF0000"/>
                </a:solidFill>
                <a:latin typeface="Times New Roman" panose="02020603050405020304" pitchFamily="18" charset="0"/>
              </a:rPr>
              <a:t>                                  </a:t>
            </a:r>
            <a:r>
              <a:rPr lang="zh-CN" altLang="en-US" sz="2400" b="1">
                <a:solidFill>
                  <a:srgbClr val="FF0000"/>
                </a:solidFill>
                <a:sym typeface="+mn-ea"/>
              </a:rPr>
              <a:t>（</a:t>
            </a:r>
            <a:r>
              <a:rPr lang="zh-CN" altLang="en-US" sz="2400" b="1" dirty="0">
                <a:solidFill>
                  <a:srgbClr val="FF0000"/>
                </a:solidFill>
                <a:sym typeface="+mn-ea"/>
              </a:rPr>
              <a:t>舍去）</a:t>
            </a:r>
            <a:r>
              <a:rPr lang="en-US" altLang="zh-CN" sz="2400" b="1" dirty="0">
                <a:solidFill>
                  <a:srgbClr val="FF0000"/>
                </a:solidFill>
                <a:latin typeface="Times New Roman" panose="02020603050405020304" pitchFamily="18" charset="0"/>
              </a:rPr>
              <a:t> .</a:t>
            </a:r>
            <a:endParaRPr lang="en-US" altLang="zh-CN" sz="2400" b="1" dirty="0">
              <a:solidFill>
                <a:srgbClr val="FF0000"/>
              </a:solidFill>
              <a:latin typeface="Times New Roman" panose="02020603050405020304" pitchFamily="18" charset="0"/>
            </a:endParaRPr>
          </a:p>
        </p:txBody>
      </p:sp>
      <p:sp>
        <p:nvSpPr>
          <p:cNvPr id="13" name="Text Box 8"/>
          <p:cNvSpPr txBox="1"/>
          <p:nvPr/>
        </p:nvSpPr>
        <p:spPr>
          <a:xfrm>
            <a:off x="1331640" y="3307049"/>
            <a:ext cx="7043738" cy="968663"/>
          </a:xfrm>
          <a:prstGeom prst="rect">
            <a:avLst/>
          </a:prstGeom>
          <a:noFill/>
          <a:ln w="9525">
            <a:noFill/>
          </a:ln>
        </p:spPr>
        <p:txBody>
          <a:bodyPr>
            <a:spAutoFit/>
          </a:bodyPr>
          <a:lstStyle/>
          <a:p>
            <a:pPr>
              <a:lnSpc>
                <a:spcPct val="125000"/>
              </a:lnSpc>
            </a:pPr>
            <a:r>
              <a:rPr lang="zh-CN" altLang="en-US" sz="2400" b="1" dirty="0">
                <a:solidFill>
                  <a:srgbClr val="FF0000"/>
                </a:solidFill>
                <a:latin typeface="Times New Roman" panose="02020603050405020304" pitchFamily="18" charset="0"/>
              </a:rPr>
              <a:t>∴ </a:t>
            </a:r>
            <a:r>
              <a:rPr lang="en-US" altLang="zh-CN" sz="2400" b="1" i="1">
                <a:solidFill>
                  <a:srgbClr val="FF0000"/>
                </a:solidFill>
                <a:latin typeface="Times New Roman" panose="02020603050405020304" pitchFamily="18" charset="0"/>
              </a:rPr>
              <a:t>S</a:t>
            </a:r>
            <a:r>
              <a:rPr lang="zh-CN" altLang="en-US" sz="2400" b="1" baseline="-25000">
                <a:solidFill>
                  <a:srgbClr val="FF0000"/>
                </a:solidFill>
                <a:latin typeface="Times New Roman" panose="02020603050405020304" pitchFamily="18" charset="0"/>
              </a:rPr>
              <a:t>正方形 </a:t>
            </a:r>
            <a:r>
              <a:rPr lang="en-US" altLang="zh-CN" sz="2400" b="1">
                <a:solidFill>
                  <a:srgbClr val="FF0000"/>
                </a:solidFill>
                <a:latin typeface="Times New Roman" panose="02020603050405020304" pitchFamily="18" charset="0"/>
              </a:rPr>
              <a:t>= </a:t>
            </a:r>
            <a:r>
              <a:rPr lang="en-US" altLang="zh-CN" sz="2400" b="1" i="1">
                <a:solidFill>
                  <a:srgbClr val="FF0000"/>
                </a:solidFill>
                <a:latin typeface="Times New Roman" panose="02020603050405020304" pitchFamily="18" charset="0"/>
              </a:rPr>
              <a:t>x</a:t>
            </a:r>
            <a:r>
              <a:rPr lang="en-US" altLang="zh-CN" sz="2400" b="1" baseline="30000">
                <a:solidFill>
                  <a:srgbClr val="FF0000"/>
                </a:solidFill>
                <a:latin typeface="Times New Roman" panose="02020603050405020304" pitchFamily="18" charset="0"/>
              </a:rPr>
              <a:t>2 </a:t>
            </a:r>
            <a:r>
              <a:rPr lang="en-US" altLang="zh-CN" sz="2400" b="1">
                <a:solidFill>
                  <a:srgbClr val="FF0000"/>
                </a:solidFill>
                <a:latin typeface="Times New Roman" panose="02020603050405020304" pitchFamily="18" charset="0"/>
              </a:rPr>
              <a:t>= 8 (</a:t>
            </a:r>
            <a:r>
              <a:rPr lang="en-US" altLang="zh-CN" sz="2400" b="1" dirty="0">
                <a:solidFill>
                  <a:srgbClr val="FF0000"/>
                </a:solidFill>
                <a:latin typeface="Times New Roman" panose="02020603050405020304" pitchFamily="18" charset="0"/>
              </a:rPr>
              <a:t>cm</a:t>
            </a:r>
            <a:r>
              <a:rPr lang="en-US" altLang="zh-CN" sz="2400" b="1" baseline="30000" dirty="0">
                <a:solidFill>
                  <a:srgbClr val="FF0000"/>
                </a:solidFill>
                <a:latin typeface="Times New Roman" panose="02020603050405020304" pitchFamily="18" charset="0"/>
              </a:rPr>
              <a:t>2</a:t>
            </a:r>
            <a:r>
              <a:rPr lang="en-US" altLang="zh-CN" sz="2400" b="1" dirty="0">
                <a:solidFill>
                  <a:srgbClr val="FF0000"/>
                </a:solidFill>
                <a:latin typeface="Times New Roman" panose="02020603050405020304" pitchFamily="18" charset="0"/>
              </a:rPr>
              <a:t>).</a:t>
            </a:r>
            <a:endParaRPr lang="en-US" altLang="zh-CN" sz="2400" b="1" dirty="0">
              <a:solidFill>
                <a:srgbClr val="FF0000"/>
              </a:solidFill>
              <a:latin typeface="Times New Roman" panose="02020603050405020304" pitchFamily="18" charset="0"/>
            </a:endParaRPr>
          </a:p>
          <a:p>
            <a:pPr>
              <a:lnSpc>
                <a:spcPct val="125000"/>
              </a:lnSpc>
            </a:pPr>
            <a:r>
              <a:rPr lang="en-US" altLang="zh-CN" sz="2400" b="1" dirty="0">
                <a:solidFill>
                  <a:srgbClr val="FF0000"/>
                </a:solidFill>
                <a:latin typeface="Times New Roman" panose="02020603050405020304" pitchFamily="18" charset="0"/>
              </a:rPr>
              <a:t>∴ </a:t>
            </a:r>
            <a:r>
              <a:rPr lang="zh-CN" altLang="en-US" sz="2400" b="1" dirty="0">
                <a:solidFill>
                  <a:srgbClr val="FF0000"/>
                </a:solidFill>
                <a:latin typeface="Times New Roman" panose="02020603050405020304" pitchFamily="18" charset="0"/>
              </a:rPr>
              <a:t>正方形的</a:t>
            </a:r>
            <a:r>
              <a:rPr lang="zh-CN" altLang="en-US" sz="2400" b="1">
                <a:solidFill>
                  <a:srgbClr val="FF0000"/>
                </a:solidFill>
                <a:latin typeface="Times New Roman" panose="02020603050405020304" pitchFamily="18" charset="0"/>
              </a:rPr>
              <a:t>边长为        </a:t>
            </a:r>
            <a:r>
              <a:rPr lang="en-US" altLang="zh-CN" sz="2400" b="1">
                <a:solidFill>
                  <a:srgbClr val="FF0000"/>
                </a:solidFill>
                <a:latin typeface="Times New Roman" panose="02020603050405020304" pitchFamily="18" charset="0"/>
              </a:rPr>
              <a:t>cm</a:t>
            </a:r>
            <a:r>
              <a:rPr lang="zh-CN" altLang="en-US" sz="2400" b="1" dirty="0">
                <a:solidFill>
                  <a:srgbClr val="FF0000"/>
                </a:solidFill>
                <a:latin typeface="Times New Roman" panose="02020603050405020304" pitchFamily="18" charset="0"/>
              </a:rPr>
              <a:t>，</a:t>
            </a:r>
            <a:r>
              <a:rPr lang="zh-CN" altLang="en-US" sz="2400" b="1">
                <a:solidFill>
                  <a:srgbClr val="FF0000"/>
                </a:solidFill>
                <a:latin typeface="Times New Roman" panose="02020603050405020304" pitchFamily="18" charset="0"/>
              </a:rPr>
              <a:t>面积为 </a:t>
            </a:r>
            <a:r>
              <a:rPr lang="en-US" altLang="zh-CN" sz="2400" b="1">
                <a:solidFill>
                  <a:srgbClr val="FF0000"/>
                </a:solidFill>
                <a:latin typeface="Times New Roman" panose="02020603050405020304" pitchFamily="18" charset="0"/>
              </a:rPr>
              <a:t>8 cm</a:t>
            </a:r>
            <a:r>
              <a:rPr lang="en-US" altLang="zh-CN" sz="2400" b="1" baseline="30000">
                <a:solidFill>
                  <a:srgbClr val="FF0000"/>
                </a:solidFill>
                <a:latin typeface="Times New Roman" panose="02020603050405020304" pitchFamily="18" charset="0"/>
              </a:rPr>
              <a:t>2</a:t>
            </a:r>
            <a:r>
              <a:rPr lang="en-US" altLang="zh-CN" sz="2400" b="1" dirty="0">
                <a:solidFill>
                  <a:srgbClr val="FF0000"/>
                </a:solidFill>
                <a:latin typeface="Times New Roman" panose="02020603050405020304" pitchFamily="18" charset="0"/>
              </a:rPr>
              <a:t>.</a:t>
            </a:r>
            <a:endParaRPr lang="en-US" altLang="zh-CN" sz="2400" b="1" dirty="0">
              <a:solidFill>
                <a:srgbClr val="FF0000"/>
              </a:solidFill>
              <a:latin typeface="Times New Roman" panose="02020603050405020304" pitchFamily="18" charset="0"/>
            </a:endParaRPr>
          </a:p>
        </p:txBody>
      </p:sp>
      <p:pic>
        <p:nvPicPr>
          <p:cNvPr id="6" name="图片 1"/>
          <p:cNvPicPr>
            <a:picLocks noChangeAspect="1"/>
          </p:cNvPicPr>
          <p:nvPr/>
        </p:nvPicPr>
        <p:blipFill>
          <a:blip r:embed="rId1"/>
          <a:srcRect l="15620" t="31876" r="14226" b="30597"/>
          <a:stretch>
            <a:fillRect/>
          </a:stretch>
        </p:blipFill>
        <p:spPr>
          <a:xfrm>
            <a:off x="-252412" y="-231775"/>
            <a:ext cx="2682875" cy="1435100"/>
          </a:xfrm>
          <a:prstGeom prst="rect">
            <a:avLst/>
          </a:prstGeom>
          <a:noFill/>
          <a:ln w="9525">
            <a:noFill/>
          </a:ln>
        </p:spPr>
      </p:pic>
      <p:sp>
        <p:nvSpPr>
          <p:cNvPr id="7" name="文本框 6"/>
          <p:cNvSpPr txBox="1"/>
          <p:nvPr/>
        </p:nvSpPr>
        <p:spPr>
          <a:xfrm>
            <a:off x="77333" y="193629"/>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pitchFamily="49" charset="-122"/>
                <a:ea typeface="黑体" panose="02010609060101010101" pitchFamily="49" charset="-122"/>
                <a:cs typeface="+mn-cs"/>
              </a:rPr>
              <a:t>随堂练习</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pitchFamily="49" charset="-122"/>
              <a:ea typeface="黑体" panose="02010609060101010101" pitchFamily="49" charset="-122"/>
              <a:cs typeface="+mn-cs"/>
            </a:endParaRPr>
          </a:p>
        </p:txBody>
      </p:sp>
      <p:graphicFrame>
        <p:nvGraphicFramePr>
          <p:cNvPr id="2" name="对象 1"/>
          <p:cNvGraphicFramePr>
            <a:graphicFrameLocks noChangeAspect="1"/>
          </p:cNvGraphicFramePr>
          <p:nvPr/>
        </p:nvGraphicFramePr>
        <p:xfrm>
          <a:off x="2050618" y="2805673"/>
          <a:ext cx="2832100" cy="444500"/>
        </p:xfrm>
        <a:graphic>
          <a:graphicData uri="http://schemas.openxmlformats.org/presentationml/2006/ole">
            <mc:AlternateContent xmlns:mc="http://schemas.openxmlformats.org/markup-compatibility/2006">
              <mc:Choice xmlns:v="urn:schemas-microsoft-com:vml" Requires="v">
                <p:oleObj spid="_x0000_s1031" name="Equation" r:id="rId2" imgW="67970400" imgH="10668000" progId="Equation.DSMT4">
                  <p:embed/>
                </p:oleObj>
              </mc:Choice>
              <mc:Fallback>
                <p:oleObj name="Equation" r:id="rId2" imgW="67970400" imgH="10668000" progId="Equation.DSMT4">
                  <p:embed/>
                  <p:pic>
                    <p:nvPicPr>
                      <p:cNvPr id="0" name="图片 1030"/>
                      <p:cNvPicPr/>
                      <p:nvPr/>
                    </p:nvPicPr>
                    <p:blipFill>
                      <a:blip r:embed="rId3"/>
                      <a:stretch>
                        <a:fillRect/>
                      </a:stretch>
                    </p:blipFill>
                    <p:spPr>
                      <a:xfrm>
                        <a:off x="2050618" y="2805673"/>
                        <a:ext cx="2832100" cy="444500"/>
                      </a:xfrm>
                      <a:prstGeom prst="rect">
                        <a:avLst/>
                      </a:prstGeom>
                    </p:spPr>
                  </p:pic>
                </p:oleObj>
              </mc:Fallback>
            </mc:AlternateContent>
          </a:graphicData>
        </a:graphic>
      </p:graphicFrame>
      <p:graphicFrame>
        <p:nvGraphicFramePr>
          <p:cNvPr id="12" name="对象 11"/>
          <p:cNvGraphicFramePr>
            <a:graphicFrameLocks noChangeAspect="1"/>
          </p:cNvGraphicFramePr>
          <p:nvPr/>
        </p:nvGraphicFramePr>
        <p:xfrm>
          <a:off x="3957047" y="3831354"/>
          <a:ext cx="660400" cy="431800"/>
        </p:xfrm>
        <a:graphic>
          <a:graphicData uri="http://schemas.openxmlformats.org/presentationml/2006/ole">
            <mc:AlternateContent xmlns:mc="http://schemas.openxmlformats.org/markup-compatibility/2006">
              <mc:Choice xmlns:v="urn:schemas-microsoft-com:vml" Requires="v">
                <p:oleObj spid="_x0000_s1032" name="Equation" r:id="rId4" imgW="15849600" imgH="10363200" progId="Equation.DSMT4">
                  <p:embed/>
                </p:oleObj>
              </mc:Choice>
              <mc:Fallback>
                <p:oleObj name="Equation" r:id="rId4" imgW="15849600" imgH="10363200" progId="Equation.DSMT4">
                  <p:embed/>
                  <p:pic>
                    <p:nvPicPr>
                      <p:cNvPr id="0" name="对象 1"/>
                      <p:cNvPicPr/>
                      <p:nvPr/>
                    </p:nvPicPr>
                    <p:blipFill>
                      <a:blip r:embed="rId5"/>
                      <a:stretch>
                        <a:fillRect/>
                      </a:stretch>
                    </p:blipFill>
                    <p:spPr>
                      <a:xfrm>
                        <a:off x="3957047" y="3831354"/>
                        <a:ext cx="660400" cy="4318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fade">
                                      <p:cBhvr>
                                        <p:cTn id="17" dur="500"/>
                                        <p:tgtEl>
                                          <p:spTgt spid="11">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fade">
                                      <p:cBhvr>
                                        <p:cTn id="25" dur="500"/>
                                        <p:tgtEl>
                                          <p:spTgt spid="1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xEl>
                                              <p:pRg st="1" end="1"/>
                                            </p:txEl>
                                          </p:spTgt>
                                        </p:tgtEl>
                                        <p:attrNameLst>
                                          <p:attrName>style.visibility</p:attrName>
                                        </p:attrNameLst>
                                      </p:cBhvr>
                                      <p:to>
                                        <p:strVal val="visible"/>
                                      </p:to>
                                    </p:set>
                                    <p:animEffect transition="in" filter="fade">
                                      <p:cBhvr>
                                        <p:cTn id="30" dur="500"/>
                                        <p:tgtEl>
                                          <p:spTgt spid="13">
                                            <p:txEl>
                                              <p:pRg st="1" end="1"/>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uild="p"/>
      <p:bldP spid="1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Text Box 2"/>
          <p:cNvSpPr txBox="1"/>
          <p:nvPr/>
        </p:nvSpPr>
        <p:spPr>
          <a:xfrm>
            <a:off x="900113" y="938213"/>
            <a:ext cx="7340600" cy="1128712"/>
          </a:xfrm>
          <a:prstGeom prst="rect">
            <a:avLst/>
          </a:prstGeom>
          <a:noFill/>
          <a:ln w="9525">
            <a:noFill/>
          </a:ln>
        </p:spPr>
        <p:txBody>
          <a:bodyPr wrap="square">
            <a:spAutoFit/>
          </a:bodyPr>
          <a:lstStyle/>
          <a:p>
            <a:pPr eaLnBrk="1" hangingPunct="1">
              <a:lnSpc>
                <a:spcPct val="150000"/>
              </a:lnSpc>
            </a:pPr>
            <a:r>
              <a:rPr lang="en-US" altLang="zh-CN" sz="2400" b="1" dirty="0">
                <a:solidFill>
                  <a:srgbClr val="000000"/>
                </a:solidFill>
                <a:ea typeface="黑体" panose="02010609060101010101" pitchFamily="49" charset="-122"/>
              </a:rPr>
              <a:t>2. </a:t>
            </a:r>
            <a:r>
              <a:rPr lang="zh-CN" altLang="en-US" sz="2400" b="1" dirty="0">
                <a:solidFill>
                  <a:srgbClr val="000000"/>
                </a:solidFill>
                <a:latin typeface="Times New Roman" panose="02020603050405020304" pitchFamily="18" charset="0"/>
                <a:ea typeface="黑体" panose="02010609060101010101" pitchFamily="49" charset="-122"/>
              </a:rPr>
              <a:t>如果一个矩形的两条对角线互相垂直，那么这个矩形一定是正方形吗？为什么？</a:t>
            </a:r>
            <a:endParaRPr lang="zh-CN" altLang="en-US" sz="2400" b="1" dirty="0">
              <a:solidFill>
                <a:srgbClr val="000000"/>
              </a:solidFill>
              <a:latin typeface="Times New Roman" panose="02020603050405020304" pitchFamily="18" charset="0"/>
              <a:ea typeface="黑体" panose="02010609060101010101" pitchFamily="49" charset="-122"/>
            </a:endParaRPr>
          </a:p>
        </p:txBody>
      </p:sp>
      <p:sp>
        <p:nvSpPr>
          <p:cNvPr id="9" name="Rectangle 13" descr="小网格"/>
          <p:cNvSpPr/>
          <p:nvPr/>
        </p:nvSpPr>
        <p:spPr>
          <a:xfrm>
            <a:off x="911051" y="2857823"/>
            <a:ext cx="7045325" cy="1130300"/>
          </a:xfrm>
          <a:prstGeom prst="rect">
            <a:avLst/>
          </a:prstGeom>
          <a:noFill/>
          <a:ln w="9525">
            <a:noFill/>
          </a:ln>
        </p:spPr>
        <p:txBody>
          <a:bodyPr>
            <a:spAutoFit/>
          </a:bodyPr>
          <a:lstStyle/>
          <a:p>
            <a:pPr>
              <a:lnSpc>
                <a:spcPct val="150000"/>
              </a:lnSpc>
            </a:pPr>
            <a:r>
              <a:rPr lang="zh-CN" altLang="en-US" sz="2400" b="1" dirty="0">
                <a:solidFill>
                  <a:srgbClr val="FF0000"/>
                </a:solidFill>
                <a:latin typeface="Times New Roman" panose="02020603050405020304" pitchFamily="18" charset="0"/>
              </a:rPr>
              <a:t>理由：由两条对角线互相垂直的平行四边形是菱形可得此矩形的四条边都相等，即为正方形</a:t>
            </a:r>
            <a:r>
              <a:rPr lang="en-US" altLang="zh-CN" sz="2400" b="1" dirty="0">
                <a:solidFill>
                  <a:srgbClr val="FF0000"/>
                </a:solidFill>
                <a:latin typeface="Times New Roman" panose="02020603050405020304" pitchFamily="18" charset="0"/>
              </a:rPr>
              <a:t>.</a:t>
            </a:r>
            <a:endParaRPr lang="en-US" altLang="zh-CN" sz="2400" b="1" dirty="0">
              <a:solidFill>
                <a:srgbClr val="FF0000"/>
              </a:solidFill>
              <a:latin typeface="Times New Roman" panose="02020603050405020304" pitchFamily="18" charset="0"/>
            </a:endParaRPr>
          </a:p>
        </p:txBody>
      </p:sp>
      <p:sp>
        <p:nvSpPr>
          <p:cNvPr id="11" name="Text Box 12"/>
          <p:cNvSpPr txBox="1"/>
          <p:nvPr/>
        </p:nvSpPr>
        <p:spPr>
          <a:xfrm>
            <a:off x="903113" y="2211710"/>
            <a:ext cx="3429000" cy="576263"/>
          </a:xfrm>
          <a:prstGeom prst="rect">
            <a:avLst/>
          </a:prstGeom>
          <a:noFill/>
          <a:ln w="9525">
            <a:noFill/>
          </a:ln>
        </p:spPr>
        <p:txBody>
          <a:bodyPr>
            <a:spAutoFit/>
          </a:bodyPr>
          <a:lstStyle/>
          <a:p>
            <a:pPr>
              <a:lnSpc>
                <a:spcPct val="150000"/>
              </a:lnSpc>
            </a:pPr>
            <a:r>
              <a:rPr lang="zh-CN" altLang="en-US" sz="2400" b="1" dirty="0">
                <a:solidFill>
                  <a:srgbClr val="FF0000"/>
                </a:solidFill>
                <a:latin typeface="Times New Roman" panose="02020603050405020304" pitchFamily="18" charset="0"/>
              </a:rPr>
              <a:t>答：是正方形</a:t>
            </a:r>
            <a:r>
              <a:rPr lang="en-US" altLang="zh-CN" sz="2400" b="1" dirty="0">
                <a:solidFill>
                  <a:srgbClr val="FF0000"/>
                </a:solidFill>
                <a:latin typeface="Times New Roman" panose="02020603050405020304" pitchFamily="18" charset="0"/>
              </a:rPr>
              <a:t>.</a:t>
            </a:r>
            <a:endParaRPr lang="en-US" altLang="zh-CN" sz="2400" b="1" dirty="0">
              <a:solidFill>
                <a:srgbClr val="FF0000"/>
              </a:solidFill>
              <a:latin typeface="Times New Roman" panose="02020603050405020304" pitchFamily="18" charset="0"/>
            </a:endParaRPr>
          </a:p>
        </p:txBody>
      </p:sp>
      <p:sp>
        <p:nvSpPr>
          <p:cNvPr id="28676" name="文本框 9"/>
          <p:cNvSpPr txBox="1"/>
          <p:nvPr/>
        </p:nvSpPr>
        <p:spPr>
          <a:xfrm flipH="1">
            <a:off x="4788024" y="1707654"/>
            <a:ext cx="2875915" cy="337185"/>
          </a:xfrm>
          <a:prstGeom prst="rect">
            <a:avLst/>
          </a:prstGeom>
          <a:noFill/>
          <a:ln w="9525">
            <a:noFill/>
          </a:ln>
        </p:spPr>
        <p:txBody>
          <a:bodyPr wrap="square">
            <a:spAutoFit/>
          </a:bodyPr>
          <a:lstStyle/>
          <a:p>
            <a:r>
              <a:rPr lang="en-US" altLang="zh-CN" sz="1600" b="1" dirty="0">
                <a:solidFill>
                  <a:srgbClr val="FE9700"/>
                </a:solidFill>
                <a:ea typeface="宋体" panose="02010600030101010101" pitchFamily="2" charset="-122"/>
                <a:cs typeface="Times New Roman" panose="02020603050405020304" pitchFamily="18" charset="0"/>
              </a:rPr>
              <a:t>【</a:t>
            </a:r>
            <a:r>
              <a:rPr lang="zh-CN" altLang="en-US" sz="1600" b="1" dirty="0">
                <a:solidFill>
                  <a:srgbClr val="FE9700"/>
                </a:solidFill>
                <a:ea typeface="宋体" panose="02010600030101010101" pitchFamily="2" charset="-122"/>
                <a:cs typeface="Times New Roman" panose="02020603050405020304" pitchFamily="18" charset="0"/>
              </a:rPr>
              <a:t>选自教材</a:t>
            </a:r>
            <a:r>
              <a:rPr lang="en-US" altLang="zh-CN" sz="1600" b="1" dirty="0">
                <a:solidFill>
                  <a:srgbClr val="FE9700"/>
                </a:solidFill>
                <a:ea typeface="宋体" panose="02010600030101010101" pitchFamily="2" charset="-122"/>
                <a:cs typeface="Times New Roman" panose="02020603050405020304" pitchFamily="18" charset="0"/>
              </a:rPr>
              <a:t>P42 </a:t>
            </a:r>
            <a:r>
              <a:rPr lang="zh-CN" altLang="en-US" sz="1600" b="1" dirty="0">
                <a:solidFill>
                  <a:srgbClr val="FE9700"/>
                </a:solidFill>
                <a:ea typeface="宋体" panose="02010600030101010101" pitchFamily="2" charset="-122"/>
                <a:cs typeface="Times New Roman" panose="02020603050405020304" pitchFamily="18" charset="0"/>
              </a:rPr>
              <a:t>练习</a:t>
            </a:r>
            <a:r>
              <a:rPr lang="en-US" altLang="zh-CN" sz="1600" b="1" dirty="0">
                <a:solidFill>
                  <a:srgbClr val="FE9700"/>
                </a:solidFill>
                <a:ea typeface="宋体" panose="02010600030101010101" pitchFamily="2" charset="-122"/>
                <a:cs typeface="Times New Roman" panose="02020603050405020304" pitchFamily="18" charset="0"/>
              </a:rPr>
              <a:t> </a:t>
            </a:r>
            <a:r>
              <a:rPr lang="zh-CN" altLang="en-US" sz="1600" b="1" dirty="0">
                <a:solidFill>
                  <a:srgbClr val="FE9700"/>
                </a:solidFill>
                <a:ea typeface="宋体" panose="02010600030101010101" pitchFamily="2" charset="-122"/>
                <a:cs typeface="Times New Roman" panose="02020603050405020304" pitchFamily="18" charset="0"/>
              </a:rPr>
              <a:t>第</a:t>
            </a:r>
            <a:r>
              <a:rPr lang="en-US" altLang="zh-CN" sz="1600" b="1" dirty="0">
                <a:solidFill>
                  <a:srgbClr val="FE9700"/>
                </a:solidFill>
                <a:ea typeface="宋体" panose="02010600030101010101" pitchFamily="2" charset="-122"/>
                <a:cs typeface="Times New Roman" panose="02020603050405020304" pitchFamily="18" charset="0"/>
              </a:rPr>
              <a:t>2</a:t>
            </a:r>
            <a:r>
              <a:rPr lang="zh-CN" altLang="en-US" sz="1600" b="1" dirty="0">
                <a:solidFill>
                  <a:srgbClr val="FE9700"/>
                </a:solidFill>
                <a:ea typeface="宋体" panose="02010600030101010101" pitchFamily="2" charset="-122"/>
                <a:cs typeface="Times New Roman" panose="02020603050405020304" pitchFamily="18" charset="0"/>
              </a:rPr>
              <a:t>题</a:t>
            </a:r>
            <a:r>
              <a:rPr lang="en-US" altLang="zh-CN" sz="1600" b="1" dirty="0">
                <a:solidFill>
                  <a:srgbClr val="FE9700"/>
                </a:solidFill>
                <a:ea typeface="宋体" panose="02010600030101010101" pitchFamily="2" charset="-122"/>
                <a:cs typeface="Times New Roman" panose="02020603050405020304" pitchFamily="18" charset="0"/>
              </a:rPr>
              <a:t>】</a:t>
            </a:r>
            <a:endParaRPr lang="zh-CN" altLang="en-US" sz="1600" b="1" dirty="0">
              <a:solidFill>
                <a:srgbClr val="FE9700"/>
              </a:solidFill>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2"/>
          <p:cNvSpPr txBox="1"/>
          <p:nvPr/>
        </p:nvSpPr>
        <p:spPr>
          <a:xfrm>
            <a:off x="395536" y="385022"/>
            <a:ext cx="7340600" cy="1128712"/>
          </a:xfrm>
          <a:prstGeom prst="rect">
            <a:avLst/>
          </a:prstGeom>
          <a:noFill/>
          <a:ln w="9525">
            <a:noFill/>
          </a:ln>
        </p:spPr>
        <p:txBody>
          <a:bodyPr wrap="square">
            <a:spAutoFit/>
          </a:bodyPr>
          <a:lstStyle/>
          <a:p>
            <a:pPr eaLnBrk="1" hangingPunct="1">
              <a:lnSpc>
                <a:spcPct val="150000"/>
              </a:lnSpc>
            </a:pPr>
            <a:r>
              <a:rPr lang="en-US" altLang="zh-CN" sz="2400" b="1">
                <a:solidFill>
                  <a:srgbClr val="000000"/>
                </a:solidFill>
                <a:ea typeface="黑体" panose="02010609060101010101" pitchFamily="49" charset="-122"/>
              </a:rPr>
              <a:t>3. </a:t>
            </a:r>
            <a:r>
              <a:rPr lang="zh-CN" altLang="en-US" sz="2400" b="1">
                <a:solidFill>
                  <a:srgbClr val="000000"/>
                </a:solidFill>
                <a:ea typeface="黑体" panose="02010609060101010101" pitchFamily="49" charset="-122"/>
              </a:rPr>
              <a:t>如图，正方形</a:t>
            </a:r>
            <a:r>
              <a:rPr lang="en-US" altLang="zh-CN" sz="2400" b="1">
                <a:solidFill>
                  <a:srgbClr val="000000"/>
                </a:solidFill>
                <a:ea typeface="黑体" panose="02010609060101010101" pitchFamily="49" charset="-122"/>
              </a:rPr>
              <a:t> </a:t>
            </a:r>
            <a:r>
              <a:rPr lang="en-US" altLang="zh-CN" sz="2400" b="1" i="1">
                <a:solidFill>
                  <a:srgbClr val="000000"/>
                </a:solidFill>
                <a:ea typeface="黑体" panose="02010609060101010101" pitchFamily="49" charset="-122"/>
              </a:rPr>
              <a:t>ABCD</a:t>
            </a:r>
            <a:r>
              <a:rPr lang="en-US" altLang="zh-CN" sz="2400" b="1">
                <a:solidFill>
                  <a:srgbClr val="000000"/>
                </a:solidFill>
                <a:ea typeface="黑体" panose="02010609060101010101" pitchFamily="49" charset="-122"/>
              </a:rPr>
              <a:t> </a:t>
            </a:r>
            <a:r>
              <a:rPr lang="zh-CN" altLang="en-US" sz="2400" b="1">
                <a:solidFill>
                  <a:srgbClr val="000000"/>
                </a:solidFill>
                <a:ea typeface="黑体" panose="02010609060101010101" pitchFamily="49" charset="-122"/>
              </a:rPr>
              <a:t>的对角线 </a:t>
            </a:r>
            <a:r>
              <a:rPr lang="en-US" altLang="zh-CN" sz="2400" b="1" i="1">
                <a:solidFill>
                  <a:srgbClr val="000000"/>
                </a:solidFill>
                <a:ea typeface="黑体" panose="02010609060101010101" pitchFamily="49" charset="-122"/>
              </a:rPr>
              <a:t>AC</a:t>
            </a:r>
            <a:r>
              <a:rPr lang="en-US" altLang="zh-CN" sz="2400" b="1">
                <a:solidFill>
                  <a:srgbClr val="000000"/>
                </a:solidFill>
                <a:ea typeface="黑体" panose="02010609060101010101" pitchFamily="49" charset="-122"/>
              </a:rPr>
              <a:t> </a:t>
            </a:r>
            <a:r>
              <a:rPr lang="zh-CN" altLang="en-US" sz="2400" b="1">
                <a:solidFill>
                  <a:srgbClr val="000000"/>
                </a:solidFill>
                <a:ea typeface="黑体" panose="02010609060101010101" pitchFamily="49" charset="-122"/>
              </a:rPr>
              <a:t>为菱形 </a:t>
            </a:r>
            <a:r>
              <a:rPr lang="en-US" altLang="zh-CN" sz="2400" b="1" i="1">
                <a:solidFill>
                  <a:srgbClr val="000000"/>
                </a:solidFill>
                <a:ea typeface="黑体" panose="02010609060101010101" pitchFamily="49" charset="-122"/>
              </a:rPr>
              <a:t>AEFC</a:t>
            </a:r>
            <a:r>
              <a:rPr lang="en-US" altLang="zh-CN" sz="2400" b="1">
                <a:solidFill>
                  <a:srgbClr val="000000"/>
                </a:solidFill>
                <a:ea typeface="黑体" panose="02010609060101010101" pitchFamily="49" charset="-122"/>
              </a:rPr>
              <a:t> </a:t>
            </a:r>
            <a:r>
              <a:rPr lang="zh-CN" altLang="en-US" sz="2400" b="1">
                <a:solidFill>
                  <a:srgbClr val="000000"/>
                </a:solidFill>
                <a:ea typeface="黑体" panose="02010609060101010101" pitchFamily="49" charset="-122"/>
              </a:rPr>
              <a:t>的一边，求</a:t>
            </a:r>
            <a:r>
              <a:rPr lang="en-US" altLang="zh-CN" sz="2400" b="1">
                <a:solidFill>
                  <a:srgbClr val="000000"/>
                </a:solidFill>
                <a:ea typeface="黑体" panose="02010609060101010101" pitchFamily="49" charset="-122"/>
              </a:rPr>
              <a:t> </a:t>
            </a:r>
            <a:r>
              <a:rPr lang="zh-CN" altLang="en-US" sz="2400" b="1">
                <a:solidFill>
                  <a:srgbClr val="000000"/>
                </a:solidFill>
                <a:ea typeface="黑体" panose="02010609060101010101" pitchFamily="49" charset="-122"/>
              </a:rPr>
              <a:t>∠</a:t>
            </a:r>
            <a:r>
              <a:rPr lang="en-US" altLang="zh-CN" sz="2400" b="1" i="1">
                <a:solidFill>
                  <a:srgbClr val="000000"/>
                </a:solidFill>
                <a:ea typeface="黑体" panose="02010609060101010101" pitchFamily="49" charset="-122"/>
              </a:rPr>
              <a:t>FAB</a:t>
            </a:r>
            <a:r>
              <a:rPr lang="en-US" altLang="zh-CN" sz="2400" b="1">
                <a:solidFill>
                  <a:srgbClr val="000000"/>
                </a:solidFill>
                <a:ea typeface="黑体" panose="02010609060101010101" pitchFamily="49" charset="-122"/>
              </a:rPr>
              <a:t> </a:t>
            </a:r>
            <a:r>
              <a:rPr lang="zh-CN" altLang="en-US" sz="2400" b="1">
                <a:solidFill>
                  <a:srgbClr val="000000"/>
                </a:solidFill>
                <a:ea typeface="黑体" panose="02010609060101010101" pitchFamily="49" charset="-122"/>
              </a:rPr>
              <a:t>的度数</a:t>
            </a:r>
            <a:r>
              <a:rPr lang="en-US" altLang="zh-CN" sz="2400" b="1">
                <a:solidFill>
                  <a:srgbClr val="000000"/>
                </a:solidFill>
                <a:ea typeface="黑体" panose="02010609060101010101" pitchFamily="49" charset="-122"/>
              </a:rPr>
              <a:t>.</a:t>
            </a:r>
            <a:endParaRPr lang="zh-CN" altLang="en-US" sz="2400" b="1" dirty="0">
              <a:solidFill>
                <a:srgbClr val="000000"/>
              </a:solidFill>
              <a:latin typeface="Times New Roman" panose="02020603050405020304" pitchFamily="18" charset="0"/>
              <a:ea typeface="黑体" panose="02010609060101010101" pitchFamily="49" charset="-122"/>
            </a:endParaRPr>
          </a:p>
        </p:txBody>
      </p:sp>
      <p:sp>
        <p:nvSpPr>
          <p:cNvPr id="4" name="Text Box 12"/>
          <p:cNvSpPr txBox="1"/>
          <p:nvPr/>
        </p:nvSpPr>
        <p:spPr>
          <a:xfrm>
            <a:off x="611560" y="2331477"/>
            <a:ext cx="8349407" cy="1130246"/>
          </a:xfrm>
          <a:prstGeom prst="rect">
            <a:avLst/>
          </a:prstGeom>
          <a:noFill/>
          <a:ln w="9525">
            <a:noFill/>
          </a:ln>
        </p:spPr>
        <p:txBody>
          <a:bodyPr wrap="square">
            <a:spAutoFit/>
          </a:bodyPr>
          <a:lstStyle/>
          <a:p>
            <a:pPr>
              <a:lnSpc>
                <a:spcPct val="150000"/>
              </a:lnSpc>
            </a:pPr>
            <a:r>
              <a:rPr lang="zh-CN" altLang="en-US" sz="2400" b="1">
                <a:solidFill>
                  <a:srgbClr val="FF0000"/>
                </a:solidFill>
                <a:latin typeface="Times New Roman" panose="02020603050405020304" pitchFamily="18" charset="0"/>
              </a:rPr>
              <a:t>解：在正方形</a:t>
            </a:r>
            <a:r>
              <a:rPr lang="en-US" altLang="zh-CN" sz="2400" b="1">
                <a:solidFill>
                  <a:srgbClr val="FF0000"/>
                </a:solidFill>
              </a:rPr>
              <a:t> </a:t>
            </a:r>
            <a:r>
              <a:rPr lang="en-US" altLang="zh-CN" sz="2400" b="1" i="1">
                <a:solidFill>
                  <a:srgbClr val="FF0000"/>
                </a:solidFill>
              </a:rPr>
              <a:t>ABCD</a:t>
            </a:r>
            <a:r>
              <a:rPr lang="en-US" altLang="zh-CN" sz="2400" b="1">
                <a:solidFill>
                  <a:srgbClr val="FF0000"/>
                </a:solidFill>
              </a:rPr>
              <a:t> </a:t>
            </a:r>
            <a:r>
              <a:rPr lang="zh-CN" altLang="en-US" sz="2400" b="1">
                <a:solidFill>
                  <a:srgbClr val="FF0000"/>
                </a:solidFill>
              </a:rPr>
              <a:t>中，∵ </a:t>
            </a:r>
            <a:r>
              <a:rPr lang="en-US" altLang="zh-CN" sz="2400" b="1" i="1">
                <a:solidFill>
                  <a:srgbClr val="FF0000"/>
                </a:solidFill>
              </a:rPr>
              <a:t>AC </a:t>
            </a:r>
            <a:r>
              <a:rPr lang="zh-CN" altLang="en-US" sz="2400" b="1">
                <a:solidFill>
                  <a:srgbClr val="FF0000"/>
                </a:solidFill>
              </a:rPr>
              <a:t>为对角线，∠</a:t>
            </a:r>
            <a:r>
              <a:rPr lang="en-US" altLang="zh-CN" sz="2400" b="1" i="1">
                <a:solidFill>
                  <a:srgbClr val="FF0000"/>
                </a:solidFill>
              </a:rPr>
              <a:t>DAB</a:t>
            </a:r>
            <a:r>
              <a:rPr lang="en-US" altLang="zh-CN" sz="2400" b="1">
                <a:solidFill>
                  <a:srgbClr val="FF0000"/>
                </a:solidFill>
              </a:rPr>
              <a:t> = 90°</a:t>
            </a:r>
            <a:r>
              <a:rPr lang="zh-CN" altLang="en-US" sz="2400" b="1">
                <a:solidFill>
                  <a:srgbClr val="FF0000"/>
                </a:solidFill>
              </a:rPr>
              <a:t>，</a:t>
            </a:r>
            <a:endParaRPr lang="en-US" altLang="zh-CN" sz="2400" b="1">
              <a:solidFill>
                <a:srgbClr val="FF0000"/>
              </a:solidFill>
            </a:endParaRPr>
          </a:p>
          <a:p>
            <a:pPr>
              <a:lnSpc>
                <a:spcPct val="150000"/>
              </a:lnSpc>
            </a:pPr>
            <a:r>
              <a:rPr lang="zh-CN" altLang="en-US" sz="2400" b="1">
                <a:solidFill>
                  <a:srgbClr val="FF0000"/>
                </a:solidFill>
                <a:latin typeface="Times New Roman" panose="02020603050405020304" pitchFamily="18" charset="0"/>
              </a:rPr>
              <a:t>∴</a:t>
            </a:r>
            <a:r>
              <a:rPr lang="en-US" altLang="zh-CN" sz="2400" b="1" i="1">
                <a:solidFill>
                  <a:srgbClr val="FF0000"/>
                </a:solidFill>
                <a:latin typeface="Times New Roman" panose="02020603050405020304" pitchFamily="18" charset="0"/>
              </a:rPr>
              <a:t>AC</a:t>
            </a:r>
            <a:r>
              <a:rPr lang="en-US" altLang="zh-CN" sz="2400" b="1">
                <a:solidFill>
                  <a:srgbClr val="FF0000"/>
                </a:solidFill>
                <a:latin typeface="Times New Roman" panose="02020603050405020304" pitchFamily="18" charset="0"/>
              </a:rPr>
              <a:t> </a:t>
            </a:r>
            <a:r>
              <a:rPr lang="zh-CN" altLang="en-US" sz="2400" b="1">
                <a:solidFill>
                  <a:srgbClr val="FF0000"/>
                </a:solidFill>
                <a:latin typeface="Times New Roman" panose="02020603050405020304" pitchFamily="18" charset="0"/>
              </a:rPr>
              <a:t>平分∠</a:t>
            </a:r>
            <a:r>
              <a:rPr lang="en-US" altLang="zh-CN" sz="2400" b="1" i="1">
                <a:solidFill>
                  <a:srgbClr val="FF0000"/>
                </a:solidFill>
                <a:latin typeface="Times New Roman" panose="02020603050405020304" pitchFamily="18" charset="0"/>
              </a:rPr>
              <a:t>DAB</a:t>
            </a:r>
            <a:r>
              <a:rPr lang="zh-CN" altLang="en-US" sz="2400" b="1">
                <a:solidFill>
                  <a:srgbClr val="FF0000"/>
                </a:solidFill>
                <a:latin typeface="Times New Roman" panose="02020603050405020304" pitchFamily="18" charset="0"/>
              </a:rPr>
              <a:t>，即∠</a:t>
            </a:r>
            <a:r>
              <a:rPr lang="en-US" altLang="zh-CN" sz="2400" b="1" i="1">
                <a:solidFill>
                  <a:srgbClr val="FF0000"/>
                </a:solidFill>
                <a:latin typeface="Times New Roman" panose="02020603050405020304" pitchFamily="18" charset="0"/>
              </a:rPr>
              <a:t>CAE</a:t>
            </a:r>
            <a:r>
              <a:rPr lang="en-US" altLang="zh-CN" sz="2400" b="1">
                <a:solidFill>
                  <a:srgbClr val="FF0000"/>
                </a:solidFill>
                <a:latin typeface="Times New Roman" panose="02020603050405020304" pitchFamily="18" charset="0"/>
              </a:rPr>
              <a:t> = </a:t>
            </a:r>
            <a:r>
              <a:rPr lang="zh-CN" altLang="en-US" sz="2400" b="1">
                <a:solidFill>
                  <a:srgbClr val="FF0000"/>
                </a:solidFill>
                <a:latin typeface="Times New Roman" panose="02020603050405020304" pitchFamily="18" charset="0"/>
              </a:rPr>
              <a:t>∠</a:t>
            </a:r>
            <a:r>
              <a:rPr lang="en-US" altLang="zh-CN" sz="2400" b="1" i="1">
                <a:solidFill>
                  <a:srgbClr val="FF0000"/>
                </a:solidFill>
                <a:latin typeface="Times New Roman" panose="02020603050405020304" pitchFamily="18" charset="0"/>
              </a:rPr>
              <a:t>DAC</a:t>
            </a:r>
            <a:r>
              <a:rPr lang="en-US" altLang="zh-CN" sz="2400" b="1">
                <a:solidFill>
                  <a:srgbClr val="FF0000"/>
                </a:solidFill>
                <a:latin typeface="Times New Roman" panose="02020603050405020304" pitchFamily="18" charset="0"/>
              </a:rPr>
              <a:t> = 45°.</a:t>
            </a:r>
            <a:endParaRPr lang="en-US" altLang="zh-CN" sz="2400" b="1" dirty="0">
              <a:solidFill>
                <a:srgbClr val="FF0000"/>
              </a:solidFill>
              <a:latin typeface="Times New Roman" panose="02020603050405020304" pitchFamily="18" charset="0"/>
            </a:endParaRPr>
          </a:p>
        </p:txBody>
      </p:sp>
      <p:sp>
        <p:nvSpPr>
          <p:cNvPr id="5" name="文本框 9"/>
          <p:cNvSpPr txBox="1"/>
          <p:nvPr/>
        </p:nvSpPr>
        <p:spPr>
          <a:xfrm flipH="1">
            <a:off x="329472" y="1550511"/>
            <a:ext cx="2875915" cy="337185"/>
          </a:xfrm>
          <a:prstGeom prst="rect">
            <a:avLst/>
          </a:prstGeom>
          <a:noFill/>
          <a:ln w="9525">
            <a:noFill/>
          </a:ln>
        </p:spPr>
        <p:txBody>
          <a:bodyPr wrap="square">
            <a:spAutoFit/>
          </a:bodyPr>
          <a:lstStyle/>
          <a:p>
            <a:r>
              <a:rPr lang="en-US" altLang="zh-CN" sz="1600" b="1" dirty="0">
                <a:solidFill>
                  <a:srgbClr val="FE9700"/>
                </a:solidFill>
                <a:ea typeface="宋体" panose="02010600030101010101" pitchFamily="2" charset="-122"/>
                <a:cs typeface="Times New Roman" panose="02020603050405020304" pitchFamily="18" charset="0"/>
              </a:rPr>
              <a:t>【</a:t>
            </a:r>
            <a:r>
              <a:rPr lang="zh-CN" altLang="en-US" sz="1600" b="1" dirty="0">
                <a:solidFill>
                  <a:srgbClr val="FE9700"/>
                </a:solidFill>
                <a:ea typeface="宋体" panose="02010600030101010101" pitchFamily="2" charset="-122"/>
                <a:cs typeface="Times New Roman" panose="02020603050405020304" pitchFamily="18" charset="0"/>
              </a:rPr>
              <a:t>选自教材</a:t>
            </a:r>
            <a:r>
              <a:rPr lang="en-US" altLang="zh-CN" sz="1600" b="1" dirty="0">
                <a:solidFill>
                  <a:srgbClr val="FE9700"/>
                </a:solidFill>
                <a:ea typeface="宋体" panose="02010600030101010101" pitchFamily="2" charset="-122"/>
                <a:cs typeface="Times New Roman" panose="02020603050405020304" pitchFamily="18" charset="0"/>
              </a:rPr>
              <a:t>P42 </a:t>
            </a:r>
            <a:r>
              <a:rPr lang="zh-CN" altLang="en-US" sz="1600" b="1">
                <a:solidFill>
                  <a:srgbClr val="FE9700"/>
                </a:solidFill>
                <a:ea typeface="宋体" panose="02010600030101010101" pitchFamily="2" charset="-122"/>
                <a:cs typeface="Times New Roman" panose="02020603050405020304" pitchFamily="18" charset="0"/>
              </a:rPr>
              <a:t>练习</a:t>
            </a:r>
            <a:r>
              <a:rPr lang="en-US" altLang="zh-CN" sz="1600" b="1">
                <a:solidFill>
                  <a:srgbClr val="FE9700"/>
                </a:solidFill>
                <a:ea typeface="宋体" panose="02010600030101010101" pitchFamily="2" charset="-122"/>
                <a:cs typeface="Times New Roman" panose="02020603050405020304" pitchFamily="18" charset="0"/>
              </a:rPr>
              <a:t> </a:t>
            </a:r>
            <a:r>
              <a:rPr lang="zh-CN" altLang="en-US" sz="1600" b="1">
                <a:solidFill>
                  <a:srgbClr val="FE9700"/>
                </a:solidFill>
                <a:ea typeface="宋体" panose="02010600030101010101" pitchFamily="2" charset="-122"/>
                <a:cs typeface="Times New Roman" panose="02020603050405020304" pitchFamily="18" charset="0"/>
              </a:rPr>
              <a:t>第</a:t>
            </a:r>
            <a:r>
              <a:rPr lang="en-US" altLang="zh-CN" sz="1600" b="1">
                <a:solidFill>
                  <a:srgbClr val="FE9700"/>
                </a:solidFill>
                <a:ea typeface="宋体" panose="02010600030101010101" pitchFamily="2" charset="-122"/>
                <a:cs typeface="Times New Roman" panose="02020603050405020304" pitchFamily="18" charset="0"/>
              </a:rPr>
              <a:t>3</a:t>
            </a:r>
            <a:r>
              <a:rPr lang="zh-CN" altLang="en-US" sz="1600" b="1">
                <a:solidFill>
                  <a:srgbClr val="FE9700"/>
                </a:solidFill>
                <a:ea typeface="宋体" panose="02010600030101010101" pitchFamily="2" charset="-122"/>
                <a:cs typeface="Times New Roman" panose="02020603050405020304" pitchFamily="18" charset="0"/>
              </a:rPr>
              <a:t>题</a:t>
            </a:r>
            <a:r>
              <a:rPr lang="en-US" altLang="zh-CN" sz="1600" b="1" dirty="0">
                <a:solidFill>
                  <a:srgbClr val="FE9700"/>
                </a:solidFill>
                <a:ea typeface="宋体" panose="02010600030101010101" pitchFamily="2" charset="-122"/>
                <a:cs typeface="Times New Roman" panose="02020603050405020304" pitchFamily="18" charset="0"/>
              </a:rPr>
              <a:t>】</a:t>
            </a:r>
            <a:endParaRPr lang="zh-CN" altLang="en-US" sz="1600" b="1" dirty="0">
              <a:solidFill>
                <a:srgbClr val="FE9700"/>
              </a:solidFill>
              <a:ea typeface="宋体" panose="02010600030101010101" pitchFamily="2" charset="-122"/>
              <a:cs typeface="Times New Roman" panose="02020603050405020304" pitchFamily="18" charset="0"/>
            </a:endParaRPr>
          </a:p>
        </p:txBody>
      </p:sp>
      <p:grpSp>
        <p:nvGrpSpPr>
          <p:cNvPr id="28" name="组合 27"/>
          <p:cNvGrpSpPr/>
          <p:nvPr/>
        </p:nvGrpSpPr>
        <p:grpSpPr>
          <a:xfrm>
            <a:off x="5436096" y="591178"/>
            <a:ext cx="3224949" cy="2196795"/>
            <a:chOff x="5235483" y="940969"/>
            <a:chExt cx="3839137" cy="2615172"/>
          </a:xfrm>
        </p:grpSpPr>
        <p:grpSp>
          <p:nvGrpSpPr>
            <p:cNvPr id="20" name="组合 19"/>
            <p:cNvGrpSpPr/>
            <p:nvPr/>
          </p:nvGrpSpPr>
          <p:grpSpPr>
            <a:xfrm>
              <a:off x="5586232" y="940969"/>
              <a:ext cx="3147492" cy="2615172"/>
              <a:chOff x="4806956" y="1071522"/>
              <a:chExt cx="3147492" cy="2615172"/>
            </a:xfrm>
          </p:grpSpPr>
          <p:cxnSp>
            <p:nvCxnSpPr>
              <p:cNvPr id="12" name="直接连接符 11"/>
              <p:cNvCxnSpPr/>
              <p:nvPr/>
            </p:nvCxnSpPr>
            <p:spPr>
              <a:xfrm rot="2700000" flipV="1">
                <a:off x="5078198" y="2377025"/>
                <a:ext cx="1309669" cy="1309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V="1">
                <a:off x="6373537" y="1071522"/>
                <a:ext cx="1309669" cy="1309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4806956" y="1721867"/>
                <a:ext cx="3147492" cy="1314158"/>
                <a:chOff x="4806956" y="1721867"/>
                <a:chExt cx="3147492" cy="1314158"/>
              </a:xfrm>
            </p:grpSpPr>
            <p:sp>
              <p:nvSpPr>
                <p:cNvPr id="6" name="矩形 5"/>
                <p:cNvSpPr/>
                <p:nvPr/>
              </p:nvSpPr>
              <p:spPr>
                <a:xfrm>
                  <a:off x="4811889" y="1721867"/>
                  <a:ext cx="1309669" cy="130966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1" name="直接连接符 10"/>
                <p:cNvCxnSpPr/>
                <p:nvPr/>
              </p:nvCxnSpPr>
              <p:spPr>
                <a:xfrm flipV="1">
                  <a:off x="4811889" y="1721867"/>
                  <a:ext cx="1309669" cy="1309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6644779" y="1726356"/>
                  <a:ext cx="1309669" cy="1309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806956" y="1728788"/>
                  <a:ext cx="3139275" cy="1302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2" name="Text Box 2"/>
            <p:cNvSpPr txBox="1"/>
            <p:nvPr/>
          </p:nvSpPr>
          <p:spPr>
            <a:xfrm>
              <a:off x="5261776" y="2641101"/>
              <a:ext cx="393587" cy="476310"/>
            </a:xfrm>
            <a:prstGeom prst="rect">
              <a:avLst/>
            </a:prstGeom>
            <a:noFill/>
            <a:ln w="9525">
              <a:noFill/>
            </a:ln>
          </p:spPr>
          <p:txBody>
            <a:bodyPr wrap="square">
              <a:spAutoFit/>
            </a:bodyPr>
            <a:lstStyle/>
            <a:p>
              <a:pPr algn="ctr" eaLnBrk="1" hangingPunct="1"/>
              <a:r>
                <a:rPr lang="en-US" altLang="zh-CN" sz="2000" b="1" i="1">
                  <a:solidFill>
                    <a:srgbClr val="000000"/>
                  </a:solidFill>
                  <a:ea typeface="黑体" panose="02010609060101010101" pitchFamily="49" charset="-122"/>
                </a:rPr>
                <a:t>A</a:t>
              </a:r>
              <a:endParaRPr lang="zh-CN" altLang="en-US" sz="2000" b="1" dirty="0">
                <a:solidFill>
                  <a:srgbClr val="000000"/>
                </a:solidFill>
                <a:latin typeface="Times New Roman" panose="02020603050405020304" pitchFamily="18" charset="0"/>
                <a:ea typeface="黑体" panose="02010609060101010101" pitchFamily="49" charset="-122"/>
              </a:endParaRPr>
            </a:p>
          </p:txBody>
        </p:sp>
        <p:sp>
          <p:nvSpPr>
            <p:cNvPr id="23" name="Text Box 2"/>
            <p:cNvSpPr txBox="1"/>
            <p:nvPr/>
          </p:nvSpPr>
          <p:spPr>
            <a:xfrm>
              <a:off x="6712690" y="2819517"/>
              <a:ext cx="393587" cy="476310"/>
            </a:xfrm>
            <a:prstGeom prst="rect">
              <a:avLst/>
            </a:prstGeom>
            <a:noFill/>
            <a:ln w="9525">
              <a:noFill/>
            </a:ln>
          </p:spPr>
          <p:txBody>
            <a:bodyPr wrap="square">
              <a:spAutoFit/>
            </a:bodyPr>
            <a:lstStyle/>
            <a:p>
              <a:pPr algn="ctr" eaLnBrk="1" hangingPunct="1"/>
              <a:r>
                <a:rPr lang="en-US" altLang="zh-CN" sz="2000" b="1" i="1">
                  <a:solidFill>
                    <a:srgbClr val="000000"/>
                  </a:solidFill>
                  <a:ea typeface="黑体" panose="02010609060101010101" pitchFamily="49" charset="-122"/>
                </a:rPr>
                <a:t>B</a:t>
              </a:r>
              <a:endParaRPr lang="zh-CN" altLang="en-US" sz="2000" b="1" dirty="0">
                <a:solidFill>
                  <a:srgbClr val="000000"/>
                </a:solidFill>
                <a:latin typeface="Times New Roman" panose="02020603050405020304" pitchFamily="18" charset="0"/>
                <a:ea typeface="黑体" panose="02010609060101010101" pitchFamily="49" charset="-122"/>
              </a:endParaRPr>
            </a:p>
          </p:txBody>
        </p:sp>
        <p:sp>
          <p:nvSpPr>
            <p:cNvPr id="24" name="Text Box 2"/>
            <p:cNvSpPr txBox="1"/>
            <p:nvPr/>
          </p:nvSpPr>
          <p:spPr>
            <a:xfrm>
              <a:off x="7429362" y="2717801"/>
              <a:ext cx="393587" cy="476310"/>
            </a:xfrm>
            <a:prstGeom prst="rect">
              <a:avLst/>
            </a:prstGeom>
            <a:noFill/>
            <a:ln w="9525">
              <a:noFill/>
            </a:ln>
          </p:spPr>
          <p:txBody>
            <a:bodyPr wrap="square">
              <a:spAutoFit/>
            </a:bodyPr>
            <a:lstStyle/>
            <a:p>
              <a:pPr algn="ctr" eaLnBrk="1" hangingPunct="1"/>
              <a:r>
                <a:rPr lang="en-US" altLang="zh-CN" sz="2000" b="1" i="1">
                  <a:solidFill>
                    <a:srgbClr val="000000"/>
                  </a:solidFill>
                  <a:ea typeface="黑体" panose="02010609060101010101" pitchFamily="49" charset="-122"/>
                </a:rPr>
                <a:t>E</a:t>
              </a:r>
              <a:endParaRPr lang="zh-CN" altLang="en-US" sz="2000" b="1" dirty="0">
                <a:solidFill>
                  <a:srgbClr val="000000"/>
                </a:solidFill>
                <a:latin typeface="Times New Roman" panose="02020603050405020304" pitchFamily="18" charset="0"/>
                <a:ea typeface="黑体" panose="02010609060101010101" pitchFamily="49" charset="-122"/>
              </a:endParaRPr>
            </a:p>
          </p:txBody>
        </p:sp>
        <p:sp>
          <p:nvSpPr>
            <p:cNvPr id="25" name="Text Box 2"/>
            <p:cNvSpPr txBox="1"/>
            <p:nvPr/>
          </p:nvSpPr>
          <p:spPr>
            <a:xfrm>
              <a:off x="8681033" y="1396453"/>
              <a:ext cx="393587" cy="476310"/>
            </a:xfrm>
            <a:prstGeom prst="rect">
              <a:avLst/>
            </a:prstGeom>
            <a:noFill/>
            <a:ln w="9525">
              <a:noFill/>
            </a:ln>
          </p:spPr>
          <p:txBody>
            <a:bodyPr wrap="square">
              <a:spAutoFit/>
            </a:bodyPr>
            <a:lstStyle/>
            <a:p>
              <a:pPr algn="ctr" eaLnBrk="1" hangingPunct="1"/>
              <a:r>
                <a:rPr lang="en-US" altLang="zh-CN" sz="2000" b="1" i="1">
                  <a:solidFill>
                    <a:srgbClr val="000000"/>
                  </a:solidFill>
                  <a:ea typeface="黑体" panose="02010609060101010101" pitchFamily="49" charset="-122"/>
                </a:rPr>
                <a:t>F</a:t>
              </a:r>
              <a:endParaRPr lang="zh-CN" altLang="en-US" sz="2000" b="1" dirty="0">
                <a:solidFill>
                  <a:srgbClr val="000000"/>
                </a:solidFill>
                <a:latin typeface="Times New Roman" panose="02020603050405020304" pitchFamily="18" charset="0"/>
                <a:ea typeface="黑体" panose="02010609060101010101" pitchFamily="49" charset="-122"/>
              </a:endParaRPr>
            </a:p>
          </p:txBody>
        </p:sp>
        <p:sp>
          <p:nvSpPr>
            <p:cNvPr id="26" name="Text Box 2"/>
            <p:cNvSpPr txBox="1"/>
            <p:nvPr/>
          </p:nvSpPr>
          <p:spPr>
            <a:xfrm>
              <a:off x="5235483" y="1362913"/>
              <a:ext cx="393587" cy="476310"/>
            </a:xfrm>
            <a:prstGeom prst="rect">
              <a:avLst/>
            </a:prstGeom>
            <a:noFill/>
            <a:ln w="9525">
              <a:noFill/>
            </a:ln>
          </p:spPr>
          <p:txBody>
            <a:bodyPr wrap="square">
              <a:spAutoFit/>
            </a:bodyPr>
            <a:lstStyle/>
            <a:p>
              <a:pPr algn="ctr" eaLnBrk="1" hangingPunct="1"/>
              <a:r>
                <a:rPr lang="en-US" altLang="zh-CN" sz="2000" b="1" i="1">
                  <a:solidFill>
                    <a:srgbClr val="000000"/>
                  </a:solidFill>
                  <a:ea typeface="黑体" panose="02010609060101010101" pitchFamily="49" charset="-122"/>
                </a:rPr>
                <a:t>D</a:t>
              </a:r>
              <a:endParaRPr lang="zh-CN" altLang="en-US" sz="2000" b="1" dirty="0">
                <a:solidFill>
                  <a:srgbClr val="000000"/>
                </a:solidFill>
                <a:latin typeface="Times New Roman" panose="02020603050405020304" pitchFamily="18" charset="0"/>
                <a:ea typeface="黑体" panose="02010609060101010101" pitchFamily="49" charset="-122"/>
              </a:endParaRPr>
            </a:p>
          </p:txBody>
        </p:sp>
        <p:sp>
          <p:nvSpPr>
            <p:cNvPr id="27" name="Text Box 2"/>
            <p:cNvSpPr txBox="1"/>
            <p:nvPr/>
          </p:nvSpPr>
          <p:spPr>
            <a:xfrm>
              <a:off x="6685238" y="1186378"/>
              <a:ext cx="393587" cy="476310"/>
            </a:xfrm>
            <a:prstGeom prst="rect">
              <a:avLst/>
            </a:prstGeom>
            <a:noFill/>
            <a:ln w="9525">
              <a:noFill/>
            </a:ln>
          </p:spPr>
          <p:txBody>
            <a:bodyPr wrap="square">
              <a:spAutoFit/>
            </a:bodyPr>
            <a:lstStyle/>
            <a:p>
              <a:pPr algn="ctr" eaLnBrk="1" hangingPunct="1"/>
              <a:r>
                <a:rPr lang="en-US" altLang="zh-CN" sz="2000" b="1" i="1">
                  <a:solidFill>
                    <a:srgbClr val="000000"/>
                  </a:solidFill>
                  <a:ea typeface="黑体" panose="02010609060101010101" pitchFamily="49" charset="-122"/>
                </a:rPr>
                <a:t>C</a:t>
              </a:r>
              <a:endParaRPr lang="zh-CN" altLang="en-US" sz="2000" b="1" dirty="0">
                <a:solidFill>
                  <a:srgbClr val="000000"/>
                </a:solidFill>
                <a:latin typeface="Times New Roman" panose="02020603050405020304" pitchFamily="18" charset="0"/>
                <a:ea typeface="黑体" panose="02010609060101010101" pitchFamily="49" charset="-122"/>
              </a:endParaRPr>
            </a:p>
          </p:txBody>
        </p:sp>
      </p:grpSp>
      <p:sp>
        <p:nvSpPr>
          <p:cNvPr id="29" name="Text Box 12"/>
          <p:cNvSpPr txBox="1"/>
          <p:nvPr/>
        </p:nvSpPr>
        <p:spPr>
          <a:xfrm>
            <a:off x="611559" y="3428125"/>
            <a:ext cx="8349407" cy="1130246"/>
          </a:xfrm>
          <a:prstGeom prst="rect">
            <a:avLst/>
          </a:prstGeom>
          <a:noFill/>
          <a:ln w="9525">
            <a:noFill/>
          </a:ln>
        </p:spPr>
        <p:txBody>
          <a:bodyPr wrap="square">
            <a:spAutoFit/>
          </a:bodyPr>
          <a:lstStyle/>
          <a:p>
            <a:pPr>
              <a:lnSpc>
                <a:spcPct val="150000"/>
              </a:lnSpc>
            </a:pPr>
            <a:r>
              <a:rPr lang="zh-CN" altLang="en-US" sz="2400" b="1">
                <a:solidFill>
                  <a:srgbClr val="FF0000"/>
                </a:solidFill>
              </a:rPr>
              <a:t>又∵</a:t>
            </a:r>
            <a:r>
              <a:rPr lang="zh-CN" altLang="en-US" sz="2400" b="1">
                <a:solidFill>
                  <a:srgbClr val="FF0000"/>
                </a:solidFill>
                <a:latin typeface="Times New Roman" panose="02020603050405020304" pitchFamily="18" charset="0"/>
              </a:rPr>
              <a:t>在菱形</a:t>
            </a:r>
            <a:r>
              <a:rPr lang="en-US" altLang="zh-CN" sz="2400" b="1">
                <a:solidFill>
                  <a:srgbClr val="FF0000"/>
                </a:solidFill>
              </a:rPr>
              <a:t> </a:t>
            </a:r>
            <a:r>
              <a:rPr lang="en-US" altLang="zh-CN" sz="2400" b="1" i="1">
                <a:solidFill>
                  <a:srgbClr val="FF0000"/>
                </a:solidFill>
              </a:rPr>
              <a:t>AEFC</a:t>
            </a:r>
            <a:r>
              <a:rPr lang="en-US" altLang="zh-CN" sz="2400" b="1">
                <a:solidFill>
                  <a:srgbClr val="FF0000"/>
                </a:solidFill>
              </a:rPr>
              <a:t> </a:t>
            </a:r>
            <a:r>
              <a:rPr lang="zh-CN" altLang="en-US" sz="2400" b="1">
                <a:solidFill>
                  <a:srgbClr val="FF0000"/>
                </a:solidFill>
              </a:rPr>
              <a:t>中，</a:t>
            </a:r>
            <a:r>
              <a:rPr lang="en-US" altLang="zh-CN" sz="2400" b="1" i="1">
                <a:solidFill>
                  <a:srgbClr val="FF0000"/>
                </a:solidFill>
              </a:rPr>
              <a:t>AF </a:t>
            </a:r>
            <a:r>
              <a:rPr lang="zh-CN" altLang="en-US" sz="2400" b="1">
                <a:solidFill>
                  <a:srgbClr val="FF0000"/>
                </a:solidFill>
              </a:rPr>
              <a:t>为对角线，</a:t>
            </a:r>
            <a:endParaRPr lang="en-US" altLang="zh-CN" sz="2400" b="1">
              <a:solidFill>
                <a:srgbClr val="FF0000"/>
              </a:solidFill>
            </a:endParaRPr>
          </a:p>
          <a:p>
            <a:pPr>
              <a:lnSpc>
                <a:spcPct val="150000"/>
              </a:lnSpc>
            </a:pPr>
            <a:r>
              <a:rPr lang="zh-CN" altLang="en-US" sz="2400" b="1">
                <a:solidFill>
                  <a:srgbClr val="FF0000"/>
                </a:solidFill>
                <a:latin typeface="Times New Roman" panose="02020603050405020304" pitchFamily="18" charset="0"/>
              </a:rPr>
              <a:t>∴</a:t>
            </a:r>
            <a:r>
              <a:rPr lang="en-US" altLang="zh-CN" sz="2400" b="1" i="1">
                <a:solidFill>
                  <a:srgbClr val="FF0000"/>
                </a:solidFill>
                <a:latin typeface="Times New Roman" panose="02020603050405020304" pitchFamily="18" charset="0"/>
              </a:rPr>
              <a:t>AF</a:t>
            </a:r>
            <a:r>
              <a:rPr lang="en-US" altLang="zh-CN" sz="2400" b="1">
                <a:solidFill>
                  <a:srgbClr val="FF0000"/>
                </a:solidFill>
                <a:latin typeface="Times New Roman" panose="02020603050405020304" pitchFamily="18" charset="0"/>
              </a:rPr>
              <a:t> </a:t>
            </a:r>
            <a:r>
              <a:rPr lang="zh-CN" altLang="en-US" sz="2400" b="1">
                <a:solidFill>
                  <a:srgbClr val="FF0000"/>
                </a:solidFill>
                <a:latin typeface="Times New Roman" panose="02020603050405020304" pitchFamily="18" charset="0"/>
              </a:rPr>
              <a:t>平分∠</a:t>
            </a:r>
            <a:r>
              <a:rPr lang="en-US" altLang="zh-CN" sz="2400" b="1" i="1">
                <a:solidFill>
                  <a:srgbClr val="FF0000"/>
                </a:solidFill>
                <a:latin typeface="Times New Roman" panose="02020603050405020304" pitchFamily="18" charset="0"/>
              </a:rPr>
              <a:t>CAE</a:t>
            </a:r>
            <a:r>
              <a:rPr lang="zh-CN" altLang="en-US" sz="2400" b="1">
                <a:solidFill>
                  <a:srgbClr val="FF0000"/>
                </a:solidFill>
                <a:latin typeface="Times New Roman" panose="02020603050405020304" pitchFamily="18" charset="0"/>
              </a:rPr>
              <a:t>，即∠</a:t>
            </a:r>
            <a:r>
              <a:rPr lang="en-US" altLang="zh-CN" sz="2400" b="1" i="1">
                <a:solidFill>
                  <a:srgbClr val="FF0000"/>
                </a:solidFill>
                <a:latin typeface="Times New Roman" panose="02020603050405020304" pitchFamily="18" charset="0"/>
              </a:rPr>
              <a:t>FAB</a:t>
            </a:r>
            <a:r>
              <a:rPr lang="en-US" altLang="zh-CN" sz="2400" b="1">
                <a:solidFill>
                  <a:srgbClr val="FF0000"/>
                </a:solidFill>
                <a:latin typeface="Times New Roman" panose="02020603050405020304" pitchFamily="18" charset="0"/>
              </a:rPr>
              <a:t> = </a:t>
            </a:r>
            <a:r>
              <a:rPr lang="zh-CN" altLang="en-US" sz="2400" b="1">
                <a:solidFill>
                  <a:srgbClr val="FF0000"/>
                </a:solidFill>
                <a:latin typeface="Times New Roman" panose="02020603050405020304" pitchFamily="18" charset="0"/>
              </a:rPr>
              <a:t>∠</a:t>
            </a:r>
            <a:r>
              <a:rPr lang="en-US" altLang="zh-CN" sz="2400" b="1" i="1">
                <a:solidFill>
                  <a:srgbClr val="FF0000"/>
                </a:solidFill>
                <a:latin typeface="Times New Roman" panose="02020603050405020304" pitchFamily="18" charset="0"/>
              </a:rPr>
              <a:t>CAF</a:t>
            </a:r>
            <a:r>
              <a:rPr lang="en-US" altLang="zh-CN" sz="2400" b="1">
                <a:solidFill>
                  <a:srgbClr val="FF0000"/>
                </a:solidFill>
                <a:latin typeface="Times New Roman" panose="02020603050405020304" pitchFamily="18" charset="0"/>
              </a:rPr>
              <a:t> = 22.5°.</a:t>
            </a:r>
            <a:r>
              <a:rPr lang="zh-CN" altLang="en-US" sz="2400" b="1">
                <a:solidFill>
                  <a:srgbClr val="FF0000"/>
                </a:solidFill>
              </a:rPr>
              <a:t> </a:t>
            </a:r>
            <a:endParaRPr lang="en-US" altLang="zh-CN" sz="24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xEl>
                                              <p:pRg st="0" end="0"/>
                                            </p:txEl>
                                          </p:spTgt>
                                        </p:tgtEl>
                                        <p:attrNameLst>
                                          <p:attrName>style.visibility</p:attrName>
                                        </p:attrNameLst>
                                      </p:cBhvr>
                                      <p:to>
                                        <p:strVal val="visible"/>
                                      </p:to>
                                    </p:set>
                                    <p:animEffect transition="in" filter="fade">
                                      <p:cBhvr>
                                        <p:cTn id="17" dur="500"/>
                                        <p:tgtEl>
                                          <p:spTgt spid="2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xEl>
                                              <p:pRg st="1" end="1"/>
                                            </p:txEl>
                                          </p:spTgt>
                                        </p:tgtEl>
                                        <p:attrNameLst>
                                          <p:attrName>style.visibility</p:attrName>
                                        </p:attrNameLst>
                                      </p:cBhvr>
                                      <p:to>
                                        <p:strVal val="visible"/>
                                      </p:to>
                                    </p:set>
                                    <p:animEffect transition="in" filter="fade">
                                      <p:cBhvr>
                                        <p:cTn id="22" dur="500"/>
                                        <p:tgtEl>
                                          <p:spTgt spid="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9"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7"/>
          <p:cNvSpPr txBox="1"/>
          <p:nvPr/>
        </p:nvSpPr>
        <p:spPr>
          <a:xfrm>
            <a:off x="1835150" y="1492250"/>
            <a:ext cx="5976938" cy="1954213"/>
          </a:xfrm>
          <a:prstGeom prst="rect">
            <a:avLst/>
          </a:prstGeom>
          <a:noFill/>
          <a:ln w="9525">
            <a:noFill/>
          </a:ln>
        </p:spPr>
        <p:txBody>
          <a:bodyPr>
            <a:spAutoFit/>
          </a:bodyPr>
          <a:lstStyle/>
          <a:p>
            <a:pPr eaLnBrk="1" hangingPunct="1">
              <a:lnSpc>
                <a:spcPct val="150000"/>
              </a:lnSpc>
            </a:pPr>
            <a:r>
              <a:rPr lang="en-US" altLang="zh-CN" sz="2800" b="1" dirty="0">
                <a:solidFill>
                  <a:srgbClr val="000000"/>
                </a:solidFill>
                <a:latin typeface="+mn-lt"/>
                <a:ea typeface="黑体" panose="02010609060101010101" pitchFamily="49" charset="-122"/>
              </a:rPr>
              <a:t>1. </a:t>
            </a:r>
            <a:r>
              <a:rPr lang="zh-CN" altLang="en-US" sz="2800" b="1" dirty="0">
                <a:solidFill>
                  <a:srgbClr val="000000"/>
                </a:solidFill>
                <a:latin typeface="+mn-lt"/>
                <a:ea typeface="黑体" panose="02010609060101010101" pitchFamily="49" charset="-122"/>
              </a:rPr>
              <a:t>说一说正方形的定义。</a:t>
            </a:r>
            <a:endParaRPr lang="zh-CN" altLang="en-US" sz="2800" b="1" dirty="0">
              <a:solidFill>
                <a:srgbClr val="000000"/>
              </a:solidFill>
              <a:latin typeface="+mn-lt"/>
              <a:ea typeface="黑体" panose="02010609060101010101" pitchFamily="49" charset="-122"/>
            </a:endParaRPr>
          </a:p>
          <a:p>
            <a:pPr eaLnBrk="1" hangingPunct="1">
              <a:lnSpc>
                <a:spcPct val="150000"/>
              </a:lnSpc>
            </a:pPr>
            <a:r>
              <a:rPr lang="en-US" altLang="zh-CN" sz="2800" b="1" dirty="0">
                <a:solidFill>
                  <a:srgbClr val="000000"/>
                </a:solidFill>
                <a:latin typeface="+mn-lt"/>
                <a:ea typeface="黑体" panose="02010609060101010101" pitchFamily="49" charset="-122"/>
              </a:rPr>
              <a:t>2. </a:t>
            </a:r>
            <a:r>
              <a:rPr lang="zh-CN" altLang="en-US" sz="2800" b="1" dirty="0">
                <a:solidFill>
                  <a:srgbClr val="000000"/>
                </a:solidFill>
                <a:latin typeface="+mn-lt"/>
                <a:ea typeface="黑体" panose="02010609060101010101" pitchFamily="49" charset="-122"/>
              </a:rPr>
              <a:t>正方形有哪些性质？</a:t>
            </a:r>
            <a:endParaRPr lang="en-US" altLang="zh-CN" sz="2800" b="1" dirty="0">
              <a:solidFill>
                <a:srgbClr val="000000"/>
              </a:solidFill>
              <a:latin typeface="+mn-lt"/>
              <a:ea typeface="黑体" panose="02010609060101010101" pitchFamily="49" charset="-122"/>
            </a:endParaRPr>
          </a:p>
          <a:p>
            <a:pPr eaLnBrk="1" hangingPunct="1">
              <a:lnSpc>
                <a:spcPct val="150000"/>
              </a:lnSpc>
            </a:pPr>
            <a:r>
              <a:rPr lang="en-US" altLang="zh-CN" sz="2800" b="1" dirty="0">
                <a:solidFill>
                  <a:srgbClr val="000000"/>
                </a:solidFill>
                <a:latin typeface="+mn-lt"/>
                <a:ea typeface="黑体" panose="02010609060101010101" pitchFamily="49" charset="-122"/>
              </a:rPr>
              <a:t>3.</a:t>
            </a:r>
            <a:r>
              <a:rPr lang="zh-CN" altLang="en-US" sz="2800" b="1" dirty="0">
                <a:solidFill>
                  <a:srgbClr val="000000"/>
                </a:solidFill>
                <a:latin typeface="+mn-lt"/>
                <a:ea typeface="黑体" panose="02010609060101010101" pitchFamily="49" charset="-122"/>
              </a:rPr>
              <a:t>如何判定一个四边形是正方形？</a:t>
            </a:r>
            <a:endParaRPr lang="zh-CN" altLang="en-US" sz="2800" b="1" dirty="0">
              <a:solidFill>
                <a:srgbClr val="000000"/>
              </a:solidFill>
              <a:latin typeface="+mn-lt"/>
              <a:ea typeface="黑体" panose="02010609060101010101" pitchFamily="49" charset="-122"/>
            </a:endParaRPr>
          </a:p>
        </p:txBody>
      </p:sp>
      <p:pic>
        <p:nvPicPr>
          <p:cNvPr id="33795" name="图片 1"/>
          <p:cNvPicPr>
            <a:picLocks noChangeAspect="1"/>
          </p:cNvPicPr>
          <p:nvPr/>
        </p:nvPicPr>
        <p:blipFill>
          <a:blip r:embed="rId1"/>
          <a:srcRect t="29288" b="37379"/>
          <a:stretch>
            <a:fillRect/>
          </a:stretch>
        </p:blipFill>
        <p:spPr>
          <a:xfrm>
            <a:off x="-334962" y="-187325"/>
            <a:ext cx="3505200" cy="1168400"/>
          </a:xfrm>
          <a:prstGeom prst="rect">
            <a:avLst/>
          </a:prstGeom>
          <a:noFill/>
          <a:ln w="9525">
            <a:noFill/>
          </a:ln>
        </p:spPr>
      </p:pic>
      <p:sp>
        <p:nvSpPr>
          <p:cNvPr id="5" name="文本框 4"/>
          <p:cNvSpPr txBox="1"/>
          <p:nvPr/>
        </p:nvSpPr>
        <p:spPr>
          <a:xfrm>
            <a:off x="355360" y="129776"/>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课堂小结</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clrChange>
              <a:clrFrom>
                <a:srgbClr val="FFFFFF"/>
              </a:clrFrom>
              <a:clrTo>
                <a:srgbClr val="FFFFFF">
                  <a:alpha val="0"/>
                </a:srgbClr>
              </a:clrTo>
            </a:clrChange>
          </a:blip>
          <a:stretch>
            <a:fillRect/>
          </a:stretch>
        </p:blipFill>
        <p:spPr>
          <a:xfrm>
            <a:off x="395537" y="269837"/>
            <a:ext cx="1944216" cy="542539"/>
          </a:xfrm>
          <a:prstGeom prst="rect">
            <a:avLst/>
          </a:prstGeom>
        </p:spPr>
      </p:pic>
      <p:pic>
        <p:nvPicPr>
          <p:cNvPr id="4" name="图片 1"/>
          <p:cNvPicPr>
            <a:picLocks noChangeAspect="1"/>
          </p:cNvPicPr>
          <p:nvPr/>
        </p:nvPicPr>
        <p:blipFill>
          <a:blip r:embed="rId2"/>
          <a:srcRect t="29288" b="37379"/>
          <a:stretch>
            <a:fillRect/>
          </a:stretch>
        </p:blipFill>
        <p:spPr>
          <a:xfrm>
            <a:off x="-334962" y="-187325"/>
            <a:ext cx="3505200" cy="1168400"/>
          </a:xfrm>
          <a:prstGeom prst="rect">
            <a:avLst/>
          </a:prstGeom>
          <a:noFill/>
          <a:ln w="9525">
            <a:noFill/>
          </a:ln>
        </p:spPr>
      </p:pic>
      <p:sp>
        <p:nvSpPr>
          <p:cNvPr id="6" name="Rectangle 2"/>
          <p:cNvSpPr>
            <a:spLocks noChangeArrowheads="1"/>
          </p:cNvSpPr>
          <p:nvPr/>
        </p:nvSpPr>
        <p:spPr bwMode="auto">
          <a:xfrm>
            <a:off x="2166727" y="1741611"/>
            <a:ext cx="4810546" cy="1478211"/>
          </a:xfrm>
          <a:prstGeom prst="rect">
            <a:avLst/>
          </a:prstGeom>
          <a:noFill/>
          <a:ln>
            <a:noFill/>
          </a:ln>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1217930" rtl="0" eaLnBrk="1" fontAlgn="base" latinLnBrk="0" hangingPunct="1">
              <a:lnSpc>
                <a:spcPct val="150000"/>
              </a:lnSpc>
              <a:spcBef>
                <a:spcPct val="20000"/>
              </a:spcBef>
              <a:spcAft>
                <a:spcPct val="0"/>
              </a:spcAft>
              <a:buClrTx/>
              <a:buSzTx/>
              <a:buFontTx/>
              <a:buNone/>
              <a:defRPr/>
            </a:pPr>
            <a:r>
              <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pitchFamily="49" charset="-122"/>
                <a:cs typeface="+mn-cs"/>
              </a:rPr>
              <a:t>1.</a:t>
            </a:r>
            <a:r>
              <a:rPr kumimoji="0" lang="zh-CN" altLang="en-US" sz="2800" b="1" i="0" u="none" strike="noStrike" kern="1200" cap="none" spc="0" normalizeH="0" baseline="0" noProof="0" dirty="0">
                <a:ln>
                  <a:noFill/>
                </a:ln>
                <a:solidFill>
                  <a:srgbClr val="000000"/>
                </a:solidFill>
                <a:effectLst/>
                <a:uLnTx/>
                <a:uFillTx/>
                <a:latin typeface="+mj-lt"/>
                <a:ea typeface="黑体" panose="02010609060101010101" pitchFamily="49" charset="-122"/>
                <a:cs typeface="+mn-cs"/>
              </a:rPr>
              <a:t>从课后习题中选取；</a:t>
            </a:r>
            <a:endParaRPr kumimoji="0" lang="zh-CN" altLang="en-US" sz="2800" b="1" i="0" u="none" strike="noStrike" kern="1200" cap="none" spc="0" normalizeH="0" baseline="0" noProof="0" dirty="0">
              <a:ln>
                <a:noFill/>
              </a:ln>
              <a:solidFill>
                <a:srgbClr val="000000"/>
              </a:solidFill>
              <a:effectLst/>
              <a:uLnTx/>
              <a:uFillTx/>
              <a:latin typeface="+mj-lt"/>
              <a:ea typeface="黑体" panose="02010609060101010101" pitchFamily="49" charset="-122"/>
              <a:cs typeface="+mn-cs"/>
            </a:endParaRPr>
          </a:p>
          <a:p>
            <a:pPr marL="342900" marR="0" lvl="0" indent="-342900" algn="l" defTabSz="1217930" rtl="0" eaLnBrk="1" fontAlgn="base" latinLnBrk="0" hangingPunct="1">
              <a:lnSpc>
                <a:spcPct val="150000"/>
              </a:lnSpc>
              <a:spcBef>
                <a:spcPct val="20000"/>
              </a:spcBef>
              <a:spcAft>
                <a:spcPct val="0"/>
              </a:spcAft>
              <a:buClrTx/>
              <a:buSzTx/>
              <a:buFontTx/>
              <a:buNone/>
              <a:defRPr/>
            </a:pPr>
            <a:r>
              <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pitchFamily="49" charset="-122"/>
                <a:cs typeface="+mn-cs"/>
              </a:rPr>
              <a:t>2.</a:t>
            </a:r>
            <a:r>
              <a:rPr kumimoji="0" lang="zh-CN" altLang="en-US" sz="2800" b="1" i="0" u="none" strike="noStrike" kern="1200" cap="none" spc="0" normalizeH="0" baseline="0" noProof="0" dirty="0">
                <a:ln>
                  <a:noFill/>
                </a:ln>
                <a:solidFill>
                  <a:srgbClr val="000000"/>
                </a:solidFill>
                <a:effectLst/>
                <a:uLnTx/>
                <a:uFillTx/>
                <a:latin typeface="+mj-lt"/>
                <a:ea typeface="黑体" panose="02010609060101010101" pitchFamily="49" charset="-122"/>
                <a:cs typeface="+mn-cs"/>
              </a:rPr>
              <a:t>完成练习册本课时的习题</a:t>
            </a:r>
            <a:r>
              <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pitchFamily="49" charset="-122"/>
                <a:cs typeface="+mn-cs"/>
              </a:rPr>
              <a:t>.</a:t>
            </a:r>
            <a:endPar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pitchFamily="49" charset="-122"/>
              <a:cs typeface="+mn-cs"/>
            </a:endParaRPr>
          </a:p>
        </p:txBody>
      </p:sp>
      <p:sp>
        <p:nvSpPr>
          <p:cNvPr id="2" name="文本框 1"/>
          <p:cNvSpPr txBox="1"/>
          <p:nvPr/>
        </p:nvSpPr>
        <p:spPr>
          <a:xfrm>
            <a:off x="355360" y="129776"/>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课后作业</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图片 1"/>
          <p:cNvPicPr>
            <a:picLocks noChangeAspect="1"/>
          </p:cNvPicPr>
          <p:nvPr/>
        </p:nvPicPr>
        <p:blipFill>
          <a:blip r:embed="rId1"/>
          <a:srcRect l="15620" t="31876" r="14226" b="30597"/>
          <a:stretch>
            <a:fillRect/>
          </a:stretch>
        </p:blipFill>
        <p:spPr>
          <a:xfrm>
            <a:off x="-252412" y="-231775"/>
            <a:ext cx="2682875" cy="1435100"/>
          </a:xfrm>
          <a:prstGeom prst="rect">
            <a:avLst/>
          </a:prstGeom>
          <a:noFill/>
          <a:ln w="9525">
            <a:noFill/>
          </a:ln>
        </p:spPr>
      </p:pic>
      <p:sp>
        <p:nvSpPr>
          <p:cNvPr id="24" name="文本框 23"/>
          <p:cNvSpPr txBox="1"/>
          <p:nvPr/>
        </p:nvSpPr>
        <p:spPr>
          <a:xfrm>
            <a:off x="77333" y="193629"/>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pitchFamily="49" charset="-122"/>
                <a:ea typeface="黑体" panose="02010609060101010101" pitchFamily="49" charset="-122"/>
                <a:cs typeface="+mn-cs"/>
              </a:rPr>
              <a:t>新课导入</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pitchFamily="49" charset="-122"/>
              <a:ea typeface="黑体" panose="02010609060101010101" pitchFamily="49" charset="-122"/>
              <a:cs typeface="+mn-cs"/>
            </a:endParaRPr>
          </a:p>
        </p:txBody>
      </p:sp>
      <p:sp>
        <p:nvSpPr>
          <p:cNvPr id="8" name="Text Box 35"/>
          <p:cNvSpPr txBox="1"/>
          <p:nvPr/>
        </p:nvSpPr>
        <p:spPr>
          <a:xfrm>
            <a:off x="611188" y="1059582"/>
            <a:ext cx="7747000" cy="1130246"/>
          </a:xfrm>
          <a:prstGeom prst="rect">
            <a:avLst/>
          </a:prstGeom>
          <a:noFill/>
          <a:ln w="9525">
            <a:noFill/>
          </a:ln>
        </p:spPr>
        <p:txBody>
          <a:bodyPr>
            <a:spAutoFit/>
          </a:bodyPr>
          <a:lstStyle/>
          <a:p>
            <a:pPr indent="304800" eaLnBrk="1" hangingPunct="1">
              <a:lnSpc>
                <a:spcPct val="150000"/>
              </a:lnSpc>
            </a:pPr>
            <a:r>
              <a:rPr lang="en-US" altLang="zh-CN" sz="2400" b="1">
                <a:latin typeface="+mn-lt"/>
                <a:ea typeface="黑体" panose="02010609060101010101" pitchFamily="49" charset="-122"/>
              </a:rPr>
              <a:t>    </a:t>
            </a:r>
            <a:r>
              <a:rPr lang="zh-CN" altLang="en-US" sz="2400" b="1">
                <a:latin typeface="+mn-lt"/>
                <a:ea typeface="黑体" panose="02010609060101010101" pitchFamily="49" charset="-122"/>
              </a:rPr>
              <a:t>瓷砖</a:t>
            </a:r>
            <a:r>
              <a:rPr lang="zh-CN" altLang="en-US" sz="2400" b="1" dirty="0">
                <a:latin typeface="+mn-lt"/>
                <a:ea typeface="黑体" panose="02010609060101010101" pitchFamily="49" charset="-122"/>
              </a:rPr>
              <a:t>（如下</a:t>
            </a:r>
            <a:r>
              <a:rPr lang="zh-CN" altLang="en-US" sz="2400" b="1">
                <a:latin typeface="+mn-lt"/>
                <a:ea typeface="黑体" panose="02010609060101010101" pitchFamily="49" charset="-122"/>
              </a:rPr>
              <a:t>图）的形状大多是正方形，</a:t>
            </a:r>
            <a:r>
              <a:rPr lang="zh-CN" altLang="en-US" sz="2400" b="1" dirty="0">
                <a:latin typeface="+mn-lt"/>
                <a:ea typeface="黑体" panose="02010609060101010101" pitchFamily="49" charset="-122"/>
              </a:rPr>
              <a:t>它是什么样的四边形呢？它与平行四边形、矩形、菱形有什么关系？</a:t>
            </a:r>
            <a:endParaRPr lang="zh-CN" altLang="en-US" sz="2400" b="1" dirty="0">
              <a:latin typeface="+mn-lt"/>
              <a:ea typeface="黑体" panose="02010609060101010101" pitchFamily="49" charset="-122"/>
            </a:endParaRPr>
          </a:p>
        </p:txBody>
      </p:sp>
      <p:pic>
        <p:nvPicPr>
          <p:cNvPr id="3" name="图片 2"/>
          <p:cNvPicPr>
            <a:picLocks noChangeAspect="1"/>
          </p:cNvPicPr>
          <p:nvPr/>
        </p:nvPicPr>
        <p:blipFill>
          <a:blip r:embed="rId2"/>
          <a:stretch>
            <a:fillRect/>
          </a:stretch>
        </p:blipFill>
        <p:spPr>
          <a:xfrm>
            <a:off x="6530853" y="2547026"/>
            <a:ext cx="1803400" cy="1779587"/>
          </a:xfrm>
          <a:prstGeom prst="rect">
            <a:avLst/>
          </a:prstGeom>
          <a:noFill/>
          <a:ln w="9525">
            <a:noFill/>
          </a:ln>
        </p:spPr>
      </p:pic>
      <p:sp>
        <p:nvSpPr>
          <p:cNvPr id="11" name="文本框 10"/>
          <p:cNvSpPr txBox="1"/>
          <p:nvPr/>
        </p:nvSpPr>
        <p:spPr>
          <a:xfrm>
            <a:off x="650668" y="2330069"/>
            <a:ext cx="6196732" cy="461665"/>
          </a:xfrm>
          <a:prstGeom prst="rect">
            <a:avLst/>
          </a:prstGeom>
          <a:noFill/>
          <a:ln w="9525">
            <a:noFill/>
          </a:ln>
        </p:spPr>
        <p:txBody>
          <a:bodyPr wrap="square">
            <a:spAutoFit/>
          </a:bodyPr>
          <a:lstStyle/>
          <a:p>
            <a:r>
              <a:rPr lang="zh-CN" altLang="en-US" sz="2400" b="1" dirty="0">
                <a:solidFill>
                  <a:srgbClr val="FF00FF"/>
                </a:solidFill>
                <a:latin typeface="+mn-ea"/>
                <a:ea typeface="+mn-ea"/>
              </a:rPr>
              <a:t>正方形的四条边都相等，四个角都是直角</a:t>
            </a:r>
            <a:r>
              <a:rPr lang="en-US" altLang="zh-CN" sz="2400" dirty="0">
                <a:solidFill>
                  <a:srgbClr val="FF00FF"/>
                </a:solidFill>
                <a:latin typeface="+mn-ea"/>
                <a:ea typeface="+mn-ea"/>
              </a:rPr>
              <a:t>.</a:t>
            </a:r>
            <a:endParaRPr lang="zh-CN" altLang="en-US" sz="2400" dirty="0">
              <a:latin typeface="+mn-ea"/>
              <a:ea typeface="+mn-ea"/>
            </a:endParaRPr>
          </a:p>
        </p:txBody>
      </p:sp>
      <p:sp>
        <p:nvSpPr>
          <p:cNvPr id="13" name="文本框 12"/>
          <p:cNvSpPr txBox="1"/>
          <p:nvPr/>
        </p:nvSpPr>
        <p:spPr>
          <a:xfrm>
            <a:off x="650668" y="2853710"/>
            <a:ext cx="5505508" cy="830997"/>
          </a:xfrm>
          <a:prstGeom prst="rect">
            <a:avLst/>
          </a:prstGeom>
          <a:noFill/>
          <a:ln w="9525">
            <a:noFill/>
          </a:ln>
        </p:spPr>
        <p:txBody>
          <a:bodyPr wrap="square">
            <a:spAutoFit/>
          </a:bodyPr>
          <a:lstStyle/>
          <a:p>
            <a:pPr marL="342900" indent="-342900" eaLnBrk="1" hangingPunct="1">
              <a:buFont typeface="Arial" panose="020B0604020202020204" pitchFamily="34" charset="0"/>
              <a:buChar char="•"/>
            </a:pPr>
            <a:r>
              <a:rPr lang="zh-CN" altLang="en-US" sz="2400" b="1">
                <a:solidFill>
                  <a:srgbClr val="0000FF"/>
                </a:solidFill>
                <a:latin typeface="+mn-ea"/>
                <a:ea typeface="+mn-ea"/>
              </a:rPr>
              <a:t>正方形是有一组邻边相等且有一个角是直角的平行四边形</a:t>
            </a:r>
            <a:r>
              <a:rPr lang="en-US" altLang="zh-CN" sz="2400" b="1">
                <a:solidFill>
                  <a:srgbClr val="0000FF"/>
                </a:solidFill>
                <a:latin typeface="+mn-ea"/>
                <a:ea typeface="+mn-ea"/>
              </a:rPr>
              <a:t>.</a:t>
            </a:r>
            <a:endParaRPr lang="en-US" altLang="zh-CN" sz="2400" dirty="0">
              <a:solidFill>
                <a:srgbClr val="0000FF"/>
              </a:solidFill>
              <a:latin typeface="+mn-ea"/>
              <a:ea typeface="+mn-ea"/>
            </a:endParaRPr>
          </a:p>
        </p:txBody>
      </p:sp>
      <p:sp>
        <p:nvSpPr>
          <p:cNvPr id="9" name="文本框 8"/>
          <p:cNvSpPr txBox="1"/>
          <p:nvPr/>
        </p:nvSpPr>
        <p:spPr>
          <a:xfrm>
            <a:off x="650668" y="3746683"/>
            <a:ext cx="5505508" cy="461665"/>
          </a:xfrm>
          <a:prstGeom prst="rect">
            <a:avLst/>
          </a:prstGeom>
          <a:noFill/>
          <a:ln w="9525">
            <a:noFill/>
          </a:ln>
        </p:spPr>
        <p:txBody>
          <a:bodyPr wrap="square">
            <a:spAutoFit/>
          </a:bodyPr>
          <a:lstStyle/>
          <a:p>
            <a:pPr marL="342900" indent="-342900" eaLnBrk="1" hangingPunct="1">
              <a:buFont typeface="Arial" panose="020B0604020202020204" pitchFamily="34" charset="0"/>
              <a:buChar char="•"/>
            </a:pPr>
            <a:r>
              <a:rPr lang="zh-CN" altLang="en-US" sz="2400" b="1">
                <a:solidFill>
                  <a:srgbClr val="0000FF"/>
                </a:solidFill>
                <a:latin typeface="+mn-ea"/>
                <a:ea typeface="+mn-ea"/>
              </a:rPr>
              <a:t>正方形是一组邻边相等的矩形</a:t>
            </a:r>
            <a:r>
              <a:rPr lang="en-US" altLang="zh-CN" sz="2400" b="1">
                <a:solidFill>
                  <a:srgbClr val="0000FF"/>
                </a:solidFill>
                <a:latin typeface="+mn-ea"/>
                <a:ea typeface="+mn-ea"/>
              </a:rPr>
              <a:t>.</a:t>
            </a:r>
            <a:endParaRPr lang="en-US" altLang="zh-CN" sz="2400" dirty="0">
              <a:solidFill>
                <a:srgbClr val="0000FF"/>
              </a:solidFill>
              <a:latin typeface="+mn-ea"/>
              <a:ea typeface="+mn-ea"/>
            </a:endParaRPr>
          </a:p>
        </p:txBody>
      </p:sp>
      <p:sp>
        <p:nvSpPr>
          <p:cNvPr id="10" name="文本框 9"/>
          <p:cNvSpPr txBox="1"/>
          <p:nvPr/>
        </p:nvSpPr>
        <p:spPr>
          <a:xfrm>
            <a:off x="650668" y="4270325"/>
            <a:ext cx="5505508" cy="461665"/>
          </a:xfrm>
          <a:prstGeom prst="rect">
            <a:avLst/>
          </a:prstGeom>
          <a:noFill/>
          <a:ln w="9525">
            <a:noFill/>
          </a:ln>
        </p:spPr>
        <p:txBody>
          <a:bodyPr wrap="square">
            <a:spAutoFit/>
          </a:bodyPr>
          <a:lstStyle/>
          <a:p>
            <a:pPr marL="342900" indent="-342900" eaLnBrk="1" hangingPunct="1">
              <a:buFont typeface="Arial" panose="020B0604020202020204" pitchFamily="34" charset="0"/>
              <a:buChar char="•"/>
            </a:pPr>
            <a:r>
              <a:rPr lang="zh-CN" altLang="en-US" sz="2400" b="1">
                <a:solidFill>
                  <a:srgbClr val="0000FF"/>
                </a:solidFill>
                <a:latin typeface="+mn-ea"/>
                <a:ea typeface="+mn-ea"/>
              </a:rPr>
              <a:t>正方形是有一个角是直角的菱形</a:t>
            </a:r>
            <a:r>
              <a:rPr lang="en-US" altLang="zh-CN" sz="2400" b="1">
                <a:solidFill>
                  <a:srgbClr val="0000FF"/>
                </a:solidFill>
                <a:latin typeface="+mn-ea"/>
                <a:ea typeface="+mn-ea"/>
              </a:rPr>
              <a:t>.</a:t>
            </a:r>
            <a:endParaRPr lang="en-US" altLang="zh-CN" sz="2400" dirty="0">
              <a:solidFill>
                <a:srgbClr val="0000FF"/>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文本框 3"/>
          <p:cNvSpPr txBox="1"/>
          <p:nvPr/>
        </p:nvSpPr>
        <p:spPr>
          <a:xfrm>
            <a:off x="1763539" y="1464543"/>
            <a:ext cx="6192837" cy="576263"/>
          </a:xfrm>
          <a:prstGeom prst="rect">
            <a:avLst/>
          </a:prstGeom>
          <a:noFill/>
          <a:ln w="9525">
            <a:noFill/>
          </a:ln>
        </p:spPr>
        <p:txBody>
          <a:bodyPr anchor="ctr" anchorCtr="0">
            <a:spAutoFit/>
          </a:bodyPr>
          <a:lstStyle/>
          <a:p>
            <a:pPr eaLnBrk="1" hangingPunct="1">
              <a:lnSpc>
                <a:spcPct val="150000"/>
              </a:lnSpc>
            </a:pPr>
            <a:r>
              <a:rPr lang="zh-CN" altLang="en-US" sz="2400" b="1" dirty="0">
                <a:ea typeface="黑体" panose="02010609060101010101" pitchFamily="49" charset="-122"/>
              </a:rPr>
              <a:t>试着</a:t>
            </a:r>
            <a:r>
              <a:rPr lang="zh-CN" altLang="en-US" sz="2400" b="1" dirty="0">
                <a:latin typeface="Times New Roman" panose="02020603050405020304" pitchFamily="18" charset="0"/>
                <a:ea typeface="黑体" panose="02010609060101010101" pitchFamily="49" charset="-122"/>
              </a:rPr>
              <a:t>用</a:t>
            </a:r>
            <a:r>
              <a:rPr lang="zh-CN" altLang="zh-CN" sz="2400" b="1" dirty="0">
                <a:latin typeface="Times New Roman" panose="02020603050405020304" pitchFamily="18" charset="0"/>
                <a:ea typeface="黑体" panose="02010609060101010101" pitchFamily="49" charset="-122"/>
              </a:rPr>
              <a:t>一张长方形纸片折出一个正方形</a:t>
            </a:r>
            <a:r>
              <a:rPr lang="en-US" altLang="zh-CN" sz="2400" b="1" dirty="0">
                <a:latin typeface="Times New Roman" panose="02020603050405020304" pitchFamily="18" charset="0"/>
                <a:ea typeface="黑体" panose="02010609060101010101" pitchFamily="49" charset="-122"/>
              </a:rPr>
              <a:t>.</a:t>
            </a:r>
            <a:endParaRPr lang="zh-CN" altLang="en-US" sz="2400" b="1" dirty="0">
              <a:latin typeface="Times New Roman" panose="02020603050405020304" pitchFamily="18" charset="0"/>
              <a:ea typeface="黑体" panose="02010609060101010101" pitchFamily="49" charset="-122"/>
            </a:endParaRPr>
          </a:p>
        </p:txBody>
      </p:sp>
      <p:pic>
        <p:nvPicPr>
          <p:cNvPr id="7" name="图片 6"/>
          <p:cNvPicPr>
            <a:picLocks noChangeAspect="1"/>
          </p:cNvPicPr>
          <p:nvPr/>
        </p:nvPicPr>
        <p:blipFill>
          <a:blip r:embed="rId1"/>
          <a:stretch>
            <a:fillRect/>
          </a:stretch>
        </p:blipFill>
        <p:spPr>
          <a:xfrm>
            <a:off x="684213" y="2410693"/>
            <a:ext cx="2355850" cy="1630363"/>
          </a:xfrm>
          <a:prstGeom prst="rect">
            <a:avLst/>
          </a:prstGeom>
          <a:noFill/>
          <a:ln w="9525">
            <a:noFill/>
          </a:ln>
        </p:spPr>
      </p:pic>
      <p:pic>
        <p:nvPicPr>
          <p:cNvPr id="9" name="图片 8"/>
          <p:cNvPicPr>
            <a:picLocks noChangeAspect="1"/>
          </p:cNvPicPr>
          <p:nvPr/>
        </p:nvPicPr>
        <p:blipFill>
          <a:blip r:embed="rId2"/>
          <a:stretch>
            <a:fillRect/>
          </a:stretch>
        </p:blipFill>
        <p:spPr>
          <a:xfrm>
            <a:off x="3511550" y="2442443"/>
            <a:ext cx="2355850" cy="1630363"/>
          </a:xfrm>
          <a:prstGeom prst="rect">
            <a:avLst/>
          </a:prstGeom>
          <a:noFill/>
          <a:ln w="9525">
            <a:noFill/>
          </a:ln>
        </p:spPr>
      </p:pic>
      <p:pic>
        <p:nvPicPr>
          <p:cNvPr id="10" name="图片 9"/>
          <p:cNvPicPr>
            <a:picLocks noChangeAspect="1"/>
          </p:cNvPicPr>
          <p:nvPr/>
        </p:nvPicPr>
        <p:blipFill>
          <a:blip r:embed="rId3"/>
          <a:stretch>
            <a:fillRect/>
          </a:stretch>
        </p:blipFill>
        <p:spPr>
          <a:xfrm>
            <a:off x="6469063" y="2453556"/>
            <a:ext cx="1631950" cy="1630362"/>
          </a:xfrm>
          <a:prstGeom prst="rect">
            <a:avLst/>
          </a:prstGeom>
          <a:noFill/>
          <a:ln w="9525">
            <a:noFill/>
          </a:ln>
        </p:spPr>
      </p:pic>
      <p:pic>
        <p:nvPicPr>
          <p:cNvPr id="2" name="图片 1"/>
          <p:cNvPicPr>
            <a:picLocks noChangeAspect="1"/>
          </p:cNvPicPr>
          <p:nvPr/>
        </p:nvPicPr>
        <p:blipFill>
          <a:blip r:embed="rId4"/>
          <a:srcRect l="15620" t="31876" r="14226" b="30597"/>
          <a:stretch>
            <a:fillRect/>
          </a:stretch>
        </p:blipFill>
        <p:spPr>
          <a:xfrm>
            <a:off x="-252412" y="-231775"/>
            <a:ext cx="2682875" cy="1435100"/>
          </a:xfrm>
          <a:prstGeom prst="rect">
            <a:avLst/>
          </a:prstGeom>
          <a:noFill/>
          <a:ln w="9525">
            <a:noFill/>
          </a:ln>
        </p:spPr>
      </p:pic>
      <p:sp>
        <p:nvSpPr>
          <p:cNvPr id="3" name="文本框 2"/>
          <p:cNvSpPr txBox="1"/>
          <p:nvPr/>
        </p:nvSpPr>
        <p:spPr>
          <a:xfrm>
            <a:off x="77333" y="193629"/>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pitchFamily="49" charset="-122"/>
                <a:ea typeface="黑体" panose="02010609060101010101" pitchFamily="49" charset="-122"/>
                <a:cs typeface="+mn-cs"/>
              </a:rPr>
              <a:t>新知探究</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12"/>
          <p:cNvSpPr txBox="1"/>
          <p:nvPr/>
        </p:nvSpPr>
        <p:spPr>
          <a:xfrm>
            <a:off x="625475" y="987574"/>
            <a:ext cx="7704138" cy="1130246"/>
          </a:xfrm>
          <a:prstGeom prst="rect">
            <a:avLst/>
          </a:prstGeom>
          <a:noFill/>
          <a:ln w="9525">
            <a:noFill/>
          </a:ln>
        </p:spPr>
        <p:txBody>
          <a:bodyPr anchor="ctr" anchorCtr="0">
            <a:spAutoFit/>
          </a:bodyPr>
          <a:lstStyle/>
          <a:p>
            <a:pPr eaLnBrk="1" hangingPunct="1">
              <a:lnSpc>
                <a:spcPct val="150000"/>
              </a:lnSpc>
            </a:pPr>
            <a:r>
              <a:rPr lang="en-US" altLang="zh-CN" sz="2400" b="1" dirty="0">
                <a:latin typeface="Times New Roman" panose="02020603050405020304" pitchFamily="18" charset="0"/>
                <a:ea typeface="黑体" panose="02010609060101010101" pitchFamily="49" charset="-122"/>
              </a:rPr>
              <a:t>              </a:t>
            </a:r>
            <a:r>
              <a:rPr lang="zh-CN" altLang="en-US" sz="2400" b="1" dirty="0">
                <a:latin typeface="Times New Roman" panose="02020603050405020304" pitchFamily="18" charset="0"/>
                <a:ea typeface="黑体" panose="02010609060101010101" pitchFamily="49" charset="-122"/>
              </a:rPr>
              <a:t>我们把有一组邻边相等且有一个角是直角的平行四边形叫作</a:t>
            </a:r>
            <a:r>
              <a:rPr lang="zh-CN" altLang="en-US" sz="2400" b="1" dirty="0">
                <a:solidFill>
                  <a:srgbClr val="FF3399"/>
                </a:solidFill>
                <a:latin typeface="Times New Roman" panose="02020603050405020304" pitchFamily="18" charset="0"/>
                <a:ea typeface="黑体" panose="02010609060101010101" pitchFamily="49" charset="-122"/>
              </a:rPr>
              <a:t>正方形</a:t>
            </a:r>
            <a:r>
              <a:rPr lang="en-US" altLang="zh-CN" sz="2400" b="1" dirty="0">
                <a:solidFill>
                  <a:srgbClr val="FF3399"/>
                </a:solidFill>
                <a:latin typeface="Times New Roman" panose="02020603050405020304" pitchFamily="18" charset="0"/>
                <a:ea typeface="黑体" panose="02010609060101010101" pitchFamily="49" charset="-122"/>
              </a:rPr>
              <a:t>.</a:t>
            </a:r>
            <a:endParaRPr lang="en-US" altLang="zh-CN" sz="2400" b="1" dirty="0">
              <a:latin typeface="Times New Roman" panose="02020603050405020304" pitchFamily="18" charset="0"/>
              <a:ea typeface="黑体" panose="02010609060101010101" pitchFamily="49" charset="-122"/>
            </a:endParaRPr>
          </a:p>
        </p:txBody>
      </p:sp>
      <p:sp>
        <p:nvSpPr>
          <p:cNvPr id="3" name="矩形: 圆角 2"/>
          <p:cNvSpPr/>
          <p:nvPr/>
        </p:nvSpPr>
        <p:spPr>
          <a:xfrm>
            <a:off x="755576" y="1124279"/>
            <a:ext cx="865909" cy="431643"/>
          </a:xfrm>
          <a:prstGeom prst="roundRect">
            <a:avLst/>
          </a:prstGeom>
          <a:solidFill>
            <a:srgbClr val="FE97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mn-lt"/>
                <a:ea typeface="+mn-ea"/>
                <a:cs typeface="+mn-cs"/>
              </a:rPr>
              <a:t>定义</a:t>
            </a:r>
            <a:endParaRPr kumimoji="0" lang="zh-CN" altLang="en-US" sz="2400" b="1" i="0" u="none" strike="noStrike" kern="1200" cap="none" spc="0" normalizeH="0" baseline="0" noProof="0" dirty="0">
              <a:ln>
                <a:noFill/>
              </a:ln>
              <a:solidFill>
                <a:schemeClr val="lt1"/>
              </a:solidFill>
              <a:effectLst/>
              <a:uLnTx/>
              <a:uFillTx/>
              <a:latin typeface="+mn-lt"/>
              <a:ea typeface="+mn-ea"/>
              <a:cs typeface="+mn-cs"/>
            </a:endParaRPr>
          </a:p>
        </p:txBody>
      </p:sp>
      <p:pic>
        <p:nvPicPr>
          <p:cNvPr id="6" name="图片 5"/>
          <p:cNvPicPr>
            <a:picLocks noChangeAspect="1"/>
          </p:cNvPicPr>
          <p:nvPr/>
        </p:nvPicPr>
        <p:blipFill>
          <a:blip r:embed="rId1"/>
          <a:stretch>
            <a:fillRect/>
          </a:stretch>
        </p:blipFill>
        <p:spPr>
          <a:xfrm>
            <a:off x="179512" y="3003773"/>
            <a:ext cx="2389188" cy="1063625"/>
          </a:xfrm>
          <a:prstGeom prst="rect">
            <a:avLst/>
          </a:prstGeom>
          <a:noFill/>
          <a:ln w="9525">
            <a:noFill/>
          </a:ln>
        </p:spPr>
      </p:pic>
      <p:pic>
        <p:nvPicPr>
          <p:cNvPr id="7" name="图片 6"/>
          <p:cNvPicPr>
            <a:picLocks noChangeAspect="1"/>
          </p:cNvPicPr>
          <p:nvPr/>
        </p:nvPicPr>
        <p:blipFill>
          <a:blip r:embed="rId2"/>
          <a:stretch>
            <a:fillRect/>
          </a:stretch>
        </p:blipFill>
        <p:spPr>
          <a:xfrm>
            <a:off x="4278437" y="2135411"/>
            <a:ext cx="1271588" cy="917575"/>
          </a:xfrm>
          <a:prstGeom prst="rect">
            <a:avLst/>
          </a:prstGeom>
          <a:noFill/>
          <a:ln w="9525">
            <a:noFill/>
          </a:ln>
        </p:spPr>
      </p:pic>
      <p:pic>
        <p:nvPicPr>
          <p:cNvPr id="9" name="图片 8"/>
          <p:cNvPicPr>
            <a:picLocks noChangeAspect="1"/>
          </p:cNvPicPr>
          <p:nvPr/>
        </p:nvPicPr>
        <p:blipFill>
          <a:blip r:embed="rId3"/>
          <a:stretch>
            <a:fillRect/>
          </a:stretch>
        </p:blipFill>
        <p:spPr>
          <a:xfrm>
            <a:off x="7543925" y="2787873"/>
            <a:ext cx="1271587" cy="1271588"/>
          </a:xfrm>
          <a:prstGeom prst="rect">
            <a:avLst/>
          </a:prstGeom>
          <a:noFill/>
          <a:ln w="9525">
            <a:noFill/>
          </a:ln>
        </p:spPr>
      </p:pic>
      <p:pic>
        <p:nvPicPr>
          <p:cNvPr id="10" name="图片 9"/>
          <p:cNvPicPr>
            <a:picLocks noChangeAspect="1"/>
          </p:cNvPicPr>
          <p:nvPr/>
        </p:nvPicPr>
        <p:blipFill>
          <a:blip r:embed="rId4"/>
          <a:stretch>
            <a:fillRect/>
          </a:stretch>
        </p:blipFill>
        <p:spPr>
          <a:xfrm>
            <a:off x="4218112" y="3614961"/>
            <a:ext cx="1812925" cy="1127125"/>
          </a:xfrm>
          <a:prstGeom prst="rect">
            <a:avLst/>
          </a:prstGeom>
          <a:noFill/>
          <a:ln w="9525">
            <a:noFill/>
          </a:ln>
        </p:spPr>
      </p:pic>
      <p:sp>
        <p:nvSpPr>
          <p:cNvPr id="18" name="Rectangle 37" descr="小网格"/>
          <p:cNvSpPr/>
          <p:nvPr/>
        </p:nvSpPr>
        <p:spPr>
          <a:xfrm>
            <a:off x="2478212" y="2208436"/>
            <a:ext cx="1795463" cy="368300"/>
          </a:xfrm>
          <a:prstGeom prst="rect">
            <a:avLst/>
          </a:prstGeom>
          <a:noFill/>
          <a:ln w="9525">
            <a:noFill/>
          </a:ln>
        </p:spPr>
        <p:txBody>
          <a:bodyPr>
            <a:spAutoFit/>
          </a:bodyPr>
          <a:lstStyle/>
          <a:p>
            <a:pPr eaLnBrk="1" hangingPunct="1"/>
            <a:r>
              <a:rPr lang="zh-CN" altLang="en-US" b="1" dirty="0">
                <a:solidFill>
                  <a:srgbClr val="008000"/>
                </a:solidFill>
                <a:latin typeface="Arial" panose="020B0604020202020204" pitchFamily="34" charset="0"/>
                <a:ea typeface="黑体" panose="02010609060101010101" pitchFamily="49" charset="-122"/>
              </a:rPr>
              <a:t>有一个角是直角</a:t>
            </a:r>
            <a:endParaRPr lang="zh-CN" altLang="en-US" b="1" dirty="0">
              <a:solidFill>
                <a:srgbClr val="008000"/>
              </a:solidFill>
              <a:latin typeface="Arial" panose="020B0604020202020204" pitchFamily="34" charset="0"/>
              <a:ea typeface="黑体" panose="02010609060101010101" pitchFamily="49" charset="-122"/>
            </a:endParaRPr>
          </a:p>
        </p:txBody>
      </p:sp>
      <p:sp>
        <p:nvSpPr>
          <p:cNvPr id="19" name="Rectangle 30" descr="小网格"/>
          <p:cNvSpPr/>
          <p:nvPr/>
        </p:nvSpPr>
        <p:spPr>
          <a:xfrm>
            <a:off x="2541712" y="4435698"/>
            <a:ext cx="1736725" cy="368300"/>
          </a:xfrm>
          <a:prstGeom prst="rect">
            <a:avLst/>
          </a:prstGeom>
          <a:noFill/>
          <a:ln w="9525">
            <a:noFill/>
          </a:ln>
        </p:spPr>
        <p:txBody>
          <a:bodyPr>
            <a:spAutoFit/>
          </a:bodyPr>
          <a:lstStyle/>
          <a:p>
            <a:pPr eaLnBrk="1" hangingPunct="1"/>
            <a:r>
              <a:rPr lang="zh-CN" altLang="en-US" b="1" dirty="0">
                <a:solidFill>
                  <a:srgbClr val="0000FF"/>
                </a:solidFill>
                <a:latin typeface="Arial" panose="020B0604020202020204" pitchFamily="34" charset="0"/>
                <a:ea typeface="黑体" panose="02010609060101010101" pitchFamily="49" charset="-122"/>
              </a:rPr>
              <a:t>一组邻边相等</a:t>
            </a:r>
            <a:endParaRPr lang="zh-CN" altLang="en-US" b="1" dirty="0">
              <a:solidFill>
                <a:srgbClr val="0000FF"/>
              </a:solidFill>
              <a:latin typeface="Arial" panose="020B0604020202020204" pitchFamily="34" charset="0"/>
              <a:ea typeface="黑体" panose="02010609060101010101" pitchFamily="49" charset="-122"/>
            </a:endParaRPr>
          </a:p>
        </p:txBody>
      </p:sp>
      <p:grpSp>
        <p:nvGrpSpPr>
          <p:cNvPr id="38" name="组合 37"/>
          <p:cNvGrpSpPr/>
          <p:nvPr/>
        </p:nvGrpSpPr>
        <p:grpSpPr>
          <a:xfrm>
            <a:off x="5815137" y="2540223"/>
            <a:ext cx="1800225" cy="1768475"/>
            <a:chOff x="5868144" y="2395122"/>
            <a:chExt cx="1800199" cy="1768288"/>
          </a:xfrm>
        </p:grpSpPr>
        <p:sp>
          <p:nvSpPr>
            <p:cNvPr id="20496" name="Line 29"/>
            <p:cNvSpPr/>
            <p:nvPr/>
          </p:nvSpPr>
          <p:spPr>
            <a:xfrm>
              <a:off x="7189402" y="3291830"/>
              <a:ext cx="478941" cy="0"/>
            </a:xfrm>
            <a:prstGeom prst="line">
              <a:avLst/>
            </a:prstGeom>
            <a:ln w="38100" cap="flat" cmpd="sng">
              <a:solidFill>
                <a:srgbClr val="007FFF"/>
              </a:solidFill>
              <a:prstDash val="solid"/>
              <a:headEnd type="none" w="med" len="med"/>
              <a:tailEnd type="triangle" w="med" len="lg"/>
            </a:ln>
          </p:spPr>
        </p:sp>
        <p:sp>
          <p:nvSpPr>
            <p:cNvPr id="31" name="任意多边形: 形状 30"/>
            <p:cNvSpPr/>
            <p:nvPr/>
          </p:nvSpPr>
          <p:spPr>
            <a:xfrm>
              <a:off x="5868144" y="2395122"/>
              <a:ext cx="1320781" cy="1768288"/>
            </a:xfrm>
            <a:custGeom>
              <a:avLst/>
              <a:gdLst>
                <a:gd name="connsiteX0" fmla="*/ 13447 w 981635"/>
                <a:gd name="connsiteY0" fmla="*/ 0 h 1768288"/>
                <a:gd name="connsiteX1" fmla="*/ 981635 w 981635"/>
                <a:gd name="connsiteY1" fmla="*/ 0 h 1768288"/>
                <a:gd name="connsiteX2" fmla="*/ 981635 w 981635"/>
                <a:gd name="connsiteY2" fmla="*/ 1768288 h 1768288"/>
                <a:gd name="connsiteX3" fmla="*/ 0 w 981635"/>
                <a:gd name="connsiteY3" fmla="*/ 1768288 h 1768288"/>
              </a:gdLst>
              <a:ahLst/>
              <a:cxnLst>
                <a:cxn ang="0">
                  <a:pos x="connsiteX0" y="connsiteY0"/>
                </a:cxn>
                <a:cxn ang="0">
                  <a:pos x="connsiteX1" y="connsiteY1"/>
                </a:cxn>
                <a:cxn ang="0">
                  <a:pos x="connsiteX2" y="connsiteY2"/>
                </a:cxn>
                <a:cxn ang="0">
                  <a:pos x="connsiteX3" y="connsiteY3"/>
                </a:cxn>
              </a:cxnLst>
              <a:rect l="l" t="t" r="r" b="b"/>
              <a:pathLst>
                <a:path w="981635" h="1768288">
                  <a:moveTo>
                    <a:pt x="13447" y="0"/>
                  </a:moveTo>
                  <a:lnTo>
                    <a:pt x="981635" y="0"/>
                  </a:lnTo>
                  <a:lnTo>
                    <a:pt x="981635" y="1768288"/>
                  </a:lnTo>
                  <a:lnTo>
                    <a:pt x="0" y="1768288"/>
                  </a:lnTo>
                </a:path>
              </a:pathLst>
            </a:custGeom>
            <a:noFill/>
            <a:ln w="28575">
              <a:solidFill>
                <a:srgbClr val="007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33" name="Rectangle 30" descr="小网格"/>
          <p:cNvSpPr/>
          <p:nvPr/>
        </p:nvSpPr>
        <p:spPr>
          <a:xfrm>
            <a:off x="5781800" y="2151286"/>
            <a:ext cx="1736725" cy="368300"/>
          </a:xfrm>
          <a:prstGeom prst="rect">
            <a:avLst/>
          </a:prstGeom>
          <a:noFill/>
          <a:ln w="9525">
            <a:noFill/>
          </a:ln>
        </p:spPr>
        <p:txBody>
          <a:bodyPr>
            <a:spAutoFit/>
          </a:bodyPr>
          <a:lstStyle/>
          <a:p>
            <a:pPr eaLnBrk="1" hangingPunct="1"/>
            <a:r>
              <a:rPr lang="zh-CN" altLang="en-US" b="1" dirty="0">
                <a:solidFill>
                  <a:srgbClr val="0000FF"/>
                </a:solidFill>
                <a:latin typeface="Arial" panose="020B0604020202020204" pitchFamily="34" charset="0"/>
                <a:ea typeface="黑体" panose="02010609060101010101" pitchFamily="49" charset="-122"/>
              </a:rPr>
              <a:t>一组邻边相等</a:t>
            </a:r>
            <a:endParaRPr lang="zh-CN" altLang="en-US" b="1" dirty="0">
              <a:solidFill>
                <a:srgbClr val="0000FF"/>
              </a:solidFill>
              <a:latin typeface="Arial" panose="020B0604020202020204" pitchFamily="34" charset="0"/>
              <a:ea typeface="黑体" panose="02010609060101010101" pitchFamily="49" charset="-122"/>
            </a:endParaRPr>
          </a:p>
        </p:txBody>
      </p:sp>
      <p:sp>
        <p:nvSpPr>
          <p:cNvPr id="34" name="Rectangle 37" descr="小网格"/>
          <p:cNvSpPr/>
          <p:nvPr/>
        </p:nvSpPr>
        <p:spPr>
          <a:xfrm>
            <a:off x="5645275" y="4346798"/>
            <a:ext cx="1795462" cy="368300"/>
          </a:xfrm>
          <a:prstGeom prst="rect">
            <a:avLst/>
          </a:prstGeom>
          <a:noFill/>
          <a:ln w="9525">
            <a:noFill/>
          </a:ln>
        </p:spPr>
        <p:txBody>
          <a:bodyPr>
            <a:spAutoFit/>
          </a:bodyPr>
          <a:lstStyle/>
          <a:p>
            <a:pPr eaLnBrk="1" hangingPunct="1"/>
            <a:r>
              <a:rPr lang="zh-CN" altLang="en-US" b="1" dirty="0">
                <a:solidFill>
                  <a:srgbClr val="008000"/>
                </a:solidFill>
                <a:latin typeface="Arial" panose="020B0604020202020204" pitchFamily="34" charset="0"/>
                <a:ea typeface="黑体" panose="02010609060101010101" pitchFamily="49" charset="-122"/>
              </a:rPr>
              <a:t>有一个角是直角</a:t>
            </a:r>
            <a:endParaRPr lang="zh-CN" altLang="en-US" b="1" dirty="0">
              <a:solidFill>
                <a:srgbClr val="008000"/>
              </a:solidFill>
              <a:latin typeface="Arial" panose="020B0604020202020204" pitchFamily="34" charset="0"/>
              <a:ea typeface="黑体" panose="02010609060101010101" pitchFamily="49" charset="-122"/>
            </a:endParaRPr>
          </a:p>
        </p:txBody>
      </p:sp>
      <p:grpSp>
        <p:nvGrpSpPr>
          <p:cNvPr id="37" name="组合 36"/>
          <p:cNvGrpSpPr/>
          <p:nvPr/>
        </p:nvGrpSpPr>
        <p:grpSpPr>
          <a:xfrm>
            <a:off x="2287712" y="2594198"/>
            <a:ext cx="1901825" cy="1768475"/>
            <a:chOff x="2339752" y="2449615"/>
            <a:chExt cx="1901714" cy="1768288"/>
          </a:xfrm>
        </p:grpSpPr>
        <p:sp>
          <p:nvSpPr>
            <p:cNvPr id="32" name="任意多边形: 形状 31"/>
            <p:cNvSpPr/>
            <p:nvPr/>
          </p:nvSpPr>
          <p:spPr>
            <a:xfrm flipH="1">
              <a:off x="2627073" y="2449615"/>
              <a:ext cx="1614393" cy="1768288"/>
            </a:xfrm>
            <a:custGeom>
              <a:avLst/>
              <a:gdLst>
                <a:gd name="connsiteX0" fmla="*/ 13447 w 981635"/>
                <a:gd name="connsiteY0" fmla="*/ 0 h 1768288"/>
                <a:gd name="connsiteX1" fmla="*/ 981635 w 981635"/>
                <a:gd name="connsiteY1" fmla="*/ 0 h 1768288"/>
                <a:gd name="connsiteX2" fmla="*/ 981635 w 981635"/>
                <a:gd name="connsiteY2" fmla="*/ 1768288 h 1768288"/>
                <a:gd name="connsiteX3" fmla="*/ 0 w 981635"/>
                <a:gd name="connsiteY3" fmla="*/ 1768288 h 1768288"/>
              </a:gdLst>
              <a:ahLst/>
              <a:cxnLst>
                <a:cxn ang="0">
                  <a:pos x="connsiteX0" y="connsiteY0"/>
                </a:cxn>
                <a:cxn ang="0">
                  <a:pos x="connsiteX1" y="connsiteY1"/>
                </a:cxn>
                <a:cxn ang="0">
                  <a:pos x="connsiteX2" y="connsiteY2"/>
                </a:cxn>
                <a:cxn ang="0">
                  <a:pos x="connsiteX3" y="connsiteY3"/>
                </a:cxn>
              </a:cxnLst>
              <a:rect l="l" t="t" r="r" b="b"/>
              <a:pathLst>
                <a:path w="981635" h="1768288">
                  <a:moveTo>
                    <a:pt x="13447" y="0"/>
                  </a:moveTo>
                  <a:lnTo>
                    <a:pt x="981635" y="0"/>
                  </a:lnTo>
                  <a:lnTo>
                    <a:pt x="981635" y="1768288"/>
                  </a:lnTo>
                  <a:lnTo>
                    <a:pt x="0" y="1768288"/>
                  </a:lnTo>
                </a:path>
              </a:pathLst>
            </a:custGeom>
            <a:noFill/>
            <a:ln w="28575">
              <a:solidFill>
                <a:srgbClr val="007FFF"/>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36" name="直接连接符 35"/>
            <p:cNvCxnSpPr/>
            <p:nvPr/>
          </p:nvCxnSpPr>
          <p:spPr>
            <a:xfrm>
              <a:off x="2339752" y="3395665"/>
              <a:ext cx="287321" cy="0"/>
            </a:xfrm>
            <a:prstGeom prst="line">
              <a:avLst/>
            </a:prstGeom>
            <a:ln w="28575">
              <a:solidFill>
                <a:srgbClr val="007FFF"/>
              </a:solidFill>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1"/>
          </p:cNvPicPr>
          <p:nvPr/>
        </p:nvPicPr>
        <p:blipFill>
          <a:blip r:embed="rId5">
            <a:clrChange>
              <a:clrFrom>
                <a:srgbClr val="F6F6F6"/>
              </a:clrFrom>
              <a:clrTo>
                <a:srgbClr val="F6F6F6">
                  <a:alpha val="0"/>
                </a:srgbClr>
              </a:clrTo>
            </a:clrChange>
          </a:blip>
          <a:stretch>
            <a:fillRect/>
          </a:stretch>
        </p:blipFill>
        <p:spPr>
          <a:xfrm>
            <a:off x="568074" y="318915"/>
            <a:ext cx="2084639" cy="5817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left)">
                                      <p:cBhvr>
                                        <p:cTn id="26" dur="500"/>
                                        <p:tgtEl>
                                          <p:spTgt spid="3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down)">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down)">
                                      <p:cBhvr>
                                        <p:cTn id="54" dur="500"/>
                                        <p:tgtEl>
                                          <p:spTgt spid="3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8" grpId="0"/>
      <p:bldP spid="19" grpId="0"/>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2"/>
          <p:cNvSpPr txBox="1"/>
          <p:nvPr/>
        </p:nvSpPr>
        <p:spPr>
          <a:xfrm>
            <a:off x="1923728" y="843930"/>
            <a:ext cx="4572000" cy="574675"/>
          </a:xfrm>
          <a:prstGeom prst="rect">
            <a:avLst/>
          </a:prstGeom>
          <a:noFill/>
          <a:ln w="9525">
            <a:noFill/>
          </a:ln>
        </p:spPr>
        <p:txBody>
          <a:bodyPr anchor="ctr" anchorCtr="0">
            <a:spAutoFit/>
          </a:bodyPr>
          <a:lstStyle/>
          <a:p>
            <a:pPr eaLnBrk="1" hangingPunct="1">
              <a:lnSpc>
                <a:spcPct val="150000"/>
              </a:lnSpc>
            </a:pPr>
            <a:r>
              <a:rPr lang="zh-CN" altLang="en-US" sz="2400" b="1" dirty="0">
                <a:latin typeface="Times New Roman" panose="02020603050405020304" pitchFamily="18" charset="0"/>
                <a:ea typeface="黑体" panose="02010609060101010101" pitchFamily="49" charset="-122"/>
              </a:rPr>
              <a:t>说一说，正方形具有哪些性质？</a:t>
            </a:r>
            <a:endParaRPr lang="zh-CN" altLang="zh-CN" sz="2400" b="1" dirty="0">
              <a:latin typeface="Times New Roman" panose="02020603050405020304" pitchFamily="18" charset="0"/>
              <a:ea typeface="黑体" panose="02010609060101010101" pitchFamily="49" charset="-122"/>
            </a:endParaRPr>
          </a:p>
        </p:txBody>
      </p:sp>
      <p:cxnSp>
        <p:nvCxnSpPr>
          <p:cNvPr id="5" name="直接连接符 4"/>
          <p:cNvCxnSpPr/>
          <p:nvPr/>
        </p:nvCxnSpPr>
        <p:spPr>
          <a:xfrm>
            <a:off x="1852291" y="1491630"/>
            <a:ext cx="4679950" cy="0"/>
          </a:xfrm>
          <a:prstGeom prst="line">
            <a:avLst/>
          </a:prstGeom>
          <a:ln w="38100">
            <a:solidFill>
              <a:srgbClr val="007FFF"/>
            </a:solidFill>
          </a:ln>
        </p:spPr>
        <p:style>
          <a:lnRef idx="1">
            <a:schemeClr val="accent1"/>
          </a:lnRef>
          <a:fillRef idx="0">
            <a:schemeClr val="accent1"/>
          </a:fillRef>
          <a:effectRef idx="0">
            <a:schemeClr val="accent1"/>
          </a:effectRef>
          <a:fontRef idx="minor">
            <a:schemeClr val="tx1"/>
          </a:fontRef>
        </p:style>
      </p:cxnSp>
      <p:pic>
        <p:nvPicPr>
          <p:cNvPr id="21508" name="图片 8"/>
          <p:cNvPicPr>
            <a:picLocks noChangeAspect="1"/>
          </p:cNvPicPr>
          <p:nvPr/>
        </p:nvPicPr>
        <p:blipFill>
          <a:blip r:embed="rId1"/>
          <a:stretch>
            <a:fillRect/>
          </a:stretch>
        </p:blipFill>
        <p:spPr>
          <a:xfrm>
            <a:off x="6460803" y="2067595"/>
            <a:ext cx="2422525" cy="2508250"/>
          </a:xfrm>
          <a:prstGeom prst="rect">
            <a:avLst/>
          </a:prstGeom>
          <a:noFill/>
          <a:ln w="9525">
            <a:noFill/>
          </a:ln>
        </p:spPr>
      </p:pic>
      <p:sp>
        <p:nvSpPr>
          <p:cNvPr id="6" name="文本框 5"/>
          <p:cNvSpPr txBox="1"/>
          <p:nvPr/>
        </p:nvSpPr>
        <p:spPr>
          <a:xfrm>
            <a:off x="323528" y="1707232"/>
            <a:ext cx="3887788" cy="461963"/>
          </a:xfrm>
          <a:prstGeom prst="rect">
            <a:avLst/>
          </a:prstGeom>
          <a:noFill/>
          <a:ln w="9525">
            <a:noFill/>
          </a:ln>
        </p:spPr>
        <p:txBody>
          <a:bodyPr>
            <a:spAutoFit/>
          </a:bodyPr>
          <a:lstStyle/>
          <a:p>
            <a:pPr marL="285750" indent="-285750">
              <a:buFont typeface="Arial" panose="020B0604020202020204" pitchFamily="34" charset="0"/>
              <a:buChar char="•"/>
            </a:pPr>
            <a:r>
              <a:rPr lang="zh-CN" altLang="en-US" sz="2400" b="1" dirty="0">
                <a:solidFill>
                  <a:srgbClr val="0000FF"/>
                </a:solidFill>
                <a:latin typeface="黑体" panose="02010609060101010101" pitchFamily="49" charset="-122"/>
                <a:ea typeface="黑体" panose="02010609060101010101" pitchFamily="49" charset="-122"/>
              </a:rPr>
              <a:t>正方形的四条边都相等</a:t>
            </a:r>
            <a:r>
              <a:rPr lang="en-US" altLang="zh-CN" sz="2400" b="1" dirty="0">
                <a:solidFill>
                  <a:srgbClr val="0000FF"/>
                </a:solidFill>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8" name="文本框 7"/>
          <p:cNvSpPr txBox="1"/>
          <p:nvPr/>
        </p:nvSpPr>
        <p:spPr>
          <a:xfrm>
            <a:off x="699766" y="2067595"/>
            <a:ext cx="2592387" cy="579437"/>
          </a:xfrm>
          <a:prstGeom prst="rect">
            <a:avLst/>
          </a:prstGeom>
          <a:noFill/>
          <a:ln w="9525">
            <a:noFill/>
          </a:ln>
        </p:spPr>
        <p:txBody>
          <a:bodyPr anchor="ctr" anchorCtr="0">
            <a:spAutoFit/>
          </a:bodyPr>
          <a:lstStyle/>
          <a:p>
            <a:pPr eaLnBrk="1" hangingPunct="1">
              <a:lnSpc>
                <a:spcPct val="150000"/>
              </a:lnSpc>
            </a:pPr>
            <a:r>
              <a:rPr lang="en-US" altLang="zh-CN" sz="2400" b="1" i="1" dirty="0">
                <a:solidFill>
                  <a:srgbClr val="FF3399"/>
                </a:solidFill>
                <a:latin typeface="Times New Roman" panose="02020603050405020304" pitchFamily="18" charset="0"/>
                <a:ea typeface="黑体" panose="02010609060101010101" pitchFamily="49" charset="-122"/>
              </a:rPr>
              <a:t>AB</a:t>
            </a:r>
            <a:r>
              <a:rPr lang="en-US" altLang="zh-CN" sz="2400" b="1" dirty="0">
                <a:solidFill>
                  <a:srgbClr val="FF3399"/>
                </a:solidFill>
                <a:latin typeface="Times New Roman" panose="02020603050405020304" pitchFamily="18" charset="0"/>
                <a:ea typeface="黑体" panose="02010609060101010101" pitchFamily="49" charset="-122"/>
              </a:rPr>
              <a:t>=</a:t>
            </a:r>
            <a:r>
              <a:rPr lang="en-US" altLang="zh-CN" sz="2400" b="1" i="1" dirty="0">
                <a:solidFill>
                  <a:srgbClr val="FF3399"/>
                </a:solidFill>
                <a:latin typeface="Times New Roman" panose="02020603050405020304" pitchFamily="18" charset="0"/>
                <a:ea typeface="黑体" panose="02010609060101010101" pitchFamily="49" charset="-122"/>
              </a:rPr>
              <a:t>BC</a:t>
            </a:r>
            <a:r>
              <a:rPr lang="en-US" altLang="zh-CN" sz="2400" b="1" dirty="0">
                <a:solidFill>
                  <a:srgbClr val="FF3399"/>
                </a:solidFill>
                <a:latin typeface="Times New Roman" panose="02020603050405020304" pitchFamily="18" charset="0"/>
                <a:ea typeface="黑体" panose="02010609060101010101" pitchFamily="49" charset="-122"/>
              </a:rPr>
              <a:t>=</a:t>
            </a:r>
            <a:r>
              <a:rPr lang="en-US" altLang="zh-CN" sz="2400" b="1" i="1" dirty="0">
                <a:solidFill>
                  <a:srgbClr val="FF3399"/>
                </a:solidFill>
                <a:latin typeface="Times New Roman" panose="02020603050405020304" pitchFamily="18" charset="0"/>
                <a:ea typeface="黑体" panose="02010609060101010101" pitchFamily="49" charset="-122"/>
              </a:rPr>
              <a:t>CD</a:t>
            </a:r>
            <a:r>
              <a:rPr lang="en-US" altLang="zh-CN" sz="2400" b="1" dirty="0">
                <a:solidFill>
                  <a:srgbClr val="FF3399"/>
                </a:solidFill>
                <a:latin typeface="Times New Roman" panose="02020603050405020304" pitchFamily="18" charset="0"/>
                <a:ea typeface="黑体" panose="02010609060101010101" pitchFamily="49" charset="-122"/>
              </a:rPr>
              <a:t>=</a:t>
            </a:r>
            <a:r>
              <a:rPr lang="en-US" altLang="zh-CN" sz="2400" b="1" i="1" dirty="0">
                <a:solidFill>
                  <a:srgbClr val="FF3399"/>
                </a:solidFill>
                <a:latin typeface="Times New Roman" panose="02020603050405020304" pitchFamily="18" charset="0"/>
                <a:ea typeface="黑体" panose="02010609060101010101" pitchFamily="49" charset="-122"/>
              </a:rPr>
              <a:t>DA</a:t>
            </a:r>
            <a:endParaRPr lang="zh-CN" altLang="en-US" sz="2400" b="1" i="1" dirty="0">
              <a:solidFill>
                <a:srgbClr val="FF3399"/>
              </a:solidFill>
              <a:latin typeface="Times New Roman" panose="02020603050405020304" pitchFamily="18" charset="0"/>
              <a:ea typeface="黑体" panose="02010609060101010101" pitchFamily="49" charset="-122"/>
            </a:endParaRPr>
          </a:p>
        </p:txBody>
      </p:sp>
      <p:sp>
        <p:nvSpPr>
          <p:cNvPr id="9" name="文本框 8"/>
          <p:cNvSpPr txBox="1"/>
          <p:nvPr/>
        </p:nvSpPr>
        <p:spPr>
          <a:xfrm>
            <a:off x="323528" y="2647032"/>
            <a:ext cx="4121150" cy="461963"/>
          </a:xfrm>
          <a:prstGeom prst="rect">
            <a:avLst/>
          </a:prstGeom>
          <a:noFill/>
          <a:ln w="9525">
            <a:noFill/>
          </a:ln>
        </p:spPr>
        <p:txBody>
          <a:bodyPr>
            <a:spAutoFit/>
          </a:bodyPr>
          <a:lstStyle/>
          <a:p>
            <a:pPr marL="285750" indent="-285750">
              <a:buFont typeface="Arial" panose="020B0604020202020204" pitchFamily="34" charset="0"/>
              <a:buChar char="•"/>
            </a:pPr>
            <a:r>
              <a:rPr lang="zh-CN" altLang="en-US" sz="2400" b="1" dirty="0">
                <a:solidFill>
                  <a:srgbClr val="0000FF"/>
                </a:solidFill>
                <a:latin typeface="黑体" panose="02010609060101010101" pitchFamily="49" charset="-122"/>
                <a:ea typeface="黑体" panose="02010609060101010101" pitchFamily="49" charset="-122"/>
              </a:rPr>
              <a:t>正方形的四个角都是直角</a:t>
            </a:r>
            <a:r>
              <a:rPr lang="en-US" altLang="zh-CN" sz="2400" b="1" dirty="0">
                <a:solidFill>
                  <a:srgbClr val="0000FF"/>
                </a:solidFill>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stretch>
            <a:fillRect/>
          </a:stretch>
        </p:blipFill>
        <p:spPr>
          <a:xfrm>
            <a:off x="6451278" y="2102520"/>
            <a:ext cx="2451100" cy="2460625"/>
          </a:xfrm>
          <a:prstGeom prst="rect">
            <a:avLst/>
          </a:prstGeom>
          <a:noFill/>
          <a:ln w="9525">
            <a:noFill/>
          </a:ln>
        </p:spPr>
      </p:pic>
      <p:sp>
        <p:nvSpPr>
          <p:cNvPr id="11" name="文本框 10"/>
          <p:cNvSpPr txBox="1"/>
          <p:nvPr/>
        </p:nvSpPr>
        <p:spPr>
          <a:xfrm>
            <a:off x="628328" y="3075657"/>
            <a:ext cx="4121150" cy="576263"/>
          </a:xfrm>
          <a:prstGeom prst="rect">
            <a:avLst/>
          </a:prstGeom>
          <a:noFill/>
          <a:ln w="9525">
            <a:noFill/>
          </a:ln>
        </p:spPr>
        <p:txBody>
          <a:bodyPr anchor="ctr" anchorCtr="0">
            <a:spAutoFit/>
          </a:bodyPr>
          <a:lstStyle/>
          <a:p>
            <a:pPr eaLnBrk="1" hangingPunct="1">
              <a:lnSpc>
                <a:spcPct val="150000"/>
              </a:lnSpc>
            </a:pPr>
            <a:r>
              <a:rPr lang="zh-CN" altLang="en-US" sz="2400" b="1" dirty="0">
                <a:solidFill>
                  <a:srgbClr val="FF3399"/>
                </a:solidFill>
                <a:latin typeface="Times New Roman" panose="02020603050405020304" pitchFamily="18" charset="0"/>
                <a:ea typeface="黑体" panose="02010609060101010101" pitchFamily="49" charset="-122"/>
              </a:rPr>
              <a:t>∠</a:t>
            </a:r>
            <a:r>
              <a:rPr lang="en-US" altLang="zh-CN" sz="2400" b="1" i="1" dirty="0">
                <a:solidFill>
                  <a:srgbClr val="FF3399"/>
                </a:solidFill>
                <a:latin typeface="Times New Roman" panose="02020603050405020304" pitchFamily="18" charset="0"/>
                <a:ea typeface="黑体" panose="02010609060101010101" pitchFamily="49" charset="-122"/>
              </a:rPr>
              <a:t>A=</a:t>
            </a:r>
            <a:r>
              <a:rPr lang="zh-CN" altLang="en-US" sz="2400" b="1" dirty="0">
                <a:solidFill>
                  <a:srgbClr val="FF3399"/>
                </a:solidFill>
                <a:latin typeface="Times New Roman" panose="02020603050405020304" pitchFamily="18" charset="0"/>
                <a:ea typeface="黑体" panose="02010609060101010101" pitchFamily="49" charset="-122"/>
              </a:rPr>
              <a:t>∠</a:t>
            </a:r>
            <a:r>
              <a:rPr lang="en-US" altLang="zh-CN" sz="2400" b="1" i="1" dirty="0">
                <a:solidFill>
                  <a:srgbClr val="FF3399"/>
                </a:solidFill>
                <a:latin typeface="Times New Roman" panose="02020603050405020304" pitchFamily="18" charset="0"/>
                <a:ea typeface="黑体" panose="02010609060101010101" pitchFamily="49" charset="-122"/>
              </a:rPr>
              <a:t>B=</a:t>
            </a:r>
            <a:r>
              <a:rPr lang="zh-CN" altLang="en-US" sz="2400" b="1" dirty="0">
                <a:solidFill>
                  <a:srgbClr val="FF3399"/>
                </a:solidFill>
                <a:latin typeface="Times New Roman" panose="02020603050405020304" pitchFamily="18" charset="0"/>
                <a:ea typeface="黑体" panose="02010609060101010101" pitchFamily="49" charset="-122"/>
              </a:rPr>
              <a:t>∠</a:t>
            </a:r>
            <a:r>
              <a:rPr lang="en-US" altLang="zh-CN" sz="2400" b="1" i="1" dirty="0">
                <a:solidFill>
                  <a:srgbClr val="FF3399"/>
                </a:solidFill>
                <a:latin typeface="Times New Roman" panose="02020603050405020304" pitchFamily="18" charset="0"/>
                <a:ea typeface="黑体" panose="02010609060101010101" pitchFamily="49" charset="-122"/>
              </a:rPr>
              <a:t>C=</a:t>
            </a:r>
            <a:r>
              <a:rPr lang="zh-CN" altLang="en-US" sz="2400" b="1" dirty="0">
                <a:solidFill>
                  <a:srgbClr val="FF3399"/>
                </a:solidFill>
                <a:latin typeface="Times New Roman" panose="02020603050405020304" pitchFamily="18" charset="0"/>
                <a:ea typeface="黑体" panose="02010609060101010101" pitchFamily="49" charset="-122"/>
              </a:rPr>
              <a:t>∠</a:t>
            </a:r>
            <a:r>
              <a:rPr lang="en-US" altLang="zh-CN" sz="2400" b="1" i="1" dirty="0">
                <a:solidFill>
                  <a:srgbClr val="FF3399"/>
                </a:solidFill>
                <a:latin typeface="Times New Roman" panose="02020603050405020304" pitchFamily="18" charset="0"/>
                <a:ea typeface="黑体" panose="02010609060101010101" pitchFamily="49" charset="-122"/>
              </a:rPr>
              <a:t>D=</a:t>
            </a:r>
            <a:r>
              <a:rPr lang="en-US" altLang="zh-CN" sz="2400" b="1" dirty="0">
                <a:solidFill>
                  <a:srgbClr val="FF3399"/>
                </a:solidFill>
                <a:latin typeface="Times New Roman" panose="02020603050405020304" pitchFamily="18" charset="0"/>
                <a:ea typeface="黑体" panose="02010609060101010101" pitchFamily="49" charset="-122"/>
              </a:rPr>
              <a:t>90°</a:t>
            </a:r>
            <a:endParaRPr lang="zh-CN" altLang="en-US" sz="2400" b="1" dirty="0">
              <a:solidFill>
                <a:srgbClr val="FF3399"/>
              </a:solidFill>
              <a:latin typeface="Times New Roman" panose="02020603050405020304" pitchFamily="18" charset="0"/>
              <a:ea typeface="黑体" panose="02010609060101010101" pitchFamily="49" charset="-122"/>
            </a:endParaRPr>
          </a:p>
        </p:txBody>
      </p:sp>
      <p:pic>
        <p:nvPicPr>
          <p:cNvPr id="4" name="图片 3"/>
          <p:cNvPicPr>
            <a:picLocks noChangeAspect="1"/>
          </p:cNvPicPr>
          <p:nvPr/>
        </p:nvPicPr>
        <p:blipFill>
          <a:blip r:embed="rId3"/>
          <a:stretch>
            <a:fillRect/>
          </a:stretch>
        </p:blipFill>
        <p:spPr>
          <a:xfrm>
            <a:off x="6675116" y="2323182"/>
            <a:ext cx="1993900" cy="1993900"/>
          </a:xfrm>
          <a:prstGeom prst="rect">
            <a:avLst/>
          </a:prstGeom>
          <a:noFill/>
          <a:ln w="9525">
            <a:noFill/>
          </a:ln>
        </p:spPr>
      </p:pic>
      <p:sp>
        <p:nvSpPr>
          <p:cNvPr id="13" name="文本框 12"/>
          <p:cNvSpPr txBox="1"/>
          <p:nvPr/>
        </p:nvSpPr>
        <p:spPr>
          <a:xfrm>
            <a:off x="323528" y="3643982"/>
            <a:ext cx="6172200" cy="461963"/>
          </a:xfrm>
          <a:prstGeom prst="rect">
            <a:avLst/>
          </a:prstGeom>
          <a:noFill/>
          <a:ln w="9525">
            <a:noFill/>
          </a:ln>
        </p:spPr>
        <p:txBody>
          <a:bodyPr>
            <a:spAutoFit/>
          </a:bodyPr>
          <a:lstStyle/>
          <a:p>
            <a:pPr marL="285750" indent="-285750">
              <a:buFont typeface="Arial" panose="020B0604020202020204" pitchFamily="34" charset="0"/>
              <a:buChar char="•"/>
            </a:pPr>
            <a:r>
              <a:rPr lang="zh-CN" altLang="en-US" sz="2400" b="1" dirty="0">
                <a:solidFill>
                  <a:srgbClr val="0000FF"/>
                </a:solidFill>
                <a:latin typeface="黑体" panose="02010609060101010101" pitchFamily="49" charset="-122"/>
                <a:ea typeface="黑体" panose="02010609060101010101" pitchFamily="49" charset="-122"/>
              </a:rPr>
              <a:t>正方形的对角线相等，且互相垂直平分</a:t>
            </a:r>
            <a:r>
              <a:rPr lang="en-US" altLang="zh-CN" sz="2400" b="1" dirty="0">
                <a:solidFill>
                  <a:srgbClr val="0000FF"/>
                </a:solidFill>
                <a:latin typeface="黑体" panose="02010609060101010101" pitchFamily="49" charset="-122"/>
                <a:ea typeface="黑体" panose="02010609060101010101" pitchFamily="49" charset="-122"/>
              </a:rPr>
              <a:t>.</a:t>
            </a:r>
            <a:endParaRPr lang="en-US" altLang="zh-CN" sz="2400" b="1" dirty="0">
              <a:solidFill>
                <a:srgbClr val="0000FF"/>
              </a:solidFill>
              <a:latin typeface="黑体" panose="02010609060101010101" pitchFamily="49" charset="-122"/>
              <a:ea typeface="黑体" panose="02010609060101010101" pitchFamily="49" charset="-122"/>
            </a:endParaRPr>
          </a:p>
        </p:txBody>
      </p:sp>
      <p:sp>
        <p:nvSpPr>
          <p:cNvPr id="14" name="文本框 13"/>
          <p:cNvSpPr txBox="1"/>
          <p:nvPr/>
        </p:nvSpPr>
        <p:spPr>
          <a:xfrm>
            <a:off x="628328" y="4083720"/>
            <a:ext cx="5653088" cy="576262"/>
          </a:xfrm>
          <a:prstGeom prst="rect">
            <a:avLst/>
          </a:prstGeom>
          <a:noFill/>
          <a:ln w="9525">
            <a:noFill/>
          </a:ln>
        </p:spPr>
        <p:txBody>
          <a:bodyPr anchor="ctr" anchorCtr="0">
            <a:spAutoFit/>
          </a:bodyPr>
          <a:lstStyle/>
          <a:p>
            <a:pPr eaLnBrk="1" hangingPunct="1">
              <a:lnSpc>
                <a:spcPct val="150000"/>
              </a:lnSpc>
            </a:pPr>
            <a:r>
              <a:rPr lang="en-US" altLang="zh-CN" sz="2400" b="1" i="1" dirty="0">
                <a:solidFill>
                  <a:srgbClr val="FF3399"/>
                </a:solidFill>
                <a:latin typeface="Times New Roman" panose="02020603050405020304" pitchFamily="18" charset="0"/>
                <a:ea typeface="黑体" panose="02010609060101010101" pitchFamily="49" charset="-122"/>
              </a:rPr>
              <a:t>AC=BD</a:t>
            </a:r>
            <a:r>
              <a:rPr lang="zh-CN" altLang="en-US" sz="2400" b="1" dirty="0">
                <a:solidFill>
                  <a:srgbClr val="FF3399"/>
                </a:solidFill>
                <a:latin typeface="Times New Roman" panose="02020603050405020304" pitchFamily="18" charset="0"/>
                <a:ea typeface="黑体" panose="02010609060101010101" pitchFamily="49" charset="-122"/>
              </a:rPr>
              <a:t>且</a:t>
            </a:r>
            <a:r>
              <a:rPr lang="en-US" altLang="zh-CN" sz="2400" b="1" i="1" dirty="0">
                <a:solidFill>
                  <a:srgbClr val="FF3399"/>
                </a:solidFill>
                <a:latin typeface="Times New Roman" panose="02020603050405020304" pitchFamily="18" charset="0"/>
                <a:ea typeface="黑体" panose="02010609060101010101" pitchFamily="49" charset="-122"/>
              </a:rPr>
              <a:t>AC</a:t>
            </a:r>
            <a:r>
              <a:rPr lang="zh-CN" altLang="en-US" sz="2400" b="1">
                <a:solidFill>
                  <a:srgbClr val="FF3399"/>
                </a:solidFill>
                <a:latin typeface="Times New Roman" panose="02020603050405020304" pitchFamily="18" charset="0"/>
                <a:ea typeface="黑体" panose="02010609060101010101" pitchFamily="49" charset="-122"/>
              </a:rPr>
              <a:t>⊥</a:t>
            </a:r>
            <a:r>
              <a:rPr lang="en-US" altLang="zh-CN" sz="2400" b="1" i="1">
                <a:solidFill>
                  <a:srgbClr val="FF3399"/>
                </a:solidFill>
                <a:latin typeface="Times New Roman" panose="02020603050405020304" pitchFamily="18" charset="0"/>
                <a:ea typeface="黑体" panose="02010609060101010101" pitchFamily="49" charset="-122"/>
              </a:rPr>
              <a:t>BD</a:t>
            </a:r>
            <a:r>
              <a:rPr lang="zh-CN" altLang="en-US" sz="2400" b="1">
                <a:solidFill>
                  <a:srgbClr val="FF3399"/>
                </a:solidFill>
                <a:latin typeface="Times New Roman" panose="02020603050405020304" pitchFamily="18" charset="0"/>
                <a:ea typeface="黑体" panose="02010609060101010101" pitchFamily="49" charset="-122"/>
              </a:rPr>
              <a:t>，</a:t>
            </a:r>
            <a:r>
              <a:rPr lang="en-US" altLang="zh-CN" sz="2400" b="1" i="1">
                <a:solidFill>
                  <a:srgbClr val="FF3399"/>
                </a:solidFill>
                <a:latin typeface="Times New Roman" panose="02020603050405020304" pitchFamily="18" charset="0"/>
                <a:ea typeface="黑体" panose="02010609060101010101" pitchFamily="49" charset="-122"/>
              </a:rPr>
              <a:t>OA</a:t>
            </a:r>
            <a:r>
              <a:rPr lang="en-US" altLang="zh-CN" sz="2400" b="1">
                <a:solidFill>
                  <a:srgbClr val="FF3399"/>
                </a:solidFill>
                <a:latin typeface="Times New Roman" panose="02020603050405020304" pitchFamily="18" charset="0"/>
                <a:ea typeface="黑体" panose="02010609060101010101" pitchFamily="49" charset="-122"/>
              </a:rPr>
              <a:t>=</a:t>
            </a:r>
            <a:r>
              <a:rPr lang="en-US" altLang="zh-CN" sz="2400" b="1" i="1">
                <a:solidFill>
                  <a:srgbClr val="FF3399"/>
                </a:solidFill>
                <a:latin typeface="Times New Roman" panose="02020603050405020304" pitchFamily="18" charset="0"/>
                <a:ea typeface="黑体" panose="02010609060101010101" pitchFamily="49" charset="-122"/>
              </a:rPr>
              <a:t>OC</a:t>
            </a:r>
            <a:r>
              <a:rPr lang="zh-CN" altLang="en-US" sz="2400" b="1">
                <a:solidFill>
                  <a:srgbClr val="FF3399"/>
                </a:solidFill>
                <a:latin typeface="Times New Roman" panose="02020603050405020304" pitchFamily="18" charset="0"/>
                <a:ea typeface="黑体" panose="02010609060101010101" pitchFamily="49" charset="-122"/>
              </a:rPr>
              <a:t>，</a:t>
            </a:r>
            <a:r>
              <a:rPr lang="en-US" altLang="zh-CN" sz="2400" b="1" i="1">
                <a:solidFill>
                  <a:srgbClr val="FF3399"/>
                </a:solidFill>
                <a:latin typeface="Times New Roman" panose="02020603050405020304" pitchFamily="18" charset="0"/>
                <a:ea typeface="黑体" panose="02010609060101010101" pitchFamily="49" charset="-122"/>
              </a:rPr>
              <a:t>OB</a:t>
            </a:r>
            <a:r>
              <a:rPr lang="en-US" altLang="zh-CN" sz="2400" b="1" dirty="0">
                <a:solidFill>
                  <a:srgbClr val="FF3399"/>
                </a:solidFill>
                <a:latin typeface="Times New Roman" panose="02020603050405020304" pitchFamily="18" charset="0"/>
                <a:ea typeface="黑体" panose="02010609060101010101" pitchFamily="49" charset="-122"/>
              </a:rPr>
              <a:t>=</a:t>
            </a:r>
            <a:r>
              <a:rPr lang="en-US" altLang="zh-CN" sz="2400" b="1" i="1" dirty="0">
                <a:solidFill>
                  <a:srgbClr val="FF3399"/>
                </a:solidFill>
                <a:latin typeface="Times New Roman" panose="02020603050405020304" pitchFamily="18" charset="0"/>
                <a:ea typeface="黑体" panose="02010609060101010101" pitchFamily="49" charset="-122"/>
              </a:rPr>
              <a:t>OD</a:t>
            </a:r>
            <a:endParaRPr lang="zh-CN" altLang="en-US" sz="2400" b="1" i="1" dirty="0">
              <a:solidFill>
                <a:srgbClr val="FF3399"/>
              </a:solidFill>
              <a:latin typeface="Times New Roman" panose="02020603050405020304" pitchFamily="18" charset="0"/>
              <a:ea typeface="黑体" panose="02010609060101010101" pitchFamily="49" charset="-122"/>
            </a:endParaRPr>
          </a:p>
        </p:txBody>
      </p:sp>
      <p:pic>
        <p:nvPicPr>
          <p:cNvPr id="2" name="图片 1"/>
          <p:cNvPicPr>
            <a:picLocks noChangeAspect="1"/>
          </p:cNvPicPr>
          <p:nvPr/>
        </p:nvPicPr>
        <p:blipFill>
          <a:blip r:embed="rId4">
            <a:clrChange>
              <a:clrFrom>
                <a:srgbClr val="F6F6F6"/>
              </a:clrFrom>
              <a:clrTo>
                <a:srgbClr val="F6F6F6">
                  <a:alpha val="0"/>
                </a:srgbClr>
              </a:clrTo>
            </a:clrChange>
          </a:blip>
          <a:stretch>
            <a:fillRect/>
          </a:stretch>
        </p:blipFill>
        <p:spPr>
          <a:xfrm>
            <a:off x="568074" y="318915"/>
            <a:ext cx="2084639" cy="5817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mph" presetSubtype="0" fill="hold" nodeType="clickEffect">
                                  <p:stCondLst>
                                    <p:cond delay="0"/>
                                  </p:stCondLst>
                                  <p:childTnLst>
                                    <p:animRot by="5400000">
                                      <p:cBhvr>
                                        <p:cTn id="44" dur="1500" fill="hold"/>
                                        <p:tgtEl>
                                          <p:spTgt spid="4"/>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1"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467545" y="195486"/>
            <a:ext cx="2448271" cy="679268"/>
          </a:xfrm>
          <a:prstGeom prst="rect">
            <a:avLst/>
          </a:prstGeom>
        </p:spPr>
      </p:pic>
      <p:sp>
        <p:nvSpPr>
          <p:cNvPr id="3" name="Text Box 12"/>
          <p:cNvSpPr txBox="1"/>
          <p:nvPr/>
        </p:nvSpPr>
        <p:spPr>
          <a:xfrm>
            <a:off x="611560" y="882147"/>
            <a:ext cx="7848872" cy="1216743"/>
          </a:xfrm>
          <a:prstGeom prst="rect">
            <a:avLst/>
          </a:prstGeom>
          <a:noFill/>
          <a:ln w="9525">
            <a:noFill/>
          </a:ln>
        </p:spPr>
        <p:txBody>
          <a:bodyPr wrap="square" anchor="t" anchorCtr="0">
            <a:spAutoFit/>
          </a:bodyPr>
          <a:lstStyle/>
          <a:p>
            <a:pPr eaLnBrk="1" hangingPunct="1">
              <a:lnSpc>
                <a:spcPct val="150000"/>
              </a:lnSpc>
            </a:pPr>
            <a:r>
              <a:rPr lang="en-US" altLang="zh-CN" sz="2600" b="1" dirty="0">
                <a:ea typeface="黑体" panose="02010609060101010101" pitchFamily="49" charset="-122"/>
              </a:rPr>
              <a:t>        </a:t>
            </a:r>
            <a:r>
              <a:rPr lang="zh-CN" altLang="en-US" sz="2600" b="1" dirty="0">
                <a:ea typeface="黑体" panose="02010609060101010101" pitchFamily="49" charset="-122"/>
              </a:rPr>
              <a:t>请根据平行四边形、矩形、菱形、正方形之间的关系，在下图中适当的空白处填上它们的名称</a:t>
            </a:r>
            <a:r>
              <a:rPr lang="en-US" altLang="zh-CN" sz="2600" b="1" dirty="0">
                <a:ea typeface="黑体" panose="02010609060101010101" pitchFamily="49" charset="-122"/>
              </a:rPr>
              <a:t>.</a:t>
            </a:r>
            <a:endParaRPr lang="en-US" altLang="zh-CN" sz="2600" b="1" dirty="0">
              <a:ea typeface="黑体" panose="02010609060101010101" pitchFamily="49" charset="-122"/>
            </a:endParaRPr>
          </a:p>
        </p:txBody>
      </p:sp>
      <p:sp>
        <p:nvSpPr>
          <p:cNvPr id="4" name="椭圆 3"/>
          <p:cNvSpPr/>
          <p:nvPr/>
        </p:nvSpPr>
        <p:spPr>
          <a:xfrm>
            <a:off x="2060052" y="2288051"/>
            <a:ext cx="4879881" cy="2676169"/>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915816" y="2726035"/>
            <a:ext cx="1944216" cy="1800200"/>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139952" y="2726035"/>
            <a:ext cx="1944216" cy="1800200"/>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573016" y="2282581"/>
            <a:ext cx="1853952" cy="492443"/>
          </a:xfrm>
          <a:prstGeom prst="rect">
            <a:avLst/>
          </a:prstGeom>
          <a:noFill/>
        </p:spPr>
        <p:txBody>
          <a:bodyPr wrap="square">
            <a:spAutoFit/>
          </a:bodyPr>
          <a:lstStyle/>
          <a:p>
            <a:r>
              <a:rPr kumimoji="0" lang="zh-CN" altLang="en-US" sz="2600" b="1" i="0" u="none" strike="noStrike" kern="1200" cap="none" spc="0" normalizeH="0" baseline="0" noProof="0" dirty="0">
                <a:ln>
                  <a:noFill/>
                </a:ln>
                <a:solidFill>
                  <a:srgbClr val="FF00FF"/>
                </a:solidFill>
                <a:effectLst/>
                <a:uLnTx/>
                <a:uFillTx/>
                <a:latin typeface="+mn-ea"/>
                <a:ea typeface="+mn-ea"/>
                <a:cs typeface="+mn-cs"/>
              </a:rPr>
              <a:t>平行四边形</a:t>
            </a:r>
            <a:endParaRPr lang="zh-CN" altLang="en-US" dirty="0">
              <a:solidFill>
                <a:srgbClr val="FF00FF"/>
              </a:solidFill>
              <a:latin typeface="+mn-ea"/>
              <a:ea typeface="+mn-ea"/>
            </a:endParaRPr>
          </a:p>
        </p:txBody>
      </p:sp>
      <p:sp>
        <p:nvSpPr>
          <p:cNvPr id="9" name="文本框 8"/>
          <p:cNvSpPr txBox="1"/>
          <p:nvPr/>
        </p:nvSpPr>
        <p:spPr>
          <a:xfrm>
            <a:off x="3483226" y="3179859"/>
            <a:ext cx="440702" cy="892552"/>
          </a:xfrm>
          <a:prstGeom prst="rect">
            <a:avLst/>
          </a:prstGeom>
          <a:noFill/>
        </p:spPr>
        <p:txBody>
          <a:bodyPr wrap="square">
            <a:spAutoFit/>
          </a:bodyPr>
          <a:lstStyle/>
          <a:p>
            <a:pPr algn="ctr"/>
            <a:r>
              <a:rPr kumimoji="0" lang="zh-CN" altLang="en-US" sz="2600" b="1" i="0" u="none" strike="noStrike" kern="1200" cap="none" spc="0" normalizeH="0" baseline="0" noProof="0" dirty="0">
                <a:ln>
                  <a:noFill/>
                </a:ln>
                <a:solidFill>
                  <a:srgbClr val="FF00FF"/>
                </a:solidFill>
                <a:effectLst/>
                <a:uLnTx/>
                <a:uFillTx/>
                <a:latin typeface="+mn-ea"/>
                <a:ea typeface="+mn-ea"/>
                <a:cs typeface="+mn-cs"/>
              </a:rPr>
              <a:t>矩形</a:t>
            </a:r>
            <a:endParaRPr lang="zh-CN" altLang="en-US" dirty="0">
              <a:solidFill>
                <a:srgbClr val="FF00FF"/>
              </a:solidFill>
              <a:latin typeface="+mn-ea"/>
              <a:ea typeface="+mn-ea"/>
            </a:endParaRPr>
          </a:p>
        </p:txBody>
      </p:sp>
      <p:sp>
        <p:nvSpPr>
          <p:cNvPr id="10" name="文本框 9"/>
          <p:cNvSpPr txBox="1"/>
          <p:nvPr/>
        </p:nvSpPr>
        <p:spPr>
          <a:xfrm>
            <a:off x="5076056" y="3179859"/>
            <a:ext cx="440702" cy="892552"/>
          </a:xfrm>
          <a:prstGeom prst="rect">
            <a:avLst/>
          </a:prstGeom>
          <a:noFill/>
        </p:spPr>
        <p:txBody>
          <a:bodyPr wrap="square">
            <a:spAutoFit/>
          </a:bodyPr>
          <a:lstStyle/>
          <a:p>
            <a:pPr algn="ctr"/>
            <a:r>
              <a:rPr kumimoji="0" lang="zh-CN" altLang="en-US" sz="2600" b="1" i="0" u="none" strike="noStrike" kern="1200" cap="none" spc="0" normalizeH="0" baseline="0" noProof="0" dirty="0">
                <a:ln>
                  <a:noFill/>
                </a:ln>
                <a:solidFill>
                  <a:srgbClr val="FF00FF"/>
                </a:solidFill>
                <a:effectLst/>
                <a:uLnTx/>
                <a:uFillTx/>
                <a:latin typeface="+mn-ea"/>
                <a:ea typeface="+mn-ea"/>
                <a:cs typeface="+mn-cs"/>
              </a:rPr>
              <a:t>菱形</a:t>
            </a:r>
            <a:endParaRPr lang="zh-CN" altLang="en-US" dirty="0">
              <a:solidFill>
                <a:srgbClr val="FF00FF"/>
              </a:solidFill>
              <a:latin typeface="+mn-ea"/>
              <a:ea typeface="+mn-ea"/>
            </a:endParaRPr>
          </a:p>
        </p:txBody>
      </p:sp>
      <p:sp>
        <p:nvSpPr>
          <p:cNvPr id="11" name="文本框 10"/>
          <p:cNvSpPr txBox="1"/>
          <p:nvPr/>
        </p:nvSpPr>
        <p:spPr>
          <a:xfrm>
            <a:off x="4279641" y="2979804"/>
            <a:ext cx="440702" cy="1292662"/>
          </a:xfrm>
          <a:prstGeom prst="rect">
            <a:avLst/>
          </a:prstGeom>
          <a:noFill/>
        </p:spPr>
        <p:txBody>
          <a:bodyPr wrap="square">
            <a:spAutoFit/>
          </a:bodyPr>
          <a:lstStyle/>
          <a:p>
            <a:pPr algn="ctr"/>
            <a:r>
              <a:rPr kumimoji="0" lang="zh-CN" altLang="en-US" sz="2600" b="1" i="0" u="none" strike="noStrike" kern="1200" cap="none" spc="0" normalizeH="0" baseline="0" noProof="0" dirty="0">
                <a:ln>
                  <a:noFill/>
                </a:ln>
                <a:solidFill>
                  <a:srgbClr val="FF00FF"/>
                </a:solidFill>
                <a:effectLst/>
                <a:uLnTx/>
                <a:uFillTx/>
                <a:latin typeface="+mn-ea"/>
                <a:ea typeface="+mn-ea"/>
                <a:cs typeface="+mn-cs"/>
              </a:rPr>
              <a:t>正方形</a:t>
            </a:r>
            <a:endParaRPr lang="zh-CN" altLang="en-US" dirty="0">
              <a:solidFill>
                <a:srgbClr val="FF00FF"/>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468180" y="380314"/>
            <a:ext cx="2447000" cy="679268"/>
          </a:xfrm>
          <a:prstGeom prst="rect">
            <a:avLst/>
          </a:prstGeom>
        </p:spPr>
      </p:pic>
      <p:sp>
        <p:nvSpPr>
          <p:cNvPr id="3" name="Text Box 12"/>
          <p:cNvSpPr txBox="1"/>
          <p:nvPr/>
        </p:nvSpPr>
        <p:spPr>
          <a:xfrm>
            <a:off x="248920" y="1154430"/>
            <a:ext cx="8646795" cy="2491740"/>
          </a:xfrm>
          <a:prstGeom prst="rect">
            <a:avLst/>
          </a:prstGeom>
          <a:noFill/>
          <a:ln w="9525">
            <a:noFill/>
          </a:ln>
        </p:spPr>
        <p:txBody>
          <a:bodyPr wrap="square" anchor="t" anchorCtr="0">
            <a:spAutoFit/>
          </a:bodyPr>
          <a:lstStyle/>
          <a:p>
            <a:pPr eaLnBrk="1" hangingPunct="1">
              <a:lnSpc>
                <a:spcPct val="150000"/>
              </a:lnSpc>
            </a:pPr>
            <a:r>
              <a:rPr lang="zh-CN" altLang="en-US" sz="2600" b="1" dirty="0">
                <a:ea typeface="黑体" panose="02010609060101010101" pitchFamily="49" charset="-122"/>
              </a:rPr>
              <a:t>（</a:t>
            </a:r>
            <a:r>
              <a:rPr lang="en-US" altLang="zh-CN" sz="2600" b="1" dirty="0">
                <a:ea typeface="黑体" panose="02010609060101010101" pitchFamily="49" charset="-122"/>
              </a:rPr>
              <a:t>1</a:t>
            </a:r>
            <a:r>
              <a:rPr lang="zh-CN" altLang="en-US" sz="2600" b="1" dirty="0">
                <a:ea typeface="黑体" panose="02010609060101010101" pitchFamily="49" charset="-122"/>
              </a:rPr>
              <a:t>）正方形是中心对称图形吗？若是，它的对称中心是什么？</a:t>
            </a:r>
            <a:endParaRPr lang="en-US" altLang="zh-CN" sz="2600" b="1" dirty="0">
              <a:ea typeface="黑体" panose="02010609060101010101" pitchFamily="49" charset="-122"/>
            </a:endParaRPr>
          </a:p>
          <a:p>
            <a:pPr eaLnBrk="1" hangingPunct="1">
              <a:lnSpc>
                <a:spcPct val="150000"/>
              </a:lnSpc>
            </a:pPr>
            <a:endParaRPr lang="en-US" altLang="zh-CN" sz="2600" b="1" dirty="0">
              <a:ea typeface="黑体" panose="02010609060101010101" pitchFamily="49" charset="-122"/>
            </a:endParaRPr>
          </a:p>
          <a:p>
            <a:pPr eaLnBrk="1" hangingPunct="1">
              <a:lnSpc>
                <a:spcPct val="150000"/>
              </a:lnSpc>
            </a:pPr>
            <a:r>
              <a:rPr lang="zh-CN" altLang="en-US" sz="2600" b="1" dirty="0">
                <a:ea typeface="黑体" panose="02010609060101010101" pitchFamily="49" charset="-122"/>
              </a:rPr>
              <a:t>（</a:t>
            </a:r>
            <a:r>
              <a:rPr lang="en-US" altLang="zh-CN" sz="2600" b="1" dirty="0">
                <a:ea typeface="黑体" panose="02010609060101010101" pitchFamily="49" charset="-122"/>
              </a:rPr>
              <a:t>2</a:t>
            </a:r>
            <a:r>
              <a:rPr lang="zh-CN" altLang="en-US" sz="2600" b="1" dirty="0">
                <a:ea typeface="黑体" panose="02010609060101010101" pitchFamily="49" charset="-122"/>
              </a:rPr>
              <a:t>）正方形是轴对称图形吗？若是，它的对称轴是什么？</a:t>
            </a:r>
            <a:endParaRPr lang="en-US" altLang="zh-CN" sz="2600" b="1" dirty="0">
              <a:ea typeface="黑体" panose="02010609060101010101" pitchFamily="49" charset="-122"/>
            </a:endParaRPr>
          </a:p>
        </p:txBody>
      </p:sp>
      <p:sp>
        <p:nvSpPr>
          <p:cNvPr id="4" name="文本框 3"/>
          <p:cNvSpPr txBox="1"/>
          <p:nvPr/>
        </p:nvSpPr>
        <p:spPr>
          <a:xfrm>
            <a:off x="413792" y="2303006"/>
            <a:ext cx="8316416" cy="616579"/>
          </a:xfrm>
          <a:prstGeom prst="rect">
            <a:avLst/>
          </a:prstGeom>
          <a:noFill/>
        </p:spPr>
        <p:txBody>
          <a:bodyPr wrap="square">
            <a:spAutoFit/>
          </a:bodyPr>
          <a:lstStyle/>
          <a:p>
            <a:pPr marR="0" defTabSz="914400" eaLnBrk="1" hangingPunct="1">
              <a:lnSpc>
                <a:spcPct val="150000"/>
              </a:lnSpc>
              <a:buClrTx/>
              <a:buSzTx/>
              <a:buFont typeface="Arial" panose="020B0604020202020204" pitchFamily="34" charset="0"/>
              <a:buNone/>
              <a:defRPr/>
            </a:pPr>
            <a:r>
              <a:rPr kumimoji="0" lang="zh-CN" altLang="en-US" sz="2600" b="1" kern="1200" cap="none" spc="0" normalizeH="0" baseline="0" noProof="0">
                <a:solidFill>
                  <a:srgbClr val="FF0000"/>
                </a:solidFill>
                <a:latin typeface="+mn-lt"/>
                <a:ea typeface="+mn-ea"/>
                <a:cs typeface="+mn-cs"/>
              </a:rPr>
              <a:t>正方形是</a:t>
            </a:r>
            <a:r>
              <a:rPr kumimoji="0" lang="zh-CN" altLang="en-US" sz="2600" b="1" kern="1200" cap="none" spc="0" normalizeH="0" baseline="0" noProof="0" dirty="0">
                <a:solidFill>
                  <a:srgbClr val="FF0000"/>
                </a:solidFill>
                <a:latin typeface="+mn-lt"/>
                <a:ea typeface="+mn-ea"/>
                <a:cs typeface="+mn-cs"/>
              </a:rPr>
              <a:t>中心对称图形，对角线的交点是它的对称中心</a:t>
            </a:r>
            <a:r>
              <a:rPr kumimoji="0" lang="en-US" altLang="zh-CN" sz="2600" b="1" kern="1200" cap="none" spc="0" normalizeH="0" baseline="0" noProof="0" dirty="0">
                <a:solidFill>
                  <a:srgbClr val="FF0000"/>
                </a:solidFill>
                <a:latin typeface="+mn-lt"/>
                <a:ea typeface="+mn-ea"/>
                <a:cs typeface="+mn-cs"/>
              </a:rPr>
              <a:t>.</a:t>
            </a:r>
            <a:endParaRPr kumimoji="0" lang="en-US" altLang="zh-CN" sz="2600" b="1" kern="1200" cap="none" spc="0" normalizeH="0" baseline="0" noProof="0" dirty="0">
              <a:solidFill>
                <a:srgbClr val="FF0000"/>
              </a:solidFill>
              <a:latin typeface="+mn-lt"/>
              <a:ea typeface="+mn-ea"/>
              <a:cs typeface="+mn-cs"/>
            </a:endParaRPr>
          </a:p>
        </p:txBody>
      </p:sp>
      <p:sp>
        <p:nvSpPr>
          <p:cNvPr id="5" name="文本框 4"/>
          <p:cNvSpPr txBox="1"/>
          <p:nvPr/>
        </p:nvSpPr>
        <p:spPr>
          <a:xfrm>
            <a:off x="687732" y="3529736"/>
            <a:ext cx="7268644" cy="1216743"/>
          </a:xfrm>
          <a:prstGeom prst="rect">
            <a:avLst/>
          </a:prstGeom>
          <a:noFill/>
        </p:spPr>
        <p:txBody>
          <a:bodyPr wrap="square">
            <a:spAutoFit/>
          </a:bodyPr>
          <a:lstStyle/>
          <a:p>
            <a:pPr marR="0" defTabSz="914400">
              <a:lnSpc>
                <a:spcPct val="150000"/>
              </a:lnSpc>
              <a:buClrTx/>
              <a:buSzTx/>
              <a:buFontTx/>
              <a:buNone/>
              <a:defRPr/>
            </a:pPr>
            <a:r>
              <a:rPr kumimoji="0" lang="zh-CN" altLang="en-US" sz="2600" b="1" kern="1200" cap="none" spc="0" normalizeH="0" baseline="0" noProof="0">
                <a:solidFill>
                  <a:srgbClr val="FF0000"/>
                </a:solidFill>
                <a:latin typeface="+mn-lt"/>
                <a:ea typeface="+mn-ea"/>
                <a:cs typeface="+mn-cs"/>
              </a:rPr>
              <a:t>正方形是</a:t>
            </a:r>
            <a:r>
              <a:rPr kumimoji="0" lang="zh-CN" altLang="en-US" sz="2600" b="1" kern="1200" cap="none" spc="0" normalizeH="0" baseline="0" noProof="0" dirty="0">
                <a:solidFill>
                  <a:srgbClr val="FF0000"/>
                </a:solidFill>
                <a:latin typeface="+mn-lt"/>
                <a:ea typeface="+mn-ea"/>
                <a:cs typeface="+mn-cs"/>
              </a:rPr>
              <a:t>轴对称图形，两条对角线所在直线，以及过每一组对边中点的直线都是它的对称轴</a:t>
            </a:r>
            <a:r>
              <a:rPr kumimoji="0" lang="en-US" altLang="zh-CN" sz="2600" b="1" kern="1200" cap="none" spc="0" normalizeH="0" baseline="0" noProof="0" dirty="0">
                <a:solidFill>
                  <a:srgbClr val="FF0000"/>
                </a:solidFill>
                <a:latin typeface="+mn-lt"/>
                <a:ea typeface="+mn-ea"/>
                <a:cs typeface="+mn-cs"/>
              </a:rPr>
              <a:t>.</a:t>
            </a:r>
            <a:endParaRPr kumimoji="0" lang="zh-CN" altLang="en-US" sz="2600" kern="1200" cap="none" spc="0" normalizeH="0" baseline="0" noProof="0" dirty="0">
              <a:solidFill>
                <a:srgbClr val="FF0000"/>
              </a:solidFill>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167417" y="1618385"/>
            <a:ext cx="977900" cy="46544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B0F0"/>
                </a:solidFill>
                <a:effectLst/>
                <a:uLnTx/>
                <a:uFillTx/>
                <a:latin typeface="+mn-lt"/>
                <a:ea typeface="楷体" panose="02010609060101010101" pitchFamily="49" charset="-122"/>
                <a:cs typeface="+mn-cs"/>
              </a:rPr>
              <a:t>证明</a:t>
            </a:r>
            <a:endParaRPr kumimoji="0" lang="zh-CN" altLang="en-US" sz="2400" b="1" i="0" u="none" strike="noStrike" kern="1200" cap="none" spc="0" normalizeH="0" baseline="0" noProof="0" dirty="0">
              <a:ln>
                <a:noFill/>
              </a:ln>
              <a:solidFill>
                <a:srgbClr val="00B0F0"/>
              </a:solidFill>
              <a:effectLst/>
              <a:uLnTx/>
              <a:uFillTx/>
              <a:latin typeface="+mn-lt"/>
              <a:ea typeface="楷体" panose="02010609060101010101" pitchFamily="49" charset="-122"/>
              <a:cs typeface="+mn-cs"/>
            </a:endParaRPr>
          </a:p>
        </p:txBody>
      </p:sp>
      <p:sp>
        <p:nvSpPr>
          <p:cNvPr id="4" name="Text Box 3"/>
          <p:cNvSpPr txBox="1">
            <a:spLocks noChangeArrowheads="1"/>
          </p:cNvSpPr>
          <p:nvPr/>
        </p:nvSpPr>
        <p:spPr bwMode="auto">
          <a:xfrm>
            <a:off x="986284" y="1618385"/>
            <a:ext cx="5457924" cy="3401637"/>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FF"/>
                </a:solidFill>
                <a:effectLst/>
                <a:uLnTx/>
                <a:uFillTx/>
                <a:latin typeface="+mn-lt"/>
                <a:ea typeface="+mn-ea"/>
              </a:rPr>
              <a:t>因为四边形 </a:t>
            </a:r>
            <a:r>
              <a:rPr kumimoji="0" lang="en-US" altLang="zh-CN" sz="2400" b="1" i="1" u="none" strike="noStrike" kern="1200" cap="none" spc="0" normalizeH="0" baseline="0" noProof="0" dirty="0">
                <a:ln>
                  <a:noFill/>
                </a:ln>
                <a:solidFill>
                  <a:srgbClr val="0000FF"/>
                </a:solidFill>
                <a:effectLst/>
                <a:uLnTx/>
                <a:uFillTx/>
                <a:latin typeface="+mn-lt"/>
                <a:ea typeface="+mn-ea"/>
              </a:rPr>
              <a:t>ABCD </a:t>
            </a:r>
            <a:r>
              <a:rPr kumimoji="0" lang="zh-CN" altLang="en-US" sz="2400" b="1" i="0" u="none" strike="noStrike" kern="1200" cap="none" spc="0" normalizeH="0" baseline="0" noProof="0" dirty="0">
                <a:ln>
                  <a:noFill/>
                </a:ln>
                <a:solidFill>
                  <a:srgbClr val="0000FF"/>
                </a:solidFill>
                <a:effectLst/>
                <a:uLnTx/>
                <a:uFillTx/>
                <a:latin typeface="+mn-lt"/>
                <a:ea typeface="+mn-ea"/>
              </a:rPr>
              <a:t>为正方形，</a:t>
            </a:r>
            <a:endParaRPr kumimoji="0" lang="en-US" altLang="zh-CN" sz="2400" b="1" i="0" u="none" strike="noStrike" kern="1200" cap="none" spc="0" normalizeH="0" baseline="0" noProof="0" dirty="0">
              <a:ln>
                <a:noFill/>
              </a:ln>
              <a:solidFill>
                <a:srgbClr val="0000FF"/>
              </a:solidFill>
              <a:effectLst/>
              <a:uLnTx/>
              <a:uFillTx/>
              <a:latin typeface="+mn-lt"/>
              <a:ea typeface="+mn-ea"/>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FF"/>
                </a:solidFill>
                <a:effectLst/>
                <a:uLnTx/>
                <a:uFillTx/>
                <a:latin typeface="+mn-lt"/>
                <a:ea typeface="+mn-ea"/>
              </a:rPr>
              <a:t>所以 </a:t>
            </a:r>
            <a:r>
              <a:rPr kumimoji="0" lang="en-US" altLang="zh-CN" sz="2400" b="1" i="1" u="none" strike="noStrike" kern="1200" cap="none" spc="0" normalizeH="0" baseline="0" noProof="0">
                <a:ln>
                  <a:noFill/>
                </a:ln>
                <a:solidFill>
                  <a:srgbClr val="0000FF"/>
                </a:solidFill>
                <a:effectLst/>
                <a:uLnTx/>
                <a:uFillTx/>
                <a:latin typeface="+mn-lt"/>
                <a:ea typeface="+mn-ea"/>
              </a:rPr>
              <a:t>AD </a:t>
            </a:r>
            <a:r>
              <a:rPr kumimoji="0" lang="en-US" altLang="zh-CN" sz="2400" b="1" i="1" u="none" strike="noStrike" kern="1200" cap="none" spc="0" normalizeH="0" baseline="0" noProof="0" dirty="0">
                <a:ln>
                  <a:noFill/>
                </a:ln>
                <a:solidFill>
                  <a:srgbClr val="0000FF"/>
                </a:solidFill>
                <a:effectLst/>
                <a:uLnTx/>
                <a:uFillTx/>
                <a:latin typeface="+mn-lt"/>
                <a:ea typeface="+mn-ea"/>
              </a:rPr>
              <a:t>= CD</a:t>
            </a:r>
            <a:r>
              <a:rPr kumimoji="0" lang="en-US" altLang="en-US" sz="2400" b="1" i="0" u="none" strike="noStrike" kern="1200" cap="none" spc="0" normalizeH="0" baseline="0" noProof="0" dirty="0">
                <a:ln>
                  <a:noFill/>
                </a:ln>
                <a:solidFill>
                  <a:srgbClr val="0000FF"/>
                </a:solidFill>
                <a:effectLst/>
                <a:uLnTx/>
                <a:uFillTx/>
                <a:latin typeface="+mn-lt"/>
                <a:ea typeface="+mn-ea"/>
              </a:rPr>
              <a:t>，</a:t>
            </a:r>
            <a:r>
              <a:rPr kumimoji="0" lang="zh-CN" altLang="en-US" sz="2400" b="1" i="0" u="none" strike="noStrike" kern="1200" cap="none" spc="0" normalizeH="0" baseline="0" noProof="0" dirty="0">
                <a:ln>
                  <a:noFill/>
                </a:ln>
                <a:solidFill>
                  <a:srgbClr val="0000FF"/>
                </a:solidFill>
                <a:effectLst/>
                <a:uLnTx/>
                <a:uFillTx/>
                <a:latin typeface="+mn-lt"/>
                <a:ea typeface="+mn-ea"/>
              </a:rPr>
              <a:t>∠</a:t>
            </a:r>
            <a:r>
              <a:rPr kumimoji="0" lang="en-US" altLang="zh-CN" sz="2400" b="1" i="1" u="none" strike="noStrike" kern="1200" cap="none" spc="0" normalizeH="0" baseline="0" noProof="0" dirty="0">
                <a:ln>
                  <a:noFill/>
                </a:ln>
                <a:solidFill>
                  <a:srgbClr val="0000FF"/>
                </a:solidFill>
                <a:effectLst/>
                <a:uLnTx/>
                <a:uFillTx/>
                <a:latin typeface="+mn-lt"/>
                <a:ea typeface="+mn-ea"/>
              </a:rPr>
              <a:t>A = </a:t>
            </a:r>
            <a:r>
              <a:rPr kumimoji="0" lang="zh-CN" altLang="en-US" sz="2400" b="1" i="0" u="none" strike="noStrike" kern="1200" cap="none" spc="0" normalizeH="0" baseline="0" noProof="0" dirty="0">
                <a:ln>
                  <a:noFill/>
                </a:ln>
                <a:solidFill>
                  <a:srgbClr val="0000FF"/>
                </a:solidFill>
                <a:effectLst/>
                <a:uLnTx/>
                <a:uFillTx/>
                <a:latin typeface="+mn-lt"/>
                <a:ea typeface="+mn-ea"/>
              </a:rPr>
              <a:t>∠</a:t>
            </a:r>
            <a:r>
              <a:rPr kumimoji="0" lang="en-US" altLang="zh-CN" sz="2400" b="1" i="1" u="none" strike="noStrike" kern="1200" cap="none" spc="0" normalizeH="0" baseline="0" noProof="0" dirty="0">
                <a:ln>
                  <a:noFill/>
                </a:ln>
                <a:solidFill>
                  <a:srgbClr val="0000FF"/>
                </a:solidFill>
                <a:effectLst/>
                <a:uLnTx/>
                <a:uFillTx/>
                <a:latin typeface="+mn-lt"/>
                <a:ea typeface="+mn-ea"/>
              </a:rPr>
              <a:t>DCF = </a:t>
            </a:r>
            <a:r>
              <a:rPr kumimoji="0" lang="en-US" altLang="zh-CN" sz="2400" b="1" i="0" u="none" strike="noStrike" kern="1200" cap="none" spc="0" normalizeH="0" baseline="0" noProof="0" dirty="0">
                <a:ln>
                  <a:noFill/>
                </a:ln>
                <a:solidFill>
                  <a:srgbClr val="0000FF"/>
                </a:solidFill>
                <a:effectLst/>
                <a:uLnTx/>
                <a:uFillTx/>
                <a:latin typeface="+mn-lt"/>
                <a:ea typeface="+mn-ea"/>
              </a:rPr>
              <a:t>90°.</a:t>
            </a:r>
            <a:endParaRPr kumimoji="0" lang="en-US" altLang="zh-CN" sz="2400" b="1" i="0" u="none" strike="noStrike" kern="1200" cap="none" spc="0" normalizeH="0" baseline="0" noProof="0" dirty="0">
              <a:ln>
                <a:noFill/>
              </a:ln>
              <a:solidFill>
                <a:srgbClr val="0000FF"/>
              </a:solidFill>
              <a:effectLst/>
              <a:uLnTx/>
              <a:uFillTx/>
              <a:latin typeface="+mn-lt"/>
              <a:ea typeface="+mn-ea"/>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FF"/>
                </a:solidFill>
                <a:effectLst/>
                <a:uLnTx/>
                <a:uFillTx/>
                <a:latin typeface="+mn-lt"/>
                <a:ea typeface="+mn-ea"/>
              </a:rPr>
              <a:t>因为 </a:t>
            </a:r>
            <a:r>
              <a:rPr kumimoji="0" lang="en-US" altLang="zh-CN" sz="2400" b="1" i="1" u="none" strike="noStrike" kern="1200" cap="none" spc="0" normalizeH="0" baseline="0" noProof="0" dirty="0">
                <a:ln>
                  <a:noFill/>
                </a:ln>
                <a:solidFill>
                  <a:srgbClr val="0000FF"/>
                </a:solidFill>
                <a:effectLst/>
                <a:uLnTx/>
                <a:uFillTx/>
                <a:latin typeface="+mn-lt"/>
                <a:ea typeface="+mn-ea"/>
              </a:rPr>
              <a:t>DF</a:t>
            </a:r>
            <a:r>
              <a:rPr kumimoji="0" lang="zh-CN" altLang="en-US" sz="2400" b="1" i="0" u="none" strike="noStrike" kern="1200" cap="none" spc="0" normalizeH="0" baseline="0" noProof="0" dirty="0">
                <a:ln>
                  <a:noFill/>
                </a:ln>
                <a:solidFill>
                  <a:srgbClr val="0000FF"/>
                </a:solidFill>
                <a:effectLst/>
                <a:uLnTx/>
                <a:uFillTx/>
                <a:latin typeface="+mn-lt"/>
                <a:ea typeface="+mn-ea"/>
              </a:rPr>
              <a:t>⊥ </a:t>
            </a:r>
            <a:r>
              <a:rPr kumimoji="0" lang="en-US" altLang="zh-CN" sz="2400" b="1" i="1" u="none" strike="noStrike" kern="1200" cap="none" spc="0" normalizeH="0" baseline="0" noProof="0" dirty="0">
                <a:ln>
                  <a:noFill/>
                </a:ln>
                <a:solidFill>
                  <a:srgbClr val="0000FF"/>
                </a:solidFill>
                <a:effectLst/>
                <a:uLnTx/>
                <a:uFillTx/>
                <a:latin typeface="+mn-lt"/>
                <a:ea typeface="+mn-ea"/>
              </a:rPr>
              <a:t>DE</a:t>
            </a:r>
            <a:r>
              <a:rPr kumimoji="0" lang="zh-CN" altLang="en-US" sz="2400" b="1" i="0" u="none" strike="noStrike" kern="1200" cap="none" spc="0" normalizeH="0" baseline="0" noProof="0" dirty="0">
                <a:ln>
                  <a:noFill/>
                </a:ln>
                <a:solidFill>
                  <a:srgbClr val="0000FF"/>
                </a:solidFill>
                <a:effectLst/>
                <a:uLnTx/>
                <a:uFillTx/>
                <a:latin typeface="+mn-lt"/>
                <a:ea typeface="+mn-ea"/>
              </a:rPr>
              <a:t>，</a:t>
            </a:r>
            <a:endParaRPr kumimoji="0" lang="en-US" altLang="zh-CN" sz="2400" b="1" i="0" u="none" strike="noStrike" kern="1200" cap="none" spc="0" normalizeH="0" baseline="0" noProof="0" dirty="0">
              <a:ln>
                <a:noFill/>
              </a:ln>
              <a:solidFill>
                <a:srgbClr val="0000FF"/>
              </a:solidFill>
              <a:effectLst/>
              <a:uLnTx/>
              <a:uFillTx/>
              <a:latin typeface="+mn-lt"/>
              <a:ea typeface="+mn-ea"/>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FF"/>
                </a:solidFill>
                <a:effectLst/>
                <a:uLnTx/>
                <a:uFillTx/>
                <a:latin typeface="+mn-lt"/>
                <a:ea typeface="+mn-ea"/>
              </a:rPr>
              <a:t>所以∠</a:t>
            </a:r>
            <a:r>
              <a:rPr kumimoji="0" lang="en-US" altLang="zh-CN" sz="2400" b="1" i="1" u="none" strike="noStrike" kern="1200" cap="none" spc="0" normalizeH="0" baseline="0" noProof="0" dirty="0">
                <a:ln>
                  <a:noFill/>
                </a:ln>
                <a:solidFill>
                  <a:srgbClr val="0000FF"/>
                </a:solidFill>
                <a:effectLst/>
                <a:uLnTx/>
                <a:uFillTx/>
                <a:latin typeface="+mn-lt"/>
                <a:ea typeface="+mn-ea"/>
              </a:rPr>
              <a:t>EDF = </a:t>
            </a:r>
            <a:r>
              <a:rPr kumimoji="0" lang="en-US" altLang="zh-CN" sz="2400" b="1" i="0" u="none" strike="noStrike" kern="1200" cap="none" spc="0" normalizeH="0" baseline="0" noProof="0" dirty="0">
                <a:ln>
                  <a:noFill/>
                </a:ln>
                <a:solidFill>
                  <a:srgbClr val="0000FF"/>
                </a:solidFill>
                <a:effectLst/>
                <a:uLnTx/>
                <a:uFillTx/>
                <a:latin typeface="+mn-lt"/>
                <a:ea typeface="+mn-ea"/>
              </a:rPr>
              <a:t>90°</a:t>
            </a:r>
            <a:r>
              <a:rPr kumimoji="0" lang="zh-CN" altLang="en-US" sz="2400" b="1" i="0" u="none" strike="noStrike" kern="1200" cap="none" spc="0" normalizeH="0" baseline="0" noProof="0" dirty="0">
                <a:ln>
                  <a:noFill/>
                </a:ln>
                <a:solidFill>
                  <a:srgbClr val="0000FF"/>
                </a:solidFill>
                <a:effectLst/>
                <a:uLnTx/>
                <a:uFillTx/>
                <a:latin typeface="+mn-lt"/>
                <a:ea typeface="+mn-ea"/>
              </a:rPr>
              <a:t>，即 ∠</a:t>
            </a:r>
            <a:r>
              <a:rPr kumimoji="0" lang="en-US" altLang="zh-CN" sz="2400" b="1" i="0" u="none" strike="noStrike" kern="1200" cap="none" spc="0" normalizeH="0" baseline="0" noProof="0" dirty="0">
                <a:ln>
                  <a:noFill/>
                </a:ln>
                <a:solidFill>
                  <a:srgbClr val="0000FF"/>
                </a:solidFill>
                <a:effectLst/>
                <a:uLnTx/>
                <a:uFillTx/>
                <a:latin typeface="+mn-lt"/>
                <a:ea typeface="+mn-ea"/>
              </a:rPr>
              <a:t>1+</a:t>
            </a:r>
            <a:r>
              <a:rPr kumimoji="0" lang="zh-CN" altLang="en-US" sz="2400" b="1" i="0" u="none" strike="noStrike" kern="1200" cap="none" spc="0" normalizeH="0" baseline="0" noProof="0" dirty="0">
                <a:ln>
                  <a:noFill/>
                </a:ln>
                <a:solidFill>
                  <a:srgbClr val="0000FF"/>
                </a:solidFill>
                <a:effectLst/>
                <a:uLnTx/>
                <a:uFillTx/>
                <a:latin typeface="+mn-lt"/>
                <a:ea typeface="+mn-ea"/>
              </a:rPr>
              <a:t>∠</a:t>
            </a:r>
            <a:r>
              <a:rPr kumimoji="0" lang="en-US" altLang="zh-CN" sz="2400" b="1" i="0" u="none" strike="noStrike" kern="1200" cap="none" spc="0" normalizeH="0" baseline="0" noProof="0" dirty="0">
                <a:ln>
                  <a:noFill/>
                </a:ln>
                <a:solidFill>
                  <a:srgbClr val="0000FF"/>
                </a:solidFill>
                <a:effectLst/>
                <a:uLnTx/>
                <a:uFillTx/>
                <a:latin typeface="+mn-lt"/>
                <a:ea typeface="+mn-ea"/>
              </a:rPr>
              <a:t>3 = 90°.</a:t>
            </a:r>
            <a:endParaRPr kumimoji="0" lang="en-US" altLang="zh-CN" sz="2400" b="1" i="0" u="none" strike="noStrike" kern="1200" cap="none" spc="0" normalizeH="0" baseline="0" noProof="0" dirty="0">
              <a:ln>
                <a:noFill/>
              </a:ln>
              <a:solidFill>
                <a:srgbClr val="0000FF"/>
              </a:solidFill>
              <a:effectLst/>
              <a:uLnTx/>
              <a:uFillTx/>
              <a:latin typeface="+mn-lt"/>
              <a:ea typeface="+mn-ea"/>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FF"/>
                </a:solidFill>
                <a:effectLst/>
                <a:uLnTx/>
                <a:uFillTx/>
                <a:latin typeface="+mn-lt"/>
                <a:ea typeface="+mn-ea"/>
              </a:rPr>
              <a:t>又因为∠</a:t>
            </a:r>
            <a:r>
              <a:rPr kumimoji="0" lang="en-US" altLang="zh-CN" sz="2400" b="1" i="0" u="none" strike="noStrike" kern="1200" cap="none" spc="0" normalizeH="0" baseline="0" noProof="0" dirty="0">
                <a:ln>
                  <a:noFill/>
                </a:ln>
                <a:solidFill>
                  <a:srgbClr val="0000FF"/>
                </a:solidFill>
                <a:effectLst/>
                <a:uLnTx/>
                <a:uFillTx/>
                <a:latin typeface="+mn-lt"/>
                <a:ea typeface="+mn-ea"/>
              </a:rPr>
              <a:t>2 +∠3 = 90°</a:t>
            </a:r>
            <a:r>
              <a:rPr kumimoji="0" lang="zh-CN" altLang="zh-CN" sz="2400" b="1" i="0" u="none" strike="noStrike" kern="1200" cap="none" spc="0" normalizeH="0" baseline="0" noProof="0" dirty="0">
                <a:ln>
                  <a:noFill/>
                </a:ln>
                <a:solidFill>
                  <a:srgbClr val="0000FF"/>
                </a:solidFill>
                <a:effectLst/>
                <a:uLnTx/>
                <a:uFillTx/>
                <a:latin typeface="+mn-lt"/>
                <a:ea typeface="+mn-ea"/>
              </a:rPr>
              <a:t>，</a:t>
            </a:r>
            <a:r>
              <a:rPr kumimoji="0" lang="zh-CN" altLang="en-US" sz="2400" b="1" i="0" u="none" strike="noStrike" kern="1200" cap="none" spc="0" normalizeH="0" baseline="0" noProof="0" dirty="0">
                <a:ln>
                  <a:noFill/>
                </a:ln>
                <a:solidFill>
                  <a:srgbClr val="0000FF"/>
                </a:solidFill>
                <a:effectLst/>
                <a:uLnTx/>
                <a:uFillTx/>
                <a:latin typeface="+mn-lt"/>
                <a:ea typeface="+mn-ea"/>
              </a:rPr>
              <a:t>∴∠</a:t>
            </a:r>
            <a:r>
              <a:rPr kumimoji="0" lang="en-US" altLang="zh-CN" sz="2400" b="1" i="0" u="none" strike="noStrike" kern="1200" cap="none" spc="0" normalizeH="0" baseline="0" noProof="0" dirty="0">
                <a:ln>
                  <a:noFill/>
                </a:ln>
                <a:solidFill>
                  <a:srgbClr val="0000FF"/>
                </a:solidFill>
                <a:effectLst/>
                <a:uLnTx/>
                <a:uFillTx/>
                <a:latin typeface="+mn-lt"/>
                <a:ea typeface="+mn-ea"/>
              </a:rPr>
              <a:t>1 = </a:t>
            </a:r>
            <a:r>
              <a:rPr kumimoji="0" lang="zh-CN" altLang="en-US" sz="2400" b="1" i="0" u="none" strike="noStrike" kern="1200" cap="none" spc="0" normalizeH="0" baseline="0" noProof="0" dirty="0">
                <a:ln>
                  <a:noFill/>
                </a:ln>
                <a:solidFill>
                  <a:srgbClr val="0000FF"/>
                </a:solidFill>
                <a:effectLst/>
                <a:uLnTx/>
                <a:uFillTx/>
                <a:latin typeface="+mn-lt"/>
                <a:ea typeface="+mn-ea"/>
              </a:rPr>
              <a:t>∠</a:t>
            </a:r>
            <a:r>
              <a:rPr kumimoji="0" lang="en-US" altLang="zh-CN" sz="2400" b="1" i="0" u="none" strike="noStrike" kern="1200" cap="none" spc="0" normalizeH="0" baseline="0" noProof="0" dirty="0">
                <a:ln>
                  <a:noFill/>
                </a:ln>
                <a:solidFill>
                  <a:srgbClr val="0000FF"/>
                </a:solidFill>
                <a:effectLst/>
                <a:uLnTx/>
                <a:uFillTx/>
                <a:latin typeface="+mn-lt"/>
                <a:ea typeface="+mn-ea"/>
              </a:rPr>
              <a:t>2.</a:t>
            </a:r>
            <a:endParaRPr kumimoji="0" lang="en-US" altLang="zh-CN" sz="2400" b="1" i="0" u="none" strike="noStrike" kern="1200" cap="none" spc="0" normalizeH="0" baseline="0" noProof="0" dirty="0">
              <a:ln>
                <a:noFill/>
              </a:ln>
              <a:solidFill>
                <a:srgbClr val="0000FF"/>
              </a:solidFill>
              <a:effectLst/>
              <a:uLnTx/>
              <a:uFillTx/>
              <a:latin typeface="+mn-lt"/>
              <a:ea typeface="+mn-ea"/>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FF"/>
                </a:solidFill>
                <a:effectLst/>
                <a:uLnTx/>
                <a:uFillTx/>
                <a:latin typeface="+mn-lt"/>
                <a:ea typeface="+mn-ea"/>
              </a:rPr>
              <a:t>因此△</a:t>
            </a:r>
            <a:r>
              <a:rPr kumimoji="0" lang="en-US" altLang="zh-CN" sz="2400" b="1" i="1" u="none" strike="noStrike" kern="1200" cap="none" spc="0" normalizeH="0" baseline="0" noProof="0">
                <a:ln>
                  <a:noFill/>
                </a:ln>
                <a:solidFill>
                  <a:srgbClr val="0000FF"/>
                </a:solidFill>
                <a:effectLst/>
                <a:uLnTx/>
                <a:uFillTx/>
                <a:latin typeface="+mn-lt"/>
                <a:ea typeface="+mn-ea"/>
              </a:rPr>
              <a:t>AED</a:t>
            </a:r>
            <a:r>
              <a:rPr kumimoji="0" lang="en-US" altLang="zh-CN" sz="2400" b="1" i="0" u="none" strike="noStrike" kern="1200" cap="none" spc="0" normalizeH="0" baseline="0" noProof="0">
                <a:ln>
                  <a:noFill/>
                </a:ln>
                <a:solidFill>
                  <a:srgbClr val="0000FF"/>
                </a:solidFill>
                <a:effectLst/>
                <a:uLnTx/>
                <a:uFillTx/>
                <a:latin typeface="黑体" panose="02010609060101010101" pitchFamily="49" charset="-122"/>
                <a:ea typeface="黑体" panose="02010609060101010101" pitchFamily="49" charset="-122"/>
              </a:rPr>
              <a:t>≌</a:t>
            </a:r>
            <a:r>
              <a:rPr kumimoji="0" lang="en-US" altLang="zh-CN" sz="2400" b="1" i="0" u="none" strike="noStrike" kern="1200" cap="none" spc="0" normalizeH="0" baseline="0" noProof="0">
                <a:ln>
                  <a:noFill/>
                </a:ln>
                <a:solidFill>
                  <a:srgbClr val="0000FF"/>
                </a:solidFill>
                <a:effectLst/>
                <a:uLnTx/>
                <a:uFillTx/>
                <a:latin typeface="+mn-lt"/>
                <a:ea typeface="+mn-ea"/>
              </a:rPr>
              <a:t>△</a:t>
            </a:r>
            <a:r>
              <a:rPr kumimoji="0" lang="en-US" altLang="zh-CN" sz="2400" b="1" i="1" u="none" strike="noStrike" kern="1200" cap="none" spc="0" normalizeH="0" baseline="0" noProof="0" dirty="0">
                <a:ln>
                  <a:noFill/>
                </a:ln>
                <a:solidFill>
                  <a:srgbClr val="0000FF"/>
                </a:solidFill>
                <a:effectLst/>
                <a:uLnTx/>
                <a:uFillTx/>
                <a:latin typeface="+mn-lt"/>
                <a:ea typeface="+mn-ea"/>
              </a:rPr>
              <a:t>CFD</a:t>
            </a:r>
            <a:r>
              <a:rPr kumimoji="0" lang="zh-CN" altLang="en-US" sz="2400" b="1" i="0" u="none" strike="noStrike" kern="1200" cap="none" spc="0" normalizeH="0" baseline="0" noProof="0" dirty="0">
                <a:ln>
                  <a:noFill/>
                </a:ln>
                <a:solidFill>
                  <a:srgbClr val="0000FF"/>
                </a:solidFill>
                <a:effectLst/>
                <a:uLnTx/>
                <a:uFillTx/>
                <a:latin typeface="+mn-lt"/>
                <a:ea typeface="+mn-ea"/>
              </a:rPr>
              <a:t>（角边角），</a:t>
            </a:r>
            <a:endParaRPr kumimoji="0" lang="en-US" altLang="zh-CN" sz="2400" b="1" i="0" u="none" strike="noStrike" kern="1200" cap="none" spc="0" normalizeH="0" baseline="0" noProof="0" dirty="0">
              <a:ln>
                <a:noFill/>
              </a:ln>
              <a:solidFill>
                <a:srgbClr val="0000FF"/>
              </a:solidFill>
              <a:effectLst/>
              <a:uLnTx/>
              <a:uFillTx/>
              <a:latin typeface="+mn-lt"/>
              <a:ea typeface="+mn-ea"/>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FF"/>
                </a:solidFill>
                <a:effectLst/>
                <a:uLnTx/>
                <a:uFillTx/>
                <a:latin typeface="+mn-lt"/>
                <a:ea typeface="+mn-ea"/>
                <a:cs typeface="Times New Roman" panose="02020603050405020304" pitchFamily="18" charset="0"/>
              </a:rPr>
              <a:t>从而 </a:t>
            </a:r>
            <a:r>
              <a:rPr kumimoji="0" lang="en-US" altLang="zh-CN" sz="2400" b="1" i="1" u="none" strike="noStrike" kern="1200" cap="none" spc="0" normalizeH="0" baseline="0" noProof="0" dirty="0">
                <a:ln>
                  <a:noFill/>
                </a:ln>
                <a:solidFill>
                  <a:srgbClr val="0000FF"/>
                </a:solidFill>
                <a:effectLst/>
                <a:uLnTx/>
                <a:uFillTx/>
                <a:latin typeface="+mn-lt"/>
                <a:ea typeface="+mn-ea"/>
                <a:cs typeface="Times New Roman" panose="02020603050405020304" pitchFamily="18" charset="0"/>
              </a:rPr>
              <a:t>DE </a:t>
            </a:r>
            <a:r>
              <a:rPr kumimoji="0" lang="en-US" altLang="zh-CN" sz="2400" b="1" i="0" u="none" strike="noStrike" kern="1200" cap="none" spc="0" normalizeH="0" baseline="0" noProof="0" dirty="0">
                <a:ln>
                  <a:noFill/>
                </a:ln>
                <a:solidFill>
                  <a:srgbClr val="0000FF"/>
                </a:solidFill>
                <a:effectLst/>
                <a:uLnTx/>
                <a:uFillTx/>
                <a:latin typeface="+mn-lt"/>
                <a:ea typeface="+mn-ea"/>
                <a:cs typeface="Times New Roman" panose="02020603050405020304" pitchFamily="18" charset="0"/>
              </a:rPr>
              <a:t>= </a:t>
            </a:r>
            <a:r>
              <a:rPr kumimoji="0" lang="en-US" altLang="zh-CN" sz="2400" b="1" i="1" u="none" strike="noStrike" kern="1200" cap="none" spc="0" normalizeH="0" baseline="0" noProof="0" dirty="0">
                <a:ln>
                  <a:noFill/>
                </a:ln>
                <a:solidFill>
                  <a:srgbClr val="0000FF"/>
                </a:solidFill>
                <a:effectLst/>
                <a:uLnTx/>
                <a:uFillTx/>
                <a:latin typeface="+mn-lt"/>
                <a:ea typeface="+mn-ea"/>
                <a:cs typeface="Times New Roman" panose="02020603050405020304" pitchFamily="18" charset="0"/>
              </a:rPr>
              <a:t>DF</a:t>
            </a:r>
            <a:r>
              <a:rPr kumimoji="0" lang="en-US" altLang="zh-CN" sz="2400" b="1" i="0" u="none" strike="noStrike" kern="1200" cap="none" spc="0" normalizeH="0" baseline="0" noProof="0" dirty="0">
                <a:ln>
                  <a:noFill/>
                </a:ln>
                <a:solidFill>
                  <a:srgbClr val="0000FF"/>
                </a:solidFill>
                <a:effectLst/>
                <a:uLnTx/>
                <a:uFillTx/>
                <a:latin typeface="+mn-lt"/>
                <a:ea typeface="+mn-ea"/>
                <a:cs typeface="Times New Roman" panose="02020603050405020304" pitchFamily="18" charset="0"/>
              </a:rPr>
              <a:t>.</a:t>
            </a:r>
            <a:endParaRPr kumimoji="0" lang="en-US" altLang="zh-CN" sz="2400" b="1" i="0" u="none" strike="noStrike" kern="1200" cap="none" spc="0" normalizeH="0" baseline="0" noProof="0" dirty="0">
              <a:ln>
                <a:noFill/>
              </a:ln>
              <a:solidFill>
                <a:srgbClr val="0000FF"/>
              </a:solidFill>
              <a:effectLst/>
              <a:uLnTx/>
              <a:uFillTx/>
              <a:latin typeface="+mn-lt"/>
              <a:ea typeface="+mn-ea"/>
              <a:cs typeface="Times New Roman" panose="02020603050405020304" pitchFamily="18" charset="0"/>
            </a:endParaRPr>
          </a:p>
        </p:txBody>
      </p:sp>
      <p:sp>
        <p:nvSpPr>
          <p:cNvPr id="7" name="Rectangle 4" descr="小网格"/>
          <p:cNvSpPr>
            <a:spLocks noChangeArrowheads="1"/>
          </p:cNvSpPr>
          <p:nvPr/>
        </p:nvSpPr>
        <p:spPr bwMode="auto">
          <a:xfrm>
            <a:off x="424111" y="183781"/>
            <a:ext cx="7243763" cy="1497013"/>
          </a:xfrm>
          <a:prstGeom prst="rect">
            <a:avLst/>
          </a:prstGeom>
          <a:noFill/>
          <a:ln>
            <a:noFill/>
          </a:ln>
        </p:spPr>
        <p:txBody>
          <a:bodyPr>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B0F0"/>
                </a:solidFill>
                <a:effectLst/>
                <a:uLnTx/>
                <a:uFillTx/>
                <a:latin typeface="+mn-lt"/>
                <a:ea typeface="黑体" panose="02010609060101010101" pitchFamily="49" charset="-122"/>
                <a:cs typeface="+mn-cs"/>
              </a:rPr>
              <a:t>例</a:t>
            </a:r>
            <a:r>
              <a:rPr kumimoji="0" lang="en-US" altLang="zh-CN" sz="2400" b="1" i="0" u="none" strike="noStrike" kern="1200" cap="none" spc="0" normalizeH="0" baseline="0" noProof="0" dirty="0">
                <a:ln>
                  <a:noFill/>
                </a:ln>
                <a:solidFill>
                  <a:srgbClr val="00B0F0"/>
                </a:solidFill>
                <a:effectLst/>
                <a:uLnTx/>
                <a:uFillTx/>
                <a:latin typeface="+mn-lt"/>
                <a:ea typeface="黑体" panose="02010609060101010101" pitchFamily="49" charset="-122"/>
                <a:cs typeface="+mn-cs"/>
              </a:rPr>
              <a:t>1</a:t>
            </a:r>
            <a:r>
              <a:rPr kumimoji="0" lang="en-US" altLang="zh-CN"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如图，点 </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E</a:t>
            </a:r>
            <a:r>
              <a:rPr kumimoji="0" lang="en-US" altLang="zh-CN"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是正方形 </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ABCD </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的边 </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AB</a:t>
            </a:r>
            <a:r>
              <a:rPr kumimoji="0" lang="en-US" altLang="zh-CN"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上任意一点，过点 </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D </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作 </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DF</a:t>
            </a:r>
            <a:r>
              <a:rPr kumimoji="0" lang="en-US" altLang="zh-CN"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DE</a:t>
            </a:r>
            <a:r>
              <a:rPr kumimoji="0" lang="zh-CN" altLang="en-US" sz="2400" b="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交 </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BC </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的延长线于点 </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F</a:t>
            </a:r>
            <a:r>
              <a:rPr kumimoji="0" lang="en-US" altLang="zh-CN"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a:t>
            </a:r>
            <a:endParaRPr kumimoji="0" lang="en-US" altLang="zh-CN"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求证：</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DE </a:t>
            </a:r>
            <a:r>
              <a:rPr kumimoji="0" lang="en-US" altLang="zh-CN"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 </a:t>
            </a:r>
            <a:r>
              <a:rPr kumimoji="0" lang="en-US" altLang="zh-CN" sz="2400" b="1" i="1"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DF</a:t>
            </a:r>
            <a:r>
              <a:rPr kumimoji="0" lang="en-US" altLang="zh-CN"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rPr>
              <a:t>.</a:t>
            </a:r>
            <a:endParaRPr kumimoji="0" lang="en-US" altLang="zh-CN" sz="2400" b="1" i="0" u="none" strike="noStrike" kern="1200" cap="none" spc="0" normalizeH="0" baseline="0" noProof="0" dirty="0">
              <a:ln>
                <a:noFill/>
              </a:ln>
              <a:solidFill>
                <a:schemeClr val="tx1"/>
              </a:solidFill>
              <a:effectLst/>
              <a:uLnTx/>
              <a:uFillTx/>
              <a:latin typeface="+mn-lt"/>
              <a:ea typeface="黑体" panose="02010609060101010101" pitchFamily="49" charset="-122"/>
              <a:cs typeface="+mn-cs"/>
            </a:endParaRPr>
          </a:p>
        </p:txBody>
      </p:sp>
      <p:pic>
        <p:nvPicPr>
          <p:cNvPr id="23558" name="图片 4"/>
          <p:cNvPicPr>
            <a:picLocks noChangeAspect="1"/>
          </p:cNvPicPr>
          <p:nvPr/>
        </p:nvPicPr>
        <p:blipFill>
          <a:blip r:embed="rId1">
            <a:clrChange>
              <a:clrFrom>
                <a:srgbClr val="FFFFFF"/>
              </a:clrFrom>
              <a:clrTo>
                <a:srgbClr val="FFFFFF">
                  <a:alpha val="0"/>
                </a:srgbClr>
              </a:clrTo>
            </a:clrChange>
          </a:blip>
          <a:stretch>
            <a:fillRect/>
          </a:stretch>
        </p:blipFill>
        <p:spPr>
          <a:xfrm>
            <a:off x="6156176" y="1680794"/>
            <a:ext cx="2843213" cy="2298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anim calcmode="lin" valueType="num">
                                      <p:cBhvr>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500"/>
                                        <p:tgtEl>
                                          <p:spTgt spid="4">
                                            <p:txEl>
                                              <p:pRg st="1" end="1"/>
                                            </p:txEl>
                                          </p:spTgt>
                                        </p:tgtEl>
                                      </p:cBhvr>
                                    </p:animEffect>
                                    <p:anim calcmode="lin" valueType="num">
                                      <p:cBhvr>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500"/>
                                        <p:tgtEl>
                                          <p:spTgt spid="4">
                                            <p:txEl>
                                              <p:pRg st="2" end="2"/>
                                            </p:txEl>
                                          </p:spTgt>
                                        </p:tgtEl>
                                      </p:cBhvr>
                                    </p:animEffect>
                                    <p:anim calcmode="lin" valueType="num">
                                      <p:cBhvr>
                                        <p:cTn id="26"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7" dur="5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fade">
                                      <p:cBhvr>
                                        <p:cTn id="32" dur="500"/>
                                        <p:tgtEl>
                                          <p:spTgt spid="4">
                                            <p:txEl>
                                              <p:pRg st="3" end="3"/>
                                            </p:txEl>
                                          </p:spTgt>
                                        </p:tgtEl>
                                      </p:cBhvr>
                                    </p:animEffect>
                                    <p:anim calcmode="lin" valueType="num">
                                      <p:cBhvr>
                                        <p:cTn id="3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4" dur="5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anim calcmode="lin" valueType="num">
                                      <p:cBhvr>
                                        <p:cTn id="40"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1" dur="5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4">
                                            <p:txEl>
                                              <p:pRg st="5" end="5"/>
                                            </p:txEl>
                                          </p:spTgt>
                                        </p:tgtEl>
                                        <p:attrNameLst>
                                          <p:attrName>style.visibility</p:attrName>
                                        </p:attrNameLst>
                                      </p:cBhvr>
                                      <p:to>
                                        <p:strVal val="visible"/>
                                      </p:to>
                                    </p:set>
                                    <p:animEffect transition="in" filter="fade">
                                      <p:cBhvr>
                                        <p:cTn id="46" dur="500"/>
                                        <p:tgtEl>
                                          <p:spTgt spid="4">
                                            <p:txEl>
                                              <p:pRg st="5" end="5"/>
                                            </p:txEl>
                                          </p:spTgt>
                                        </p:tgtEl>
                                      </p:cBhvr>
                                    </p:animEffect>
                                    <p:anim calcmode="lin" valueType="num">
                                      <p:cBhvr>
                                        <p:cTn id="4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8" dur="5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4">
                                            <p:txEl>
                                              <p:pRg st="6" end="6"/>
                                            </p:txEl>
                                          </p:spTgt>
                                        </p:tgtEl>
                                        <p:attrNameLst>
                                          <p:attrName>style.visibility</p:attrName>
                                        </p:attrNameLst>
                                      </p:cBhvr>
                                      <p:to>
                                        <p:strVal val="visible"/>
                                      </p:to>
                                    </p:set>
                                    <p:animEffect transition="in" filter="fade">
                                      <p:cBhvr>
                                        <p:cTn id="53" dur="500"/>
                                        <p:tgtEl>
                                          <p:spTgt spid="4">
                                            <p:txEl>
                                              <p:pRg st="6" end="6"/>
                                            </p:txEl>
                                          </p:spTgt>
                                        </p:tgtEl>
                                      </p:cBhvr>
                                    </p:animEffect>
                                    <p:anim calcmode="lin" valueType="num">
                                      <p:cBhvr>
                                        <p:cTn id="54"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5" dur="5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ext Box 2"/>
          <p:cNvSpPr txBox="1"/>
          <p:nvPr/>
        </p:nvSpPr>
        <p:spPr>
          <a:xfrm>
            <a:off x="753417" y="1108181"/>
            <a:ext cx="7637165" cy="616579"/>
          </a:xfrm>
          <a:prstGeom prst="rect">
            <a:avLst/>
          </a:prstGeom>
          <a:noFill/>
          <a:ln w="9525">
            <a:noFill/>
          </a:ln>
        </p:spPr>
        <p:txBody>
          <a:bodyPr wrap="square" anchor="ctr" anchorCtr="0">
            <a:spAutoFit/>
          </a:bodyPr>
          <a:lstStyle/>
          <a:p>
            <a:pPr eaLnBrk="1" hangingPunct="1">
              <a:lnSpc>
                <a:spcPct val="150000"/>
              </a:lnSpc>
            </a:pPr>
            <a:r>
              <a:rPr lang="zh-CN" altLang="zh-CN" sz="2600" b="1" dirty="0">
                <a:latin typeface="Times New Roman" panose="02020603050405020304" pitchFamily="18" charset="0"/>
                <a:ea typeface="黑体" panose="02010609060101010101" pitchFamily="49" charset="-122"/>
              </a:rPr>
              <a:t>观察</a:t>
            </a:r>
            <a:r>
              <a:rPr lang="zh-CN" altLang="zh-CN" sz="2600" b="1">
                <a:latin typeface="Times New Roman" panose="02020603050405020304" pitchFamily="18" charset="0"/>
                <a:ea typeface="黑体" panose="02010609060101010101" pitchFamily="49" charset="-122"/>
              </a:rPr>
              <a:t>示意图，如何</a:t>
            </a:r>
            <a:r>
              <a:rPr lang="zh-CN" altLang="zh-CN" sz="2600" b="1" dirty="0">
                <a:latin typeface="Times New Roman" panose="02020603050405020304" pitchFamily="18" charset="0"/>
                <a:ea typeface="黑体" panose="02010609060101010101" pitchFamily="49" charset="-122"/>
              </a:rPr>
              <a:t>判断一个四边形是正方形？</a:t>
            </a:r>
            <a:endParaRPr lang="zh-CN" altLang="zh-CN" sz="2600" b="1" dirty="0">
              <a:latin typeface="Times New Roman" panose="02020603050405020304" pitchFamily="18" charset="0"/>
              <a:ea typeface="黑体" panose="02010609060101010101" pitchFamily="49" charset="-122"/>
            </a:endParaRPr>
          </a:p>
        </p:txBody>
      </p:sp>
      <p:pic>
        <p:nvPicPr>
          <p:cNvPr id="24580" name="图片 4"/>
          <p:cNvPicPr>
            <a:picLocks noChangeAspect="1"/>
          </p:cNvPicPr>
          <p:nvPr/>
        </p:nvPicPr>
        <p:blipFill>
          <a:blip r:embed="rId1"/>
          <a:stretch>
            <a:fillRect/>
          </a:stretch>
        </p:blipFill>
        <p:spPr>
          <a:xfrm>
            <a:off x="539552" y="2111474"/>
            <a:ext cx="7699375" cy="2476500"/>
          </a:xfrm>
          <a:prstGeom prst="rect">
            <a:avLst/>
          </a:prstGeom>
          <a:noFill/>
          <a:ln w="9525">
            <a:noFill/>
          </a:ln>
        </p:spPr>
      </p:pic>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83568" y="476073"/>
            <a:ext cx="2268173" cy="629116"/>
          </a:xfrm>
          <a:prstGeom prst="rect">
            <a:avLst/>
          </a:prstGeom>
        </p:spPr>
      </p:pic>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叶盛">
      <a:majorFont>
        <a:latin typeface="Times New Roman"/>
        <a:ea typeface="楷体"/>
        <a:cs typeface=""/>
      </a:majorFont>
      <a:minorFont>
        <a:latin typeface="Times New Roman"/>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riw32un">
      <a:majorFont>
        <a:latin typeface="Times New Roman"/>
        <a:ea typeface="黑体"/>
        <a:cs typeface=""/>
      </a:majorFont>
      <a:minorFont>
        <a:latin typeface="Times New Roman"/>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4000" b="1" dirty="0" smtClean="0">
            <a:latin typeface="Times New Roman" panose="02020603050405020304" pitchFamily="18" charset="0"/>
            <a:ea typeface="黑体" panose="02010609060101010101" pitchFamily="49" charset="-122"/>
            <a:cs typeface="Times New Roman" panose="02020603050405020304" pitchFamily="18"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2138</Words>
  <Application>WPS 演示</Application>
  <PresentationFormat>全屏显示(16:9)</PresentationFormat>
  <Paragraphs>256</Paragraphs>
  <Slides>19</Slides>
  <Notes>0</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2</vt:i4>
      </vt:variant>
      <vt:variant>
        <vt:lpstr>幻灯片标题</vt:lpstr>
      </vt:variant>
      <vt:variant>
        <vt:i4>19</vt:i4>
      </vt:variant>
    </vt:vector>
  </HeadingPairs>
  <TitlesOfParts>
    <vt:vector size="36" baseType="lpstr">
      <vt:lpstr>Arial</vt:lpstr>
      <vt:lpstr>宋体</vt:lpstr>
      <vt:lpstr>Wingdings</vt:lpstr>
      <vt:lpstr>Times New Roman</vt:lpstr>
      <vt:lpstr>楷体</vt:lpstr>
      <vt:lpstr>方正粗黑繁体</vt:lpstr>
      <vt:lpstr>黑体</vt:lpstr>
      <vt:lpstr>等线</vt:lpstr>
      <vt:lpstr>微软雅黑</vt:lpstr>
      <vt:lpstr>Arial Unicode MS</vt:lpstr>
      <vt:lpstr>times</vt:lpstr>
      <vt:lpstr>Traditional Arabic</vt:lpstr>
      <vt:lpstr>华文中宋</vt:lpstr>
      <vt:lpstr>自定义设计方案</vt:lpstr>
      <vt:lpstr>2_自定义设计方案</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状元成才路</Company>
  <LinksUpToDate>false</LinksUpToDate>
  <SharedDoc>false</SharedDoc>
  <HyperlinksChanged>false</HyperlinksChanged>
  <AppVersion>14.0000</AppVersion>
  <Manager>状元成才路</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状元成才路</dc:description>
  <dc:subject>状元成才路</dc:subject>
  <cp:category>状元成才路</cp:category>
  <cp:lastModifiedBy>唐唐唐小糖1</cp:lastModifiedBy>
  <cp:revision>880</cp:revision>
  <dcterms:created xsi:type="dcterms:W3CDTF">2015-08-27T07:30:00Z</dcterms:created>
  <dcterms:modified xsi:type="dcterms:W3CDTF">2026-01-05T08:56:56Z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8829CE6F24F44C66B8DBEC2B6FAADC2E</vt:lpwstr>
  </property>
</Properties>
</file>