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43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6"/>
  </p:notesMasterIdLst>
  <p:sldIdLst>
    <p:sldId id="274" r:id="rId4"/>
    <p:sldId id="386" r:id="rId5"/>
    <p:sldId id="444" r:id="rId6"/>
    <p:sldId id="421" r:id="rId7"/>
    <p:sldId id="427" r:id="rId8"/>
    <p:sldId id="415" r:id="rId9"/>
    <p:sldId id="445" r:id="rId10"/>
    <p:sldId id="428" r:id="rId11"/>
    <p:sldId id="430" r:id="rId12"/>
    <p:sldId id="446" r:id="rId13"/>
    <p:sldId id="431" r:id="rId14"/>
    <p:sldId id="433" r:id="rId15"/>
    <p:sldId id="434" r:id="rId16"/>
    <p:sldId id="429" r:id="rId17"/>
    <p:sldId id="409" r:id="rId18"/>
    <p:sldId id="447" r:id="rId19"/>
    <p:sldId id="435" r:id="rId20"/>
    <p:sldId id="285" r:id="rId21"/>
    <p:sldId id="370" r:id="rId22"/>
    <p:sldId id="371" r:id="rId23"/>
    <p:sldId id="273" r:id="rId24"/>
    <p:sldId id="414" r:id="rId25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3026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  <a:srgbClr val="FFFFCC"/>
    <a:srgbClr val="FE9700"/>
    <a:srgbClr val="FFFFFF"/>
    <a:srgbClr val="007FFF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6208"/>
  </p:normalViewPr>
  <p:slideViewPr>
    <p:cSldViewPr showGuides="1">
      <p:cViewPr varScale="1">
        <p:scale>
          <a:sx n="97" d="100"/>
          <a:sy n="97" d="100"/>
        </p:scale>
        <p:origin x="102" y="900"/>
      </p:cViewPr>
      <p:guideLst>
        <p:guide orient="horz" pos="1632"/>
        <p:guide orient="horz" pos="713"/>
        <p:guide orient="horz" pos="3026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4A4994B-18D4-461B-BDB2-80E390E04D0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8EE3DB-6930-4F86-97B3-13EA3F41DC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9C539A-6E3E-4A7F-8897-8D82CA6C2B46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226575-3709-46E2-A092-69A85565727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95260" y="2051526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4418" y="2128187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40816" y="10093702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5497" y="9101439"/>
                    <a:ext cx="764116" cy="929216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5769" y="9192864"/>
                    <a:ext cx="757765" cy="844551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6843" y="9193924"/>
                    <a:ext cx="764116" cy="840316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7313" y="10210785"/>
                    <a:ext cx="461432" cy="1295400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3481" y="9092692"/>
                    <a:ext cx="954615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0886" y="3933063"/>
                  <a:ext cx="1250948" cy="1217084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54095" y="13286238"/>
                    <a:ext cx="3030906" cy="1658848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2582" y="13974306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2427" y="13816055"/>
                    <a:ext cx="146658" cy="21835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1998" y="13713353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7996" y="13640356"/>
                    <a:ext cx="146658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6850" y="13575748"/>
                    <a:ext cx="149916" cy="218356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8064" y="14329948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5874" y="14254125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3991" y="14168783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2415" y="14147720"/>
                    <a:ext cx="146656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3053" y="14049995"/>
                    <a:ext cx="149916" cy="211838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3520" y="13641068"/>
                    <a:ext cx="2936393" cy="1433976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7834" y="3799554"/>
                    <a:ext cx="1980780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7834" y="3799554"/>
                    <a:ext cx="1980780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5" y="3806994"/>
                    <a:ext cx="431173" cy="344939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0.e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svg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png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hyperlink" Target="&#26059;&#36716;&#24515;&#24418;.gsp" TargetMode="External"/><Relationship Id="rId2" Type="http://schemas.openxmlformats.org/officeDocument/2006/relationships/image" Target="../media/image33.emf"/><Relationship Id="rId1" Type="http://schemas.openxmlformats.org/officeDocument/2006/relationships/image" Target="../media/image3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3.emf"/><Relationship Id="rId2" Type="http://schemas.openxmlformats.org/officeDocument/2006/relationships/hyperlink" Target="&#26059;&#36716;&#19977;&#35282;&#24418;.gsp" TargetMode="Externa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openxmlformats.org/officeDocument/2006/relationships/hyperlink" Target="&#25945;&#26448;P20&#20570;&#19968;&#20570;.gsp" TargetMode="Externa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47043" y="1419622"/>
            <a:ext cx="6537325" cy="18221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1.3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中心对称</a:t>
            </a:r>
            <a:r>
              <a:rPr lang="zh-CN" altLang="en-US" sz="4000" b="1" dirty="0">
                <a:latin typeface="+mn-lt"/>
                <a:ea typeface="+mn-ea"/>
                <a:cs typeface="+mn-ea"/>
              </a:rPr>
              <a:t>和中心对称图形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 descr="小网格"/>
          <p:cNvSpPr/>
          <p:nvPr/>
        </p:nvSpPr>
        <p:spPr>
          <a:xfrm>
            <a:off x="827584" y="1268573"/>
            <a:ext cx="7560840" cy="130317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       平行四边形是中心对称图形吗？若是，它的对称中心是什么？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399399"/>
            <a:ext cx="2586409" cy="72008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004048" y="2859782"/>
            <a:ext cx="3184827" cy="1644776"/>
            <a:chOff x="2561279" y="2943198"/>
            <a:chExt cx="3184827" cy="1644776"/>
          </a:xfrm>
        </p:grpSpPr>
        <p:sp>
          <p:nvSpPr>
            <p:cNvPr id="6" name="平行四边形 5"/>
            <p:cNvSpPr/>
            <p:nvPr/>
          </p:nvSpPr>
          <p:spPr>
            <a:xfrm>
              <a:off x="2915816" y="3168932"/>
              <a:ext cx="2448272" cy="1202432"/>
            </a:xfrm>
            <a:prstGeom prst="parallelogram">
              <a:avLst>
                <a:gd name="adj" fmla="val 27716"/>
              </a:avLst>
            </a:prstGeom>
            <a:no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236912" y="3168932"/>
              <a:ext cx="1806079" cy="1202432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2915816" y="3168932"/>
              <a:ext cx="2448272" cy="1199711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561279" y="4157087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A</a:t>
              </a:r>
              <a:endParaRPr lang="zh-CN" altLang="en-US" sz="2200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993834" y="4156387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B</a:t>
              </a:r>
              <a:endParaRPr lang="zh-CN" altLang="en-US" sz="2200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317522" y="2945918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C</a:t>
              </a:r>
              <a:endParaRPr lang="zh-CN" altLang="en-US" sz="2200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885355" y="2943198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D</a:t>
              </a:r>
              <a:endParaRPr lang="zh-CN" altLang="en-US" sz="22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01081" y="3744996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O</a:t>
              </a:r>
              <a:endParaRPr lang="zh-CN" altLang="en-US" sz="2200" dirty="0"/>
            </a:p>
          </p:txBody>
        </p:sp>
      </p:grpSp>
      <p:sp>
        <p:nvSpPr>
          <p:cNvPr id="22" name="文本框 11"/>
          <p:cNvSpPr txBox="1"/>
          <p:nvPr/>
        </p:nvSpPr>
        <p:spPr>
          <a:xfrm>
            <a:off x="817994" y="2885830"/>
            <a:ext cx="4127724" cy="148111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如图，已知</a:t>
            </a:r>
            <a:r>
              <a:rPr lang="zh-CN" altLang="en-US" sz="2400" b="1" i="1" dirty="0">
                <a:solidFill>
                  <a:srgbClr val="0000FF"/>
                </a:solidFill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ABCD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，连接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AC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BD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AC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与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BD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相交于点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O</a:t>
            </a:r>
            <a:r>
              <a:rPr lang="en-US" altLang="zh-CN" sz="2400" b="1" dirty="0">
                <a:solidFill>
                  <a:srgbClr val="0000FF"/>
                </a:solidFill>
                <a:ea typeface="黑体" panose="02010609060101010101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92080" y="1203598"/>
            <a:ext cx="3184827" cy="1644776"/>
            <a:chOff x="2561279" y="2943198"/>
            <a:chExt cx="3184827" cy="1644776"/>
          </a:xfrm>
        </p:grpSpPr>
        <p:sp>
          <p:nvSpPr>
            <p:cNvPr id="3" name="平行四边形 2"/>
            <p:cNvSpPr/>
            <p:nvPr/>
          </p:nvSpPr>
          <p:spPr>
            <a:xfrm>
              <a:off x="2915816" y="3168932"/>
              <a:ext cx="2448272" cy="1202432"/>
            </a:xfrm>
            <a:prstGeom prst="parallelogram">
              <a:avLst>
                <a:gd name="adj" fmla="val 27716"/>
              </a:avLst>
            </a:prstGeom>
            <a:no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236912" y="3168932"/>
              <a:ext cx="1806079" cy="1202432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2915816" y="3168932"/>
              <a:ext cx="2448272" cy="1199711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2561279" y="4157087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A</a:t>
              </a:r>
              <a:endParaRPr lang="zh-CN" altLang="en-US" sz="22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993834" y="4156387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B</a:t>
              </a:r>
              <a:endParaRPr lang="zh-CN" altLang="en-US" sz="22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17522" y="2945918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C</a:t>
              </a:r>
              <a:endParaRPr lang="zh-CN" altLang="en-US" sz="22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885355" y="2943198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D</a:t>
              </a:r>
              <a:endParaRPr lang="zh-CN" altLang="en-US" sz="22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901081" y="3744996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O</a:t>
              </a:r>
              <a:endParaRPr lang="zh-CN" altLang="en-US" sz="2200" dirty="0"/>
            </a:p>
          </p:txBody>
        </p:sp>
      </p:grpSp>
      <p:sp>
        <p:nvSpPr>
          <p:cNvPr id="11" name="文本框 11"/>
          <p:cNvSpPr txBox="1"/>
          <p:nvPr/>
        </p:nvSpPr>
        <p:spPr>
          <a:xfrm>
            <a:off x="695726" y="339876"/>
            <a:ext cx="7111131" cy="100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如图，已知</a:t>
            </a:r>
            <a:r>
              <a:rPr lang="zh-CN" altLang="en-US" sz="2400" b="1" i="1" dirty="0">
                <a:solidFill>
                  <a:srgbClr val="0000FF"/>
                </a:solidFill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ABCD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，连接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AC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BD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AC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与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BD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相交于点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O</a:t>
            </a:r>
            <a:r>
              <a:rPr lang="en-US" altLang="zh-CN" sz="2400" b="1" dirty="0">
                <a:solidFill>
                  <a:srgbClr val="0000FF"/>
                </a:solidFill>
                <a:ea typeface="黑体" panose="02010609060101010101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7544" y="1371282"/>
            <a:ext cx="3939031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由</a:t>
            </a:r>
            <a:r>
              <a:rPr lang="zh-CN" altLang="en-US" sz="2400" b="1">
                <a:solidFill>
                  <a:srgbClr val="FF0000"/>
                </a:solidFill>
              </a:rPr>
              <a:t>平行四边形的性质可知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OA 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OC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OB 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OD.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7545" y="3852020"/>
            <a:ext cx="4104456" cy="520848"/>
            <a:chOff x="467545" y="3852020"/>
            <a:chExt cx="4104456" cy="520848"/>
          </a:xfrm>
        </p:grpSpPr>
        <p:sp>
          <p:nvSpPr>
            <p:cNvPr id="19" name="文本框 18"/>
            <p:cNvSpPr txBox="1"/>
            <p:nvPr/>
          </p:nvSpPr>
          <p:spPr>
            <a:xfrm>
              <a:off x="467545" y="3852020"/>
              <a:ext cx="4104456" cy="520848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400" b="1">
                  <a:solidFill>
                    <a:srgbClr val="FF0000"/>
                  </a:solidFill>
                  <a:latin typeface="+mn-lt"/>
                  <a:ea typeface="+mn-ea"/>
                </a:rPr>
                <a:t>又</a:t>
              </a:r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+mn-ea"/>
                </a:rPr>
                <a:t>AB</a:t>
              </a:r>
              <a:r>
                <a:rPr lang="zh-CN" altLang="en-US" sz="2400" b="1">
                  <a:solidFill>
                    <a:srgbClr val="FF0000"/>
                  </a:solidFill>
                  <a:latin typeface="+mn-lt"/>
                  <a:ea typeface="+mn-ea"/>
                </a:rPr>
                <a:t>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+mn-ea"/>
                </a:rPr>
                <a:t>CD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+mn-ea"/>
                </a:rPr>
                <a:t>，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+mn-ea"/>
                </a:rPr>
                <a:t>DA    </a:t>
              </a:r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+mn-ea"/>
                </a:rPr>
                <a:t>BC</a:t>
              </a:r>
              <a:r>
                <a:rPr lang="zh-CN" altLang="en-US" sz="2400" b="1">
                  <a:solidFill>
                    <a:srgbClr val="FF0000"/>
                  </a:solidFill>
                  <a:latin typeface="+mn-lt"/>
                  <a:ea typeface="+mn-ea"/>
                </a:rPr>
                <a:t>，</a:t>
              </a:r>
              <a:endPara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2755668" y="3906393"/>
            <a:ext cx="307975" cy="403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0" name="Equation" r:id="rId1" imgW="309245" imgH="405130" progId="Equation.DSMT4">
                    <p:embed/>
                  </p:oleObj>
                </mc:Choice>
                <mc:Fallback>
                  <p:oleObj name="Equation" r:id="rId1" imgW="309245" imgH="40513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55668" y="3906393"/>
                          <a:ext cx="307975" cy="4032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1330998" y="3906393"/>
            <a:ext cx="292485" cy="382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Equation" r:id="rId3" imgW="3962400" imgH="5181600" progId="Equation.DSMT4">
                    <p:embed/>
                  </p:oleObj>
                </mc:Choice>
                <mc:Fallback>
                  <p:oleObj name="Equation" r:id="rId3" imgW="3962400" imgH="5181600" progId="Equation.DSMT4">
                    <p:embed/>
                    <p:pic>
                      <p:nvPicPr>
                        <p:cNvPr id="0" name="对象 1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30998" y="3906393"/>
                          <a:ext cx="292485" cy="3824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" name="文本框 21"/>
          <p:cNvSpPr txBox="1"/>
          <p:nvPr/>
        </p:nvSpPr>
        <p:spPr>
          <a:xfrm>
            <a:off x="467544" y="2313910"/>
            <a:ext cx="6036514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于是，点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在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关于点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O </a:t>
            </a:r>
            <a:endParaRPr lang="en-US" altLang="zh-CN" sz="2400" b="1" i="1">
              <a:solidFill>
                <a:srgbClr val="FF0000"/>
              </a:solidFill>
              <a:latin typeface="+mn-lt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中心对称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下的像分别是点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7544" y="3315498"/>
            <a:ext cx="827560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从而边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DA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的像分别是边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DA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7544" y="4325760"/>
            <a:ext cx="8275608" cy="520848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因此，</a:t>
            </a:r>
            <a:r>
              <a:rPr lang="zh-CN" altLang="en-US" sz="2400" b="1" i="1">
                <a:solidFill>
                  <a:srgbClr val="FF0000"/>
                </a:solidFill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ABCD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绕点 </a:t>
            </a:r>
            <a:r>
              <a:rPr lang="en-US" altLang="zh-CN" sz="2400" b="1" i="1">
                <a:solidFill>
                  <a:srgbClr val="FF0000"/>
                </a:solidFill>
                <a:latin typeface="+mn-lt"/>
                <a:ea typeface="+mn-ea"/>
              </a:rPr>
              <a:t>O 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旋转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，它的像与自身重合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79500" y="2787774"/>
            <a:ext cx="6985000" cy="1511300"/>
            <a:chOff x="1043608" y="3219822"/>
            <a:chExt cx="6984776" cy="1512168"/>
          </a:xfrm>
        </p:grpSpPr>
        <p:sp>
          <p:nvSpPr>
            <p:cNvPr id="10" name="矩形: 圆角 9"/>
            <p:cNvSpPr/>
            <p:nvPr/>
          </p:nvSpPr>
          <p:spPr>
            <a:xfrm>
              <a:off x="1043608" y="3219822"/>
              <a:ext cx="6984776" cy="1512168"/>
            </a:xfrm>
            <a:prstGeom prst="roundRect">
              <a:avLst/>
            </a:prstGeom>
            <a:solidFill>
              <a:srgbClr val="FF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534" name="文本框 4"/>
            <p:cNvSpPr txBox="1"/>
            <p:nvPr/>
          </p:nvSpPr>
          <p:spPr>
            <a:xfrm>
              <a:off x="1439548" y="3291871"/>
              <a:ext cx="6336704" cy="12847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3399"/>
                  </a:solidFill>
                  <a:latin typeface="黑体" panose="02010609060101010101" charset="-122"/>
                  <a:ea typeface="黑体" panose="02010609060101010101" charset="-122"/>
                </a:rPr>
                <a:t>    平行四边形</a:t>
              </a:r>
              <a:r>
                <a:rPr lang="zh-CN" altLang="en-US" sz="2800" b="1" dirty="0">
                  <a:solidFill>
                    <a:srgbClr val="FF3399"/>
                  </a:solidFill>
                  <a:latin typeface="黑体" panose="02010609060101010101" charset="-122"/>
                  <a:ea typeface="黑体" panose="02010609060101010101" charset="-122"/>
                </a:rPr>
                <a:t>是中心对称图形，</a:t>
              </a: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charset="-122"/>
                  <a:ea typeface="黑体" panose="02010609060101010101" charset="-122"/>
                </a:rPr>
                <a:t>对角线的交点</a:t>
              </a:r>
              <a:r>
                <a:rPr lang="zh-CN" altLang="en-US" sz="2800" b="1" dirty="0">
                  <a:solidFill>
                    <a:srgbClr val="FF3399"/>
                  </a:solidFill>
                  <a:latin typeface="黑体" panose="02010609060101010101" charset="-122"/>
                  <a:ea typeface="黑体" panose="02010609060101010101" charset="-122"/>
                </a:rPr>
                <a:t>是它的对称中心</a:t>
              </a:r>
              <a:r>
                <a:rPr lang="en-US" altLang="zh-CN" sz="2800" b="1" dirty="0">
                  <a:solidFill>
                    <a:srgbClr val="FF3399"/>
                  </a:solidFill>
                  <a:latin typeface="黑体" panose="02010609060101010101" charset="-122"/>
                  <a:ea typeface="黑体" panose="02010609060101010101" charset="-122"/>
                </a:rPr>
                <a:t>.</a:t>
              </a:r>
              <a:endParaRPr lang="en-US" altLang="zh-CN" sz="2800" b="1" dirty="0">
                <a:solidFill>
                  <a:srgbClr val="FF3399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22532" name="图片 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2855888" y="563223"/>
            <a:ext cx="3516312" cy="1936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3"/>
          <p:cNvSpPr txBox="1"/>
          <p:nvPr/>
        </p:nvSpPr>
        <p:spPr>
          <a:xfrm>
            <a:off x="971500" y="706935"/>
            <a:ext cx="7200900" cy="121674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思考：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</a:rPr>
              <a:t>如何利用平行四边形是中心对称图形来理解平行四边形的性质？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355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100" y="2171700"/>
            <a:ext cx="4460875" cy="233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364163" y="2411413"/>
            <a:ext cx="316865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对边相等</a:t>
            </a:r>
            <a:endParaRPr lang="en-US" altLang="zh-CN" sz="2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对角相等</a:t>
            </a:r>
            <a:endParaRPr lang="en-US" altLang="zh-CN" sz="2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对角线互相平分</a:t>
            </a:r>
            <a:endParaRPr lang="zh-CN" altLang="en-US" sz="2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696" y="1923678"/>
            <a:ext cx="5508625" cy="2992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2" descr="小网格"/>
          <p:cNvSpPr/>
          <p:nvPr/>
        </p:nvSpPr>
        <p:spPr>
          <a:xfrm>
            <a:off x="611560" y="1121442"/>
            <a:ext cx="7632848" cy="11509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与四边形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A′B′C′D′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关于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某点成中心对称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，找出它们的对称中心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1258" y="2204665"/>
            <a:ext cx="2862263" cy="2401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493930"/>
            <a:ext cx="2279057" cy="639705"/>
          </a:xfrm>
          <a:prstGeom prst="rect">
            <a:avLst/>
          </a:prstGeom>
        </p:spPr>
      </p:pic>
      <p:sp>
        <p:nvSpPr>
          <p:cNvPr id="3" name="文本框 9"/>
          <p:cNvSpPr txBox="1"/>
          <p:nvPr/>
        </p:nvSpPr>
        <p:spPr>
          <a:xfrm flipH="1">
            <a:off x="5441577" y="915566"/>
            <a:ext cx="309086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/>
          <p:nvPr/>
        </p:nvSpPr>
        <p:spPr>
          <a:xfrm>
            <a:off x="429401" y="771550"/>
            <a:ext cx="8417254" cy="576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如图，分别画出 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关于点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和点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成中心对称的图形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1560" y="1379107"/>
            <a:ext cx="6121400" cy="61657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△</a:t>
            </a:r>
            <a:r>
              <a:rPr lang="en-US" altLang="zh-CN" sz="2600" b="1" i="1" dirty="0">
                <a:solidFill>
                  <a:srgbClr val="FF0000"/>
                </a:solidFill>
                <a:latin typeface="+mn-lt"/>
                <a:ea typeface="+mn-ea"/>
              </a:rPr>
              <a:t>ABC 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关于点</a:t>
            </a:r>
            <a:r>
              <a:rPr lang="en-US" altLang="zh-CN" sz="26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成中心对称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+mn-ea"/>
              </a:rPr>
              <a:t>:</a:t>
            </a:r>
            <a:endParaRPr lang="zh-CN" altLang="en-US" sz="2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4716016" y="627534"/>
            <a:ext cx="2804988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144060" y="2768803"/>
            <a:ext cx="1694608" cy="2035195"/>
            <a:chOff x="2248070" y="2097494"/>
            <a:chExt cx="1694608" cy="2035195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2537322" y="2436998"/>
              <a:ext cx="1357569" cy="79197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552329" y="3219234"/>
              <a:ext cx="1011559" cy="6486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3563888" y="2436998"/>
              <a:ext cx="338940" cy="143089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 flipH="1">
              <a:off x="3338542" y="3099270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603738" y="2097494"/>
              <a:ext cx="3389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248070" y="2996793"/>
              <a:ext cx="3389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503612" y="3732579"/>
              <a:ext cx="3389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350752" y="2912051"/>
              <a:ext cx="3389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O</a:t>
              </a:r>
              <a:endParaRPr lang="zh-CN" altLang="en-US" dirty="0"/>
            </a:p>
          </p:txBody>
        </p:sp>
      </p:grpSp>
      <p:cxnSp>
        <p:nvCxnSpPr>
          <p:cNvPr id="34" name="直接连接符 33"/>
          <p:cNvCxnSpPr>
            <a:stCxn id="27" idx="3"/>
          </p:cNvCxnSpPr>
          <p:nvPr/>
        </p:nvCxnSpPr>
        <p:spPr>
          <a:xfrm flipV="1">
            <a:off x="3483000" y="3108307"/>
            <a:ext cx="1315818" cy="75985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4798818" y="2348457"/>
            <a:ext cx="1315818" cy="75985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6095489" y="2209202"/>
            <a:ext cx="501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</a:t>
            </a:r>
            <a:r>
              <a:rPr lang="en-US" altLang="zh-CN" sz="2000" b="1" i="1" dirty="0">
                <a:solidFill>
                  <a:srgbClr val="FF0000"/>
                </a:solidFill>
              </a:rPr>
              <a:t>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4476859" y="3066678"/>
            <a:ext cx="344160" cy="1453927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4806365" y="1654380"/>
            <a:ext cx="344160" cy="1453927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4899924" y="1347614"/>
            <a:ext cx="501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</a:t>
            </a:r>
            <a:r>
              <a:rPr lang="en-US" altLang="zh-CN" sz="2000" b="1" i="1" dirty="0">
                <a:solidFill>
                  <a:srgbClr val="FF0000"/>
                </a:solidFill>
              </a:rPr>
              <a:t>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 rot="10800000" flipV="1">
            <a:off x="4814302" y="2323228"/>
            <a:ext cx="1357569" cy="79197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10800000">
            <a:off x="5166998" y="1661954"/>
            <a:ext cx="1011559" cy="6486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rot="10800000" flipV="1">
            <a:off x="4808975" y="1652097"/>
            <a:ext cx="338940" cy="14308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9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/>
          <p:nvPr/>
        </p:nvSpPr>
        <p:spPr>
          <a:xfrm>
            <a:off x="429401" y="771550"/>
            <a:ext cx="8417254" cy="576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如图，分别画出 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关于点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和点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成中心对称的图形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4716016" y="627534"/>
            <a:ext cx="2804988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44060" y="2763931"/>
            <a:ext cx="1727175" cy="2040067"/>
            <a:chOff x="2248070" y="2092622"/>
            <a:chExt cx="1727175" cy="2040067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2537322" y="2436998"/>
              <a:ext cx="1357569" cy="79197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552329" y="3219234"/>
              <a:ext cx="1011559" cy="6486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563888" y="2436998"/>
              <a:ext cx="338940" cy="143089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 flipH="1">
              <a:off x="3338542" y="3099270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36305" y="2092622"/>
              <a:ext cx="3389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48070" y="2996793"/>
              <a:ext cx="3389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503612" y="3732579"/>
              <a:ext cx="3389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350752" y="2912051"/>
              <a:ext cx="3389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O</a:t>
              </a:r>
              <a:endParaRPr lang="zh-CN" altLang="en-US" dirty="0"/>
            </a:p>
          </p:txBody>
        </p:sp>
      </p:grpSp>
      <p:cxnSp>
        <p:nvCxnSpPr>
          <p:cNvPr id="16" name="直接连接符 15"/>
          <p:cNvCxnSpPr/>
          <p:nvPr/>
        </p:nvCxnSpPr>
        <p:spPr>
          <a:xfrm flipV="1">
            <a:off x="3470790" y="3805801"/>
            <a:ext cx="763742" cy="84742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973019" y="3668102"/>
            <a:ext cx="501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</a:t>
            </a:r>
            <a:r>
              <a:rPr lang="en-US" altLang="zh-CN" sz="2000" b="1" i="1" dirty="0">
                <a:solidFill>
                  <a:srgbClr val="FF0000"/>
                </a:solidFill>
              </a:rPr>
              <a:t>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4263419" y="3106660"/>
            <a:ext cx="539220" cy="691593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5" idx="1"/>
          </p:cNvCxnSpPr>
          <p:nvPr/>
        </p:nvCxnSpPr>
        <p:spPr>
          <a:xfrm flipH="1" flipV="1">
            <a:off x="4246742" y="3783415"/>
            <a:ext cx="206557" cy="746763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916911" y="2677378"/>
            <a:ext cx="501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</a:t>
            </a:r>
            <a:r>
              <a:rPr lang="en-US" altLang="zh-CN" sz="2000" b="1" i="1" dirty="0">
                <a:solidFill>
                  <a:srgbClr val="FF0000"/>
                </a:solidFill>
              </a:rPr>
              <a:t>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3719924" y="3061123"/>
            <a:ext cx="323357" cy="14410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4047664" y="3061428"/>
            <a:ext cx="1014822" cy="6405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3725362" y="3712138"/>
            <a:ext cx="1337124" cy="79258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11560" y="1379107"/>
            <a:ext cx="4392488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△</a:t>
            </a:r>
            <a:r>
              <a:rPr lang="en-US" altLang="zh-CN" sz="2600" b="1" i="1" dirty="0">
                <a:solidFill>
                  <a:srgbClr val="FF0000"/>
                </a:solidFill>
                <a:latin typeface="+mn-lt"/>
                <a:ea typeface="+mn-ea"/>
              </a:rPr>
              <a:t>ABC 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关于点</a:t>
            </a:r>
            <a:r>
              <a:rPr lang="en-US" altLang="zh-CN" sz="2600" b="1" i="1" dirty="0">
                <a:solidFill>
                  <a:srgbClr val="FF0000"/>
                </a:solidFill>
                <a:latin typeface="+mn-lt"/>
                <a:ea typeface="+mn-ea"/>
              </a:rPr>
              <a:t>O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成中心对称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+mn-ea"/>
              </a:rPr>
              <a:t>:</a:t>
            </a:r>
            <a:endParaRPr lang="zh-CN" altLang="en-US" sz="2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3723109" y="3808110"/>
            <a:ext cx="533490" cy="684333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3745540" y="4374821"/>
            <a:ext cx="501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</a:rPr>
              <a:t>A″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4266455" y="3713511"/>
            <a:ext cx="763742" cy="84742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 flipV="1">
            <a:off x="4049249" y="3055548"/>
            <a:ext cx="206557" cy="746763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71152" y="3084682"/>
            <a:ext cx="4111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20439" y="3084682"/>
            <a:ext cx="4095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19839" y="3057224"/>
            <a:ext cx="4111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5076056" y="915566"/>
            <a:ext cx="2804988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7744" y="2355726"/>
            <a:ext cx="4139952" cy="751499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51520" y="1131406"/>
            <a:ext cx="8417254" cy="576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下图是一行英文字母，其中哪些字母可看作是中心对称图形？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7652" name="文本框 4"/>
          <p:cNvSpPr txBox="1"/>
          <p:nvPr/>
        </p:nvSpPr>
        <p:spPr>
          <a:xfrm>
            <a:off x="684213" y="1392238"/>
            <a:ext cx="7559675" cy="1684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和△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DEF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关于点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成中心对称，要得到△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DEF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，需要将△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绕点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旋转（        ）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30° 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90° 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180° 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360 °</a:t>
            </a:r>
            <a:endParaRPr lang="zh-CN" altLang="en-US" sz="24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2765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625" y="3003550"/>
            <a:ext cx="3067050" cy="177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300192" y="2037779"/>
            <a:ext cx="6207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"/>
          <p:cNvSpPr txBox="1"/>
          <p:nvPr/>
        </p:nvSpPr>
        <p:spPr>
          <a:xfrm>
            <a:off x="971550" y="1131888"/>
            <a:ext cx="7056438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与△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DEF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关于点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成中心对称，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则线段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与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的关系是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______________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62538" y="1682750"/>
            <a:ext cx="1871662" cy="53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平行且相等　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6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2538" y="2500313"/>
            <a:ext cx="3014662" cy="2138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新课导入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2435" y="1058863"/>
            <a:ext cx="7197997" cy="576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30480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把一个图案绕点 </a:t>
            </a:r>
            <a:r>
              <a:rPr kumimoji="0" lang="en-US" altLang="zh-CN" sz="2400" b="1" i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en-US" altLang="zh-CN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旋转 </a:t>
            </a:r>
            <a:r>
              <a:rPr kumimoji="0" lang="en-US" altLang="zh-CN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180°</a:t>
            </a:r>
            <a:r>
              <a:rPr kumimoji="0" lang="zh-CN" altLang="en-US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，你有什么发现？</a:t>
            </a:r>
            <a:endParaRPr kumimoji="0" lang="zh-CN" altLang="zh-CN" b="1" kern="1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43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1963738"/>
            <a:ext cx="2935287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: 圆角 14">
            <a:hlinkClick r:id="rId3" action="ppaction://hlinkfile"/>
          </p:cNvPr>
          <p:cNvSpPr/>
          <p:nvPr/>
        </p:nvSpPr>
        <p:spPr>
          <a:xfrm>
            <a:off x="3635375" y="4073525"/>
            <a:ext cx="1512888" cy="576263"/>
          </a:xfrm>
          <a:prstGeom prst="roundRect">
            <a:avLst/>
          </a:prstGeom>
          <a:solidFill>
            <a:srgbClr val="FE97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点击打开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"/>
          <p:cNvSpPr txBox="1"/>
          <p:nvPr/>
        </p:nvSpPr>
        <p:spPr>
          <a:xfrm>
            <a:off x="468313" y="936625"/>
            <a:ext cx="4103687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如图，作出与△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关于点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成中心对称的图形．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26628" name="文本框 6"/>
          <p:cNvSpPr txBox="1"/>
          <p:nvPr/>
        </p:nvSpPr>
        <p:spPr>
          <a:xfrm>
            <a:off x="467172" y="2111642"/>
            <a:ext cx="3960812" cy="16842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依次寻找点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关于点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的对称点，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顺次连接，所求作图形如图所示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970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668338"/>
            <a:ext cx="4479925" cy="427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850" y="1762125"/>
            <a:ext cx="3375025" cy="225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0724" name="文本框 7"/>
          <p:cNvSpPr txBox="1"/>
          <p:nvPr/>
        </p:nvSpPr>
        <p:spPr>
          <a:xfrm>
            <a:off x="2771800" y="1013206"/>
            <a:ext cx="4248150" cy="1308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说一说什么是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中心对称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对称中心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成中心对称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新知探究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0387" y="1003080"/>
            <a:ext cx="7197997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b="1" kern="100" dirty="0">
                <a:ea typeface="宋体" panose="02010600030101010101" pitchFamily="2" charset="-122"/>
              </a:rPr>
              <a:t>        </a:t>
            </a:r>
            <a:r>
              <a:rPr kumimoji="0" lang="zh-CN" altLang="en-US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如图，在平面内，</a:t>
            </a:r>
            <a:r>
              <a:rPr lang="zh-CN" altLang="en-US" sz="2400" b="1" kern="100" dirty="0">
                <a:ea typeface="宋体" panose="02010600030101010101" pitchFamily="2" charset="-122"/>
              </a:rPr>
              <a:t>将</a:t>
            </a:r>
            <a:r>
              <a:rPr kumimoji="0" lang="zh-CN" altLang="en-US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2400" b="1" kern="100" dirty="0">
                <a:ea typeface="宋体" panose="02010600030101010101" pitchFamily="2" charset="-122"/>
              </a:rPr>
              <a:t>△</a:t>
            </a:r>
            <a:r>
              <a:rPr lang="en-US" altLang="zh-CN" sz="2400" b="1" i="1" kern="100" dirty="0">
                <a:ea typeface="宋体" panose="02010600030101010101" pitchFamily="2" charset="-122"/>
              </a:rPr>
              <a:t>ABC </a:t>
            </a:r>
            <a:r>
              <a:rPr kumimoji="0" lang="zh-CN" altLang="en-US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绕点 </a:t>
            </a:r>
            <a:r>
              <a:rPr kumimoji="0" lang="en-US" altLang="zh-CN" sz="2400" b="1" i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en-US" altLang="zh-CN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旋转 </a:t>
            </a:r>
            <a:r>
              <a:rPr kumimoji="0" lang="en-US" altLang="zh-CN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180°</a:t>
            </a:r>
            <a:r>
              <a:rPr kumimoji="0" lang="zh-CN" altLang="en-US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，你有什么发现？</a:t>
            </a:r>
            <a:endParaRPr kumimoji="0" lang="zh-CN" altLang="zh-CN" b="1" kern="1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437" name="图片 6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l="2622" t="28335" r="90000" b="43734"/>
          <a:stretch>
            <a:fillRect/>
          </a:stretch>
        </p:blipFill>
        <p:spPr>
          <a:xfrm>
            <a:off x="3703919" y="2970601"/>
            <a:ext cx="216545" cy="5782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: 圆角 14">
            <a:hlinkClick r:id="rId2" action="ppaction://hlinkfile"/>
          </p:cNvPr>
          <p:cNvSpPr/>
          <p:nvPr/>
        </p:nvSpPr>
        <p:spPr>
          <a:xfrm>
            <a:off x="2263759" y="4227934"/>
            <a:ext cx="1512888" cy="576263"/>
          </a:xfrm>
          <a:prstGeom prst="roundRect">
            <a:avLst/>
          </a:prstGeom>
          <a:solidFill>
            <a:srgbClr val="FE97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点击打开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568" y="2303314"/>
            <a:ext cx="2372800" cy="1862806"/>
            <a:chOff x="2055184" y="1933080"/>
            <a:chExt cx="2372800" cy="1862806"/>
          </a:xfrm>
        </p:grpSpPr>
        <p:sp>
          <p:nvSpPr>
            <p:cNvPr id="5" name="任意多边形: 形状 4">
              <a:hlinkClick r:id="rId2" action="ppaction://hlinkfile"/>
            </p:cNvPr>
            <p:cNvSpPr/>
            <p:nvPr/>
          </p:nvSpPr>
          <p:spPr>
            <a:xfrm>
              <a:off x="2354560" y="2271074"/>
              <a:ext cx="1730829" cy="1164772"/>
            </a:xfrm>
            <a:custGeom>
              <a:avLst/>
              <a:gdLst>
                <a:gd name="connsiteX0" fmla="*/ 511629 w 1730829"/>
                <a:gd name="connsiteY0" fmla="*/ 0 h 1164772"/>
                <a:gd name="connsiteX1" fmla="*/ 0 w 1730829"/>
                <a:gd name="connsiteY1" fmla="*/ 1153886 h 1164772"/>
                <a:gd name="connsiteX2" fmla="*/ 1730829 w 1730829"/>
                <a:gd name="connsiteY2" fmla="*/ 1164772 h 1164772"/>
                <a:gd name="connsiteX3" fmla="*/ 511629 w 1730829"/>
                <a:gd name="connsiteY3" fmla="*/ 0 h 116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829" h="1164772">
                  <a:moveTo>
                    <a:pt x="511629" y="0"/>
                  </a:moveTo>
                  <a:lnTo>
                    <a:pt x="0" y="1153886"/>
                  </a:lnTo>
                  <a:lnTo>
                    <a:pt x="1730829" y="1164772"/>
                  </a:lnTo>
                  <a:lnTo>
                    <a:pt x="511629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hlinkClick r:id="rId2" action="ppaction://hlinkfile"/>
            </p:cNvPr>
            <p:cNvSpPr txBox="1"/>
            <p:nvPr/>
          </p:nvSpPr>
          <p:spPr>
            <a:xfrm>
              <a:off x="2554914" y="1933080"/>
              <a:ext cx="380035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A</a:t>
              </a:r>
              <a:endParaRPr lang="zh-CN" altLang="en-US" sz="2200" dirty="0"/>
            </a:p>
          </p:txBody>
        </p:sp>
        <p:sp>
          <p:nvSpPr>
            <p:cNvPr id="6" name="文本框 5">
              <a:hlinkClick r:id="rId2" action="ppaction://hlinkfile"/>
            </p:cNvPr>
            <p:cNvSpPr txBox="1"/>
            <p:nvPr/>
          </p:nvSpPr>
          <p:spPr>
            <a:xfrm>
              <a:off x="2055184" y="3350745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B</a:t>
              </a:r>
              <a:endParaRPr lang="zh-CN" altLang="en-US" sz="2200" dirty="0"/>
            </a:p>
          </p:txBody>
        </p:sp>
        <p:sp>
          <p:nvSpPr>
            <p:cNvPr id="7" name="文本框 6">
              <a:hlinkClick r:id="rId2" action="ppaction://hlinkfile"/>
            </p:cNvPr>
            <p:cNvSpPr txBox="1"/>
            <p:nvPr/>
          </p:nvSpPr>
          <p:spPr>
            <a:xfrm>
              <a:off x="3930551" y="3364999"/>
              <a:ext cx="497433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C</a:t>
              </a:r>
              <a:endParaRPr lang="zh-CN" altLang="en-US" sz="2200" dirty="0"/>
            </a:p>
          </p:txBody>
        </p:sp>
      </p:grpSp>
      <p:sp>
        <p:nvSpPr>
          <p:cNvPr id="9" name="Rectangle 3" descr="小网格"/>
          <p:cNvSpPr>
            <a:spLocks noChangeArrowheads="1"/>
          </p:cNvSpPr>
          <p:nvPr/>
        </p:nvSpPr>
        <p:spPr bwMode="auto">
          <a:xfrm>
            <a:off x="4406007" y="1807280"/>
            <a:ext cx="4270449" cy="28328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algn="ctr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algn="ctr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algn="ctr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algn="ctr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</a:rPr>
              <a:t>         在平面内，把一个图形绕一个点旋转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</a:rPr>
              <a:t>180°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</a:rPr>
              <a:t>，得到另一个图形，我们把图形的这</a:t>
            </a:r>
            <a:r>
              <a:rPr lang="zh-CN" altLang="en-US" sz="2800" dirty="0">
                <a:solidFill>
                  <a:srgbClr val="0000FF"/>
                </a:solidFill>
                <a:latin typeface="+mn-lt"/>
              </a:rPr>
              <a:t>种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</a:rPr>
              <a:t>变换称为关于这个点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</a:rPr>
              <a:t>中心对称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812229"/>
            <a:ext cx="7557612" cy="1975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Rectangle 2" descr="小网格"/>
          <p:cNvSpPr/>
          <p:nvPr/>
        </p:nvSpPr>
        <p:spPr>
          <a:xfrm>
            <a:off x="683568" y="2859782"/>
            <a:ext cx="7848872" cy="168424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        在平面内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，如果图形（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Ⅰ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绕点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旋转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，得到的像与另一个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图形</a:t>
            </a:r>
            <a:r>
              <a:rPr lang="zh-CN" altLang="en-US" sz="2400" b="1">
                <a:ea typeface="黑体" panose="02010609060101010101" charset="-122"/>
              </a:rPr>
              <a:t>（</a:t>
            </a:r>
            <a:r>
              <a:rPr lang="en-US" altLang="zh-CN" sz="2400" b="1">
                <a:ea typeface="黑体" panose="02010609060101010101" charset="-122"/>
              </a:rPr>
              <a:t>Ⅱ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重合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那么</a:t>
            </a:r>
            <a:r>
              <a:rPr lang="zh-CN" altLang="en-US" sz="2400" b="1">
                <a:ea typeface="黑体" panose="02010609060101010101" charset="-122"/>
              </a:rPr>
              <a:t>称图形（</a:t>
            </a:r>
            <a:r>
              <a:rPr lang="en-US" altLang="zh-CN" sz="2400" b="1">
                <a:ea typeface="黑体" panose="02010609060101010101" charset="-122"/>
              </a:rPr>
              <a:t>Ⅰ</a:t>
            </a:r>
            <a:r>
              <a:rPr lang="zh-CN" altLang="en-US" sz="2400" b="1">
                <a:ea typeface="黑体" panose="02010609060101010101" charset="-122"/>
              </a:rPr>
              <a:t>）与（</a:t>
            </a:r>
            <a:r>
              <a:rPr lang="en-US" altLang="zh-CN" sz="2400" b="1">
                <a:ea typeface="黑体" panose="02010609060101010101" charset="-122"/>
              </a:rPr>
              <a:t>Ⅱ</a:t>
            </a:r>
            <a:r>
              <a:rPr lang="zh-CN" altLang="en-US" sz="2400" b="1">
                <a:ea typeface="黑体" panose="02010609060101010101" charset="-122"/>
              </a:rPr>
              <a:t>）关于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成中心对称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267494"/>
            <a:ext cx="2160240" cy="596149"/>
          </a:xfrm>
          <a:prstGeom prst="rect">
            <a:avLst/>
          </a:prstGeom>
        </p:spPr>
      </p:pic>
      <p:sp>
        <p:nvSpPr>
          <p:cNvPr id="4" name="Rectangle 2" descr="小网格"/>
          <p:cNvSpPr/>
          <p:nvPr/>
        </p:nvSpPr>
        <p:spPr>
          <a:xfrm>
            <a:off x="558454" y="915566"/>
            <a:ext cx="8064896" cy="10767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ea typeface="黑体" panose="02010609060101010101" charset="-122"/>
              </a:rPr>
              <a:t>        成中心对称的两个图形的对应点连线的中点是对称中心吗？</a:t>
            </a:r>
            <a:endParaRPr lang="en-US" altLang="zh-CN" sz="2600" b="1" dirty="0">
              <a:ea typeface="黑体" panose="02010609060101010101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539552" y="1954735"/>
            <a:ext cx="5616624" cy="148111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在平面内，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设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点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与点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关于点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成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中心对称，则把点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绕点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O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逆时针（或顺时针）旋转</a:t>
            </a:r>
            <a:r>
              <a:rPr lang="en-US" altLang="zh-CN" sz="2400" b="1" dirty="0">
                <a:solidFill>
                  <a:srgbClr val="0000FF"/>
                </a:solidFill>
                <a:ea typeface="黑体" panose="02010609060101010101" charset="-122"/>
              </a:rPr>
              <a:t>180°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得到点</a:t>
            </a:r>
            <a:r>
              <a:rPr lang="en-US" altLang="zh-CN" sz="2400" b="1" i="1" dirty="0">
                <a:solidFill>
                  <a:srgbClr val="0000FF"/>
                </a:solidFill>
                <a:ea typeface="黑体" panose="02010609060101010101" charset="-122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，如图所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示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552" y="3435846"/>
            <a:ext cx="8290726" cy="148111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ea typeface="黑体" panose="02010609060101010101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lvl="0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        根据旋转的基本性质和概念可得，</a:t>
            </a:r>
            <a:endParaRPr lang="en-US" altLang="zh-CN" dirty="0">
              <a:solidFill>
                <a:srgbClr val="FF3399"/>
              </a:solidFill>
              <a:latin typeface="+mn-lt"/>
              <a:ea typeface="+mn-ea"/>
            </a:endParaRPr>
          </a:p>
          <a:p>
            <a:pPr lvl="0">
              <a:lnSpc>
                <a:spcPct val="130000"/>
              </a:lnSpc>
              <a:defRPr/>
            </a:pP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OA</a:t>
            </a:r>
            <a:r>
              <a:rPr lang="en-US" altLang="zh-CN" dirty="0">
                <a:solidFill>
                  <a:srgbClr val="FF3399"/>
                </a:solidFill>
                <a:latin typeface="+mn-lt"/>
                <a:ea typeface="+mn-ea"/>
              </a:rPr>
              <a:t>=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OB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，</a:t>
            </a:r>
            <a:r>
              <a:rPr lang="en-US" altLang="zh-CN" dirty="0">
                <a:solidFill>
                  <a:srgbClr val="FF3399"/>
                </a:solidFill>
                <a:latin typeface="+mn-lt"/>
                <a:ea typeface="+mn-ea"/>
              </a:rPr>
              <a:t>∠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AOB</a:t>
            </a:r>
            <a:r>
              <a:rPr lang="en-US" altLang="zh-CN" dirty="0">
                <a:solidFill>
                  <a:srgbClr val="FF3399"/>
                </a:solidFill>
                <a:latin typeface="+mn-lt"/>
                <a:ea typeface="+mn-ea"/>
              </a:rPr>
              <a:t>=180°.</a:t>
            </a:r>
            <a:endParaRPr lang="en-US" altLang="zh-CN" dirty="0">
              <a:solidFill>
                <a:srgbClr val="FF3399"/>
              </a:solidFill>
              <a:latin typeface="+mn-lt"/>
              <a:ea typeface="+mn-ea"/>
            </a:endParaRPr>
          </a:p>
          <a:p>
            <a:pPr lvl="0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        于是点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A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，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O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，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B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在一条直线上，且点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O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是线段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AB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的中点</a:t>
            </a:r>
            <a:r>
              <a:rPr lang="en-US" altLang="zh-CN" dirty="0">
                <a:solidFill>
                  <a:srgbClr val="FF3399"/>
                </a:solidFill>
                <a:latin typeface="+mn-lt"/>
                <a:ea typeface="+mn-ea"/>
              </a:rPr>
              <a:t>. </a:t>
            </a:r>
            <a:endParaRPr lang="en-US" altLang="zh-CN" dirty="0">
              <a:solidFill>
                <a:srgbClr val="FF3399"/>
              </a:solidFill>
              <a:latin typeface="+mn-lt"/>
              <a:ea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02115" y="1953912"/>
            <a:ext cx="2950042" cy="1955572"/>
            <a:chOff x="5866966" y="1582739"/>
            <a:chExt cx="2950042" cy="1955572"/>
          </a:xfrm>
        </p:grpSpPr>
        <p:pic>
          <p:nvPicPr>
            <p:cNvPr id="9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491" r="9727" b="7200"/>
            <a:stretch>
              <a:fillRect/>
            </a:stretch>
          </p:blipFill>
          <p:spPr>
            <a:xfrm>
              <a:off x="6084168" y="1582739"/>
              <a:ext cx="2448272" cy="17811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5866966" y="3107424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B</a:t>
              </a:r>
              <a:endParaRPr lang="zh-CN" altLang="en-US" sz="22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88424" y="2397126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A</a:t>
              </a:r>
              <a:endParaRPr lang="zh-CN" altLang="en-US" sz="2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文本框 11"/>
          <p:cNvSpPr txBox="1"/>
          <p:nvPr/>
        </p:nvSpPr>
        <p:spPr>
          <a:xfrm>
            <a:off x="827584" y="339502"/>
            <a:ext cx="6913562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在平面内，把点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 绕点 </a:t>
            </a:r>
            <a:r>
              <a:rPr lang="zh-CN" altLang="en-US" sz="2400" b="1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 旋转 180°得到点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6088" y="915566"/>
            <a:ext cx="5332056" cy="390023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ea typeface="黑体" panose="02010609060101010101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lvl="0">
              <a:defRPr/>
            </a:pPr>
            <a:r>
              <a:rPr lang="zh-CN" altLang="en-US" dirty="0">
                <a:solidFill>
                  <a:srgbClr val="0000FF"/>
                </a:solidFill>
                <a:latin typeface="+mn-lt"/>
                <a:ea typeface="+mn-ea"/>
              </a:rPr>
              <a:t>        一般地，在平面内</a:t>
            </a:r>
            <a:r>
              <a:rPr lang="zh-CN" altLang="en-US">
                <a:solidFill>
                  <a:srgbClr val="0000FF"/>
                </a:solidFill>
                <a:latin typeface="+mn-lt"/>
                <a:ea typeface="+mn-ea"/>
              </a:rPr>
              <a:t>，设图形（</a:t>
            </a:r>
            <a:r>
              <a:rPr lang="en-US" altLang="zh-CN">
                <a:solidFill>
                  <a:srgbClr val="0000FF"/>
                </a:solidFill>
                <a:latin typeface="+mn-lt"/>
                <a:ea typeface="+mn-ea"/>
              </a:rPr>
              <a:t>Ⅰ</a:t>
            </a:r>
            <a:r>
              <a:rPr lang="zh-CN" altLang="en-US">
                <a:solidFill>
                  <a:srgbClr val="0000FF"/>
                </a:solidFill>
                <a:latin typeface="+mn-lt"/>
                <a:ea typeface="+mn-ea"/>
              </a:rPr>
              <a:t>）与图形（</a:t>
            </a:r>
            <a:r>
              <a:rPr lang="en-US" altLang="zh-CN">
                <a:solidFill>
                  <a:srgbClr val="0000FF"/>
                </a:solidFill>
                <a:latin typeface="+mn-lt"/>
                <a:ea typeface="+mn-ea"/>
              </a:rPr>
              <a:t>Ⅱ</a:t>
            </a:r>
            <a:r>
              <a:rPr lang="zh-CN" altLang="en-US">
                <a:solidFill>
                  <a:srgbClr val="0000FF"/>
                </a:solidFill>
                <a:latin typeface="+mn-lt"/>
                <a:ea typeface="+mn-ea"/>
              </a:rPr>
              <a:t>）关于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+mn-ea"/>
              </a:rPr>
              <a:t>点</a:t>
            </a:r>
            <a:r>
              <a:rPr lang="en-US" altLang="zh-CN" i="1" dirty="0">
                <a:solidFill>
                  <a:srgbClr val="0000FF"/>
                </a:solidFill>
                <a:latin typeface="+mn-lt"/>
                <a:ea typeface="+mn-ea"/>
              </a:rPr>
              <a:t>O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+mn-ea"/>
              </a:rPr>
              <a:t>成中心对称</a:t>
            </a:r>
            <a:r>
              <a:rPr lang="zh-CN" altLang="en-US">
                <a:solidFill>
                  <a:srgbClr val="0000FF"/>
                </a:solidFill>
                <a:latin typeface="+mn-lt"/>
                <a:ea typeface="+mn-ea"/>
              </a:rPr>
              <a:t>，则图形（</a:t>
            </a:r>
            <a:r>
              <a:rPr lang="en-US" altLang="zh-CN">
                <a:solidFill>
                  <a:srgbClr val="0000FF"/>
                </a:solidFill>
                <a:latin typeface="+mn-lt"/>
                <a:ea typeface="+mn-ea"/>
              </a:rPr>
              <a:t>Ⅰ</a:t>
            </a:r>
            <a:r>
              <a:rPr lang="zh-CN" altLang="en-US">
                <a:solidFill>
                  <a:srgbClr val="0000FF"/>
                </a:solidFill>
                <a:latin typeface="+mn-lt"/>
                <a:ea typeface="+mn-ea"/>
              </a:rPr>
              <a:t>）</a:t>
            </a:r>
            <a:r>
              <a:rPr lang="zh-CN" altLang="en-US">
                <a:solidFill>
                  <a:srgbClr val="FF3399"/>
                </a:solidFill>
                <a:latin typeface="+mn-lt"/>
                <a:ea typeface="+mn-ea"/>
              </a:rPr>
              <a:t>绕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点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O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旋转</a:t>
            </a:r>
            <a:r>
              <a:rPr lang="en-US" altLang="zh-CN" dirty="0">
                <a:solidFill>
                  <a:srgbClr val="FF3399"/>
                </a:solidFill>
                <a:latin typeface="+mn-lt"/>
                <a:ea typeface="+mn-ea"/>
              </a:rPr>
              <a:t>180°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+mn-ea"/>
              </a:rPr>
              <a:t>的</a:t>
            </a:r>
            <a:r>
              <a:rPr lang="zh-CN" altLang="en-US">
                <a:solidFill>
                  <a:srgbClr val="0000FF"/>
                </a:solidFill>
                <a:latin typeface="+mn-lt"/>
                <a:ea typeface="+mn-ea"/>
              </a:rPr>
              <a:t>像是图形（</a:t>
            </a:r>
            <a:r>
              <a:rPr lang="en-US" altLang="zh-CN">
                <a:solidFill>
                  <a:srgbClr val="0000FF"/>
                </a:solidFill>
                <a:latin typeface="+mn-lt"/>
                <a:ea typeface="+mn-ea"/>
              </a:rPr>
              <a:t>Ⅱ</a:t>
            </a:r>
            <a:r>
              <a:rPr lang="zh-CN" altLang="en-US">
                <a:solidFill>
                  <a:srgbClr val="0000FF"/>
                </a:solidFill>
                <a:latin typeface="+mn-lt"/>
                <a:ea typeface="+mn-ea"/>
              </a:rPr>
              <a:t>），且</a:t>
            </a:r>
            <a:r>
              <a:rPr lang="zh-CN" altLang="en-US">
                <a:solidFill>
                  <a:srgbClr val="FF3399"/>
                </a:solidFill>
                <a:latin typeface="+mn-lt"/>
                <a:ea typeface="+mn-ea"/>
              </a:rPr>
              <a:t>图形（</a:t>
            </a:r>
            <a:r>
              <a:rPr lang="en-US" altLang="zh-CN">
                <a:solidFill>
                  <a:srgbClr val="FF3399"/>
                </a:solidFill>
                <a:latin typeface="+mn-lt"/>
                <a:ea typeface="+mn-ea"/>
              </a:rPr>
              <a:t>Ⅰ</a:t>
            </a:r>
            <a:r>
              <a:rPr lang="zh-CN" altLang="en-US">
                <a:solidFill>
                  <a:srgbClr val="FF3399"/>
                </a:solidFill>
                <a:latin typeface="+mn-lt"/>
                <a:ea typeface="+mn-ea"/>
              </a:rPr>
              <a:t>）上任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一点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P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+mn-ea"/>
              </a:rPr>
              <a:t>在该旋转下的对应点</a:t>
            </a:r>
            <a:r>
              <a:rPr lang="en-US" altLang="zh-CN" i="1" dirty="0">
                <a:solidFill>
                  <a:srgbClr val="0000FF"/>
                </a:solidFill>
                <a:latin typeface="+mn-lt"/>
                <a:ea typeface="+mn-ea"/>
              </a:rPr>
              <a:t>P′</a:t>
            </a:r>
            <a:r>
              <a:rPr lang="zh-CN" altLang="en-US">
                <a:solidFill>
                  <a:srgbClr val="0000FF"/>
                </a:solidFill>
                <a:latin typeface="+mn-lt"/>
                <a:ea typeface="+mn-ea"/>
              </a:rPr>
              <a:t>都在图形（</a:t>
            </a:r>
            <a:r>
              <a:rPr lang="en-US" altLang="zh-CN">
                <a:solidFill>
                  <a:srgbClr val="0000FF"/>
                </a:solidFill>
                <a:latin typeface="+mn-lt"/>
                <a:ea typeface="+mn-ea"/>
              </a:rPr>
              <a:t>Ⅱ</a:t>
            </a:r>
            <a:r>
              <a:rPr lang="zh-CN" altLang="en-US">
                <a:solidFill>
                  <a:srgbClr val="0000FF"/>
                </a:solidFill>
                <a:latin typeface="+mn-lt"/>
                <a:ea typeface="+mn-ea"/>
              </a:rPr>
              <a:t>）上</a:t>
            </a:r>
            <a:r>
              <a:rPr lang="en-US" altLang="zh-CN" dirty="0">
                <a:solidFill>
                  <a:srgbClr val="0000FF"/>
                </a:solidFill>
                <a:latin typeface="+mn-lt"/>
                <a:ea typeface="+mn-ea"/>
              </a:rPr>
              <a:t>. 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+mn-ea"/>
              </a:rPr>
              <a:t>同时，点</a:t>
            </a:r>
            <a:r>
              <a:rPr lang="en-US" altLang="zh-CN" i="1" dirty="0">
                <a:solidFill>
                  <a:srgbClr val="0000FF"/>
                </a:solidFill>
                <a:latin typeface="+mn-lt"/>
                <a:ea typeface="+mn-ea"/>
              </a:rPr>
              <a:t>P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+mn-ea"/>
              </a:rPr>
              <a:t>，</a:t>
            </a:r>
            <a:r>
              <a:rPr lang="en-US" altLang="zh-CN" i="1" dirty="0">
                <a:solidFill>
                  <a:srgbClr val="0000FF"/>
                </a:solidFill>
                <a:latin typeface="+mn-lt"/>
                <a:ea typeface="+mn-ea"/>
              </a:rPr>
              <a:t>O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+mn-ea"/>
              </a:rPr>
              <a:t>，</a:t>
            </a:r>
            <a:r>
              <a:rPr lang="en-US" altLang="zh-CN" i="1" dirty="0">
                <a:solidFill>
                  <a:srgbClr val="0000FF"/>
                </a:solidFill>
                <a:latin typeface="+mn-lt"/>
                <a:ea typeface="+mn-ea"/>
              </a:rPr>
              <a:t>P′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+mn-ea"/>
              </a:rPr>
              <a:t>在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一条直线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+mn-ea"/>
              </a:rPr>
              <a:t>上，且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点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O</a:t>
            </a:r>
            <a:r>
              <a:rPr lang="zh-CN" altLang="en-US" dirty="0">
                <a:solidFill>
                  <a:srgbClr val="FF3399"/>
                </a:solidFill>
                <a:latin typeface="+mn-lt"/>
                <a:ea typeface="+mn-ea"/>
              </a:rPr>
              <a:t>是线段</a:t>
            </a:r>
            <a:r>
              <a:rPr lang="en-US" altLang="zh-CN" i="1" dirty="0">
                <a:solidFill>
                  <a:srgbClr val="FF3399"/>
                </a:solidFill>
                <a:latin typeface="+mn-lt"/>
                <a:ea typeface="+mn-ea"/>
              </a:rPr>
              <a:t>PP′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的中点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40152" y="1768306"/>
            <a:ext cx="2950042" cy="1955572"/>
            <a:chOff x="5866966" y="1582739"/>
            <a:chExt cx="2950042" cy="1955572"/>
          </a:xfrm>
        </p:grpSpPr>
        <p:pic>
          <p:nvPicPr>
            <p:cNvPr id="20482" name="图片 3"/>
            <p:cNvPicPr>
              <a:picLocks noChangeAspect="1"/>
            </p:cNvPicPr>
            <p:nvPr/>
          </p:nvPicPr>
          <p:blipFill>
            <a:blip r:embed="rId1"/>
            <a:srcRect l="7491" r="9727" b="7200"/>
            <a:stretch>
              <a:fillRect/>
            </a:stretch>
          </p:blipFill>
          <p:spPr>
            <a:xfrm>
              <a:off x="6084168" y="1582739"/>
              <a:ext cx="2448272" cy="17811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文本框 1"/>
            <p:cNvSpPr txBox="1"/>
            <p:nvPr/>
          </p:nvSpPr>
          <p:spPr>
            <a:xfrm>
              <a:off x="5866966" y="3107424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B</a:t>
              </a:r>
              <a:endParaRPr lang="zh-CN" altLang="en-US" sz="2200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388424" y="2397126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A</a:t>
              </a:r>
              <a:endParaRPr lang="zh-CN" altLang="en-US" sz="2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42988" y="2920212"/>
            <a:ext cx="6985000" cy="1739770"/>
            <a:chOff x="1043608" y="3219624"/>
            <a:chExt cx="6984776" cy="1740769"/>
          </a:xfrm>
        </p:grpSpPr>
        <p:sp>
          <p:nvSpPr>
            <p:cNvPr id="6" name="矩形: 圆角 5"/>
            <p:cNvSpPr/>
            <p:nvPr/>
          </p:nvSpPr>
          <p:spPr>
            <a:xfrm>
              <a:off x="1043608" y="3219821"/>
              <a:ext cx="6984776" cy="1740572"/>
            </a:xfrm>
            <a:prstGeom prst="roundRect">
              <a:avLst/>
            </a:prstGeom>
            <a:solidFill>
              <a:srgbClr val="FF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533" name="文本框 4"/>
            <p:cNvSpPr txBox="1"/>
            <p:nvPr/>
          </p:nvSpPr>
          <p:spPr>
            <a:xfrm>
              <a:off x="1188239" y="3219624"/>
              <a:ext cx="6733761" cy="16687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中心对称的基本性质：    </a:t>
              </a:r>
              <a:endPara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    成中心对称的两个图形中，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对应点的连线经过对称中心，且被对称中心平分</a:t>
              </a:r>
              <a:r>
                <a:rPr lang="en-US" altLang="zh-CN" sz="24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.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2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668213"/>
            <a:ext cx="7557612" cy="1975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 descr="小网格"/>
          <p:cNvSpPr/>
          <p:nvPr/>
        </p:nvSpPr>
        <p:spPr>
          <a:xfrm>
            <a:off x="539552" y="217368"/>
            <a:ext cx="6987348" cy="113024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  如图，已知△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的中点为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 作</a:t>
            </a:r>
            <a:r>
              <a:rPr lang="zh-CN" altLang="en-US" sz="2400" b="1" dirty="0">
                <a:ea typeface="黑体" panose="02010609060101010101" charset="-122"/>
              </a:rPr>
              <a:t>出与△</a:t>
            </a:r>
            <a:r>
              <a:rPr lang="en-US" altLang="zh-CN" sz="2400" b="1" i="1" dirty="0">
                <a:ea typeface="黑体" panose="02010609060101010101" charset="-122"/>
              </a:rPr>
              <a:t>ABC</a:t>
            </a:r>
            <a:r>
              <a:rPr lang="zh-CN" altLang="en-US" sz="2400" b="1" dirty="0">
                <a:ea typeface="黑体" panose="02010609060101010101" charset="-122"/>
              </a:rPr>
              <a:t>关于点</a:t>
            </a:r>
            <a:r>
              <a:rPr lang="en-US" altLang="zh-CN" sz="2400" b="1" i="1" dirty="0">
                <a:ea typeface="黑体" panose="02010609060101010101" charset="-122"/>
              </a:rPr>
              <a:t>D</a:t>
            </a:r>
            <a:r>
              <a:rPr lang="zh-CN" altLang="en-US" sz="2400" b="1" dirty="0">
                <a:ea typeface="黑体" panose="02010609060101010101" charset="-122"/>
              </a:rPr>
              <a:t>成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中心对称的图形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545" y="1383987"/>
            <a:ext cx="6374522" cy="10437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200" b="1" dirty="0">
                <a:solidFill>
                  <a:srgbClr val="00B0F0"/>
                </a:solidFill>
              </a:rPr>
              <a:t>作法</a:t>
            </a:r>
            <a:r>
              <a:rPr lang="zh-CN" altLang="en-US" sz="2200" b="1" dirty="0">
                <a:solidFill>
                  <a:srgbClr val="FF3399"/>
                </a:solidFill>
              </a:rPr>
              <a:t>（</a:t>
            </a:r>
            <a:r>
              <a:rPr lang="en-US" altLang="zh-CN" sz="2200" b="1" dirty="0">
                <a:solidFill>
                  <a:srgbClr val="FF3399"/>
                </a:solidFill>
              </a:rPr>
              <a:t>1</a:t>
            </a:r>
            <a:r>
              <a:rPr lang="zh-CN" altLang="en-US" sz="2200" b="1" dirty="0">
                <a:solidFill>
                  <a:srgbClr val="FF3399"/>
                </a:solidFill>
              </a:rPr>
              <a:t>）连接</a:t>
            </a:r>
            <a:r>
              <a:rPr lang="en-US" altLang="zh-CN" sz="2200" b="1" i="1" dirty="0">
                <a:solidFill>
                  <a:srgbClr val="FF3399"/>
                </a:solidFill>
              </a:rPr>
              <a:t>BD</a:t>
            </a:r>
            <a:r>
              <a:rPr lang="zh-CN" altLang="en-US" sz="2200" b="1" dirty="0">
                <a:solidFill>
                  <a:srgbClr val="FF3399"/>
                </a:solidFill>
              </a:rPr>
              <a:t>并将其延长到</a:t>
            </a:r>
            <a:r>
              <a:rPr lang="en-US" altLang="zh-CN" sz="2200" b="1" i="1" dirty="0">
                <a:solidFill>
                  <a:srgbClr val="FF3399"/>
                </a:solidFill>
              </a:rPr>
              <a:t>B′</a:t>
            </a:r>
            <a:r>
              <a:rPr lang="zh-CN" altLang="en-US" sz="2200" b="1" dirty="0">
                <a:solidFill>
                  <a:srgbClr val="FF3399"/>
                </a:solidFill>
              </a:rPr>
              <a:t>，使得</a:t>
            </a:r>
            <a:r>
              <a:rPr lang="en-US" altLang="zh-CN" sz="2200" b="1" i="1" dirty="0">
                <a:solidFill>
                  <a:srgbClr val="FF3399"/>
                </a:solidFill>
              </a:rPr>
              <a:t>DB′</a:t>
            </a:r>
            <a:r>
              <a:rPr lang="en-US" altLang="zh-CN" sz="2200" b="1" dirty="0">
                <a:solidFill>
                  <a:srgbClr val="FF3399"/>
                </a:solidFill>
              </a:rPr>
              <a:t>=</a:t>
            </a:r>
            <a:r>
              <a:rPr lang="en-US" altLang="zh-CN" sz="2200" b="1" i="1" dirty="0">
                <a:solidFill>
                  <a:srgbClr val="FF3399"/>
                </a:solidFill>
              </a:rPr>
              <a:t>DB</a:t>
            </a:r>
            <a:r>
              <a:rPr lang="zh-CN" altLang="en-US" sz="2200" b="1" dirty="0">
                <a:solidFill>
                  <a:srgbClr val="FF3399"/>
                </a:solidFill>
              </a:rPr>
              <a:t>，于是点</a:t>
            </a:r>
            <a:r>
              <a:rPr lang="en-US" altLang="zh-CN" sz="2200" b="1" i="1" dirty="0">
                <a:solidFill>
                  <a:srgbClr val="FF3399"/>
                </a:solidFill>
              </a:rPr>
              <a:t>B</a:t>
            </a:r>
            <a:r>
              <a:rPr lang="zh-CN" altLang="en-US" sz="2200" b="1" dirty="0">
                <a:solidFill>
                  <a:srgbClr val="FF3399"/>
                </a:solidFill>
              </a:rPr>
              <a:t>在关于点</a:t>
            </a:r>
            <a:r>
              <a:rPr lang="en-US" altLang="zh-CN" sz="2200" b="1" i="1" dirty="0">
                <a:solidFill>
                  <a:srgbClr val="FF3399"/>
                </a:solidFill>
              </a:rPr>
              <a:t>D</a:t>
            </a:r>
            <a:r>
              <a:rPr lang="zh-CN" altLang="en-US" sz="2200" b="1" dirty="0">
                <a:solidFill>
                  <a:srgbClr val="FF3399"/>
                </a:solidFill>
              </a:rPr>
              <a:t>中心对称下的对应点是点</a:t>
            </a:r>
            <a:r>
              <a:rPr lang="en-US" altLang="zh-CN" sz="2200" b="1" i="1" dirty="0">
                <a:solidFill>
                  <a:srgbClr val="FF3399"/>
                </a:solidFill>
              </a:rPr>
              <a:t>B′</a:t>
            </a:r>
            <a:r>
              <a:rPr lang="zh-CN" altLang="en-US" sz="2200" b="1" dirty="0">
                <a:solidFill>
                  <a:srgbClr val="FF3399"/>
                </a:solidFill>
              </a:rPr>
              <a:t>；</a:t>
            </a:r>
            <a:endParaRPr lang="zh-CN" altLang="en-US" sz="2200" b="1" dirty="0">
              <a:solidFill>
                <a:srgbClr val="FF3399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544" y="2427734"/>
            <a:ext cx="5315948" cy="1551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200" b="1" dirty="0">
                <a:solidFill>
                  <a:srgbClr val="FF3399"/>
                </a:solidFill>
              </a:rPr>
              <a:t>（</a:t>
            </a:r>
            <a:r>
              <a:rPr lang="en-US" altLang="zh-CN" sz="2200" b="1" dirty="0">
                <a:solidFill>
                  <a:srgbClr val="FF3399"/>
                </a:solidFill>
              </a:rPr>
              <a:t>2</a:t>
            </a:r>
            <a:r>
              <a:rPr lang="zh-CN" altLang="en-US" sz="2200" b="1" dirty="0">
                <a:solidFill>
                  <a:srgbClr val="FF3399"/>
                </a:solidFill>
              </a:rPr>
              <a:t>） 由于</a:t>
            </a:r>
            <a:r>
              <a:rPr lang="en-US" altLang="zh-CN" sz="2200" b="1" i="1" dirty="0">
                <a:solidFill>
                  <a:srgbClr val="FF3399"/>
                </a:solidFill>
              </a:rPr>
              <a:t>D</a:t>
            </a:r>
            <a:r>
              <a:rPr lang="zh-CN" altLang="en-US" sz="2200" b="1" dirty="0">
                <a:solidFill>
                  <a:srgbClr val="FF3399"/>
                </a:solidFill>
              </a:rPr>
              <a:t>是线段</a:t>
            </a:r>
            <a:r>
              <a:rPr lang="en-US" altLang="zh-CN" sz="2200" b="1" i="1" dirty="0">
                <a:solidFill>
                  <a:srgbClr val="FF3399"/>
                </a:solidFill>
              </a:rPr>
              <a:t>AC</a:t>
            </a:r>
            <a:r>
              <a:rPr lang="zh-CN" altLang="en-US" sz="2200" b="1" dirty="0">
                <a:solidFill>
                  <a:srgbClr val="FF3399"/>
                </a:solidFill>
              </a:rPr>
              <a:t>的中点，因此在关于点</a:t>
            </a:r>
            <a:r>
              <a:rPr lang="en-US" altLang="zh-CN" sz="2200" b="1" i="1" dirty="0">
                <a:solidFill>
                  <a:srgbClr val="FF3399"/>
                </a:solidFill>
              </a:rPr>
              <a:t>D</a:t>
            </a:r>
            <a:r>
              <a:rPr lang="zh-CN" altLang="en-US" sz="2200" b="1" dirty="0">
                <a:solidFill>
                  <a:srgbClr val="FF3399"/>
                </a:solidFill>
              </a:rPr>
              <a:t>中心对称下，点</a:t>
            </a:r>
            <a:r>
              <a:rPr lang="en-US" altLang="zh-CN" sz="2200" b="1" i="1" dirty="0">
                <a:solidFill>
                  <a:srgbClr val="FF3399"/>
                </a:solidFill>
              </a:rPr>
              <a:t>A</a:t>
            </a:r>
            <a:r>
              <a:rPr lang="zh-CN" altLang="en-US" sz="2200" b="1" dirty="0">
                <a:solidFill>
                  <a:srgbClr val="FF3399"/>
                </a:solidFill>
              </a:rPr>
              <a:t>，</a:t>
            </a:r>
            <a:r>
              <a:rPr lang="en-US" altLang="zh-CN" sz="2200" b="1" i="1" dirty="0">
                <a:solidFill>
                  <a:srgbClr val="FF3399"/>
                </a:solidFill>
              </a:rPr>
              <a:t>C</a:t>
            </a:r>
            <a:r>
              <a:rPr lang="zh-CN" altLang="en-US" sz="2200" b="1" dirty="0">
                <a:solidFill>
                  <a:srgbClr val="FF3399"/>
                </a:solidFill>
              </a:rPr>
              <a:t>的对应点分别是点</a:t>
            </a:r>
            <a:r>
              <a:rPr lang="en-US" altLang="zh-CN" sz="2200" b="1" i="1" dirty="0">
                <a:solidFill>
                  <a:srgbClr val="FF3399"/>
                </a:solidFill>
              </a:rPr>
              <a:t>C</a:t>
            </a:r>
            <a:r>
              <a:rPr lang="zh-CN" altLang="en-US" sz="2200" b="1" dirty="0">
                <a:solidFill>
                  <a:srgbClr val="FF3399"/>
                </a:solidFill>
              </a:rPr>
              <a:t>，</a:t>
            </a:r>
            <a:r>
              <a:rPr lang="en-US" altLang="zh-CN" sz="2200" b="1" i="1" dirty="0">
                <a:solidFill>
                  <a:srgbClr val="FF3399"/>
                </a:solidFill>
              </a:rPr>
              <a:t>A</a:t>
            </a:r>
            <a:r>
              <a:rPr lang="zh-CN" altLang="en-US" sz="2200" b="1" dirty="0">
                <a:solidFill>
                  <a:srgbClr val="FF3399"/>
                </a:solidFill>
              </a:rPr>
              <a:t>；</a:t>
            </a:r>
            <a:endParaRPr lang="en-US" altLang="zh-CN" sz="2200" b="1" dirty="0">
              <a:solidFill>
                <a:srgbClr val="FF3399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7544" y="3904267"/>
            <a:ext cx="5315948" cy="10437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200" b="1" dirty="0">
                <a:solidFill>
                  <a:srgbClr val="FF3399"/>
                </a:solidFill>
              </a:rPr>
              <a:t>（</a:t>
            </a:r>
            <a:r>
              <a:rPr lang="en-US" altLang="zh-CN" sz="2200" b="1" dirty="0">
                <a:solidFill>
                  <a:srgbClr val="FF3399"/>
                </a:solidFill>
              </a:rPr>
              <a:t>3</a:t>
            </a:r>
            <a:r>
              <a:rPr lang="zh-CN" altLang="en-US" sz="2200" b="1" dirty="0">
                <a:solidFill>
                  <a:srgbClr val="FF3399"/>
                </a:solidFill>
              </a:rPr>
              <a:t>） 连接 </a:t>
            </a:r>
            <a:r>
              <a:rPr lang="en-US" altLang="zh-CN" sz="2200" b="1" i="1" dirty="0">
                <a:solidFill>
                  <a:srgbClr val="FF3399"/>
                </a:solidFill>
              </a:rPr>
              <a:t>AB′</a:t>
            </a:r>
            <a:r>
              <a:rPr lang="zh-CN" altLang="en-US" sz="2200" b="1" dirty="0">
                <a:solidFill>
                  <a:srgbClr val="FF3399"/>
                </a:solidFill>
              </a:rPr>
              <a:t>， </a:t>
            </a:r>
            <a:r>
              <a:rPr lang="en-US" altLang="zh-CN" sz="2200" b="1" i="1" dirty="0">
                <a:solidFill>
                  <a:srgbClr val="FF3399"/>
                </a:solidFill>
              </a:rPr>
              <a:t>C′B</a:t>
            </a:r>
            <a:r>
              <a:rPr lang="zh-CN" altLang="en-US" sz="2200" b="1" dirty="0">
                <a:solidFill>
                  <a:srgbClr val="FF3399"/>
                </a:solidFill>
              </a:rPr>
              <a:t>，则△</a:t>
            </a:r>
            <a:r>
              <a:rPr lang="en-US" altLang="zh-CN" sz="2200" b="1" i="1" dirty="0">
                <a:solidFill>
                  <a:srgbClr val="FF3399"/>
                </a:solidFill>
              </a:rPr>
              <a:t>CB′A </a:t>
            </a:r>
            <a:r>
              <a:rPr lang="zh-CN" altLang="en-US" sz="2200" b="1" dirty="0">
                <a:solidFill>
                  <a:srgbClr val="FF3399"/>
                </a:solidFill>
              </a:rPr>
              <a:t>是所求作的与△</a:t>
            </a:r>
            <a:r>
              <a:rPr lang="en-US" altLang="zh-CN" sz="2200" b="1" i="1" dirty="0">
                <a:solidFill>
                  <a:srgbClr val="FF3399"/>
                </a:solidFill>
              </a:rPr>
              <a:t>ABC</a:t>
            </a:r>
            <a:r>
              <a:rPr lang="zh-CN" altLang="en-US" sz="2200" b="1" dirty="0">
                <a:solidFill>
                  <a:srgbClr val="FF3399"/>
                </a:solidFill>
              </a:rPr>
              <a:t>关于点</a:t>
            </a:r>
            <a:r>
              <a:rPr lang="en-US" altLang="zh-CN" sz="2200" b="1" i="1" dirty="0">
                <a:solidFill>
                  <a:srgbClr val="FF3399"/>
                </a:solidFill>
              </a:rPr>
              <a:t>D</a:t>
            </a:r>
            <a:r>
              <a:rPr lang="zh-CN" altLang="en-US" sz="2200" b="1" dirty="0">
                <a:solidFill>
                  <a:srgbClr val="FF3399"/>
                </a:solidFill>
              </a:rPr>
              <a:t>成中心对称的图形</a:t>
            </a:r>
            <a:r>
              <a:rPr lang="en-US" altLang="zh-CN" sz="2200" b="1" dirty="0">
                <a:solidFill>
                  <a:srgbClr val="FF3399"/>
                </a:solidFill>
              </a:rPr>
              <a:t>.</a:t>
            </a:r>
            <a:endParaRPr lang="zh-CN" altLang="en-US" sz="2200" b="1" dirty="0">
              <a:solidFill>
                <a:srgbClr val="FF3399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940152" y="1687578"/>
            <a:ext cx="1806950" cy="2540356"/>
            <a:chOff x="6297459" y="1815924"/>
            <a:chExt cx="1806950" cy="2540356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6659563" y="2211710"/>
              <a:ext cx="1008781" cy="1008112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 flipV="1">
              <a:off x="7691204" y="2205562"/>
              <a:ext cx="11666" cy="180020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6651276" y="3217405"/>
              <a:ext cx="1052067" cy="760619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7527098" y="1815924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A</a:t>
              </a:r>
              <a:endParaRPr lang="zh-CN" altLang="en-US" sz="2200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297459" y="3039479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B</a:t>
              </a:r>
              <a:endParaRPr lang="zh-CN" altLang="en-US" sz="2200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500088" y="3925393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C</a:t>
              </a:r>
              <a:endParaRPr lang="zh-CN" altLang="en-US" sz="2200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675825" y="2693107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D</a:t>
              </a:r>
              <a:endParaRPr lang="zh-CN" altLang="en-US" sz="2200" dirty="0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7666615" y="3091275"/>
              <a:ext cx="61790" cy="553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6" name="直接连接符 35"/>
          <p:cNvCxnSpPr>
            <a:endCxn id="33" idx="6"/>
          </p:cNvCxnSpPr>
          <p:nvPr/>
        </p:nvCxnSpPr>
        <p:spPr>
          <a:xfrm flipV="1">
            <a:off x="6303148" y="2990589"/>
            <a:ext cx="1067950" cy="107501"/>
          </a:xfrm>
          <a:prstGeom prst="line">
            <a:avLst/>
          </a:prstGeom>
          <a:ln w="19050">
            <a:solidFill>
              <a:srgbClr val="FF33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7378579" y="2881895"/>
            <a:ext cx="1067950" cy="107501"/>
          </a:xfrm>
          <a:prstGeom prst="line">
            <a:avLst/>
          </a:prstGeom>
          <a:ln w="19050">
            <a:solidFill>
              <a:srgbClr val="FF33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8385490" y="2507885"/>
            <a:ext cx="57899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solidFill>
                  <a:srgbClr val="FF3399"/>
                </a:solidFill>
                <a:ea typeface="宋体" panose="02010600030101010101" pitchFamily="2" charset="-122"/>
              </a:rPr>
              <a:t>B′</a:t>
            </a:r>
            <a:endParaRPr lang="zh-CN" altLang="en-US" sz="2200" dirty="0">
              <a:solidFill>
                <a:srgbClr val="FF3399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7355911" y="2869525"/>
            <a:ext cx="1123634" cy="1007891"/>
          </a:xfrm>
          <a:prstGeom prst="line">
            <a:avLst/>
          </a:prstGeom>
          <a:ln w="28575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 flipV="1">
            <a:off x="7327974" y="2074949"/>
            <a:ext cx="1126036" cy="794576"/>
          </a:xfrm>
          <a:prstGeom prst="line">
            <a:avLst/>
          </a:prstGeom>
          <a:ln w="28575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 descr="小网格"/>
          <p:cNvSpPr/>
          <p:nvPr/>
        </p:nvSpPr>
        <p:spPr>
          <a:xfrm>
            <a:off x="467544" y="915382"/>
            <a:ext cx="8255000" cy="5762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如图，将线段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绕它的中点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旋转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180°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 你会发现什么？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9460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EFF3EA"/>
              </a:clrFrom>
              <a:clrTo>
                <a:srgbClr val="EFF3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712" y="1563638"/>
            <a:ext cx="3551238" cy="1017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: 圆角 8">
            <a:hlinkClick r:id="rId2" action="ppaction://hlinkfile"/>
          </p:cNvPr>
          <p:cNvSpPr/>
          <p:nvPr/>
        </p:nvSpPr>
        <p:spPr>
          <a:xfrm>
            <a:off x="5867500" y="1816050"/>
            <a:ext cx="1512888" cy="576263"/>
          </a:xfrm>
          <a:prstGeom prst="roundRect">
            <a:avLst/>
          </a:prstGeom>
          <a:solidFill>
            <a:srgbClr val="FE97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点击打开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2" descr="小网格"/>
          <p:cNvSpPr>
            <a:spLocks noChangeArrowheads="1"/>
          </p:cNvSpPr>
          <p:nvPr/>
        </p:nvSpPr>
        <p:spPr bwMode="auto">
          <a:xfrm>
            <a:off x="396181" y="2499742"/>
            <a:ext cx="8280275" cy="17272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       如果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一个图形绕一个点旋转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180°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所得到的像与原来的图形互相重合，那么这个图形叫作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中心对称图形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，这个点叫作图形的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对称中心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267494"/>
            <a:ext cx="2376264" cy="659290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1007604" y="4261456"/>
            <a:ext cx="7128792" cy="5762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线段是中心对称图形，线段的中点是它的对称中心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3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1837</Words>
  <Application>WPS 演示</Application>
  <PresentationFormat>全屏显示(16:9)</PresentationFormat>
  <Paragraphs>199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自定义设计方案</vt:lpstr>
      <vt:lpstr>2_自定义设计方案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685</cp:revision>
  <dcterms:created xsi:type="dcterms:W3CDTF">2015-08-27T07:30:00Z</dcterms:created>
  <dcterms:modified xsi:type="dcterms:W3CDTF">2026-01-05T08:54:22Z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5A70420E9E5944AC90FD50430DFC9908</vt:lpwstr>
  </property>
</Properties>
</file>