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7"/>
  </p:notesMasterIdLst>
  <p:sldIdLst>
    <p:sldId id="274" r:id="rId4"/>
    <p:sldId id="396" r:id="rId5"/>
    <p:sldId id="349" r:id="rId6"/>
    <p:sldId id="399" r:id="rId7"/>
    <p:sldId id="387" r:id="rId8"/>
    <p:sldId id="388" r:id="rId9"/>
    <p:sldId id="389" r:id="rId10"/>
    <p:sldId id="400" r:id="rId11"/>
    <p:sldId id="401" r:id="rId12"/>
    <p:sldId id="390" r:id="rId13"/>
    <p:sldId id="402" r:id="rId14"/>
    <p:sldId id="377" r:id="rId15"/>
    <p:sldId id="392" r:id="rId16"/>
    <p:sldId id="394" r:id="rId17"/>
    <p:sldId id="378" r:id="rId18"/>
    <p:sldId id="336" r:id="rId19"/>
    <p:sldId id="335" r:id="rId20"/>
    <p:sldId id="285" r:id="rId21"/>
    <p:sldId id="370" r:id="rId22"/>
    <p:sldId id="371" r:id="rId23"/>
    <p:sldId id="393" r:id="rId24"/>
    <p:sldId id="273" r:id="rId25"/>
    <p:sldId id="406" r:id="rId26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28" userDrawn="1">
          <p15:clr>
            <a:srgbClr val="A4A3A4"/>
          </p15:clr>
        </p15:guide>
        <p15:guide id="3" orient="horz" pos="2949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FFFC"/>
    <a:srgbClr val="EBF6F7"/>
    <a:srgbClr val="FAFF72"/>
    <a:srgbClr val="FFFFCC"/>
    <a:srgbClr val="EEDEB0"/>
    <a:srgbClr val="FE9700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88" d="100"/>
          <a:sy n="88" d="100"/>
        </p:scale>
        <p:origin x="90" y="858"/>
      </p:cViewPr>
      <p:guideLst>
        <p:guide orient="horz" pos="1632"/>
        <p:guide orient="horz" pos="728"/>
        <p:guide orient="horz" pos="2949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1F506F1-C3CB-491A-8D92-8738D2ED855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C0DD53-EC3A-41DB-AC7B-3F10C61B358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6D5B8B-DBB0-476A-94A3-BF05A606E1E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3FFAEC-8CC9-4096-A626-FE668945643A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521" y="2064790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28848" y="2141259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52684" y="10109762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31311" y="9113828"/>
                    <a:ext cx="768348" cy="933449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4716" y="9204135"/>
                    <a:ext cx="761999" cy="846667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61779" y="9204029"/>
                    <a:ext cx="770465" cy="84243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6436" y="10225921"/>
                    <a:ext cx="461432" cy="12996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9610" y="9105543"/>
                    <a:ext cx="960965" cy="963083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14797" y="3933592"/>
                  <a:ext cx="1236132" cy="12234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62480" y="13272183"/>
                    <a:ext cx="3021130" cy="1632776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289" y="13930934"/>
                    <a:ext cx="149916" cy="224872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4319" y="13789247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92792" y="13700045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7438" y="13618835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8766" y="13549223"/>
                    <a:ext cx="14665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75726" y="13470216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749" y="14303706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557" y="14227883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883" y="14151753"/>
                    <a:ext cx="149916" cy="218354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911" y="14101654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736" y="14023753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501905" y="13627013"/>
                    <a:ext cx="2926617" cy="140790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612" y="3780720"/>
                    <a:ext cx="1988621" cy="36323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612" y="3780720"/>
                    <a:ext cx="1988621" cy="36323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5" y="3796542"/>
                    <a:ext cx="431173" cy="365844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3163" y="3868897"/>
                    <a:ext cx="248250" cy="107141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53.emf"/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55.emf"/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1" Type="http://schemas.openxmlformats.org/officeDocument/2006/relationships/image" Target="../media/image6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emf"/><Relationship Id="rId1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5750" y="1419622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latin typeface="+mn-lt"/>
                <a:ea typeface="+mn-ea"/>
                <a:cs typeface="+mn-ea"/>
              </a:rPr>
              <a:t>第</a:t>
            </a:r>
            <a:r>
              <a:rPr lang="en-US" altLang="zh-CN" sz="4000" b="1" dirty="0">
                <a:latin typeface="+mn-lt"/>
                <a:ea typeface="+mn-ea"/>
                <a:cs typeface="+mn-ea"/>
              </a:rPr>
              <a:t>1</a:t>
            </a:r>
            <a:r>
              <a:rPr lang="zh-CN" altLang="en-US" sz="4000" b="1" dirty="0">
                <a:latin typeface="+mn-lt"/>
                <a:ea typeface="+mn-ea"/>
                <a:cs typeface="+mn-ea"/>
              </a:rPr>
              <a:t>课时</a:t>
            </a:r>
            <a:endParaRPr lang="en-US" altLang="zh-CN" sz="4000" b="1" dirty="0"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多边形及其内角和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3232" y="2210916"/>
            <a:ext cx="1246188" cy="97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777" y="2571750"/>
            <a:ext cx="1631950" cy="1560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402" y="2589212"/>
            <a:ext cx="1804987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752" y="2500312"/>
            <a:ext cx="1709737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文本框 11"/>
          <p:cNvSpPr txBox="1"/>
          <p:nvPr/>
        </p:nvSpPr>
        <p:spPr>
          <a:xfrm>
            <a:off x="1722214" y="4068762"/>
            <a:ext cx="1168400" cy="363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五边形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1" name="文本框 12"/>
          <p:cNvSpPr txBox="1"/>
          <p:nvPr/>
        </p:nvSpPr>
        <p:spPr>
          <a:xfrm>
            <a:off x="3778027" y="4087812"/>
            <a:ext cx="1168400" cy="363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六边形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2" name="文本框 13"/>
          <p:cNvSpPr txBox="1"/>
          <p:nvPr/>
        </p:nvSpPr>
        <p:spPr>
          <a:xfrm>
            <a:off x="6048152" y="4124325"/>
            <a:ext cx="1169987" cy="363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七边形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267279"/>
            <a:ext cx="2232248" cy="61602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1059343"/>
            <a:ext cx="7718996" cy="11523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        在下列各个多边形中，任取一个顶点，画出通过该顶点的所有对角线，并完成表格。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500" y="173355"/>
            <a:ext cx="5955665" cy="1993900"/>
            <a:chOff x="2500" y="499"/>
            <a:chExt cx="9379" cy="3140"/>
          </a:xfrm>
        </p:grpSpPr>
        <p:pic>
          <p:nvPicPr>
            <p:cNvPr id="26627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0" y="622"/>
              <a:ext cx="2570" cy="24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8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5" y="649"/>
              <a:ext cx="2842" cy="2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9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85" y="509"/>
              <a:ext cx="2692" cy="26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0" name="文本框 11"/>
            <p:cNvSpPr txBox="1"/>
            <p:nvPr/>
          </p:nvSpPr>
          <p:spPr>
            <a:xfrm>
              <a:off x="2812" y="2979"/>
              <a:ext cx="1840" cy="5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五边形</a:t>
              </a:r>
              <a:endPara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31" name="文本框 12"/>
            <p:cNvSpPr txBox="1"/>
            <p:nvPr/>
          </p:nvSpPr>
          <p:spPr>
            <a:xfrm>
              <a:off x="6050" y="3009"/>
              <a:ext cx="1840" cy="5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六边形</a:t>
              </a:r>
              <a:endPara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32" name="文本框 13"/>
            <p:cNvSpPr txBox="1"/>
            <p:nvPr/>
          </p:nvSpPr>
          <p:spPr>
            <a:xfrm>
              <a:off x="9625" y="3067"/>
              <a:ext cx="1842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七边形</a:t>
              </a:r>
              <a:endPara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2" y="629"/>
              <a:ext cx="2130" cy="24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2" y="649"/>
              <a:ext cx="2185" cy="2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35" y="499"/>
              <a:ext cx="2445" cy="2633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6" name="表格 2"/>
          <p:cNvGraphicFramePr>
            <a:graphicFrameLocks noGrp="1"/>
          </p:cNvGraphicFramePr>
          <p:nvPr/>
        </p:nvGraphicFramePr>
        <p:xfrm>
          <a:off x="272415" y="2212340"/>
          <a:ext cx="8574025" cy="266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4605"/>
                <a:gridCol w="1404000"/>
                <a:gridCol w="1404000"/>
                <a:gridCol w="1404000"/>
                <a:gridCol w="439420"/>
                <a:gridCol w="1368000"/>
              </a:tblGrid>
              <a:tr h="5137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图形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五边形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六边形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七边形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 dirty="0"/>
                        <a:t>···</a:t>
                      </a:r>
                      <a:endParaRPr lang="en-US" altLang="zh-CN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 i="1" dirty="0"/>
                        <a:t>n</a:t>
                      </a:r>
                      <a:r>
                        <a:rPr lang="zh-CN" altLang="en-US" sz="2000" b="1" dirty="0"/>
                        <a:t>边形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边数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en-US" altLang="zh-CN" sz="2000" b="1" dirty="0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7</a:t>
                      </a:r>
                      <a:endParaRPr lang="en-US" altLang="zh-CN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 i="1"/>
                        <a:t>···</a:t>
                      </a:r>
                      <a:endParaRPr lang="en-US" altLang="zh-CN" sz="2000" b="1" i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 i="1"/>
                        <a:t>n</a:t>
                      </a:r>
                      <a:endParaRPr lang="en-US" altLang="zh-CN" sz="2000" b="1" i="1"/>
                    </a:p>
                  </a:txBody>
                  <a:tcPr marL="91426" marR="91426" marT="45686" marB="45686" anchor="ctr"/>
                </a:tc>
              </a:tr>
              <a:tr h="721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从一个顶点出发的对角线条数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/>
                        <a:t>···</a:t>
                      </a:r>
                      <a:endParaRPr lang="en-US" altLang="zh-CN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1"/>
                    </a:p>
                  </a:txBody>
                  <a:tcPr marL="91426" marR="91426" marT="45686" marB="45686" anchor="ctr"/>
                </a:tc>
              </a:tr>
              <a:tr h="521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可分成三角形的个数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/>
                        <a:t>···</a:t>
                      </a:r>
                      <a:endParaRPr lang="en-US" altLang="zh-CN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1"/>
                    </a:p>
                  </a:txBody>
                  <a:tcPr marL="91426" marR="91426" marT="45686" marB="45686" anchor="ctr"/>
                </a:tc>
              </a:tr>
              <a:tr h="5137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多边形的内角和</a:t>
                      </a:r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26" marR="91426" marT="45686" marB="4568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/>
                        <a:t>···</a:t>
                      </a:r>
                      <a:endParaRPr lang="en-US" altLang="zh-CN" sz="2000" b="1"/>
                    </a:p>
                  </a:txBody>
                  <a:tcPr marL="91426" marR="91426" marT="45686" marB="4568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1"/>
                    </a:p>
                  </a:txBody>
                  <a:tcPr marL="91426" marR="91426" marT="45686" marB="45686" anchor="ctr"/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3289300" y="3255010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2</a:t>
            </a: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76525" y="4408805"/>
            <a:ext cx="1873250" cy="429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(5-2)×180</a:t>
            </a: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cs typeface="+mn-cs"/>
              </a:rPr>
              <a:t>°</a:t>
            </a:r>
            <a:endParaRPr kumimoji="0" lang="en-US" altLang="zh-CN" sz="2200" b="1" kern="1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89300" y="3903663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3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84320" y="4408170"/>
            <a:ext cx="1873250" cy="430213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(6-2)×180°</a:t>
            </a: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3125" y="3254693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3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2490" y="3903663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4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87035" y="4408805"/>
            <a:ext cx="1873250" cy="430213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(7-2)×180°</a:t>
            </a: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80125" y="3254693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4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79490" y="3903663"/>
            <a:ext cx="503238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5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09218" y="3254693"/>
            <a:ext cx="863600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i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n</a:t>
            </a: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-</a:t>
            </a:r>
            <a:r>
              <a:rPr kumimoji="0" lang="en-US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3</a:t>
            </a:r>
            <a:endParaRPr kumimoji="0" 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15835" y="4408488"/>
            <a:ext cx="1873250" cy="430213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(</a:t>
            </a:r>
            <a:r>
              <a:rPr kumimoji="0" lang="en-US" altLang="zh-CN" sz="2200" b="1" i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n</a:t>
            </a: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-2)×180°</a:t>
            </a: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09218" y="3903028"/>
            <a:ext cx="863600" cy="4298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200" b="1" i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n</a:t>
            </a:r>
            <a:r>
              <a:rPr kumimoji="0" lang="en-US" altLang="zh-CN" sz="2200" b="1" kern="1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</a:rPr>
              <a:t>-2</a:t>
            </a: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9" grpId="0"/>
      <p:bldP spid="10" grpId="0"/>
      <p:bldP spid="14" grpId="0"/>
      <p:bldP spid="33" grpId="0"/>
      <p:bldP spid="36" grpId="0"/>
      <p:bldP spid="37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9340" y="871220"/>
            <a:ext cx="2788285" cy="2363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23215" y="600710"/>
            <a:ext cx="5956935" cy="2330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边形与任一顶点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不相邻的顶点均有</a:t>
            </a:r>
            <a:r>
              <a:rPr lang="en-US" altLang="zh-CN" sz="28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(</a:t>
            </a:r>
            <a:r>
              <a:rPr lang="en-US" altLang="zh-CN" sz="28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n</a:t>
            </a:r>
            <a:r>
              <a:rPr lang="en-US" altLang="zh-CN" sz="28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-3)</a:t>
            </a:r>
            <a:r>
              <a:rPr lang="zh-CN" altLang="en-US" sz="28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个，因而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从某一顶点出发有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条对角线，于是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···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被分成了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个三角形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541780" y="3990340"/>
            <a:ext cx="6059805" cy="602615"/>
          </a:xfrm>
          <a:prstGeom prst="roundRect">
            <a:avLst>
              <a:gd name="adj" fmla="val 3102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n 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边形的内角和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等于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</a:t>
            </a:r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n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-2) ·180°.</a:t>
            </a:r>
            <a:endParaRPr lang="en-US" altLang="zh-CN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3215" y="2747645"/>
            <a:ext cx="5956935" cy="1210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因此，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边形的内角和等于这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个三角形的内角和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3"/>
          <p:cNvSpPr txBox="1"/>
          <p:nvPr/>
        </p:nvSpPr>
        <p:spPr>
          <a:xfrm>
            <a:off x="1043236" y="1086110"/>
            <a:ext cx="691314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还可以用其他方法求 </a:t>
            </a:r>
            <a:r>
              <a:rPr lang="en-US" altLang="zh-CN" sz="2800" b="1" i="1" dirty="0">
                <a:latin typeface="+mn-lt"/>
                <a:ea typeface="黑体" panose="02010609060101010101" charset="-122"/>
              </a:rPr>
              <a:t>n 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边形的内角和吗？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1700586"/>
            <a:ext cx="3016250" cy="290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84213" y="2874963"/>
            <a:ext cx="4751883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n·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180°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-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360°=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-2)·180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°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148" y="339502"/>
            <a:ext cx="2381691" cy="661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/>
          <p:nvPr/>
        </p:nvSpPr>
        <p:spPr>
          <a:xfrm>
            <a:off x="755576" y="854313"/>
            <a:ext cx="7272808" cy="11523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        如果一个四边形的一组对角互补，那么另一组对角有什么关系？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2177971"/>
            <a:ext cx="2916237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295400" y="2485232"/>
            <a:ext cx="3924300" cy="13031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180°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则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180°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6"/>
          <p:cNvSpPr txBox="1"/>
          <p:nvPr/>
        </p:nvSpPr>
        <p:spPr>
          <a:xfrm>
            <a:off x="684213" y="217314"/>
            <a:ext cx="77755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例 </a:t>
            </a:r>
            <a:r>
              <a:rPr lang="en-US" altLang="zh-CN" sz="2400" b="1" dirty="0">
                <a:solidFill>
                  <a:srgbClr val="00B0F0"/>
                </a:solidFill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） 十边形的内角和是多少度？</a:t>
            </a:r>
            <a:endParaRPr lang="zh-CN" altLang="en-US" sz="2400" b="1" dirty="0">
              <a:latin typeface="+mn-lt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） 一个多边形的内角和等于 </a:t>
            </a:r>
            <a:r>
              <a:rPr lang="en-US" altLang="zh-CN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1980°</a:t>
            </a:r>
            <a:r>
              <a:rPr lang="zh-CN" altLang="en-US" sz="2400" b="1" dirty="0">
                <a:latin typeface="+mn-lt"/>
                <a:ea typeface="黑体" panose="02010609060101010101" charset="-122"/>
                <a:cs typeface="Times New Roman" panose="02020603050405020304" pitchFamily="18" charset="0"/>
              </a:rPr>
              <a:t>，它是几边形？</a:t>
            </a:r>
            <a:endParaRPr lang="zh-CN" altLang="en-US" sz="2400" b="1" dirty="0">
              <a:latin typeface="+mn-lt"/>
              <a:ea typeface="黑体" panose="02010609060101010101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27014" y="1347614"/>
            <a:ext cx="7362825" cy="12167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）十边形的内角和是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(10-2)×180°= 1440°.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55576" y="2506489"/>
            <a:ext cx="6713538" cy="24170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）设这个多边形的边数为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，则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-2)×180°= 1980°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解得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13.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所以这是一个十三边形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467544" y="937394"/>
            <a:ext cx="7992243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已知过一个多边形某个顶点的所有对角线，将这个多边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形分成了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10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个三角形，则这个多边形是几边形？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162" y="2050514"/>
            <a:ext cx="487172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解</a:t>
            </a:r>
            <a:r>
              <a:rPr kumimoji="0" 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：</a:t>
            </a: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由于</a:t>
            </a:r>
            <a:r>
              <a:rPr kumimoji="0" lang="zh-CN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从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 </a:t>
            </a: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边形的</a:t>
            </a:r>
            <a:r>
              <a:rPr kumimoji="0" lang="zh-CN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某一顶</a:t>
            </a: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点</a:t>
            </a:r>
            <a:r>
              <a:rPr kumimoji="0" lang="zh-CN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除法有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4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-3)</a:t>
            </a:r>
            <a:r>
              <a:rPr kumimoji="0" lang="zh-CN" altLang="en-US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条</a:t>
            </a: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对角线</a:t>
            </a:r>
            <a:r>
              <a:rPr kumimoji="0" 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可把这个多边形分成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</a:t>
            </a:r>
            <a:r>
              <a:rPr kumimoji="0" lang="en-US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-2</a:t>
            </a: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)个三角形</a:t>
            </a:r>
            <a:r>
              <a:rPr kumimoji="0" 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故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-2=10</a:t>
            </a:r>
            <a:r>
              <a:rPr kumimoji="0" 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endParaRPr kumimoji="0" 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 </a:t>
            </a:r>
            <a:r>
              <a:rPr kumimoji="0" lang="en-US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=12</a:t>
            </a: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</a:t>
            </a: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kumimoji="0" 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sz="2400" b="1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故这个多边形为十二边形</a:t>
            </a:r>
            <a:r>
              <a:rPr kumimoji="0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</a:t>
            </a:r>
            <a:endParaRPr kumimoji="0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0" y="1990725"/>
            <a:ext cx="2921000" cy="292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355296"/>
            <a:ext cx="2252596" cy="632278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 flipH="1">
            <a:off x="4716016" y="768117"/>
            <a:ext cx="282532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2"/>
          <p:cNvSpPr txBox="1"/>
          <p:nvPr/>
        </p:nvSpPr>
        <p:spPr>
          <a:xfrm>
            <a:off x="501282" y="555526"/>
            <a:ext cx="7162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）正十二边形每一个内角是多少度？ 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）一个多边形的内角和等于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216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0°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，它是几边形？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4050" y="1678940"/>
            <a:ext cx="7806055" cy="1050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解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: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）正十二边形的内角和为 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(12-2)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×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180°= 1800°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每一个内角的度数为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1800°÷ 12 = 150°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748" name="文本框 9"/>
          <p:cNvSpPr txBox="1"/>
          <p:nvPr/>
        </p:nvSpPr>
        <p:spPr>
          <a:xfrm flipH="1">
            <a:off x="5995152" y="721028"/>
            <a:ext cx="282532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P4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725731" y="2801764"/>
            <a:ext cx="6713538" cy="2009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）设这个多边形的边数为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，则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-2)×180°= 2160°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解得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14.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所以这是一个十四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3796" name="文本框 4"/>
          <p:cNvSpPr txBox="1"/>
          <p:nvPr/>
        </p:nvSpPr>
        <p:spPr>
          <a:xfrm>
            <a:off x="821433" y="1203325"/>
            <a:ext cx="7777360" cy="3242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下列说法正确的是（        ）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A.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各边相等的多边形叫正多边形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B.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各角相等的多边形叫正多边形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C.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各边相等，各角也相等的多边形叫正多边形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D.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各边或各角相等的多边形叫正多边形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4008" y="1328450"/>
            <a:ext cx="6207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1043608" y="1203598"/>
            <a:ext cx="7344815" cy="25958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某学生在分别计算四个多边形的内角和时，得到下列四个答案，其中错误的是（         ）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A. 180°                     B.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540°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C.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1900°                   D. 1080°</a:t>
            </a:r>
            <a:endParaRPr lang="zh-CN" altLang="en-US" sz="28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2279" y="1978297"/>
            <a:ext cx="6207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8888" y="1308894"/>
            <a:ext cx="4572000" cy="650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书桌桌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面是什么形状？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9205" y="2002790"/>
            <a:ext cx="635508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作业本的每一张纸是什么形状？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8888" y="2736850"/>
            <a:ext cx="6553200" cy="1133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若把长方形的一张纸剪去一角，会出现什么形状的图形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437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框 9"/>
          <p:cNvSpPr txBox="1"/>
          <p:nvPr/>
        </p:nvSpPr>
        <p:spPr>
          <a:xfrm>
            <a:off x="683568" y="1186882"/>
            <a:ext cx="7920682" cy="26001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如果一个多边形截去一个角（截线不过顶点） 之后，所形成的多边形的内角和是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2 520°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，那么原多边形的边数是（          ）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19               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17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 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         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13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1643" y="2624594"/>
            <a:ext cx="6207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"/>
          <p:cNvSpPr txBox="1"/>
          <p:nvPr/>
        </p:nvSpPr>
        <p:spPr>
          <a:xfrm>
            <a:off x="467544" y="771550"/>
            <a:ext cx="8135937" cy="12167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已知两个多边形的内角和为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1800°,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且两个多边形的边数之比为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5 ,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则这两个多边形分别是几边形？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988" y="1923678"/>
            <a:ext cx="8135936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解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: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设两个多边形的边数分别为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和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,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则它们的内角和分别为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2)×180°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和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(5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2)×180°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所以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2)×180°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(5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2)×180°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＝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1800°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解得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＝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∴ 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＝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．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答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这两个多边形分别为四边形和十边形．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697" y="909618"/>
            <a:ext cx="3054350" cy="2589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83568" y="1347614"/>
            <a:ext cx="4680520" cy="17125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边形从任一顶点出发有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条对角线，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边形被分成了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个三角形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541780" y="3733800"/>
            <a:ext cx="6059805" cy="602615"/>
          </a:xfrm>
          <a:prstGeom prst="roundRect">
            <a:avLst>
              <a:gd name="adj" fmla="val 3102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n 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边形的内角和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等于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</a:t>
            </a:r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n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-2) ·180°.</a:t>
            </a:r>
            <a:endParaRPr lang="en-US" altLang="zh-CN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5"/>
          <p:cNvSpPr txBox="1"/>
          <p:nvPr/>
        </p:nvSpPr>
        <p:spPr>
          <a:xfrm>
            <a:off x="611560" y="771550"/>
            <a:ext cx="7831212" cy="10767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+mn-lt"/>
                <a:ea typeface="黑体" panose="02010609060101010101" charset="-122"/>
              </a:rPr>
              <a:t>        下图是三种窗户的示意图，请从图中抽象出一些多边形，这些多边形有什么特征？</a:t>
            </a:r>
            <a:endParaRPr lang="zh-CN" altLang="en-US" sz="26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4" y="1925013"/>
            <a:ext cx="2002014" cy="20148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678" y="1925013"/>
            <a:ext cx="2002014" cy="1981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4363" y="1923569"/>
            <a:ext cx="2002013" cy="2002013"/>
          </a:xfrm>
          <a:prstGeom prst="rect">
            <a:avLst/>
          </a:prstGeom>
        </p:spPr>
      </p:pic>
      <p:sp>
        <p:nvSpPr>
          <p:cNvPr id="13" name="任意多边形: 形状 12"/>
          <p:cNvSpPr/>
          <p:nvPr/>
        </p:nvSpPr>
        <p:spPr>
          <a:xfrm>
            <a:off x="1295400" y="2418666"/>
            <a:ext cx="272143" cy="457200"/>
          </a:xfrm>
          <a:custGeom>
            <a:avLst/>
            <a:gdLst>
              <a:gd name="connsiteX0" fmla="*/ 272143 w 272143"/>
              <a:gd name="connsiteY0" fmla="*/ 315686 h 457200"/>
              <a:gd name="connsiteX1" fmla="*/ 272143 w 272143"/>
              <a:gd name="connsiteY1" fmla="*/ 0 h 457200"/>
              <a:gd name="connsiteX2" fmla="*/ 0 w 272143"/>
              <a:gd name="connsiteY2" fmla="*/ 141515 h 457200"/>
              <a:gd name="connsiteX3" fmla="*/ 0 w 272143"/>
              <a:gd name="connsiteY3" fmla="*/ 457200 h 457200"/>
              <a:gd name="connsiteX4" fmla="*/ 272143 w 272143"/>
              <a:gd name="connsiteY4" fmla="*/ 315686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143" h="457200">
                <a:moveTo>
                  <a:pt x="272143" y="315686"/>
                </a:moveTo>
                <a:lnTo>
                  <a:pt x="272143" y="0"/>
                </a:lnTo>
                <a:lnTo>
                  <a:pt x="0" y="141515"/>
                </a:lnTo>
                <a:lnTo>
                  <a:pt x="0" y="457200"/>
                </a:lnTo>
                <a:lnTo>
                  <a:pt x="272143" y="315686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1567543" y="3051892"/>
            <a:ext cx="359229" cy="337458"/>
          </a:xfrm>
          <a:custGeom>
            <a:avLst/>
            <a:gdLst>
              <a:gd name="connsiteX0" fmla="*/ 152400 w 359229"/>
              <a:gd name="connsiteY0" fmla="*/ 0 h 337458"/>
              <a:gd name="connsiteX1" fmla="*/ 0 w 359229"/>
              <a:gd name="connsiteY1" fmla="*/ 65315 h 337458"/>
              <a:gd name="connsiteX2" fmla="*/ 10886 w 359229"/>
              <a:gd name="connsiteY2" fmla="*/ 228600 h 337458"/>
              <a:gd name="connsiteX3" fmla="*/ 239486 w 359229"/>
              <a:gd name="connsiteY3" fmla="*/ 337458 h 337458"/>
              <a:gd name="connsiteX4" fmla="*/ 359229 w 359229"/>
              <a:gd name="connsiteY4" fmla="*/ 304800 h 337458"/>
              <a:gd name="connsiteX5" fmla="*/ 359229 w 359229"/>
              <a:gd name="connsiteY5" fmla="*/ 97972 h 337458"/>
              <a:gd name="connsiteX6" fmla="*/ 152400 w 359229"/>
              <a:gd name="connsiteY6" fmla="*/ 0 h 337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229" h="337458">
                <a:moveTo>
                  <a:pt x="152400" y="0"/>
                </a:moveTo>
                <a:lnTo>
                  <a:pt x="0" y="65315"/>
                </a:lnTo>
                <a:lnTo>
                  <a:pt x="10886" y="228600"/>
                </a:lnTo>
                <a:lnTo>
                  <a:pt x="239486" y="337458"/>
                </a:lnTo>
                <a:lnTo>
                  <a:pt x="359229" y="304800"/>
                </a:lnTo>
                <a:lnTo>
                  <a:pt x="359229" y="97972"/>
                </a:lnTo>
                <a:lnTo>
                  <a:pt x="152400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 rot="5400000">
            <a:off x="1695998" y="2739135"/>
            <a:ext cx="457200" cy="359229"/>
          </a:xfrm>
          <a:prstGeom prst="hexagon">
            <a:avLst>
              <a:gd name="adj" fmla="val 31060"/>
              <a:gd name="vf" fmla="val 11547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3466699" y="2211246"/>
            <a:ext cx="463044" cy="392477"/>
          </a:xfrm>
          <a:custGeom>
            <a:avLst/>
            <a:gdLst>
              <a:gd name="connsiteX0" fmla="*/ 272143 w 468086"/>
              <a:gd name="connsiteY0" fmla="*/ 0 h 370114"/>
              <a:gd name="connsiteX1" fmla="*/ 468086 w 468086"/>
              <a:gd name="connsiteY1" fmla="*/ 206829 h 370114"/>
              <a:gd name="connsiteX2" fmla="*/ 315686 w 468086"/>
              <a:gd name="connsiteY2" fmla="*/ 370114 h 370114"/>
              <a:gd name="connsiteX3" fmla="*/ 0 w 468086"/>
              <a:gd name="connsiteY3" fmla="*/ 370114 h 370114"/>
              <a:gd name="connsiteX4" fmla="*/ 272143 w 468086"/>
              <a:gd name="connsiteY4" fmla="*/ 0 h 37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086" h="370114">
                <a:moveTo>
                  <a:pt x="272143" y="0"/>
                </a:moveTo>
                <a:lnTo>
                  <a:pt x="468086" y="206829"/>
                </a:lnTo>
                <a:lnTo>
                  <a:pt x="315686" y="370114"/>
                </a:lnTo>
                <a:lnTo>
                  <a:pt x="0" y="370114"/>
                </a:lnTo>
                <a:lnTo>
                  <a:pt x="272143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4408714" y="2283254"/>
            <a:ext cx="478972" cy="320469"/>
          </a:xfrm>
          <a:custGeom>
            <a:avLst/>
            <a:gdLst>
              <a:gd name="connsiteX0" fmla="*/ 0 w 478972"/>
              <a:gd name="connsiteY0" fmla="*/ 0 h 337457"/>
              <a:gd name="connsiteX1" fmla="*/ 326572 w 478972"/>
              <a:gd name="connsiteY1" fmla="*/ 10886 h 337457"/>
              <a:gd name="connsiteX2" fmla="*/ 478972 w 478972"/>
              <a:gd name="connsiteY2" fmla="*/ 185057 h 337457"/>
              <a:gd name="connsiteX3" fmla="*/ 326572 w 478972"/>
              <a:gd name="connsiteY3" fmla="*/ 337457 h 337457"/>
              <a:gd name="connsiteX4" fmla="*/ 0 w 478972"/>
              <a:gd name="connsiteY4" fmla="*/ 326572 h 337457"/>
              <a:gd name="connsiteX5" fmla="*/ 0 w 478972"/>
              <a:gd name="connsiteY5" fmla="*/ 0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8972" h="337457">
                <a:moveTo>
                  <a:pt x="0" y="0"/>
                </a:moveTo>
                <a:lnTo>
                  <a:pt x="326572" y="10886"/>
                </a:lnTo>
                <a:lnTo>
                  <a:pt x="478972" y="185057"/>
                </a:lnTo>
                <a:lnTo>
                  <a:pt x="326572" y="337457"/>
                </a:lnTo>
                <a:lnTo>
                  <a:pt x="0" y="326572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07903" y="2915715"/>
            <a:ext cx="308113" cy="3204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6422571" y="2364238"/>
            <a:ext cx="1055915" cy="1099457"/>
          </a:xfrm>
          <a:custGeom>
            <a:avLst/>
            <a:gdLst>
              <a:gd name="connsiteX0" fmla="*/ 522515 w 1055915"/>
              <a:gd name="connsiteY0" fmla="*/ 0 h 1099457"/>
              <a:gd name="connsiteX1" fmla="*/ 674915 w 1055915"/>
              <a:gd name="connsiteY1" fmla="*/ 206828 h 1099457"/>
              <a:gd name="connsiteX2" fmla="*/ 914400 w 1055915"/>
              <a:gd name="connsiteY2" fmla="*/ 185057 h 1099457"/>
              <a:gd name="connsiteX3" fmla="*/ 925286 w 1055915"/>
              <a:gd name="connsiteY3" fmla="*/ 402771 h 1099457"/>
              <a:gd name="connsiteX4" fmla="*/ 1055915 w 1055915"/>
              <a:gd name="connsiteY4" fmla="*/ 566057 h 1099457"/>
              <a:gd name="connsiteX5" fmla="*/ 936172 w 1055915"/>
              <a:gd name="connsiteY5" fmla="*/ 707571 h 1099457"/>
              <a:gd name="connsiteX6" fmla="*/ 936172 w 1055915"/>
              <a:gd name="connsiteY6" fmla="*/ 936171 h 1099457"/>
              <a:gd name="connsiteX7" fmla="*/ 707572 w 1055915"/>
              <a:gd name="connsiteY7" fmla="*/ 936171 h 1099457"/>
              <a:gd name="connsiteX8" fmla="*/ 533400 w 1055915"/>
              <a:gd name="connsiteY8" fmla="*/ 1099457 h 1099457"/>
              <a:gd name="connsiteX9" fmla="*/ 391886 w 1055915"/>
              <a:gd name="connsiteY9" fmla="*/ 947057 h 1099457"/>
              <a:gd name="connsiteX10" fmla="*/ 152400 w 1055915"/>
              <a:gd name="connsiteY10" fmla="*/ 936171 h 1099457"/>
              <a:gd name="connsiteX11" fmla="*/ 152400 w 1055915"/>
              <a:gd name="connsiteY11" fmla="*/ 729343 h 1099457"/>
              <a:gd name="connsiteX12" fmla="*/ 0 w 1055915"/>
              <a:gd name="connsiteY12" fmla="*/ 566057 h 1099457"/>
              <a:gd name="connsiteX13" fmla="*/ 141515 w 1055915"/>
              <a:gd name="connsiteY13" fmla="*/ 402771 h 1099457"/>
              <a:gd name="connsiteX14" fmla="*/ 152400 w 1055915"/>
              <a:gd name="connsiteY14" fmla="*/ 185057 h 1099457"/>
              <a:gd name="connsiteX15" fmla="*/ 337458 w 1055915"/>
              <a:gd name="connsiteY15" fmla="*/ 185057 h 1099457"/>
              <a:gd name="connsiteX16" fmla="*/ 522515 w 1055915"/>
              <a:gd name="connsiteY16" fmla="*/ 0 h 109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915" h="1099457">
                <a:moveTo>
                  <a:pt x="522515" y="0"/>
                </a:moveTo>
                <a:lnTo>
                  <a:pt x="674915" y="206828"/>
                </a:lnTo>
                <a:lnTo>
                  <a:pt x="914400" y="185057"/>
                </a:lnTo>
                <a:lnTo>
                  <a:pt x="925286" y="402771"/>
                </a:lnTo>
                <a:lnTo>
                  <a:pt x="1055915" y="566057"/>
                </a:lnTo>
                <a:lnTo>
                  <a:pt x="936172" y="707571"/>
                </a:lnTo>
                <a:lnTo>
                  <a:pt x="936172" y="936171"/>
                </a:lnTo>
                <a:lnTo>
                  <a:pt x="707572" y="936171"/>
                </a:lnTo>
                <a:lnTo>
                  <a:pt x="533400" y="1099457"/>
                </a:lnTo>
                <a:lnTo>
                  <a:pt x="391886" y="947057"/>
                </a:lnTo>
                <a:lnTo>
                  <a:pt x="152400" y="936171"/>
                </a:lnTo>
                <a:lnTo>
                  <a:pt x="152400" y="729343"/>
                </a:lnTo>
                <a:lnTo>
                  <a:pt x="0" y="566057"/>
                </a:lnTo>
                <a:lnTo>
                  <a:pt x="141515" y="402771"/>
                </a:lnTo>
                <a:lnTo>
                  <a:pt x="152400" y="185057"/>
                </a:lnTo>
                <a:lnTo>
                  <a:pt x="337458" y="185057"/>
                </a:lnTo>
                <a:lnTo>
                  <a:pt x="522515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7515791" y="2724777"/>
            <a:ext cx="368577" cy="422573"/>
          </a:xfrm>
          <a:prstGeom prst="diamond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6226629" y="2190066"/>
            <a:ext cx="718457" cy="718457"/>
          </a:xfrm>
          <a:custGeom>
            <a:avLst/>
            <a:gdLst>
              <a:gd name="connsiteX0" fmla="*/ 54428 w 718457"/>
              <a:gd name="connsiteY0" fmla="*/ 54429 h 718457"/>
              <a:gd name="connsiteX1" fmla="*/ 76200 w 718457"/>
              <a:gd name="connsiteY1" fmla="*/ 435429 h 718457"/>
              <a:gd name="connsiteX2" fmla="*/ 0 w 718457"/>
              <a:gd name="connsiteY2" fmla="*/ 533400 h 718457"/>
              <a:gd name="connsiteX3" fmla="*/ 174171 w 718457"/>
              <a:gd name="connsiteY3" fmla="*/ 718457 h 718457"/>
              <a:gd name="connsiteX4" fmla="*/ 326571 w 718457"/>
              <a:gd name="connsiteY4" fmla="*/ 587829 h 718457"/>
              <a:gd name="connsiteX5" fmla="*/ 348342 w 718457"/>
              <a:gd name="connsiteY5" fmla="*/ 348343 h 718457"/>
              <a:gd name="connsiteX6" fmla="*/ 555171 w 718457"/>
              <a:gd name="connsiteY6" fmla="*/ 348343 h 718457"/>
              <a:gd name="connsiteX7" fmla="*/ 718457 w 718457"/>
              <a:gd name="connsiteY7" fmla="*/ 185057 h 718457"/>
              <a:gd name="connsiteX8" fmla="*/ 533400 w 718457"/>
              <a:gd name="connsiteY8" fmla="*/ 0 h 718457"/>
              <a:gd name="connsiteX9" fmla="*/ 413657 w 718457"/>
              <a:gd name="connsiteY9" fmla="*/ 87086 h 718457"/>
              <a:gd name="connsiteX10" fmla="*/ 54428 w 718457"/>
              <a:gd name="connsiteY10" fmla="*/ 54429 h 7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8457" h="718457">
                <a:moveTo>
                  <a:pt x="54428" y="54429"/>
                </a:moveTo>
                <a:lnTo>
                  <a:pt x="76200" y="435429"/>
                </a:lnTo>
                <a:lnTo>
                  <a:pt x="0" y="533400"/>
                </a:lnTo>
                <a:lnTo>
                  <a:pt x="174171" y="718457"/>
                </a:lnTo>
                <a:lnTo>
                  <a:pt x="326571" y="587829"/>
                </a:lnTo>
                <a:lnTo>
                  <a:pt x="348342" y="348343"/>
                </a:lnTo>
                <a:lnTo>
                  <a:pt x="555171" y="348343"/>
                </a:lnTo>
                <a:lnTo>
                  <a:pt x="718457" y="185057"/>
                </a:lnTo>
                <a:lnTo>
                  <a:pt x="533400" y="0"/>
                </a:lnTo>
                <a:lnTo>
                  <a:pt x="413657" y="87086"/>
                </a:lnTo>
                <a:lnTo>
                  <a:pt x="54428" y="54429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八边形 26"/>
          <p:cNvSpPr/>
          <p:nvPr/>
        </p:nvSpPr>
        <p:spPr>
          <a:xfrm>
            <a:off x="3432407" y="1923569"/>
            <a:ext cx="1950992" cy="1958191"/>
          </a:xfrm>
          <a:prstGeom prst="octagon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八边形 27"/>
          <p:cNvSpPr/>
          <p:nvPr/>
        </p:nvSpPr>
        <p:spPr>
          <a:xfrm>
            <a:off x="5988655" y="1949103"/>
            <a:ext cx="1923365" cy="1932657"/>
          </a:xfrm>
          <a:prstGeom prst="octagon">
            <a:avLst>
              <a:gd name="adj" fmla="val 3207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5"/>
          <p:cNvSpPr txBox="1"/>
          <p:nvPr/>
        </p:nvSpPr>
        <p:spPr>
          <a:xfrm>
            <a:off x="1010893" y="3959403"/>
            <a:ext cx="2918850" cy="5565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都在一个平面内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文本框 5"/>
          <p:cNvSpPr txBox="1"/>
          <p:nvPr/>
        </p:nvSpPr>
        <p:spPr>
          <a:xfrm>
            <a:off x="1015632" y="4455571"/>
            <a:ext cx="7410753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/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都由几条</a:t>
            </a:r>
            <a:r>
              <a:rPr lang="zh-CN" altLang="en-US" sz="2600" b="1" dirty="0">
                <a:solidFill>
                  <a:srgbClr val="0000FF"/>
                </a:solidFill>
                <a:sym typeface="+mn-ea"/>
              </a:rPr>
              <a:t>（不少于三条）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线段首尾顺次相接而成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" name="图片 1"/>
          <p:cNvPicPr>
            <a:picLocks noChangeAspect="1"/>
          </p:cNvPicPr>
          <p:nvPr/>
        </p:nvPicPr>
        <p:blipFill>
          <a:blip r:embed="rId5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4" grpId="0" animBg="1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>
          <a:xfrm>
            <a:off x="2464335" y="725102"/>
            <a:ext cx="272143" cy="457200"/>
          </a:xfrm>
          <a:custGeom>
            <a:avLst/>
            <a:gdLst>
              <a:gd name="connsiteX0" fmla="*/ 272143 w 272143"/>
              <a:gd name="connsiteY0" fmla="*/ 315686 h 457200"/>
              <a:gd name="connsiteX1" fmla="*/ 272143 w 272143"/>
              <a:gd name="connsiteY1" fmla="*/ 0 h 457200"/>
              <a:gd name="connsiteX2" fmla="*/ 0 w 272143"/>
              <a:gd name="connsiteY2" fmla="*/ 141515 h 457200"/>
              <a:gd name="connsiteX3" fmla="*/ 0 w 272143"/>
              <a:gd name="connsiteY3" fmla="*/ 457200 h 457200"/>
              <a:gd name="connsiteX4" fmla="*/ 272143 w 272143"/>
              <a:gd name="connsiteY4" fmla="*/ 315686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143" h="457200">
                <a:moveTo>
                  <a:pt x="272143" y="315686"/>
                </a:moveTo>
                <a:lnTo>
                  <a:pt x="272143" y="0"/>
                </a:lnTo>
                <a:lnTo>
                  <a:pt x="0" y="141515"/>
                </a:lnTo>
                <a:lnTo>
                  <a:pt x="0" y="457200"/>
                </a:lnTo>
                <a:lnTo>
                  <a:pt x="272143" y="315686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3665444" y="845683"/>
            <a:ext cx="359229" cy="337458"/>
          </a:xfrm>
          <a:custGeom>
            <a:avLst/>
            <a:gdLst>
              <a:gd name="connsiteX0" fmla="*/ 152400 w 359229"/>
              <a:gd name="connsiteY0" fmla="*/ 0 h 337458"/>
              <a:gd name="connsiteX1" fmla="*/ 0 w 359229"/>
              <a:gd name="connsiteY1" fmla="*/ 65315 h 337458"/>
              <a:gd name="connsiteX2" fmla="*/ 10886 w 359229"/>
              <a:gd name="connsiteY2" fmla="*/ 228600 h 337458"/>
              <a:gd name="connsiteX3" fmla="*/ 239486 w 359229"/>
              <a:gd name="connsiteY3" fmla="*/ 337458 h 337458"/>
              <a:gd name="connsiteX4" fmla="*/ 359229 w 359229"/>
              <a:gd name="connsiteY4" fmla="*/ 304800 h 337458"/>
              <a:gd name="connsiteX5" fmla="*/ 359229 w 359229"/>
              <a:gd name="connsiteY5" fmla="*/ 97972 h 337458"/>
              <a:gd name="connsiteX6" fmla="*/ 152400 w 359229"/>
              <a:gd name="connsiteY6" fmla="*/ 0 h 337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229" h="337458">
                <a:moveTo>
                  <a:pt x="152400" y="0"/>
                </a:moveTo>
                <a:lnTo>
                  <a:pt x="0" y="65315"/>
                </a:lnTo>
                <a:lnTo>
                  <a:pt x="10886" y="228600"/>
                </a:lnTo>
                <a:lnTo>
                  <a:pt x="239486" y="337458"/>
                </a:lnTo>
                <a:lnTo>
                  <a:pt x="359229" y="304800"/>
                </a:lnTo>
                <a:lnTo>
                  <a:pt x="359229" y="97972"/>
                </a:lnTo>
                <a:lnTo>
                  <a:pt x="152400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2953377" y="834285"/>
            <a:ext cx="457200" cy="359229"/>
          </a:xfrm>
          <a:prstGeom prst="hexagon">
            <a:avLst>
              <a:gd name="adj" fmla="val 31060"/>
              <a:gd name="vf" fmla="val 115470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4379193" y="804318"/>
            <a:ext cx="463044" cy="392477"/>
          </a:xfrm>
          <a:custGeom>
            <a:avLst/>
            <a:gdLst>
              <a:gd name="connsiteX0" fmla="*/ 272143 w 468086"/>
              <a:gd name="connsiteY0" fmla="*/ 0 h 370114"/>
              <a:gd name="connsiteX1" fmla="*/ 468086 w 468086"/>
              <a:gd name="connsiteY1" fmla="*/ 206829 h 370114"/>
              <a:gd name="connsiteX2" fmla="*/ 315686 w 468086"/>
              <a:gd name="connsiteY2" fmla="*/ 370114 h 370114"/>
              <a:gd name="connsiteX3" fmla="*/ 0 w 468086"/>
              <a:gd name="connsiteY3" fmla="*/ 370114 h 370114"/>
              <a:gd name="connsiteX4" fmla="*/ 272143 w 468086"/>
              <a:gd name="connsiteY4" fmla="*/ 0 h 37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086" h="370114">
                <a:moveTo>
                  <a:pt x="272143" y="0"/>
                </a:moveTo>
                <a:lnTo>
                  <a:pt x="468086" y="206829"/>
                </a:lnTo>
                <a:lnTo>
                  <a:pt x="315686" y="370114"/>
                </a:lnTo>
                <a:lnTo>
                  <a:pt x="0" y="370114"/>
                </a:lnTo>
                <a:lnTo>
                  <a:pt x="272143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5135757" y="814568"/>
            <a:ext cx="478972" cy="320469"/>
          </a:xfrm>
          <a:custGeom>
            <a:avLst/>
            <a:gdLst>
              <a:gd name="connsiteX0" fmla="*/ 0 w 478972"/>
              <a:gd name="connsiteY0" fmla="*/ 0 h 337457"/>
              <a:gd name="connsiteX1" fmla="*/ 326572 w 478972"/>
              <a:gd name="connsiteY1" fmla="*/ 10886 h 337457"/>
              <a:gd name="connsiteX2" fmla="*/ 478972 w 478972"/>
              <a:gd name="connsiteY2" fmla="*/ 185057 h 337457"/>
              <a:gd name="connsiteX3" fmla="*/ 326572 w 478972"/>
              <a:gd name="connsiteY3" fmla="*/ 337457 h 337457"/>
              <a:gd name="connsiteX4" fmla="*/ 0 w 478972"/>
              <a:gd name="connsiteY4" fmla="*/ 326572 h 337457"/>
              <a:gd name="connsiteX5" fmla="*/ 0 w 478972"/>
              <a:gd name="connsiteY5" fmla="*/ 0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8972" h="337457">
                <a:moveTo>
                  <a:pt x="0" y="0"/>
                </a:moveTo>
                <a:lnTo>
                  <a:pt x="326572" y="10886"/>
                </a:lnTo>
                <a:lnTo>
                  <a:pt x="478972" y="185057"/>
                </a:lnTo>
                <a:lnTo>
                  <a:pt x="326572" y="337457"/>
                </a:lnTo>
                <a:lnTo>
                  <a:pt x="0" y="326572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35652" y="839619"/>
            <a:ext cx="308113" cy="320469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2459197" y="1730804"/>
            <a:ext cx="1055915" cy="1099457"/>
          </a:xfrm>
          <a:custGeom>
            <a:avLst/>
            <a:gdLst>
              <a:gd name="connsiteX0" fmla="*/ 522515 w 1055915"/>
              <a:gd name="connsiteY0" fmla="*/ 0 h 1099457"/>
              <a:gd name="connsiteX1" fmla="*/ 674915 w 1055915"/>
              <a:gd name="connsiteY1" fmla="*/ 206828 h 1099457"/>
              <a:gd name="connsiteX2" fmla="*/ 914400 w 1055915"/>
              <a:gd name="connsiteY2" fmla="*/ 185057 h 1099457"/>
              <a:gd name="connsiteX3" fmla="*/ 925286 w 1055915"/>
              <a:gd name="connsiteY3" fmla="*/ 402771 h 1099457"/>
              <a:gd name="connsiteX4" fmla="*/ 1055915 w 1055915"/>
              <a:gd name="connsiteY4" fmla="*/ 566057 h 1099457"/>
              <a:gd name="connsiteX5" fmla="*/ 936172 w 1055915"/>
              <a:gd name="connsiteY5" fmla="*/ 707571 h 1099457"/>
              <a:gd name="connsiteX6" fmla="*/ 936172 w 1055915"/>
              <a:gd name="connsiteY6" fmla="*/ 936171 h 1099457"/>
              <a:gd name="connsiteX7" fmla="*/ 707572 w 1055915"/>
              <a:gd name="connsiteY7" fmla="*/ 936171 h 1099457"/>
              <a:gd name="connsiteX8" fmla="*/ 533400 w 1055915"/>
              <a:gd name="connsiteY8" fmla="*/ 1099457 h 1099457"/>
              <a:gd name="connsiteX9" fmla="*/ 391886 w 1055915"/>
              <a:gd name="connsiteY9" fmla="*/ 947057 h 1099457"/>
              <a:gd name="connsiteX10" fmla="*/ 152400 w 1055915"/>
              <a:gd name="connsiteY10" fmla="*/ 936171 h 1099457"/>
              <a:gd name="connsiteX11" fmla="*/ 152400 w 1055915"/>
              <a:gd name="connsiteY11" fmla="*/ 729343 h 1099457"/>
              <a:gd name="connsiteX12" fmla="*/ 0 w 1055915"/>
              <a:gd name="connsiteY12" fmla="*/ 566057 h 1099457"/>
              <a:gd name="connsiteX13" fmla="*/ 141515 w 1055915"/>
              <a:gd name="connsiteY13" fmla="*/ 402771 h 1099457"/>
              <a:gd name="connsiteX14" fmla="*/ 152400 w 1055915"/>
              <a:gd name="connsiteY14" fmla="*/ 185057 h 1099457"/>
              <a:gd name="connsiteX15" fmla="*/ 337458 w 1055915"/>
              <a:gd name="connsiteY15" fmla="*/ 185057 h 1099457"/>
              <a:gd name="connsiteX16" fmla="*/ 522515 w 1055915"/>
              <a:gd name="connsiteY16" fmla="*/ 0 h 109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915" h="1099457">
                <a:moveTo>
                  <a:pt x="522515" y="0"/>
                </a:moveTo>
                <a:lnTo>
                  <a:pt x="674915" y="206828"/>
                </a:lnTo>
                <a:lnTo>
                  <a:pt x="914400" y="185057"/>
                </a:lnTo>
                <a:lnTo>
                  <a:pt x="925286" y="402771"/>
                </a:lnTo>
                <a:lnTo>
                  <a:pt x="1055915" y="566057"/>
                </a:lnTo>
                <a:lnTo>
                  <a:pt x="936172" y="707571"/>
                </a:lnTo>
                <a:lnTo>
                  <a:pt x="936172" y="936171"/>
                </a:lnTo>
                <a:lnTo>
                  <a:pt x="707572" y="936171"/>
                </a:lnTo>
                <a:lnTo>
                  <a:pt x="533400" y="1099457"/>
                </a:lnTo>
                <a:lnTo>
                  <a:pt x="391886" y="947057"/>
                </a:lnTo>
                <a:lnTo>
                  <a:pt x="152400" y="936171"/>
                </a:lnTo>
                <a:lnTo>
                  <a:pt x="152400" y="729343"/>
                </a:lnTo>
                <a:lnTo>
                  <a:pt x="0" y="566057"/>
                </a:lnTo>
                <a:lnTo>
                  <a:pt x="141515" y="402771"/>
                </a:lnTo>
                <a:lnTo>
                  <a:pt x="152400" y="185057"/>
                </a:lnTo>
                <a:lnTo>
                  <a:pt x="337458" y="185057"/>
                </a:lnTo>
                <a:lnTo>
                  <a:pt x="522515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4628869" y="2167542"/>
            <a:ext cx="368577" cy="422573"/>
          </a:xfrm>
          <a:prstGeom prst="diamond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3748242" y="2019601"/>
            <a:ext cx="718457" cy="718457"/>
          </a:xfrm>
          <a:custGeom>
            <a:avLst/>
            <a:gdLst>
              <a:gd name="connsiteX0" fmla="*/ 54428 w 718457"/>
              <a:gd name="connsiteY0" fmla="*/ 54429 h 718457"/>
              <a:gd name="connsiteX1" fmla="*/ 76200 w 718457"/>
              <a:gd name="connsiteY1" fmla="*/ 435429 h 718457"/>
              <a:gd name="connsiteX2" fmla="*/ 0 w 718457"/>
              <a:gd name="connsiteY2" fmla="*/ 533400 h 718457"/>
              <a:gd name="connsiteX3" fmla="*/ 174171 w 718457"/>
              <a:gd name="connsiteY3" fmla="*/ 718457 h 718457"/>
              <a:gd name="connsiteX4" fmla="*/ 326571 w 718457"/>
              <a:gd name="connsiteY4" fmla="*/ 587829 h 718457"/>
              <a:gd name="connsiteX5" fmla="*/ 348342 w 718457"/>
              <a:gd name="connsiteY5" fmla="*/ 348343 h 718457"/>
              <a:gd name="connsiteX6" fmla="*/ 555171 w 718457"/>
              <a:gd name="connsiteY6" fmla="*/ 348343 h 718457"/>
              <a:gd name="connsiteX7" fmla="*/ 718457 w 718457"/>
              <a:gd name="connsiteY7" fmla="*/ 185057 h 718457"/>
              <a:gd name="connsiteX8" fmla="*/ 533400 w 718457"/>
              <a:gd name="connsiteY8" fmla="*/ 0 h 718457"/>
              <a:gd name="connsiteX9" fmla="*/ 413657 w 718457"/>
              <a:gd name="connsiteY9" fmla="*/ 87086 h 718457"/>
              <a:gd name="connsiteX10" fmla="*/ 54428 w 718457"/>
              <a:gd name="connsiteY10" fmla="*/ 54429 h 7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8457" h="718457">
                <a:moveTo>
                  <a:pt x="54428" y="54429"/>
                </a:moveTo>
                <a:lnTo>
                  <a:pt x="76200" y="435429"/>
                </a:lnTo>
                <a:lnTo>
                  <a:pt x="0" y="533400"/>
                </a:lnTo>
                <a:lnTo>
                  <a:pt x="174171" y="718457"/>
                </a:lnTo>
                <a:lnTo>
                  <a:pt x="326571" y="587829"/>
                </a:lnTo>
                <a:lnTo>
                  <a:pt x="348342" y="348343"/>
                </a:lnTo>
                <a:lnTo>
                  <a:pt x="555171" y="348343"/>
                </a:lnTo>
                <a:lnTo>
                  <a:pt x="718457" y="185057"/>
                </a:lnTo>
                <a:lnTo>
                  <a:pt x="533400" y="0"/>
                </a:lnTo>
                <a:lnTo>
                  <a:pt x="413657" y="87086"/>
                </a:lnTo>
                <a:lnTo>
                  <a:pt x="54428" y="54429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八边形 14"/>
          <p:cNvSpPr/>
          <p:nvPr/>
        </p:nvSpPr>
        <p:spPr>
          <a:xfrm>
            <a:off x="5261172" y="1897873"/>
            <a:ext cx="958130" cy="961909"/>
          </a:xfrm>
          <a:prstGeom prst="octagon">
            <a:avLst>
              <a:gd name="adj" fmla="val 32079"/>
            </a:avLst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27584" y="3320878"/>
            <a:ext cx="7488832" cy="12840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 在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平面内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， 由一些线段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首尾顺次相接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组成的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封闭图形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叫作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多边形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 descr="小网格"/>
          <p:cNvSpPr/>
          <p:nvPr/>
        </p:nvSpPr>
        <p:spPr>
          <a:xfrm>
            <a:off x="287338" y="700088"/>
            <a:ext cx="5761037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组成多边形的各条线段叫作多边形的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3675" y="700088"/>
            <a:ext cx="557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边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150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5388" y="1131888"/>
            <a:ext cx="2689225" cy="2697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6372225" y="2651125"/>
            <a:ext cx="5762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边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0825" y="1492250"/>
            <a:ext cx="6024563" cy="520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相邻两条边的公共端点叫作多边形的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5888" y="1504950"/>
            <a:ext cx="9128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顶点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0" y="1438275"/>
            <a:ext cx="192088" cy="19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7718425" y="1290638"/>
            <a:ext cx="9366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顶点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0825" y="2211388"/>
            <a:ext cx="5900738" cy="10017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连接不相邻的两个顶点的线段叫作多边形的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_______.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8175" y="2711450"/>
            <a:ext cx="12668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对角线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638" y="2179638"/>
            <a:ext cx="1822450" cy="134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 rot="-2037664">
            <a:off x="7132638" y="2500313"/>
            <a:ext cx="1058862" cy="40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对角线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9713" y="3292475"/>
            <a:ext cx="6061075" cy="1000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相邻两边组成的角叫作多边形的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，简称多边形的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81538" y="3295650"/>
            <a:ext cx="9096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内角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86000" y="3797300"/>
            <a:ext cx="701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角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500" y="1912938"/>
            <a:ext cx="420688" cy="661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6835775" y="2136775"/>
            <a:ext cx="9366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内角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8913" y="2198688"/>
            <a:ext cx="554037" cy="136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4" grpId="0"/>
      <p:bldP spid="16" grpId="0"/>
      <p:bldP spid="19" grpId="0"/>
      <p:bldP spid="21" grpId="0"/>
      <p:bldP spid="23" grpId="0"/>
      <p:bldP spid="25" grpId="0"/>
      <p:bldP spid="27" grpId="0"/>
      <p:bldP spid="29" grpId="0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863" y="634901"/>
            <a:ext cx="1925637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438" y="622201"/>
            <a:ext cx="1846262" cy="1862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813" y="555526"/>
            <a:ext cx="2001837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95288" y="2835147"/>
            <a:ext cx="8748712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多边形根据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边数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可以分为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______……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33813" y="2871812"/>
            <a:ext cx="11509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三角形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00650" y="2859112"/>
            <a:ext cx="12779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四边形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3988" y="2862287"/>
            <a:ext cx="12303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五边形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638" y="3689647"/>
            <a:ext cx="8346826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在平面内，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各边相等、各角也相等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的多边形叫作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_________.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49023" y="3723349"/>
            <a:ext cx="1701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正多边形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3"/>
          <p:cNvSpPr txBox="1"/>
          <p:nvPr/>
        </p:nvSpPr>
        <p:spPr>
          <a:xfrm>
            <a:off x="597420" y="1059582"/>
            <a:ext cx="7718996" cy="11523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        三角形的内角和等于 </a:t>
            </a:r>
            <a:r>
              <a:rPr lang="en-US" altLang="zh-CN" sz="2800" b="1" dirty="0">
                <a:latin typeface="+mn-lt"/>
                <a:ea typeface="黑体" panose="02010609060101010101" charset="-122"/>
              </a:rPr>
              <a:t>180°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，四边形的内角和是多少度呢？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647" y="2180877"/>
            <a:ext cx="2173288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452885" y="4270027"/>
            <a:ext cx="1454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正方形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37210" y="3117502"/>
            <a:ext cx="1174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9060101010101" charset="-122"/>
                <a:cs typeface="+mn-cs"/>
              </a:rPr>
              <a:t>360°</a:t>
            </a:r>
            <a:endParaRPr kumimoji="0" lang="zh-CN" altLang="en-US" sz="28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240" y="2325340"/>
            <a:ext cx="2803525" cy="191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638427" y="4217640"/>
            <a:ext cx="14525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长方形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59277" y="3117502"/>
            <a:ext cx="11731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9060101010101" charset="-122"/>
                <a:cs typeface="+mn-cs"/>
              </a:rPr>
              <a:t>360°</a:t>
            </a:r>
            <a:endParaRPr kumimoji="0" lang="zh-CN" altLang="en-US" sz="28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148" y="339502"/>
            <a:ext cx="2381691" cy="661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3"/>
          <p:cNvSpPr txBox="1"/>
          <p:nvPr/>
        </p:nvSpPr>
        <p:spPr>
          <a:xfrm>
            <a:off x="597420" y="1059582"/>
            <a:ext cx="7718996" cy="11523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        三角形的内角和等于 </a:t>
            </a:r>
            <a:r>
              <a:rPr lang="en-US" altLang="zh-CN" sz="2800" b="1" dirty="0">
                <a:latin typeface="+mn-lt"/>
                <a:ea typeface="黑体" panose="02010609060101010101" charset="-122"/>
              </a:rPr>
              <a:t>180°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，四边形的内角和是多少度呢？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148" y="339502"/>
            <a:ext cx="2381691" cy="6618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5650" y="2499742"/>
            <a:ext cx="417512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9060101010101" charset="-122"/>
                <a:cs typeface="+mn-cs"/>
              </a:rPr>
              <a:t>思考：不规则四边形的内角和是多少度呢？</a:t>
            </a:r>
            <a:endParaRPr kumimoji="0" lang="en-US" altLang="zh-CN" sz="2400" b="1" kern="1200" cap="none" spc="0" normalizeH="0" baseline="0" noProof="0" dirty="0">
              <a:solidFill>
                <a:srgbClr val="0000FF"/>
              </a:solidFill>
              <a:latin typeface="+mn-lt"/>
              <a:ea typeface="黑体" panose="0201060906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563" y="2067694"/>
            <a:ext cx="3556000" cy="2033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3"/>
          <p:cNvSpPr txBox="1"/>
          <p:nvPr/>
        </p:nvSpPr>
        <p:spPr>
          <a:xfrm>
            <a:off x="597420" y="1059582"/>
            <a:ext cx="7718996" cy="11523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        三角形的内角和等于 </a:t>
            </a:r>
            <a:r>
              <a:rPr lang="en-US" altLang="zh-CN" sz="2800" b="1" dirty="0">
                <a:latin typeface="+mn-lt"/>
                <a:ea typeface="黑体" panose="02010609060101010101" charset="-122"/>
              </a:rPr>
              <a:t>180°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，四边形的内角和是多少度呢？</a:t>
            </a:r>
            <a:endParaRPr lang="zh-CN" altLang="en-US" sz="2800" b="1" dirty="0">
              <a:latin typeface="+mn-lt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148" y="339502"/>
            <a:ext cx="2381691" cy="661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3563" y="2211710"/>
            <a:ext cx="4751388" cy="12167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四边形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被它的一条对角线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分成 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ADC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与 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ABC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563" y="2067694"/>
            <a:ext cx="3556000" cy="2033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688" y="2367732"/>
            <a:ext cx="3078163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63562" y="3443239"/>
            <a:ext cx="7392814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由于三角形的内角和为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180°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所以四边形 </a:t>
            </a:r>
            <a:r>
              <a:rPr lang="en-US" altLang="zh-CN" sz="2600" b="1" i="1" dirty="0">
                <a:solidFill>
                  <a:srgbClr val="FF0000"/>
                </a:solidFill>
                <a:latin typeface="+mn-lt"/>
                <a:ea typeface="+mn-ea"/>
              </a:rPr>
              <a:t>ABCD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的内角和为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180°×2 = 360°.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思想气泡: 云 10"/>
          <p:cNvSpPr/>
          <p:nvPr/>
        </p:nvSpPr>
        <p:spPr>
          <a:xfrm>
            <a:off x="1099185" y="2237105"/>
            <a:ext cx="6944995" cy="1998980"/>
          </a:xfrm>
          <a:prstGeom prst="cloudCallout">
            <a:avLst>
              <a:gd name="adj1" fmla="val -22940"/>
              <a:gd name="adj2" fmla="val 72588"/>
            </a:avLst>
          </a:prstGeom>
          <a:solidFill>
            <a:srgbClr val="FFFF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想一想，五边形、六边形、七边形的内角和怎么求？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2294</Words>
  <Application>WPS 演示</Application>
  <PresentationFormat>全屏显示(16:9)</PresentationFormat>
  <Paragraphs>246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550</cp:revision>
  <dcterms:created xsi:type="dcterms:W3CDTF">2015-08-27T07:30:00Z</dcterms:created>
  <dcterms:modified xsi:type="dcterms:W3CDTF">2026-01-05T08:52:57Z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CC96DEE1A2544C81A29E4E27C7E15306</vt:lpwstr>
  </property>
</Properties>
</file>