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0"/>
  </p:notesMasterIdLst>
  <p:sldIdLst>
    <p:sldId id="274" r:id="rId4"/>
    <p:sldId id="386" r:id="rId5"/>
    <p:sldId id="449" r:id="rId6"/>
    <p:sldId id="437" r:id="rId7"/>
    <p:sldId id="452" r:id="rId8"/>
    <p:sldId id="445" r:id="rId9"/>
    <p:sldId id="446" r:id="rId10"/>
    <p:sldId id="453" r:id="rId11"/>
    <p:sldId id="438" r:id="rId12"/>
    <p:sldId id="454" r:id="rId13"/>
    <p:sldId id="440" r:id="rId14"/>
    <p:sldId id="335" r:id="rId15"/>
    <p:sldId id="409" r:id="rId16"/>
    <p:sldId id="455" r:id="rId17"/>
    <p:sldId id="448" r:id="rId18"/>
    <p:sldId id="414" r:id="rId1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007FFF"/>
    <a:srgbClr val="FFFFCC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93" d="100"/>
          <a:sy n="93" d="100"/>
        </p:scale>
        <p:origin x="102" y="912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15C0A45-F658-405D-B16E-5BD5A15E5E9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846BA9-67B7-461C-9D0A-BAE7134889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0AF918-3685-4F8B-AD64-88CD8D1BEF4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FDF72B-F067-4702-B814-C8D722D456A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6350" y="2050854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6915" y="2116894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7062" y="9180327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8987" y="9181147"/>
                    <a:ext cx="761999" cy="83608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7877" y="10197305"/>
                    <a:ext cx="459315" cy="1289051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2806" y="907937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91522" y="3932997"/>
                  <a:ext cx="1259416" cy="1208616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6817" y="13316205"/>
                    <a:ext cx="3043942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954" y="14013952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6739" y="13836679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2749" y="13736384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602" y="13592264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2026" y="14352413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6601" y="14276873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495" y="14214848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9959" y="14171318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3804" y="14073028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7776" y="13657864"/>
                    <a:ext cx="2946171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443" y="3814712"/>
                    <a:ext cx="1972940" cy="33187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443" y="3814712"/>
                    <a:ext cx="1972940" cy="33187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577214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8.png"/><Relationship Id="rId6" Type="http://schemas.openxmlformats.org/officeDocument/2006/relationships/image" Target="../media/image4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1995686"/>
            <a:ext cx="6537325" cy="9001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1.5.2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矩形的判定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 descr="小网格"/>
          <p:cNvSpPr>
            <a:spLocks noChangeArrowheads="1"/>
          </p:cNvSpPr>
          <p:nvPr/>
        </p:nvSpPr>
        <p:spPr bwMode="auto">
          <a:xfrm>
            <a:off x="143508" y="305173"/>
            <a:ext cx="8856984" cy="18227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如图，在 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中，它的两条对角线相交于点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）如果 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是矩形，试问：△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是什么样的三角形？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）如果△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是等腰三角形，且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，那么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是矩形吗？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Rectangle 6" descr="小网格"/>
          <p:cNvSpPr>
            <a:spLocks noChangeArrowheads="1"/>
          </p:cNvSpPr>
          <p:nvPr/>
        </p:nvSpPr>
        <p:spPr bwMode="auto">
          <a:xfrm>
            <a:off x="555902" y="2784603"/>
            <a:ext cx="449013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DB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相等且互相平分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7" descr="小网格"/>
          <p:cNvSpPr>
            <a:spLocks noChangeArrowheads="1"/>
          </p:cNvSpPr>
          <p:nvPr/>
        </p:nvSpPr>
        <p:spPr bwMode="auto">
          <a:xfrm>
            <a:off x="542157" y="4095060"/>
            <a:ext cx="399732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所以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是等腰三角形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Rectangle 5" descr="小网格"/>
          <p:cNvSpPr>
            <a:spLocks noChangeArrowheads="1"/>
          </p:cNvSpPr>
          <p:nvPr/>
        </p:nvSpPr>
        <p:spPr bwMode="auto">
          <a:xfrm>
            <a:off x="483419" y="2208539"/>
            <a:ext cx="449014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因为</a:t>
            </a:r>
            <a:r>
              <a:rPr kumimoji="0" lang="zh-CN" altLang="sv-SE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是矩形，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01497" y="3304683"/>
          <a:ext cx="399732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" imgW="100279200" imgH="18288000" progId="Equation.DSMT4">
                  <p:embed/>
                </p:oleObj>
              </mc:Choice>
              <mc:Fallback>
                <p:oleObj name="Equation" r:id="rId1" imgW="100279200" imgH="182880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1497" y="3304683"/>
                        <a:ext cx="3997325" cy="728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808" y="2787774"/>
            <a:ext cx="3048000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 descr="小网格"/>
          <p:cNvSpPr>
            <a:spLocks noChangeArrowheads="1"/>
          </p:cNvSpPr>
          <p:nvPr/>
        </p:nvSpPr>
        <p:spPr bwMode="auto">
          <a:xfrm>
            <a:off x="303817" y="2278830"/>
            <a:ext cx="6839991" cy="5762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）因为△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是等腰三角形，且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11" descr="小网格"/>
          <p:cNvSpPr>
            <a:spLocks noChangeArrowheads="1"/>
          </p:cNvSpPr>
          <p:nvPr/>
        </p:nvSpPr>
        <p:spPr bwMode="auto">
          <a:xfrm>
            <a:off x="445054" y="2963106"/>
            <a:ext cx="394531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所以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12" descr="小网格"/>
          <p:cNvSpPr>
            <a:spLocks noChangeArrowheads="1"/>
          </p:cNvSpPr>
          <p:nvPr/>
        </p:nvSpPr>
        <p:spPr bwMode="auto">
          <a:xfrm>
            <a:off x="443809" y="3507854"/>
            <a:ext cx="340811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因此，</a:t>
            </a:r>
            <a:r>
              <a:rPr kumimoji="0" lang="zh-CN" altLang="sv-SE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是矩形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3" descr="小网格"/>
          <p:cNvSpPr>
            <a:spLocks noChangeArrowheads="1"/>
          </p:cNvSpPr>
          <p:nvPr/>
        </p:nvSpPr>
        <p:spPr bwMode="auto">
          <a:xfrm>
            <a:off x="143508" y="305173"/>
            <a:ext cx="8856984" cy="18227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如图，在 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中，它的两条对角线相交于点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）如果 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是矩形，试问：△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是什么样的三角形？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）如果△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是等腰三角形，且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，那么</a:t>
            </a:r>
            <a:r>
              <a:rPr kumimoji="0" lang="zh-CN" altLang="sv-SE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□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是矩形吗？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808" y="2787774"/>
            <a:ext cx="3048000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23441" y="2499742"/>
            <a:ext cx="6264275" cy="22382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证明：如图，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∵四边形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的内角和为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04838" y="1371029"/>
            <a:ext cx="7467600" cy="1128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50000"/>
              </a:lnSpc>
              <a:buFontTx/>
              <a:buAutoNum type="arabicPeriod"/>
              <a:defRPr sz="2400" b="1">
                <a:solidFill>
                  <a:srgbClr val="000000"/>
                </a:solidFill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在四边形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中，∠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求证：四边形 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是矩形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654" name="文本框 9"/>
          <p:cNvSpPr txBox="1"/>
          <p:nvPr/>
        </p:nvSpPr>
        <p:spPr>
          <a:xfrm flipH="1">
            <a:off x="4852987" y="2102867"/>
            <a:ext cx="295937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P30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2643759"/>
            <a:ext cx="2767037" cy="19983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8" y="555526"/>
            <a:ext cx="2454994" cy="689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1560" y="1882493"/>
            <a:ext cx="5760640" cy="292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证明：∵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为平行四边形，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OB</a:t>
            </a:r>
            <a:r>
              <a:rPr lang="en-US" altLang="zh-CN" sz="2400" b="1" dirty="0">
                <a:solidFill>
                  <a:srgbClr val="FF0000"/>
                </a:solidFill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OA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OC</a:t>
            </a:r>
            <a:endParaRPr lang="en-US" altLang="zh-CN" sz="2400" b="1" i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DN</a:t>
            </a:r>
            <a:r>
              <a:rPr lang="zh-CN" altLang="en-US" sz="2400" b="1" dirty="0">
                <a:solidFill>
                  <a:srgbClr val="FF0000"/>
                </a:solidFill>
              </a:rPr>
              <a:t> 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OM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ON</a:t>
            </a:r>
            <a:endParaRPr lang="en-US" altLang="zh-CN" sz="2400" b="1" i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AMCN</a:t>
            </a:r>
            <a:r>
              <a:rPr lang="zh-CN" altLang="en-US" sz="2400" b="1" dirty="0">
                <a:solidFill>
                  <a:srgbClr val="FF0000"/>
                </a:solidFill>
              </a:rPr>
              <a:t>为平行四边形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AC 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= 2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MO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 AC 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∴平行四边形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AMCN</a:t>
            </a:r>
            <a:r>
              <a:rPr lang="zh-CN" altLang="en-US" sz="2400" b="1" dirty="0">
                <a:solidFill>
                  <a:srgbClr val="FF0000"/>
                </a:solidFill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8678" name="Text Box 2"/>
          <p:cNvSpPr txBox="1"/>
          <p:nvPr/>
        </p:nvSpPr>
        <p:spPr>
          <a:xfrm>
            <a:off x="611560" y="374323"/>
            <a:ext cx="7077346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如图，在 </a:t>
            </a:r>
            <a:r>
              <a:rPr lang="zh-CN" altLang="sv-SE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□ </a:t>
            </a:r>
            <a:r>
              <a:rPr lang="sv-SE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中，对角线 </a:t>
            </a:r>
            <a:r>
              <a:rPr lang="sv-SE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sv-SE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BD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相交于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点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O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， 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其中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上的两点，且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BM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DN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AC 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= 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2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MO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ea typeface="黑体" panose="02010609060101010101" pitchFamily="49" charset="-122"/>
              </a:rPr>
              <a:t>求证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：四边形</a:t>
            </a:r>
            <a:r>
              <a:rPr lang="sv-SE" altLang="zh-CN" sz="2400" b="1" i="1" dirty="0">
                <a:solidFill>
                  <a:srgbClr val="000000"/>
                </a:solidFill>
                <a:ea typeface="黑体" panose="02010609060101010101" pitchFamily="49" charset="-122"/>
              </a:rPr>
              <a:t>AMCN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是矩形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3663" y="2508851"/>
            <a:ext cx="3485187" cy="1383787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 flipH="1">
            <a:off x="5940152" y="1437094"/>
            <a:ext cx="2959373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P30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1541708"/>
            <a:ext cx="8208912" cy="292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解：由题意得，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为等边三角形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4 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的面积为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30698" y="1522658"/>
          <a:ext cx="23399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1" imgW="3962400" imgH="10058400" progId="Equation.DSMT4">
                  <p:embed/>
                </p:oleObj>
              </mc:Choice>
              <mc:Fallback>
                <p:oleObj name="Equation" r:id="rId1" imgW="3962400" imgH="10058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30698" y="1522658"/>
                        <a:ext cx="233998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Text Box 2"/>
          <p:cNvSpPr txBox="1"/>
          <p:nvPr/>
        </p:nvSpPr>
        <p:spPr>
          <a:xfrm>
            <a:off x="251520" y="355365"/>
            <a:ext cx="7724775" cy="100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如图，在 </a:t>
            </a:r>
            <a:r>
              <a:rPr lang="zh-CN" altLang="sv-SE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sv-SE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中，对角线 </a:t>
            </a:r>
            <a:r>
              <a:rPr lang="sv-SE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sv-SE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AOB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60°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，求 </a:t>
            </a:r>
            <a:r>
              <a:rPr lang="zh-CN" altLang="sv-SE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sv-SE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的面积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466079" y="4009712"/>
          <a:ext cx="553561" cy="39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3" imgW="8229600" imgH="5791200" progId="Equation.DSMT4">
                  <p:embed/>
                </p:oleObj>
              </mc:Choice>
              <mc:Fallback>
                <p:oleObj name="Equation" r:id="rId3" imgW="8229600" imgH="57912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6079" y="4009712"/>
                        <a:ext cx="553561" cy="391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2860" y="3475557"/>
          <a:ext cx="3724752" cy="443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5" imgW="51206400" imgH="6096000" progId="Equation.DSMT4">
                  <p:embed/>
                </p:oleObj>
              </mc:Choice>
              <mc:Fallback>
                <p:oleObj name="Equation" r:id="rId5" imgW="51206400" imgH="6096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2860" y="3475557"/>
                        <a:ext cx="3724752" cy="4435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4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2975" y="2002790"/>
            <a:ext cx="2472055" cy="147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417638" y="1275606"/>
            <a:ext cx="4740275" cy="66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矩形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的判定定理：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139702"/>
            <a:ext cx="5437188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0" y="3292227"/>
            <a:ext cx="5456238" cy="85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895427" y="1635646"/>
            <a:ext cx="379142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矩形</a:t>
            </a:r>
            <a:r>
              <a:rPr kumimoji="0" lang="zh-CN" altLang="en-US" sz="28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有哪些特殊性质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？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576234" y="3228620"/>
            <a:ext cx="2532416" cy="1437572"/>
          </a:xfrm>
          <a:prstGeom prst="cloud">
            <a:avLst/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zh-CN" sz="2800" b="1">
                <a:solidFill>
                  <a:srgbClr val="0000FF"/>
                </a:solidFill>
                <a:latin typeface="+mj-ea"/>
                <a:ea typeface="+mj-ea"/>
              </a:rPr>
              <a:t>四</a:t>
            </a:r>
            <a:r>
              <a:rPr lang="zh-CN" altLang="zh-CN" sz="2800" b="1" dirty="0">
                <a:solidFill>
                  <a:srgbClr val="0000FF"/>
                </a:solidFill>
                <a:latin typeface="+mj-ea"/>
                <a:ea typeface="+mj-ea"/>
              </a:rPr>
              <a:t>个角都是直角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3617266" y="3226713"/>
            <a:ext cx="2250878" cy="1432589"/>
          </a:xfrm>
          <a:prstGeom prst="cloud">
            <a:avLst/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对角线相等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6573887" y="3219822"/>
            <a:ext cx="1927572" cy="1302354"/>
          </a:xfrm>
          <a:prstGeom prst="cloud">
            <a:avLst/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2800" b="1">
                <a:solidFill>
                  <a:srgbClr val="0000FF"/>
                </a:solidFill>
                <a:latin typeface="+mj-ea"/>
                <a:ea typeface="+mj-ea"/>
              </a:rPr>
              <a:t>是轴对称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图形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12164" y="904552"/>
            <a:ext cx="3130550" cy="2027238"/>
            <a:chOff x="5724525" y="2344712"/>
            <a:chExt cx="3130550" cy="2027238"/>
          </a:xfrm>
        </p:grpSpPr>
        <p:pic>
          <p:nvPicPr>
            <p:cNvPr id="13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525" y="2344712"/>
              <a:ext cx="3130550" cy="20272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" name="组合 13"/>
            <p:cNvGrpSpPr/>
            <p:nvPr/>
          </p:nvGrpSpPr>
          <p:grpSpPr>
            <a:xfrm>
              <a:off x="6129819" y="2589770"/>
              <a:ext cx="98365" cy="108184"/>
              <a:chOff x="5220072" y="454882"/>
              <a:chExt cx="232456" cy="249168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20072" y="699542"/>
                <a:ext cx="216024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452528" y="454882"/>
                <a:ext cx="0" cy="249168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39552" y="1596190"/>
            <a:ext cx="8064896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        我们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知道，</a:t>
            </a:r>
            <a:r>
              <a:rPr lang="zh-CN" altLang="en-US" sz="2400" b="1" dirty="0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有一个角是直角的平行四边形是矩形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，这是矩形的定义，可以依此判定一个平行四边形是否</a:t>
            </a:r>
            <a:r>
              <a:rPr lang="zh-CN" altLang="en-US" sz="2400" b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是矩形</a:t>
            </a:r>
            <a:r>
              <a:rPr lang="en-US" altLang="zh-CN" sz="2400" b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.</a:t>
            </a:r>
            <a:r>
              <a:rPr lang="zh-CN" altLang="en-US" sz="2400" b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如果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将定义中的</a:t>
            </a:r>
            <a:r>
              <a:rPr lang="zh-CN" altLang="en-US" sz="2400" b="1" dirty="0">
                <a:solidFill>
                  <a:srgbClr val="0000FF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“平行四边形”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改成</a:t>
            </a:r>
            <a:r>
              <a:rPr lang="zh-CN" altLang="en-US" sz="2400" b="1" dirty="0">
                <a:solidFill>
                  <a:srgbClr val="0000FF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“四边形”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，同时将</a:t>
            </a:r>
            <a:r>
              <a:rPr lang="zh-CN" altLang="en-US" sz="2400" b="1" dirty="0">
                <a:solidFill>
                  <a:srgbClr val="0000FF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“一个角是直角”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改为</a:t>
            </a:r>
            <a:r>
              <a:rPr lang="zh-CN" altLang="en-US" sz="2400" b="1" dirty="0">
                <a:solidFill>
                  <a:srgbClr val="0000FF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“两个角”（或三个角）是直角”</a:t>
            </a:r>
            <a:r>
              <a:rPr lang="zh-CN" altLang="en-US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，可以判定它是矩形吗？为什么</a:t>
            </a:r>
            <a:r>
              <a:rPr lang="en-US" altLang="zh-CN" sz="24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?</a:t>
            </a:r>
            <a:endParaRPr lang="zh-CN" altLang="en-US" sz="2400" b="1" dirty="0"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1035313"/>
            <a:ext cx="2160240" cy="600333"/>
          </a:xfrm>
          <a:prstGeom prst="rect">
            <a:avLst/>
          </a:prstGeom>
        </p:spPr>
      </p:pic>
      <p:sp>
        <p:nvSpPr>
          <p:cNvPr id="8" name="Rectangle 7" descr="小网格"/>
          <p:cNvSpPr/>
          <p:nvPr/>
        </p:nvSpPr>
        <p:spPr>
          <a:xfrm>
            <a:off x="825822" y="4299942"/>
            <a:ext cx="7418586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两个角是直角的四边形不一定是矩形，例如直角梯形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7" descr="小网格"/>
          <p:cNvSpPr/>
          <p:nvPr/>
        </p:nvSpPr>
        <p:spPr>
          <a:xfrm>
            <a:off x="330967" y="339502"/>
            <a:ext cx="4464298" cy="5762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三个角是直角的四边形是矩形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Rectangle 2" descr="小网格"/>
          <p:cNvSpPr>
            <a:spLocks noChangeArrowheads="1"/>
          </p:cNvSpPr>
          <p:nvPr/>
        </p:nvSpPr>
        <p:spPr bwMode="auto">
          <a:xfrm>
            <a:off x="323528" y="916038"/>
            <a:ext cx="8424936" cy="39693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如图，四边形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中，∠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，∠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，∠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都是直角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由于∠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=90°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，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所以∠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D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=360°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－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－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－∠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=90°.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因此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AD</a:t>
            </a: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BC</a:t>
            </a: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AB</a:t>
            </a: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+mn-lt"/>
              </a:rPr>
              <a:t>DC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从而四边形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ABCD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是平行四边形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又∠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=90</a:t>
            </a:r>
            <a:r>
              <a:rPr lang="en-US" altLang="zh-CN" sz="2400" b="1">
                <a:solidFill>
                  <a:srgbClr val="0000FF"/>
                </a:solidFill>
                <a:latin typeface="+mn-lt"/>
              </a:rPr>
              <a:t>°</a:t>
            </a:r>
            <a:r>
              <a:rPr lang="zh-CN" altLang="en-US" sz="2400" b="1">
                <a:solidFill>
                  <a:srgbClr val="0000FF"/>
                </a:solidFill>
                <a:latin typeface="+mn-lt"/>
              </a:rPr>
              <a:t>，由矩形的定义得，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四边形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ABCD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是矩形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26360" y="1635646"/>
            <a:ext cx="3294112" cy="2103042"/>
            <a:chOff x="6428823" y="1980877"/>
            <a:chExt cx="2301385" cy="17803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723680" y="2211710"/>
              <a:ext cx="1700946" cy="136815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428823" y="1980877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28823" y="329957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88424" y="1980877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88424" y="329957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547664" y="771550"/>
            <a:ext cx="6048672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矩形的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判定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定理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FF"/>
                </a:solidFill>
                <a:latin typeface="+mj-lt"/>
                <a:ea typeface="+mj-ea"/>
              </a:rPr>
              <a:t>三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个角是直角的四边形是矩形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758824" y="2422442"/>
            <a:ext cx="424522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A=</a:t>
            </a:r>
            <a:r>
              <a:rPr lang="zh-CN" altLang="en-US" sz="2800" b="1" dirty="0">
                <a:solidFill>
                  <a:srgbClr val="0000FF"/>
                </a:solidFill>
              </a:rPr>
              <a:t>∠</a:t>
            </a:r>
            <a:r>
              <a:rPr lang="en-US" altLang="zh-CN" sz="2800" b="1" i="1" dirty="0">
                <a:solidFill>
                  <a:srgbClr val="0000FF"/>
                </a:solidFill>
              </a:rPr>
              <a:t>B=</a:t>
            </a:r>
            <a:r>
              <a:rPr lang="zh-CN" altLang="en-US" sz="2800" b="1" dirty="0">
                <a:solidFill>
                  <a:srgbClr val="0000FF"/>
                </a:solidFill>
              </a:rPr>
              <a:t>∠</a:t>
            </a:r>
            <a:r>
              <a:rPr lang="en-US" altLang="zh-CN" sz="2800" b="1" i="1" dirty="0">
                <a:solidFill>
                  <a:srgbClr val="0000FF"/>
                </a:solidFill>
              </a:rPr>
              <a:t>C=</a:t>
            </a:r>
            <a:r>
              <a:rPr lang="en-US" altLang="zh-CN" sz="2800" b="1" dirty="0">
                <a:solidFill>
                  <a:srgbClr val="0000FF"/>
                </a:solidFill>
              </a:rPr>
              <a:t>90°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∴四边形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是矩形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10336" y="2268908"/>
            <a:ext cx="3294112" cy="2103042"/>
            <a:chOff x="6428823" y="1980877"/>
            <a:chExt cx="2301385" cy="178035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723680" y="2211710"/>
              <a:ext cx="1700946" cy="136815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428823" y="1980877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28823" y="329957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88424" y="1980877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388424" y="3299570"/>
              <a:ext cx="3417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7"/>
          <p:cNvSpPr txBox="1"/>
          <p:nvPr/>
        </p:nvSpPr>
        <p:spPr>
          <a:xfrm>
            <a:off x="539552" y="1031522"/>
            <a:ext cx="7776864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把两根长度相等的细木条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的中点钉在一起，如图所示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连接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，得到的四边形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是平行四边形吗？是矩形吗？为什么？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832" y="2739231"/>
            <a:ext cx="3154363" cy="213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634" y="401382"/>
            <a:ext cx="2124158" cy="5861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6096" y="981094"/>
            <a:ext cx="3154363" cy="213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9872" y="695171"/>
            <a:ext cx="409212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由于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9871" y="2405879"/>
            <a:ext cx="514321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</a:t>
            </a:r>
            <a:r>
              <a:rPr kumimoji="0" lang="zh-CN" altLang="sv-SE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sv-SE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sv-SE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△</a:t>
            </a:r>
            <a:r>
              <a:rPr kumimoji="0" lang="sv-SE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DCB</a:t>
            </a:r>
            <a:r>
              <a:rPr kumimoji="0" lang="sv-SE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边边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</a:t>
            </a:r>
            <a:r>
              <a:rPr kumimoji="0" lang="sv-SE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sv-S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79871" y="2844966"/>
            <a:ext cx="5370537" cy="4730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∴从而</a:t>
            </a:r>
            <a:r>
              <a:rPr kumimoji="0" lang="zh-CN" altLang="sv-SE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 </a:t>
            </a:r>
            <a:r>
              <a:rPr kumimoji="0" lang="sv-SE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∠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DCB</a:t>
            </a:r>
            <a:r>
              <a:rPr kumimoji="0" lang="sv-SE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sv-S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79872" y="3849198"/>
            <a:ext cx="43091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</a:t>
            </a:r>
            <a:r>
              <a:rPr kumimoji="0" lang="zh-CN" altLang="sv-SE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 </a:t>
            </a:r>
            <a:r>
              <a:rPr kumimoji="0" lang="sv-SE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sv-SE" altLang="zh-CN" sz="2400" b="1" i="0" u="none" strike="noStrike" kern="1200" cap="none" spc="0" normalizeH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180°</a:t>
            </a:r>
            <a:r>
              <a:rPr kumimoji="0" lang="sv-SE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90°.</a:t>
            </a:r>
            <a:endParaRPr kumimoji="0" lang="sv-S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9872" y="4414341"/>
            <a:ext cx="531626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因此，平行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四边形</a:t>
            </a:r>
            <a:r>
              <a:rPr kumimoji="0" lang="sv-SE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sv-SE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是矩形</a:t>
            </a:r>
            <a:r>
              <a:rPr kumimoji="0" lang="sv-SE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sv-S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79871" y="1122848"/>
            <a:ext cx="48066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85821" y="1550525"/>
            <a:ext cx="476357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从而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AB=DC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DC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9871" y="1978202"/>
            <a:ext cx="476357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AC=BD</a:t>
            </a:r>
            <a:r>
              <a:rPr kumimoji="0" lang="zh-CN" altLang="en-US" sz="24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CB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67544" y="3284053"/>
            <a:ext cx="633670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</a:rPr>
              <a:t>又由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DC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得，</a:t>
            </a:r>
            <a:r>
              <a:rPr kumimoji="0" lang="zh-CN" altLang="sv-SE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∠</a:t>
            </a:r>
            <a:r>
              <a:rPr kumimoji="0" lang="sv-SE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 </a:t>
            </a:r>
            <a:r>
              <a:rPr kumimoji="0" lang="sv-SE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∠</a:t>
            </a:r>
            <a:r>
              <a:rPr kumimoji="0" lang="sv-SE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DCB = </a:t>
            </a:r>
            <a:r>
              <a:rPr kumimoji="0" lang="sv-SE" altLang="zh-CN" sz="24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sv-S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7" descr="小网格"/>
          <p:cNvSpPr/>
          <p:nvPr/>
        </p:nvSpPr>
        <p:spPr>
          <a:xfrm>
            <a:off x="479872" y="267494"/>
            <a:ext cx="57606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四边形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是平行四边形，也是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矩形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405286" y="3711730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05286" y="3711730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3" grpId="0"/>
      <p:bldP spid="4" grpId="0"/>
      <p:bldP spid="5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439652" y="836525"/>
            <a:ext cx="6264696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矩形的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判定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定理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FF"/>
                </a:solidFill>
                <a:latin typeface="+mj-lt"/>
                <a:ea typeface="+mj-ea"/>
              </a:rPr>
              <a:t>对角线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相等的平行四边形是矩形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611560" y="2398977"/>
            <a:ext cx="503731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</a:t>
            </a:r>
            <a:r>
              <a:rPr lang="zh-CN" altLang="sv-SE" sz="2800" b="1" i="1" dirty="0">
                <a:solidFill>
                  <a:srgbClr val="0000FF"/>
                </a:solidFill>
                <a:ea typeface="黑体" panose="02010609060101010101" pitchFamily="49" charset="-122"/>
              </a:rPr>
              <a:t> □ </a:t>
            </a:r>
            <a:r>
              <a:rPr lang="en-US" altLang="zh-CN" sz="2800" b="1" i="1" dirty="0">
                <a:solidFill>
                  <a:srgbClr val="0000FF"/>
                </a:solidFill>
                <a:ea typeface="黑体" panose="02010609060101010101" pitchFamily="49" charset="-122"/>
              </a:rPr>
              <a:t>ABCD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</a:rPr>
              <a:t>的对角线</a:t>
            </a:r>
            <a:r>
              <a:rPr lang="zh-CN" altLang="sv-SE" sz="2800" b="1" dirty="0">
                <a:solidFill>
                  <a:srgbClr val="0000FF"/>
                </a:solidFill>
                <a:latin typeface="+mn-lt"/>
                <a:ea typeface="+mn-ea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US" altLang="zh-CN" sz="2800" b="1" i="1" dirty="0">
                <a:solidFill>
                  <a:srgbClr val="0000FF"/>
                </a:solidFill>
              </a:rPr>
              <a:t>C=BD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</a:t>
            </a:r>
            <a:r>
              <a:rPr lang="zh-CN" altLang="sv-SE" sz="2800" b="1" i="1" dirty="0">
                <a:solidFill>
                  <a:srgbClr val="0000FF"/>
                </a:solidFill>
                <a:ea typeface="黑体" panose="02010609060101010101" pitchFamily="49" charset="-122"/>
              </a:rPr>
              <a:t> □ 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是矩形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2355726"/>
            <a:ext cx="3154363" cy="213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13"/>
          <p:cNvSpPr txBox="1"/>
          <p:nvPr/>
        </p:nvSpPr>
        <p:spPr>
          <a:xfrm>
            <a:off x="1513210" y="947059"/>
            <a:ext cx="629915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想一想：对角线相等的四边形是矩形吗？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13" y="1990576"/>
            <a:ext cx="2832100" cy="178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293813" y="3693963"/>
            <a:ext cx="16573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等腰梯形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635375" y="2882751"/>
            <a:ext cx="51054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对角线相等的四边形不一定是矩形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WPS 演示</Application>
  <PresentationFormat>全屏显示(16:9)</PresentationFormat>
  <Paragraphs>147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times</vt:lpstr>
      <vt:lpstr>Traditional Arabic</vt:lpstr>
      <vt:lpstr>Times New Roman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772</cp:revision>
  <dcterms:created xsi:type="dcterms:W3CDTF">2015-08-27T07:30:00Z</dcterms:created>
  <dcterms:modified xsi:type="dcterms:W3CDTF">2026-01-05T08:55:55Z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D7B1284A2BFE40C08F1410CBDDEAD4D7</vt:lpwstr>
  </property>
</Properties>
</file>