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12"/>
  </p:notesMasterIdLst>
  <p:sldIdLst>
    <p:sldId id="392" r:id="rId4"/>
    <p:sldId id="335" r:id="rId5"/>
    <p:sldId id="442" r:id="rId6"/>
    <p:sldId id="438" r:id="rId7"/>
    <p:sldId id="443" r:id="rId8"/>
    <p:sldId id="441" r:id="rId9"/>
    <p:sldId id="444" r:id="rId10"/>
    <p:sldId id="445" r:id="rId11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  <a:srgbClr val="FFFFCC"/>
    <a:srgbClr val="FE9700"/>
    <a:srgbClr val="FFFFFF"/>
    <a:srgbClr val="007FFF"/>
    <a:srgbClr val="FFCCFF"/>
    <a:srgbClr val="EA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6208"/>
  </p:normalViewPr>
  <p:slideViewPr>
    <p:cSldViewPr showGuides="1">
      <p:cViewPr varScale="1">
        <p:scale>
          <a:sx n="97" d="100"/>
          <a:sy n="97" d="100"/>
        </p:scale>
        <p:origin x="102" y="900"/>
      </p:cViewPr>
      <p:guideLst>
        <p:guide orient="horz" pos="1632"/>
        <p:guide orient="horz" pos="71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15CF22A-C0A4-4679-A06A-880C078370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BB35F8A-87F0-4CED-BE1A-5D6E847A7A5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4DC6640-2E46-4AC5-9CF6-04C7E158A187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1D5C9C-B6B9-4C70-8636-839F8CC1D790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96844" y="2051430"/>
              <a:ext cx="1169793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4322" y="2126602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9624" y="10090957"/>
                    <a:ext cx="194733" cy="146049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3528" y="9100663"/>
                    <a:ext cx="764115" cy="929216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4576" y="9190118"/>
                    <a:ext cx="757765" cy="844549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5263" y="9193221"/>
                    <a:ext cx="764115" cy="838200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5807" y="10209694"/>
                    <a:ext cx="459315" cy="1293284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1513" y="9091915"/>
                    <a:ext cx="954614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01275" y="3933137"/>
                  <a:ext cx="1250948" cy="1214967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51144" y="13286496"/>
                    <a:ext cx="3034164" cy="1662109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3714" y="13980725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9787" y="13819833"/>
                    <a:ext cx="146656" cy="218354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2564" y="13716562"/>
                    <a:ext cx="15317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4764" y="13640640"/>
                    <a:ext cx="14991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7417" y="13578959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8630" y="14333156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3205" y="14257616"/>
                    <a:ext cx="153174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5123" y="14175202"/>
                    <a:ext cx="149916" cy="237911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2982" y="14150929"/>
                    <a:ext cx="146656" cy="211838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3617" y="14053205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4369" y="13644252"/>
                    <a:ext cx="2936393" cy="1437236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7947" y="3800086"/>
                    <a:ext cx="1978168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7947" y="3800086"/>
                    <a:ext cx="1978168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59664" y="3807107"/>
                    <a:ext cx="431173" cy="342326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4" y="3875335"/>
                    <a:ext cx="248252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emf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2.png"/><Relationship Id="rId3" Type="http://schemas.openxmlformats.org/officeDocument/2006/relationships/image" Target="../media/image41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0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5816" y="1923678"/>
            <a:ext cx="3823237" cy="1144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 题 </a:t>
            </a:r>
            <a:r>
              <a:rPr lang="en-US" altLang="zh-CN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1.3</a:t>
            </a:r>
            <a:endParaRPr lang="en-US" altLang="zh-CN" sz="5400" b="1" dirty="0">
              <a:solidFill>
                <a:srgbClr val="0B338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2"/>
          <p:cNvSpPr txBox="1"/>
          <p:nvPr/>
        </p:nvSpPr>
        <p:spPr>
          <a:xfrm>
            <a:off x="323528" y="1563638"/>
            <a:ext cx="8424936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判断（对的画“√”， 错的画“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”）：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）线段 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 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的中点 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是点 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与点 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的对称中心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      ）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）中心对称变换是一种特殊的旋转变换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         ）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00392" y="2090341"/>
            <a:ext cx="49404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√</a:t>
            </a:r>
            <a:endParaRPr kumimoji="0" lang="zh-CN" altLang="en-US" sz="44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FF33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74298" y="2715294"/>
            <a:ext cx="49404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√</a:t>
            </a:r>
            <a:endParaRPr kumimoji="0" lang="zh-CN" altLang="en-US" sz="44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FF33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9"/>
          <p:cNvSpPr txBox="1"/>
          <p:nvPr/>
        </p:nvSpPr>
        <p:spPr>
          <a:xfrm flipH="1">
            <a:off x="3563888" y="1375687"/>
            <a:ext cx="324036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P22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1.3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938717"/>
            <a:ext cx="2089184" cy="520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539552" y="267494"/>
            <a:ext cx="4936411" cy="24170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已知△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，点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分别为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en-US" sz="2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lang="zh-CN" altLang="en-US" sz="2600" b="1">
                <a:solidFill>
                  <a:srgbClr val="000000"/>
                </a:solidFill>
                <a:ea typeface="黑体" panose="02010609060101010101" pitchFamily="49" charset="-122"/>
              </a:rPr>
              <a:t>的</a:t>
            </a:r>
            <a:r>
              <a:rPr lang="zh-CN" altLang="en-US" sz="2600" b="1" dirty="0">
                <a:solidFill>
                  <a:srgbClr val="000000"/>
                </a:solidFill>
                <a:ea typeface="黑体" panose="02010609060101010101" pitchFamily="49" charset="-122"/>
              </a:rPr>
              <a:t>中点，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分别以点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和点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为对称中心，作一个与△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ADE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成中心对称的图形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 flipH="1">
            <a:off x="2218169" y="2578424"/>
            <a:ext cx="324036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P22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1.3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552" y="2909247"/>
            <a:ext cx="4367768" cy="1822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解：如图，以点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为对称中心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作出的图形为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CD′E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以点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为对称中心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作出的图形为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A″D″E″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508104" y="699542"/>
            <a:ext cx="2621625" cy="2424568"/>
            <a:chOff x="4954235" y="2175801"/>
            <a:chExt cx="2621625" cy="2424568"/>
          </a:xfrm>
        </p:grpSpPr>
        <p:sp>
          <p:nvSpPr>
            <p:cNvPr id="5" name="等腰三角形 4"/>
            <p:cNvSpPr/>
            <p:nvPr/>
          </p:nvSpPr>
          <p:spPr>
            <a:xfrm>
              <a:off x="5292080" y="2588458"/>
              <a:ext cx="1924800" cy="1656184"/>
            </a:xfrm>
            <a:prstGeom prst="triangle">
              <a:avLst>
                <a:gd name="adj" fmla="val 33034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729631" y="2175801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A</a:t>
              </a:r>
              <a:endParaRPr lang="zh-CN" altLang="en-US" sz="22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954235" y="4069826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B</a:t>
              </a:r>
              <a:endParaRPr lang="zh-CN" altLang="en-US" sz="22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147276" y="4102150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C</a:t>
              </a:r>
              <a:endParaRPr lang="zh-CN" altLang="en-US" sz="2200" dirty="0"/>
            </a:p>
          </p:txBody>
        </p:sp>
        <p:sp>
          <p:nvSpPr>
            <p:cNvPr id="9" name="椭圆 8"/>
            <p:cNvSpPr/>
            <p:nvPr/>
          </p:nvSpPr>
          <p:spPr>
            <a:xfrm>
              <a:off x="5559851" y="3381200"/>
              <a:ext cx="72008" cy="707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183724" y="3147814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D</a:t>
              </a:r>
              <a:endParaRPr lang="zh-CN" altLang="en-US" sz="2200" dirty="0"/>
            </a:p>
          </p:txBody>
        </p:sp>
        <p:sp>
          <p:nvSpPr>
            <p:cNvPr id="11" name="椭圆 10"/>
            <p:cNvSpPr/>
            <p:nvPr/>
          </p:nvSpPr>
          <p:spPr>
            <a:xfrm>
              <a:off x="6539684" y="3381200"/>
              <a:ext cx="72008" cy="707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09423" y="2894424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E</a:t>
              </a:r>
              <a:endParaRPr lang="zh-CN" altLang="en-US" sz="22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77548" y="4169482"/>
              <a:ext cx="42858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200" b="1" i="1" kern="100" dirty="0">
                  <a:ea typeface="宋体" panose="02010600030101010101" pitchFamily="2" charset="-122"/>
                </a:rPr>
                <a:t>F</a:t>
              </a:r>
              <a:endParaRPr lang="zh-CN" altLang="en-US" sz="2200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6127619" y="4209292"/>
              <a:ext cx="72008" cy="707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8006189" y="1546597"/>
            <a:ext cx="53452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solidFill>
                  <a:srgbClr val="FF0000"/>
                </a:solidFill>
                <a:ea typeface="宋体" panose="02010600030101010101" pitchFamily="2" charset="-122"/>
              </a:rPr>
              <a:t>D′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cxnSp>
        <p:nvCxnSpPr>
          <p:cNvPr id="24" name="直接连接符 23"/>
          <p:cNvCxnSpPr>
            <a:endCxn id="5" idx="4"/>
          </p:cNvCxnSpPr>
          <p:nvPr/>
        </p:nvCxnSpPr>
        <p:spPr>
          <a:xfrm flipH="1">
            <a:off x="7770749" y="1940291"/>
            <a:ext cx="348766" cy="828092"/>
          </a:xfrm>
          <a:prstGeom prst="line">
            <a:avLst/>
          </a:prstGeom>
          <a:ln w="1905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endCxn id="5" idx="4"/>
          </p:cNvCxnSpPr>
          <p:nvPr/>
        </p:nvCxnSpPr>
        <p:spPr>
          <a:xfrm>
            <a:off x="7138494" y="1956418"/>
            <a:ext cx="632255" cy="811965"/>
          </a:xfrm>
          <a:prstGeom prst="line">
            <a:avLst/>
          </a:prstGeom>
          <a:ln w="1905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113181" y="1949450"/>
            <a:ext cx="1003107" cy="156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endCxn id="14" idx="5"/>
          </p:cNvCxnSpPr>
          <p:nvPr/>
        </p:nvCxnSpPr>
        <p:spPr>
          <a:xfrm>
            <a:off x="6149724" y="1948126"/>
            <a:ext cx="593227" cy="84525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11" idx="3"/>
            <a:endCxn id="14" idx="7"/>
          </p:cNvCxnSpPr>
          <p:nvPr/>
        </p:nvCxnSpPr>
        <p:spPr>
          <a:xfrm flipH="1">
            <a:off x="6742951" y="1965287"/>
            <a:ext cx="361147" cy="7781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11" idx="2"/>
          </p:cNvCxnSpPr>
          <p:nvPr/>
        </p:nvCxnSpPr>
        <p:spPr>
          <a:xfrm flipV="1">
            <a:off x="6166177" y="1940291"/>
            <a:ext cx="927376" cy="1567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7145967" y="1932456"/>
            <a:ext cx="927376" cy="1567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7195862" y="1932456"/>
            <a:ext cx="927376" cy="15670"/>
          </a:xfrm>
          <a:prstGeom prst="line">
            <a:avLst/>
          </a:prstGeom>
          <a:ln w="1905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490956" y="1143487"/>
            <a:ext cx="234945" cy="1632731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721042" y="2787142"/>
            <a:ext cx="234945" cy="1632731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7010324" y="4204429"/>
            <a:ext cx="53452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solidFill>
                  <a:srgbClr val="FF0000"/>
                </a:solidFill>
                <a:ea typeface="宋体" panose="02010600030101010101" pitchFamily="2" charset="-122"/>
              </a:rPr>
              <a:t>A″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cxnSp>
        <p:nvCxnSpPr>
          <p:cNvPr id="47" name="直接连接符 46"/>
          <p:cNvCxnSpPr>
            <a:endCxn id="14" idx="5"/>
          </p:cNvCxnSpPr>
          <p:nvPr/>
        </p:nvCxnSpPr>
        <p:spPr>
          <a:xfrm>
            <a:off x="6153633" y="1955699"/>
            <a:ext cx="589318" cy="83768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6739248" y="2793546"/>
            <a:ext cx="589318" cy="83768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7330387" y="3270962"/>
            <a:ext cx="67580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solidFill>
                  <a:srgbClr val="FF0000"/>
                </a:solidFill>
                <a:ea typeface="宋体" panose="02010600030101010101" pitchFamily="2" charset="-122"/>
              </a:rPr>
              <a:t>D″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cxnSp>
        <p:nvCxnSpPr>
          <p:cNvPr id="51" name="直接连接符 50"/>
          <p:cNvCxnSpPr>
            <a:endCxn id="14" idx="7"/>
          </p:cNvCxnSpPr>
          <p:nvPr/>
        </p:nvCxnSpPr>
        <p:spPr>
          <a:xfrm flipH="1">
            <a:off x="6742951" y="1921418"/>
            <a:ext cx="370875" cy="821969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6352693" y="2774506"/>
            <a:ext cx="370875" cy="821969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5957248" y="3220118"/>
            <a:ext cx="58931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solidFill>
                  <a:srgbClr val="FF0000"/>
                </a:solidFill>
                <a:ea typeface="宋体" panose="02010600030101010101" pitchFamily="2" charset="-122"/>
              </a:rPr>
              <a:t>E″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V="1">
            <a:off x="6964453" y="3636502"/>
            <a:ext cx="359883" cy="787281"/>
          </a:xfrm>
          <a:prstGeom prst="line">
            <a:avLst/>
          </a:prstGeom>
          <a:ln w="1905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 flipV="1">
            <a:off x="6366669" y="3602879"/>
            <a:ext cx="947328" cy="28347"/>
          </a:xfrm>
          <a:prstGeom prst="line">
            <a:avLst/>
          </a:prstGeom>
          <a:ln w="1905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6348463" y="3596249"/>
            <a:ext cx="607524" cy="837680"/>
          </a:xfrm>
          <a:prstGeom prst="line">
            <a:avLst/>
          </a:prstGeom>
          <a:ln w="1905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6" grpId="0"/>
      <p:bldP spid="50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/>
          <p:nvPr/>
        </p:nvSpPr>
        <p:spPr>
          <a:xfrm>
            <a:off x="731838" y="267653"/>
            <a:ext cx="6792912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下列图形中，哪些是中心对称图形？如果是，找出它们的对称中心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7652" name="Picture 3" descr="平行四边形-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4086" y="1590675"/>
            <a:ext cx="5465744" cy="1694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10" descr="小网格"/>
          <p:cNvSpPr/>
          <p:nvPr/>
        </p:nvSpPr>
        <p:spPr>
          <a:xfrm>
            <a:off x="1042988" y="3552825"/>
            <a:ext cx="6697364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答：图形（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）是中心对称图形，中心点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为其对称中心；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图形（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）是中心对称图形，</a:t>
            </a:r>
            <a:r>
              <a:rPr lang="zh-CN" altLang="en-US" sz="2000" b="1" dirty="0">
                <a:solidFill>
                  <a:srgbClr val="FF0000"/>
                </a:solidFill>
              </a:rPr>
              <a:t>中心点 </a:t>
            </a:r>
            <a:r>
              <a:rPr lang="en-US" altLang="zh-CN" sz="2000" b="1" i="1" dirty="0">
                <a:solidFill>
                  <a:srgbClr val="FF0000"/>
                </a:solidFill>
              </a:rPr>
              <a:t>O</a:t>
            </a:r>
            <a:r>
              <a:rPr lang="en-US" altLang="zh-CN" sz="2000" b="1" dirty="0">
                <a:solidFill>
                  <a:srgbClr val="FF0000"/>
                </a:solidFill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</a:rPr>
              <a:t>为其对称中心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图形（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）不是中心对称图形</a:t>
            </a:r>
            <a:r>
              <a:rPr lang="zh-CN" altLang="en-US" sz="2000" b="1" dirty="0">
                <a:solidFill>
                  <a:srgbClr val="FF0000"/>
                </a:solidFill>
              </a:rPr>
              <a:t>；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99" y="1995686"/>
            <a:ext cx="384175" cy="50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191902" y="3154045"/>
            <a:ext cx="82042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sym typeface="+mn-ea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sym typeface="+mn-ea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sym typeface="+mn-ea"/>
              </a:rPr>
              <a:t>）</a:t>
            </a:r>
            <a:endParaRPr lang="zh-CN" altLang="en-US" sz="2000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76468" y="3147695"/>
            <a:ext cx="82042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sym typeface="+mn-ea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sym typeface="+mn-ea"/>
              </a:rPr>
              <a:t>2</a:t>
            </a:r>
            <a:r>
              <a:rPr lang="zh-CN" altLang="en-US" sz="2000" b="1" dirty="0">
                <a:solidFill>
                  <a:schemeClr val="tx1"/>
                </a:solidFill>
                <a:sym typeface="+mn-ea"/>
              </a:rPr>
              <a:t>）</a:t>
            </a:r>
            <a:endParaRPr lang="zh-CN" altLang="en-US" sz="2000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64360" y="3147695"/>
            <a:ext cx="82042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sym typeface="+mn-ea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sym typeface="+mn-ea"/>
              </a:rPr>
              <a:t>3</a:t>
            </a:r>
            <a:r>
              <a:rPr lang="zh-CN" altLang="en-US" sz="2000" b="1" dirty="0">
                <a:solidFill>
                  <a:schemeClr val="tx1"/>
                </a:solidFill>
                <a:sym typeface="+mn-ea"/>
              </a:rPr>
              <a:t>）</a:t>
            </a:r>
            <a:endParaRPr lang="zh-CN" altLang="en-US" sz="2000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2" name="文本框 9"/>
          <p:cNvSpPr txBox="1"/>
          <p:nvPr/>
        </p:nvSpPr>
        <p:spPr>
          <a:xfrm flipH="1">
            <a:off x="3563886" y="987574"/>
            <a:ext cx="324036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P22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1.3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3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>
          <a:blip r:embed="rId3"/>
          <a:srcRect l="71196" t="2843" r="4066" b="25530"/>
          <a:stretch>
            <a:fillRect/>
          </a:stretch>
        </p:blipFill>
        <p:spPr>
          <a:xfrm>
            <a:off x="6707559" y="1568282"/>
            <a:ext cx="1680865" cy="1579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7137781" y="3156313"/>
            <a:ext cx="829073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sym typeface="+mn-ea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sym typeface="+mn-ea"/>
              </a:rPr>
              <a:t>4</a:t>
            </a:r>
            <a:r>
              <a:rPr lang="zh-CN" altLang="en-US" sz="2000" b="1" dirty="0">
                <a:solidFill>
                  <a:schemeClr val="tx1"/>
                </a:solidFill>
                <a:sym typeface="+mn-ea"/>
              </a:rPr>
              <a:t>）</a:t>
            </a:r>
            <a:endParaRPr lang="zh-CN" altLang="en-US" sz="2000" b="1" dirty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5882" y="1468830"/>
            <a:ext cx="1805087" cy="1717208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3408345" y="2040573"/>
            <a:ext cx="135772" cy="553561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234296" y="2249686"/>
            <a:ext cx="522426" cy="147409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3474" y="2051554"/>
            <a:ext cx="262396" cy="34697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文本框 19"/>
          <p:cNvSpPr txBox="1"/>
          <p:nvPr/>
        </p:nvSpPr>
        <p:spPr>
          <a:xfrm>
            <a:off x="5064360" y="4457893"/>
            <a:ext cx="36841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图形（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）不是中心对称图形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827088" y="912607"/>
            <a:ext cx="6192837" cy="5762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试举出一些生活中的中心对称图形的例子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" name="Picture 8"/>
          <p:cNvPicPr>
            <a:picLocks noChangeAspect="1"/>
          </p:cNvPicPr>
          <p:nvPr/>
        </p:nvPicPr>
        <p:blipFill>
          <a:blip r:embed="rId1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088" y="1851025"/>
            <a:ext cx="2382837" cy="2382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2350" y="2481263"/>
            <a:ext cx="2019300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0138" y="1952625"/>
            <a:ext cx="2111375" cy="218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9"/>
          <p:cNvSpPr txBox="1"/>
          <p:nvPr/>
        </p:nvSpPr>
        <p:spPr>
          <a:xfrm flipH="1">
            <a:off x="4283968" y="721028"/>
            <a:ext cx="324036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P22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1.3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4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"/>
          <p:cNvSpPr txBox="1"/>
          <p:nvPr/>
        </p:nvSpPr>
        <p:spPr>
          <a:xfrm>
            <a:off x="535940" y="847892"/>
            <a:ext cx="7860030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5.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如图，</a:t>
            </a:r>
            <a:r>
              <a:rPr lang="zh-CN" altLang="en-US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□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的对角线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BD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= 4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，将 </a:t>
            </a:r>
            <a:r>
              <a:rPr lang="zh-CN" altLang="en-US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□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绕其对称中心旋转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180°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，求点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转过的路径长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baseline="30000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072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064" y="2510046"/>
            <a:ext cx="3697288" cy="208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6"/>
          <p:cNvSpPr txBox="1"/>
          <p:nvPr/>
        </p:nvSpPr>
        <p:spPr>
          <a:xfrm>
            <a:off x="683568" y="1938301"/>
            <a:ext cx="7147962" cy="27922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解：</a:t>
            </a:r>
            <a:r>
              <a:rPr lang="en-US" altLang="zh-CN" sz="2400" b="1" dirty="0">
                <a:solidFill>
                  <a:srgbClr val="FF0000"/>
                </a:solidFill>
              </a:rPr>
              <a:t>∵ </a:t>
            </a:r>
            <a:r>
              <a:rPr lang="zh-CN" altLang="en-US" sz="2400" b="1" dirty="0">
                <a:solidFill>
                  <a:srgbClr val="FF0000"/>
                </a:solidFill>
              </a:rPr>
              <a:t>四边形</a:t>
            </a:r>
            <a:r>
              <a:rPr lang="en-US" altLang="zh-CN" sz="2400" b="1" i="1" dirty="0">
                <a:solidFill>
                  <a:srgbClr val="FF0000"/>
                </a:solidFill>
              </a:rPr>
              <a:t>ABCD</a:t>
            </a:r>
            <a:r>
              <a:rPr lang="zh-CN" altLang="en-US" sz="2400" b="1">
                <a:solidFill>
                  <a:srgbClr val="FF0000"/>
                </a:solidFill>
              </a:rPr>
              <a:t>为平行四边形，∴</a:t>
            </a:r>
            <a:r>
              <a:rPr lang="en-US" altLang="zh-CN" sz="2400" b="1" i="1" dirty="0">
                <a:solidFill>
                  <a:srgbClr val="FF0000"/>
                </a:solidFill>
              </a:rPr>
              <a:t>OB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OD</a:t>
            </a:r>
            <a:r>
              <a:rPr lang="en-US" altLang="zh-CN" sz="2400" b="1">
                <a:solidFill>
                  <a:srgbClr val="FF0000"/>
                </a:solidFill>
              </a:rPr>
              <a:t>. </a:t>
            </a:r>
            <a:endParaRPr lang="en-US" altLang="zh-CN" sz="24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又</a:t>
            </a:r>
            <a:r>
              <a:rPr lang="zh-CN" altLang="en-US" sz="2400" b="1" dirty="0">
                <a:solidFill>
                  <a:srgbClr val="FF0000"/>
                </a:solidFill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</a:rPr>
              <a:t>=4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OD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>
                <a:solidFill>
                  <a:srgbClr val="FF0000"/>
                </a:solidFill>
              </a:rPr>
              <a:t>2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endParaRPr lang="en-US" altLang="zh-CN" sz="24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∴点</a:t>
            </a:r>
            <a:r>
              <a:rPr lang="en-US" altLang="zh-CN" sz="2400" b="1" i="1" dirty="0">
                <a:solidFill>
                  <a:srgbClr val="FF0000"/>
                </a:solidFill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</a:rPr>
              <a:t>旋转</a:t>
            </a:r>
            <a:r>
              <a:rPr lang="en-US" altLang="zh-CN" sz="2400" b="1" dirty="0">
                <a:solidFill>
                  <a:srgbClr val="FF0000"/>
                </a:solidFill>
              </a:rPr>
              <a:t>180°</a:t>
            </a:r>
            <a:r>
              <a:rPr lang="zh-CN" altLang="en-US" sz="2400" b="1" dirty="0">
                <a:solidFill>
                  <a:srgbClr val="FF0000"/>
                </a:solidFill>
              </a:rPr>
              <a:t>的路径</a:t>
            </a:r>
            <a:r>
              <a:rPr lang="zh-CN" altLang="en-US" sz="2400" b="1">
                <a:solidFill>
                  <a:srgbClr val="FF0000"/>
                </a:solidFill>
              </a:rPr>
              <a:t>长为</a:t>
            </a:r>
            <a:endParaRPr lang="en-US" altLang="zh-CN" sz="24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    </a:t>
            </a:r>
            <a:r>
              <a:rPr lang="en-US" altLang="zh-CN" sz="2400" b="1">
                <a:solidFill>
                  <a:srgbClr val="FF0000"/>
                </a:solidFill>
              </a:rPr>
              <a:t>×π·2</a:t>
            </a:r>
            <a:r>
              <a:rPr lang="en-US" altLang="zh-CN" sz="2400" b="1" i="1">
                <a:solidFill>
                  <a:srgbClr val="FF0000"/>
                </a:solidFill>
              </a:rPr>
              <a:t>OD</a:t>
            </a:r>
            <a:r>
              <a:rPr lang="en-US" altLang="zh-CN" sz="2400" b="1" dirty="0">
                <a:solidFill>
                  <a:srgbClr val="FF0000"/>
                </a:solidFill>
              </a:rPr>
              <a:t>=2π</a:t>
            </a:r>
            <a:r>
              <a:rPr lang="en-US" altLang="zh-CN" sz="2400" b="1">
                <a:solidFill>
                  <a:srgbClr val="FF0000"/>
                </a:solidFill>
              </a:rPr>
              <a:t>. 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846754" y="4076834"/>
          <a:ext cx="269985" cy="719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2" imgW="3657600" imgH="9753600" progId="Equation.DSMT4">
                  <p:embed/>
                </p:oleObj>
              </mc:Choice>
              <mc:Fallback>
                <p:oleObj name="Equation" r:id="rId2" imgW="3657600" imgH="97536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46754" y="4076834"/>
                        <a:ext cx="269985" cy="719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5019" y="483518"/>
            <a:ext cx="1711647" cy="430357"/>
          </a:xfrm>
          <a:prstGeom prst="rect">
            <a:avLst/>
          </a:prstGeom>
        </p:spPr>
      </p:pic>
      <p:sp>
        <p:nvSpPr>
          <p:cNvPr id="4" name="文本框 9"/>
          <p:cNvSpPr txBox="1"/>
          <p:nvPr/>
        </p:nvSpPr>
        <p:spPr>
          <a:xfrm flipH="1">
            <a:off x="4499990" y="703901"/>
            <a:ext cx="324036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P22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1.3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5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467544" y="826168"/>
            <a:ext cx="4608512" cy="33297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6.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用六根一样长的小棒搭成如图所示的图形，试移动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这两根小棒，使六根小棒成为中心对称图形，若移动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DE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这两根小棒，能不能也达到要求呢？（画出图形即可）</a:t>
            </a:r>
            <a:endParaRPr lang="zh-CN" altLang="en-US" sz="2400" b="1" baseline="30000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" name="文本框 9"/>
          <p:cNvSpPr txBox="1"/>
          <p:nvPr/>
        </p:nvSpPr>
        <p:spPr>
          <a:xfrm flipH="1">
            <a:off x="395536" y="577012"/>
            <a:ext cx="324036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P22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1.3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6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64789" y="1299051"/>
            <a:ext cx="645772" cy="10801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417258" y="1299051"/>
            <a:ext cx="720080" cy="10801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436096" y="2394334"/>
            <a:ext cx="137446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587843" y="1299051"/>
            <a:ext cx="645772" cy="10801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840312" y="1299051"/>
            <a:ext cx="720080" cy="10801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6812861" y="2394334"/>
            <a:ext cx="142075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5148064" y="2356306"/>
            <a:ext cx="4285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ea typeface="宋体" panose="02010600030101010101" pitchFamily="2" charset="-122"/>
              </a:rPr>
              <a:t>A</a:t>
            </a:r>
            <a:endParaRPr lang="zh-CN" altLang="en-US" sz="2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6622326" y="2356306"/>
            <a:ext cx="4285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ea typeface="宋体" panose="02010600030101010101" pitchFamily="2" charset="-122"/>
              </a:rPr>
              <a:t>B</a:t>
            </a:r>
            <a:endParaRPr lang="zh-CN" altLang="en-US" sz="2200" dirty="0"/>
          </a:p>
        </p:txBody>
      </p:sp>
      <p:sp>
        <p:nvSpPr>
          <p:cNvPr id="22" name="文本框 21"/>
          <p:cNvSpPr txBox="1"/>
          <p:nvPr/>
        </p:nvSpPr>
        <p:spPr>
          <a:xfrm>
            <a:off x="5930660" y="925623"/>
            <a:ext cx="4285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ea typeface="宋体" panose="02010600030101010101" pitchFamily="2" charset="-122"/>
              </a:rPr>
              <a:t>C</a:t>
            </a:r>
            <a:endParaRPr lang="zh-CN" altLang="en-US" sz="2200" dirty="0"/>
          </a:p>
        </p:txBody>
      </p:sp>
      <p:sp>
        <p:nvSpPr>
          <p:cNvPr id="24" name="文本框 23"/>
          <p:cNvSpPr txBox="1"/>
          <p:nvPr/>
        </p:nvSpPr>
        <p:spPr>
          <a:xfrm>
            <a:off x="8033049" y="2370884"/>
            <a:ext cx="4285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ea typeface="宋体" panose="02010600030101010101" pitchFamily="2" charset="-122"/>
              </a:rPr>
              <a:t>D</a:t>
            </a:r>
            <a:endParaRPr lang="zh-CN" altLang="en-US" sz="2200" dirty="0"/>
          </a:p>
        </p:txBody>
      </p:sp>
      <p:sp>
        <p:nvSpPr>
          <p:cNvPr id="25" name="文本框 24"/>
          <p:cNvSpPr txBox="1"/>
          <p:nvPr/>
        </p:nvSpPr>
        <p:spPr>
          <a:xfrm>
            <a:off x="7392389" y="931148"/>
            <a:ext cx="4285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ea typeface="宋体" panose="02010600030101010101" pitchFamily="2" charset="-122"/>
              </a:rPr>
              <a:t>E</a:t>
            </a:r>
            <a:endParaRPr lang="zh-CN" altLang="en-US" sz="2200" dirty="0"/>
          </a:p>
        </p:txBody>
      </p:sp>
      <p:sp>
        <p:nvSpPr>
          <p:cNvPr id="137" name="文本框 136"/>
          <p:cNvSpPr txBox="1"/>
          <p:nvPr/>
        </p:nvSpPr>
        <p:spPr>
          <a:xfrm>
            <a:off x="5930660" y="3416995"/>
            <a:ext cx="69166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solidFill>
                  <a:srgbClr val="FF0000"/>
                </a:solidFill>
                <a:ea typeface="宋体" panose="02010600030101010101" pitchFamily="2" charset="-122"/>
              </a:rPr>
              <a:t>E′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0.07674 0.2098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7" y="1049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59259E-6 L -0.07882 0.209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10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6164789" y="1299051"/>
            <a:ext cx="645772" cy="10801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436096" y="2394334"/>
            <a:ext cx="137446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564415" y="1296987"/>
            <a:ext cx="645772" cy="10801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840312" y="1299051"/>
            <a:ext cx="720080" cy="10801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6812861" y="2394334"/>
            <a:ext cx="142075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5148064" y="2356306"/>
            <a:ext cx="4285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ea typeface="宋体" panose="02010600030101010101" pitchFamily="2" charset="-122"/>
              </a:rPr>
              <a:t>A</a:t>
            </a:r>
            <a:endParaRPr lang="zh-CN" altLang="en-US" sz="2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6622326" y="2356306"/>
            <a:ext cx="4285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ea typeface="宋体" panose="02010600030101010101" pitchFamily="2" charset="-122"/>
              </a:rPr>
              <a:t>B</a:t>
            </a:r>
            <a:endParaRPr lang="zh-CN" altLang="en-US" sz="2200" dirty="0"/>
          </a:p>
        </p:txBody>
      </p:sp>
      <p:sp>
        <p:nvSpPr>
          <p:cNvPr id="22" name="文本框 21"/>
          <p:cNvSpPr txBox="1"/>
          <p:nvPr/>
        </p:nvSpPr>
        <p:spPr>
          <a:xfrm>
            <a:off x="5930660" y="925623"/>
            <a:ext cx="4285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ea typeface="宋体" panose="02010600030101010101" pitchFamily="2" charset="-122"/>
              </a:rPr>
              <a:t>C</a:t>
            </a:r>
            <a:endParaRPr lang="zh-CN" altLang="en-US" sz="2200" dirty="0"/>
          </a:p>
        </p:txBody>
      </p:sp>
      <p:sp>
        <p:nvSpPr>
          <p:cNvPr id="24" name="文本框 23"/>
          <p:cNvSpPr txBox="1"/>
          <p:nvPr/>
        </p:nvSpPr>
        <p:spPr>
          <a:xfrm>
            <a:off x="8033049" y="2370884"/>
            <a:ext cx="4285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ea typeface="宋体" panose="02010600030101010101" pitchFamily="2" charset="-122"/>
              </a:rPr>
              <a:t>D</a:t>
            </a:r>
            <a:endParaRPr lang="zh-CN" altLang="en-US" sz="2200" dirty="0"/>
          </a:p>
        </p:txBody>
      </p:sp>
      <p:sp>
        <p:nvSpPr>
          <p:cNvPr id="25" name="文本框 24"/>
          <p:cNvSpPr txBox="1"/>
          <p:nvPr/>
        </p:nvSpPr>
        <p:spPr>
          <a:xfrm>
            <a:off x="7392389" y="931148"/>
            <a:ext cx="4285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ea typeface="宋体" panose="02010600030101010101" pitchFamily="2" charset="-122"/>
              </a:rPr>
              <a:t>E</a:t>
            </a:r>
            <a:endParaRPr lang="zh-CN" altLang="en-US" sz="2200" dirty="0"/>
          </a:p>
        </p:txBody>
      </p:sp>
      <p:sp>
        <p:nvSpPr>
          <p:cNvPr id="4" name="文本框 1"/>
          <p:cNvSpPr txBox="1"/>
          <p:nvPr/>
        </p:nvSpPr>
        <p:spPr>
          <a:xfrm>
            <a:off x="467544" y="826168"/>
            <a:ext cx="4608512" cy="33297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6.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用六根一样长的小棒搭成如图所示的图形，试移动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这两根小棒，使六根小棒成为中心对称图形，若移动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DE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这两根小棒，能不能也达到要求呢？（画出图形即可）</a:t>
            </a:r>
            <a:endParaRPr lang="zh-CN" altLang="en-US" sz="2400" b="1" baseline="30000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 flipH="1">
            <a:off x="395536" y="577012"/>
            <a:ext cx="324036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P22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1.3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6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H="1">
            <a:off x="5417258" y="1299051"/>
            <a:ext cx="720080" cy="10801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文本框 138"/>
          <p:cNvSpPr txBox="1"/>
          <p:nvPr/>
        </p:nvSpPr>
        <p:spPr>
          <a:xfrm>
            <a:off x="467544" y="4227934"/>
            <a:ext cx="66967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若移动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这两根小棒，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也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能达到要求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5930660" y="3416995"/>
            <a:ext cx="69166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solidFill>
                  <a:srgbClr val="FF0000"/>
                </a:solidFill>
                <a:ea typeface="宋体" panose="02010600030101010101" pitchFamily="2" charset="-122"/>
              </a:rPr>
              <a:t>E″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7308304" y="3437007"/>
            <a:ext cx="69166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i="1" kern="100" dirty="0">
                <a:solidFill>
                  <a:srgbClr val="FF0000"/>
                </a:solidFill>
                <a:ea typeface="宋体" panose="02010600030101010101" pitchFamily="2" charset="-122"/>
              </a:rPr>
              <a:t>C″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23457E-6 L -0.08385 0.209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1" y="104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0.07674 0.209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7" y="10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/>
      <p:bldP spid="140" grpId="0"/>
      <p:bldP spid="141" grpId="0"/>
    </p:bldLst>
  </p:timing>
</p:sld>
</file>

<file path=ppt/tags/tag1.xml><?xml version="1.0" encoding="utf-8"?>
<p:tagLst xmlns:p="http://schemas.openxmlformats.org/presentationml/2006/main">
  <p:tag name="KSO_WPP_MARK_KEY" val="5adcb2e9-261a-4f55-a3c4-fe2e02359bc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858</Words>
  <Application>WPS 演示</Application>
  <PresentationFormat>全屏显示(16:9)</PresentationFormat>
  <Paragraphs>109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Arial Unicode MS</vt:lpstr>
      <vt:lpstr>自定义设计方案</vt:lpstr>
      <vt:lpstr>2_自定义设计方案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688</cp:revision>
  <dcterms:created xsi:type="dcterms:W3CDTF">2015-08-27T07:30:00Z</dcterms:created>
  <dcterms:modified xsi:type="dcterms:W3CDTF">2026-01-05T08:54:39Z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306B9FC466514C73B5E285148DE801B9</vt:lpwstr>
  </property>
</Properties>
</file>