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6"/>
  </p:notesMasterIdLst>
  <p:sldIdLst>
    <p:sldId id="392" r:id="rId4"/>
    <p:sldId id="386" r:id="rId5"/>
    <p:sldId id="461" r:id="rId7"/>
    <p:sldId id="460" r:id="rId8"/>
    <p:sldId id="462" r:id="rId9"/>
    <p:sldId id="464" r:id="rId10"/>
    <p:sldId id="463" r:id="rId11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FFFF"/>
    <a:srgbClr val="007FFF"/>
    <a:srgbClr val="FE9700"/>
    <a:srgbClr val="0000FF"/>
    <a:srgbClr val="FFFFCC"/>
    <a:srgbClr val="FFCCFF"/>
    <a:srgbClr val="EA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5244"/>
  </p:normalViewPr>
  <p:slideViewPr>
    <p:cSldViewPr showGuides="1">
      <p:cViewPr varScale="1">
        <p:scale>
          <a:sx n="96" d="100"/>
          <a:sy n="96" d="100"/>
        </p:scale>
        <p:origin x="84" y="912"/>
      </p:cViewPr>
      <p:guideLst>
        <p:guide orient="horz" pos="1632"/>
        <p:guide orient="horz" pos="71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489C1FB-E5B7-4CBC-96C0-D0FEE6D3953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7FAE77A-A248-4937-8210-3687A2E265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0A0029-D4D5-4BD2-B984-385C5C124667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EA134F-3930-425C-90FC-5BC7E175638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410912" y="2047394"/>
              <a:ext cx="1169794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43061" y="2113338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2987" y="10085566"/>
                    <a:ext cx="192616" cy="143933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0829" y="9096825"/>
                    <a:ext cx="761999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76794" y="9174835"/>
                    <a:ext cx="753532" cy="844551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42665" y="9176217"/>
                    <a:ext cx="761999" cy="831851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24762" y="10188754"/>
                    <a:ext cx="457199" cy="1286934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26872" y="9072407"/>
                    <a:ext cx="954614" cy="958849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882962" y="3933486"/>
                  <a:ext cx="1267882" cy="1206500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3178" y="13332820"/>
                    <a:ext cx="3050460" cy="1665367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2010" y="14027356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6924" y="13853244"/>
                    <a:ext cx="149916" cy="231391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64253" y="13744502"/>
                    <a:ext cx="15317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3164" y="13602999"/>
                    <a:ext cx="149916" cy="234651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64289" y="14365251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8864" y="14289711"/>
                    <a:ext cx="153174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20022" y="14240524"/>
                    <a:ext cx="149916" cy="237911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49575" y="14184671"/>
                    <a:ext cx="146658" cy="218356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69649" y="14083738"/>
                    <a:ext cx="149916" cy="21835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83573" y="13671269"/>
                    <a:ext cx="2952689" cy="1447012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8895" y="3819451"/>
                    <a:ext cx="1962487" cy="326645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8895" y="3819451"/>
                    <a:ext cx="1962487" cy="326645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59664" y="3809721"/>
                    <a:ext cx="431173" cy="337098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4" y="3875335"/>
                    <a:ext cx="248252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4.png"/><Relationship Id="rId3" Type="http://schemas.openxmlformats.org/officeDocument/2006/relationships/image" Target="../media/image33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9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5816" y="1923678"/>
            <a:ext cx="3823237" cy="1144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 题 </a:t>
            </a:r>
            <a:r>
              <a:rPr lang="en-US" altLang="zh-CN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1.7</a:t>
            </a:r>
            <a:endParaRPr lang="en-US" altLang="zh-CN" sz="5400" b="1" dirty="0">
              <a:solidFill>
                <a:srgbClr val="0B338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250100" y="1220893"/>
            <a:ext cx="7316129" cy="36601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解：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在正方形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中，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DC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ADC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90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°.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在等边三角形△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DCE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中，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DC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CDE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60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°.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，∴ 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DAE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DEA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等边对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等角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ADE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ADC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+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CDE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90°+ 60°= 150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°.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同理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BEC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15°.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因此∠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AEB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DEC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–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DEA</a:t>
            </a:r>
            <a:r>
              <a:rPr lang="en-US" altLang="zh-CN" sz="2400" b="1">
                <a:solidFill>
                  <a:srgbClr val="FF0000"/>
                </a:solidFill>
              </a:rPr>
              <a:t> –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BEC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30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3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1435" y="2013954"/>
            <a:ext cx="2419350" cy="15478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05754" y="3219822"/>
          <a:ext cx="607032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2" imgW="145694400" imgH="17373600" progId="Equation.DSMT4">
                  <p:embed/>
                </p:oleObj>
              </mc:Choice>
              <mc:Fallback>
                <p:oleObj name="Equation" r:id="rId2" imgW="145694400" imgH="173736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5754" y="3219822"/>
                        <a:ext cx="6070320" cy="72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9"/>
          <p:cNvSpPr txBox="1"/>
          <p:nvPr/>
        </p:nvSpPr>
        <p:spPr>
          <a:xfrm>
            <a:off x="250100" y="90647"/>
            <a:ext cx="7490252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1.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如图， 在正方形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ABCD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的外侧作等边△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DCE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，连接 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BE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 求∠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AEB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的度数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 flipH="1">
            <a:off x="4139952" y="883708"/>
            <a:ext cx="328168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P43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1.7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2116" y="798641"/>
            <a:ext cx="1710364" cy="426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6"/>
          <p:cNvSpPr txBox="1"/>
          <p:nvPr/>
        </p:nvSpPr>
        <p:spPr>
          <a:xfrm>
            <a:off x="427942" y="1546203"/>
            <a:ext cx="7452493" cy="34016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证明：∵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⊥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AC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于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OG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于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OGC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CFO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90°.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OGCF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是矩形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过点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作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OH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⊥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于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∵∠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的平分线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BE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相交于点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OF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OH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OG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OGCF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是正方形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7430" y="123478"/>
            <a:ext cx="7633519" cy="14811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50000"/>
              </a:lnSpc>
              <a:buFont typeface="Times New Roman" panose="02020603050405020304" pitchFamily="18" charset="0"/>
              <a:buAutoNum type="arabicPeriod" startAt="3"/>
              <a:defRPr sz="2400" b="1">
                <a:solidFill>
                  <a:srgbClr val="000000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2.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如图，在 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Rt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△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中，两锐角的平分线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AD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BE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相交于点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O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OF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⊥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AC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于点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F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OG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⊥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BC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于点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G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求证：四边形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OGCF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是正方形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048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6945" y="1725389"/>
            <a:ext cx="2705100" cy="1836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" name="组合 24"/>
          <p:cNvGrpSpPr/>
          <p:nvPr/>
        </p:nvGrpSpPr>
        <p:grpSpPr>
          <a:xfrm>
            <a:off x="6607745" y="2104801"/>
            <a:ext cx="546100" cy="712788"/>
            <a:chOff x="7081124" y="2087670"/>
            <a:chExt cx="546838" cy="713444"/>
          </a:xfrm>
        </p:grpSpPr>
        <p:cxnSp>
          <p:nvCxnSpPr>
            <p:cNvPr id="26" name="直接连接符 25"/>
            <p:cNvCxnSpPr/>
            <p:nvPr/>
          </p:nvCxnSpPr>
          <p:spPr>
            <a:xfrm flipH="1" flipV="1">
              <a:off x="7357722" y="2424530"/>
              <a:ext cx="270240" cy="376584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7330698" y="2392751"/>
              <a:ext cx="46100" cy="4608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91" name="文本框 16"/>
            <p:cNvSpPr txBox="1"/>
            <p:nvPr/>
          </p:nvSpPr>
          <p:spPr>
            <a:xfrm>
              <a:off x="7081124" y="2087670"/>
              <a:ext cx="43900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H</a:t>
              </a:r>
              <a:endPara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0492" name="组合 14"/>
            <p:cNvGrpSpPr/>
            <p:nvPr/>
          </p:nvGrpSpPr>
          <p:grpSpPr>
            <a:xfrm>
              <a:off x="7269877" y="2475693"/>
              <a:ext cx="148250" cy="87344"/>
              <a:chOff x="7269877" y="2475693"/>
              <a:chExt cx="148250" cy="87344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H="1" flipV="1">
                <a:off x="7270292" y="2475377"/>
                <a:ext cx="61997" cy="87393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rot="16200000" flipH="1" flipV="1">
                <a:off x="7343430" y="2483302"/>
                <a:ext cx="61969" cy="87431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9"/>
          <p:cNvSpPr txBox="1"/>
          <p:nvPr/>
        </p:nvSpPr>
        <p:spPr>
          <a:xfrm flipH="1">
            <a:off x="3649798" y="1202079"/>
            <a:ext cx="328168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P43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1.7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7090" y="1503712"/>
            <a:ext cx="2670459" cy="262174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251520" y="152007"/>
            <a:ext cx="7344816" cy="1379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50000"/>
              </a:lnSpc>
              <a:buFont typeface="+mj-lt"/>
              <a:buAutoNum type="arabicPeriod" startAt="2"/>
              <a:defRPr sz="2400" b="1">
                <a:solidFill>
                  <a:srgbClr val="000000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3.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如图， 将正方形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ABCD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的各边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BC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CD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DA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顺次延长至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E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F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G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H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，且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BE 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=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CF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=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DG 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=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AH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求证：四边形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EFGH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是正方形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399321" y="1463700"/>
            <a:ext cx="6912228" cy="3636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证明：在 </a:t>
            </a:r>
            <a:r>
              <a:rPr lang="en-US" altLang="zh-CN" sz="2400" b="1" dirty="0">
                <a:solidFill>
                  <a:srgbClr val="FF0000"/>
                </a:solidFill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EAH </a:t>
            </a:r>
            <a:r>
              <a:rPr lang="zh-CN" altLang="en-US" sz="2400" b="1" dirty="0">
                <a:solidFill>
                  <a:srgbClr val="FF0000"/>
                </a:solidFill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FBE </a:t>
            </a:r>
            <a:r>
              <a:rPr lang="zh-CN" altLang="en-US" sz="2400" b="1">
                <a:solidFill>
                  <a:srgbClr val="FF0000"/>
                </a:solidFill>
              </a:rPr>
              <a:t>中，</a:t>
            </a:r>
            <a:endParaRPr lang="en-US" altLang="zh-CN" sz="24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</a:rPr>
              <a:t>BF </a:t>
            </a:r>
            <a:r>
              <a:rPr lang="en-US" altLang="zh-CN" sz="2400" b="1" dirty="0">
                <a:solidFill>
                  <a:srgbClr val="FF0000"/>
                </a:solidFill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</a:rPr>
              <a:t>AE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BE </a:t>
            </a:r>
            <a:r>
              <a:rPr lang="en-US" altLang="zh-CN" sz="2400" b="1" dirty="0">
                <a:solidFill>
                  <a:srgbClr val="FF0000"/>
                </a:solidFill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</a:rPr>
              <a:t>AH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</a:rPr>
              <a:t>Rt</a:t>
            </a:r>
            <a:r>
              <a:rPr lang="zh-CN" altLang="en-US" sz="2400" b="1">
                <a:solidFill>
                  <a:srgbClr val="FF0000"/>
                </a:solidFill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</a:rPr>
              <a:t>EAH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≌</a:t>
            </a:r>
            <a:r>
              <a:rPr lang="en-US" altLang="zh-CN" sz="2400" b="1" dirty="0">
                <a:solidFill>
                  <a:srgbClr val="FF0000"/>
                </a:solidFill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FBE </a:t>
            </a:r>
            <a:r>
              <a:rPr lang="en-US" altLang="zh-CN" sz="2400" b="1" dirty="0">
                <a:solidFill>
                  <a:srgbClr val="FF0000"/>
                </a:solidFill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HE</a:t>
            </a:r>
            <a:r>
              <a:rPr lang="en-US" altLang="zh-CN" sz="2400" b="1" dirty="0">
                <a:solidFill>
                  <a:srgbClr val="FF0000"/>
                </a:solidFill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</a:rPr>
              <a:t>EF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同理可证</a:t>
            </a:r>
            <a:r>
              <a:rPr lang="zh-CN" altLang="en-US" sz="2400" b="1">
                <a:solidFill>
                  <a:srgbClr val="FF0000"/>
                </a:solidFill>
              </a:rPr>
              <a:t>：</a:t>
            </a:r>
            <a:r>
              <a:rPr lang="en-US" altLang="zh-CN" sz="2400" b="1" i="1">
                <a:solidFill>
                  <a:srgbClr val="FF0000"/>
                </a:solidFill>
              </a:rPr>
              <a:t>EF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FG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GH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由此得四边形 </a:t>
            </a:r>
            <a:r>
              <a:rPr lang="en-US" altLang="zh-CN" sz="2400" b="1" i="1" dirty="0">
                <a:solidFill>
                  <a:srgbClr val="FF0000"/>
                </a:solidFill>
              </a:rPr>
              <a:t>EFGH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是菱形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∵∠</a:t>
            </a:r>
            <a:r>
              <a:rPr lang="en-US" altLang="zh-CN" sz="2400" b="1" i="1" dirty="0">
                <a:solidFill>
                  <a:srgbClr val="FF0000"/>
                </a:solidFill>
              </a:rPr>
              <a:t>AEH 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AHE </a:t>
            </a:r>
            <a:r>
              <a:rPr lang="en-US" altLang="zh-CN" sz="2400" b="1" dirty="0">
                <a:solidFill>
                  <a:srgbClr val="FF0000"/>
                </a:solidFill>
              </a:rPr>
              <a:t>= 90</a:t>
            </a:r>
            <a:r>
              <a:rPr lang="en-US" altLang="zh-CN" sz="2400" b="1">
                <a:solidFill>
                  <a:srgbClr val="FF0000"/>
                </a:solidFill>
              </a:rPr>
              <a:t>°</a:t>
            </a:r>
            <a:r>
              <a:rPr lang="zh-CN" altLang="en-US" sz="2400" b="1">
                <a:solidFill>
                  <a:srgbClr val="FF0000"/>
                </a:solidFill>
              </a:rPr>
              <a:t>，又∠</a:t>
            </a:r>
            <a:r>
              <a:rPr lang="en-US" altLang="zh-CN" sz="2400" b="1" i="1">
                <a:solidFill>
                  <a:srgbClr val="FF0000"/>
                </a:solidFill>
              </a:rPr>
              <a:t>AHE = 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BEF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endParaRPr lang="en-US" altLang="zh-CN" sz="24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∴∠</a:t>
            </a:r>
            <a:r>
              <a:rPr lang="en-US" altLang="zh-CN" sz="2400" b="1" i="1">
                <a:solidFill>
                  <a:srgbClr val="FF0000"/>
                </a:solidFill>
              </a:rPr>
              <a:t>AEH </a:t>
            </a:r>
            <a:r>
              <a:rPr lang="en-US" altLang="zh-CN" sz="2400" b="1">
                <a:solidFill>
                  <a:srgbClr val="FF0000"/>
                </a:solidFill>
              </a:rPr>
              <a:t>+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BEF </a:t>
            </a:r>
            <a:r>
              <a:rPr lang="en-US" altLang="zh-CN" sz="2400" b="1">
                <a:solidFill>
                  <a:srgbClr val="FF0000"/>
                </a:solidFill>
              </a:rPr>
              <a:t>= 90°</a:t>
            </a:r>
            <a:r>
              <a:rPr lang="zh-CN" altLang="en-US" sz="2400" b="1">
                <a:solidFill>
                  <a:srgbClr val="FF0000"/>
                </a:solidFill>
              </a:rPr>
              <a:t>，即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HEF </a:t>
            </a:r>
            <a:r>
              <a:rPr lang="en-US" altLang="zh-CN" sz="2400" b="1" dirty="0">
                <a:solidFill>
                  <a:srgbClr val="FF0000"/>
                </a:solidFill>
              </a:rPr>
              <a:t>= 90°.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四边形</a:t>
            </a:r>
            <a:r>
              <a:rPr lang="zh-CN" altLang="en-US" sz="2400" b="1" i="1" dirty="0">
                <a:solidFill>
                  <a:srgbClr val="FF0000"/>
                </a:solidFill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</a:rPr>
              <a:t>EFGH </a:t>
            </a:r>
            <a:r>
              <a:rPr lang="zh-CN" altLang="en-US" sz="2400" b="1" dirty="0">
                <a:solidFill>
                  <a:srgbClr val="FF0000"/>
                </a:solidFill>
              </a:rPr>
              <a:t>为正方形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" name="文本框 9"/>
          <p:cNvSpPr txBox="1"/>
          <p:nvPr/>
        </p:nvSpPr>
        <p:spPr>
          <a:xfrm flipH="1">
            <a:off x="4334660" y="1128316"/>
            <a:ext cx="328168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P43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1.7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08304" y="1037389"/>
            <a:ext cx="1695555" cy="426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541697" y="635731"/>
            <a:ext cx="8060606" cy="244137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50000"/>
              </a:lnSpc>
              <a:buFont typeface="Times New Roman" panose="02020603050405020304" pitchFamily="18" charset="0"/>
              <a:buAutoNum type="arabicPeriod" startAt="3"/>
              <a:defRPr sz="2400" b="1">
                <a:solidFill>
                  <a:srgbClr val="000000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4.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如图，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在正方形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ABCD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中，点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E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F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分别在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BC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CD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上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移动（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E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F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不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处在正方形的顶点上），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且点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到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EF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的距离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AG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始终与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相等，在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E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F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移动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过程中：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（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）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∠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EAF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大小是否发生变化？请说明理由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（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）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△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ECF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周长是否发生变化？请说明理由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147" y="3080909"/>
            <a:ext cx="1993705" cy="1772846"/>
          </a:xfrm>
          <a:prstGeom prst="rect">
            <a:avLst/>
          </a:prstGeom>
        </p:spPr>
      </p:pic>
      <p:sp>
        <p:nvSpPr>
          <p:cNvPr id="2" name="文本框 9"/>
          <p:cNvSpPr txBox="1"/>
          <p:nvPr/>
        </p:nvSpPr>
        <p:spPr>
          <a:xfrm flipH="1">
            <a:off x="541697" y="411510"/>
            <a:ext cx="328168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P43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1.7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6"/>
          <p:cNvSpPr txBox="1"/>
          <p:nvPr/>
        </p:nvSpPr>
        <p:spPr>
          <a:xfrm>
            <a:off x="611560" y="627534"/>
            <a:ext cx="7772574" cy="37465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解：（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EAF </a:t>
            </a:r>
            <a:r>
              <a:rPr lang="zh-CN" altLang="en-US" sz="2400" b="1">
                <a:solidFill>
                  <a:srgbClr val="FF0000"/>
                </a:solidFill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</a:rPr>
              <a:t>大小</a:t>
            </a:r>
            <a:r>
              <a:rPr lang="zh-CN" altLang="en-US" sz="2400" b="1">
                <a:solidFill>
                  <a:srgbClr val="FF0000"/>
                </a:solidFill>
              </a:rPr>
              <a:t>始终为 </a:t>
            </a:r>
            <a:r>
              <a:rPr lang="en-US" altLang="zh-CN" sz="2400" b="1">
                <a:solidFill>
                  <a:srgbClr val="FF0000"/>
                </a:solidFill>
              </a:rPr>
              <a:t>45</a:t>
            </a:r>
            <a:r>
              <a:rPr lang="en-US" altLang="zh-CN" sz="2400" b="1" dirty="0">
                <a:solidFill>
                  <a:srgbClr val="FF0000"/>
                </a:solidFill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</a:rPr>
              <a:t>，理由如下：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在 </a:t>
            </a:r>
            <a:r>
              <a:rPr lang="en-US" altLang="zh-CN" sz="2400" b="1">
                <a:solidFill>
                  <a:srgbClr val="FF0000"/>
                </a:solidFill>
              </a:rPr>
              <a:t>Rt</a:t>
            </a:r>
            <a:r>
              <a:rPr lang="zh-CN" altLang="en-US" sz="2400" b="1">
                <a:solidFill>
                  <a:srgbClr val="FF0000"/>
                </a:solidFill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</a:rPr>
              <a:t>ABE </a:t>
            </a:r>
            <a:r>
              <a:rPr lang="zh-CN" altLang="en-US" sz="2400" b="1">
                <a:solidFill>
                  <a:srgbClr val="FF0000"/>
                </a:solidFill>
              </a:rPr>
              <a:t>与 </a:t>
            </a:r>
            <a:r>
              <a:rPr lang="en-US" altLang="zh-CN" sz="2400" b="1">
                <a:solidFill>
                  <a:srgbClr val="FF0000"/>
                </a:solidFill>
              </a:rPr>
              <a:t>Rt</a:t>
            </a:r>
            <a:r>
              <a:rPr lang="zh-CN" altLang="en-US" sz="2400" b="1">
                <a:solidFill>
                  <a:srgbClr val="FF0000"/>
                </a:solidFill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</a:rPr>
              <a:t>AGE </a:t>
            </a:r>
            <a:r>
              <a:rPr lang="zh-CN" altLang="en-US" sz="2400" b="1">
                <a:solidFill>
                  <a:srgbClr val="FF0000"/>
                </a:solidFill>
              </a:rPr>
              <a:t>中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∵</a:t>
            </a:r>
            <a:r>
              <a:rPr lang="en-US" altLang="zh-CN" sz="2400" b="1" i="1">
                <a:solidFill>
                  <a:srgbClr val="FF0000"/>
                </a:solidFill>
              </a:rPr>
              <a:t>AB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AG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</a:rPr>
              <a:t>AE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AE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</a:rPr>
              <a:t>Rt</a:t>
            </a:r>
            <a:r>
              <a:rPr lang="zh-CN" altLang="en-US" sz="2400" b="1">
                <a:solidFill>
                  <a:srgbClr val="FF0000"/>
                </a:solidFill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</a:rPr>
              <a:t>ABE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≌</a:t>
            </a:r>
            <a:r>
              <a:rPr lang="en-US" altLang="zh-CN" sz="2400" b="1">
                <a:solidFill>
                  <a:srgbClr val="FF0000"/>
                </a:solidFill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AGE</a:t>
            </a: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>
                <a:solidFill>
                  <a:srgbClr val="FF0000"/>
                </a:solidFill>
              </a:rPr>
              <a:t>HL</a:t>
            </a:r>
            <a:r>
              <a:rPr lang="zh-CN" altLang="en-US" sz="2400" b="1">
                <a:solidFill>
                  <a:srgbClr val="FF0000"/>
                </a:solidFill>
              </a:rPr>
              <a:t>）</a:t>
            </a:r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en-US" altLang="zh-CN" sz="24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同理</a:t>
            </a:r>
            <a:r>
              <a:rPr lang="zh-CN" altLang="en-US" sz="2400" b="1" dirty="0">
                <a:solidFill>
                  <a:srgbClr val="FF0000"/>
                </a:solidFill>
              </a:rPr>
              <a:t>可得，</a:t>
            </a:r>
            <a:r>
              <a:rPr lang="en-US" altLang="zh-CN" sz="2400" b="1" dirty="0">
                <a:solidFill>
                  <a:srgbClr val="FF0000"/>
                </a:solidFill>
              </a:rPr>
              <a:t> Rt</a:t>
            </a:r>
            <a:r>
              <a:rPr lang="zh-CN" altLang="en-US" sz="2400" b="1">
                <a:solidFill>
                  <a:srgbClr val="FF0000"/>
                </a:solidFill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</a:rPr>
              <a:t>ADF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≌</a:t>
            </a:r>
            <a:r>
              <a:rPr lang="en-US" altLang="zh-CN" sz="2400" b="1">
                <a:solidFill>
                  <a:srgbClr val="FF0000"/>
                </a:solidFill>
              </a:rPr>
              <a:t>Rt</a:t>
            </a:r>
            <a:r>
              <a:rPr lang="zh-CN" altLang="en-US" sz="2400" b="1">
                <a:solidFill>
                  <a:srgbClr val="FF0000"/>
                </a:solidFill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</a:rPr>
              <a:t>AGF.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BAE 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GAE</a:t>
            </a:r>
            <a:r>
              <a:rPr lang="zh-CN" altLang="en-US" sz="2400" b="1" dirty="0">
                <a:solidFill>
                  <a:srgbClr val="FF0000"/>
                </a:solidFill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DAF 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GAF.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</a:t>
            </a:r>
            <a:r>
              <a:rPr lang="zh-CN" altLang="en-US" sz="2400" b="1">
                <a:solidFill>
                  <a:srgbClr val="FF0000"/>
                </a:solidFill>
              </a:rPr>
              <a:t>∵∠</a:t>
            </a:r>
            <a:r>
              <a:rPr lang="en-US" altLang="zh-CN" sz="2400" b="1" i="1">
                <a:solidFill>
                  <a:srgbClr val="FF0000"/>
                </a:solidFill>
              </a:rPr>
              <a:t>BAE </a:t>
            </a:r>
            <a:r>
              <a:rPr lang="en-US" altLang="zh-CN" sz="2400" b="1">
                <a:solidFill>
                  <a:srgbClr val="FF0000"/>
                </a:solidFill>
              </a:rPr>
              <a:t>+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GAE </a:t>
            </a:r>
            <a:r>
              <a:rPr lang="en-US" altLang="zh-CN" sz="2400" b="1">
                <a:solidFill>
                  <a:srgbClr val="FF0000"/>
                </a:solidFill>
              </a:rPr>
              <a:t>+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DAF </a:t>
            </a:r>
            <a:r>
              <a:rPr lang="en-US" altLang="zh-CN" sz="2400" b="1">
                <a:solidFill>
                  <a:srgbClr val="FF0000"/>
                </a:solidFill>
              </a:rPr>
              <a:t>+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GAF 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BAD </a:t>
            </a:r>
            <a:r>
              <a:rPr lang="en-US" altLang="zh-CN" sz="2400" b="1">
                <a:solidFill>
                  <a:srgbClr val="FF0000"/>
                </a:solidFill>
              </a:rPr>
              <a:t>= 90</a:t>
            </a:r>
            <a:r>
              <a:rPr lang="en-US" altLang="zh-CN" sz="2400" b="1" dirty="0">
                <a:solidFill>
                  <a:srgbClr val="FF0000"/>
                </a:solidFill>
              </a:rPr>
              <a:t>°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EAF </a:t>
            </a:r>
            <a:r>
              <a:rPr lang="en-US" altLang="zh-CN" sz="2400" b="1" dirty="0">
                <a:solidFill>
                  <a:srgbClr val="FF0000"/>
                </a:solidFill>
              </a:rPr>
              <a:t>= 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GAE </a:t>
            </a:r>
            <a:r>
              <a:rPr lang="en-US" altLang="zh-CN" sz="2400" b="1">
                <a:solidFill>
                  <a:srgbClr val="FF0000"/>
                </a:solidFill>
              </a:rPr>
              <a:t>+ 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GAF </a:t>
            </a:r>
            <a:r>
              <a:rPr lang="en-US" altLang="zh-CN" sz="2400" b="1">
                <a:solidFill>
                  <a:srgbClr val="FF0000"/>
                </a:solidFill>
              </a:rPr>
              <a:t>=    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BAD </a:t>
            </a:r>
            <a:r>
              <a:rPr lang="en-US" altLang="zh-CN" sz="2400" b="1" dirty="0">
                <a:solidFill>
                  <a:srgbClr val="FF0000"/>
                </a:solidFill>
              </a:rPr>
              <a:t>= </a:t>
            </a:r>
            <a:r>
              <a:rPr lang="en-US" altLang="zh-CN" sz="2400" b="1">
                <a:solidFill>
                  <a:srgbClr val="FF0000"/>
                </a:solidFill>
              </a:rPr>
              <a:t>45°.  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0579" y="1157089"/>
            <a:ext cx="2193076" cy="1950131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23194" y="3723878"/>
          <a:ext cx="241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2" imgW="5791200" imgH="17373600" progId="Equation.DSMT4">
                  <p:embed/>
                </p:oleObj>
              </mc:Choice>
              <mc:Fallback>
                <p:oleObj name="Equation" r:id="rId2" imgW="5791200" imgH="17373600" progId="Equation.DSMT4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23194" y="3723878"/>
                        <a:ext cx="2413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6"/>
          <p:cNvSpPr txBox="1"/>
          <p:nvPr/>
        </p:nvSpPr>
        <p:spPr>
          <a:xfrm>
            <a:off x="611560" y="772122"/>
            <a:ext cx="6984776" cy="3636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ECF</a:t>
            </a:r>
            <a:r>
              <a:rPr lang="zh-CN" altLang="en-US" sz="2400" b="1" dirty="0">
                <a:solidFill>
                  <a:srgbClr val="FF0000"/>
                </a:solidFill>
              </a:rPr>
              <a:t>的周长不发生变化，理由如下：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由（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）得，</a:t>
            </a:r>
            <a:r>
              <a:rPr lang="en-US" altLang="zh-CN" sz="2400" b="1" dirty="0">
                <a:solidFill>
                  <a:srgbClr val="FF0000"/>
                </a:solidFill>
              </a:rPr>
              <a:t> Rt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ABE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≌</a:t>
            </a:r>
            <a:r>
              <a:rPr lang="en-US" altLang="zh-CN" sz="2400" b="1" dirty="0">
                <a:solidFill>
                  <a:srgbClr val="FF0000"/>
                </a:solidFill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AGE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                       Rt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ADF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≌</a:t>
            </a:r>
            <a:r>
              <a:rPr lang="en-US" altLang="zh-CN" sz="2400" b="1" dirty="0">
                <a:solidFill>
                  <a:srgbClr val="FF0000"/>
                </a:solidFill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AGF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>
                <a:solidFill>
                  <a:srgbClr val="FF0000"/>
                </a:solidFill>
              </a:rPr>
              <a:t>EG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EB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</a:rPr>
              <a:t>FG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FD</a:t>
            </a:r>
            <a:r>
              <a:rPr lang="en-US" altLang="zh-CN" sz="2400" b="1" i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 </a:t>
            </a:r>
            <a:r>
              <a:rPr lang="zh-CN" altLang="en-US" sz="2400" b="1">
                <a:solidFill>
                  <a:srgbClr val="FF0000"/>
                </a:solidFill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</a:rPr>
              <a:t>ECF </a:t>
            </a:r>
            <a:r>
              <a:rPr lang="zh-CN" altLang="en-US" sz="2400" b="1">
                <a:solidFill>
                  <a:srgbClr val="FF0000"/>
                </a:solidFill>
              </a:rPr>
              <a:t>的周长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EF </a:t>
            </a:r>
            <a:r>
              <a:rPr lang="en-US" altLang="zh-CN" sz="2400" b="1">
                <a:solidFill>
                  <a:srgbClr val="FF0000"/>
                </a:solidFill>
              </a:rPr>
              <a:t>+ </a:t>
            </a:r>
            <a:r>
              <a:rPr lang="en-US" altLang="zh-CN" sz="2400" b="1" i="1">
                <a:solidFill>
                  <a:srgbClr val="FF0000"/>
                </a:solidFill>
              </a:rPr>
              <a:t>EC </a:t>
            </a:r>
            <a:r>
              <a:rPr lang="en-US" altLang="zh-CN" sz="2400" b="1">
                <a:solidFill>
                  <a:srgbClr val="FF0000"/>
                </a:solidFill>
              </a:rPr>
              <a:t>+ </a:t>
            </a:r>
            <a:r>
              <a:rPr lang="en-US" altLang="zh-CN" sz="2400" b="1" i="1">
                <a:solidFill>
                  <a:srgbClr val="FF0000"/>
                </a:solidFill>
              </a:rPr>
              <a:t>FC</a:t>
            </a:r>
            <a:endParaRPr lang="en-US" altLang="zh-CN" sz="2400" b="1" i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400" b="1" i="1">
                <a:solidFill>
                  <a:srgbClr val="FF0000"/>
                </a:solidFill>
              </a:rPr>
              <a:t>                               = EG + FG + EC </a:t>
            </a:r>
            <a:r>
              <a:rPr lang="en-US" altLang="zh-CN" sz="2400" b="1">
                <a:solidFill>
                  <a:srgbClr val="FF0000"/>
                </a:solidFill>
              </a:rPr>
              <a:t>+ </a:t>
            </a:r>
            <a:r>
              <a:rPr lang="en-US" altLang="zh-CN" sz="2400" b="1" i="1">
                <a:solidFill>
                  <a:srgbClr val="FF0000"/>
                </a:solidFill>
              </a:rPr>
              <a:t>FC</a:t>
            </a:r>
            <a:endParaRPr lang="en-US" altLang="zh-CN" sz="2400" b="1" i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                               = </a:t>
            </a:r>
            <a:r>
              <a:rPr lang="en-US" altLang="zh-CN" sz="2400" b="1" i="1">
                <a:solidFill>
                  <a:srgbClr val="FF0000"/>
                </a:solidFill>
              </a:rPr>
              <a:t>EB + FD + EC </a:t>
            </a:r>
            <a:r>
              <a:rPr lang="en-US" altLang="zh-CN" sz="2400" b="1">
                <a:solidFill>
                  <a:srgbClr val="FF0000"/>
                </a:solidFill>
              </a:rPr>
              <a:t>+ </a:t>
            </a:r>
            <a:r>
              <a:rPr lang="en-US" altLang="zh-CN" sz="2400" b="1" i="1">
                <a:solidFill>
                  <a:srgbClr val="FF0000"/>
                </a:solidFill>
              </a:rPr>
              <a:t>FC</a:t>
            </a:r>
            <a:endParaRPr lang="en-US" altLang="zh-CN" sz="2400" b="1" i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400" b="1" i="1">
                <a:solidFill>
                  <a:srgbClr val="FF0000"/>
                </a:solidFill>
              </a:rPr>
              <a:t>                               = BC + DC</a:t>
            </a:r>
            <a:endParaRPr lang="en-US" altLang="zh-CN" sz="2400" b="1" i="1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0925" y="1499178"/>
            <a:ext cx="2412384" cy="2145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uiExpand="1" build="p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1399</Words>
  <Application>WPS 演示</Application>
  <PresentationFormat>全屏显示(16:9)</PresentationFormat>
  <Paragraphs>67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Arial Unicode MS</vt:lpstr>
      <vt:lpstr>自定义设计方案</vt:lpstr>
      <vt:lpstr>2_自定义设计方案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863</cp:revision>
  <dcterms:created xsi:type="dcterms:W3CDTF">2015-08-27T07:30:00Z</dcterms:created>
  <dcterms:modified xsi:type="dcterms:W3CDTF">2026-01-05T08:57:05Z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B44D44F8CE1B4AC19556DE2716F6C87D</vt:lpwstr>
  </property>
</Properties>
</file>