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4"/>
  </p:notesMasterIdLst>
  <p:sldIdLst>
    <p:sldId id="274" r:id="rId4"/>
    <p:sldId id="407" r:id="rId5"/>
    <p:sldId id="388" r:id="rId6"/>
    <p:sldId id="387" r:id="rId7"/>
    <p:sldId id="391" r:id="rId8"/>
    <p:sldId id="403" r:id="rId9"/>
    <p:sldId id="389" r:id="rId10"/>
    <p:sldId id="404" r:id="rId11"/>
    <p:sldId id="377" r:id="rId12"/>
    <p:sldId id="392" r:id="rId13"/>
    <p:sldId id="394" r:id="rId14"/>
    <p:sldId id="405" r:id="rId15"/>
    <p:sldId id="406" r:id="rId16"/>
    <p:sldId id="349" r:id="rId17"/>
    <p:sldId id="285" r:id="rId18"/>
    <p:sldId id="396" r:id="rId19"/>
    <p:sldId id="399" r:id="rId20"/>
    <p:sldId id="402" r:id="rId21"/>
    <p:sldId id="273" r:id="rId22"/>
    <p:sldId id="414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700"/>
    <a:srgbClr val="DCEEFA"/>
    <a:srgbClr val="D0E1EC"/>
    <a:srgbClr val="00489C"/>
    <a:srgbClr val="FF6600"/>
    <a:srgbClr val="FF3300"/>
    <a:srgbClr val="0000FF"/>
    <a:srgbClr val="FFFFCC"/>
    <a:srgbClr val="D3EDFB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32"/>
        <p:guide orient="horz" pos="713"/>
        <p:guide orient="horz" pos="2970"/>
        <p:guide pos="158"/>
        <p:guide pos="35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A6676F6-DA2D-4F96-86A3-5AFF850555F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7820F0-221D-4FC2-A6FA-B31137AB97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2" Type="http://schemas.openxmlformats.org/officeDocument/2006/relationships/image" Target="../media/image5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E0202E9-323C-4A84-B2A9-DF8D880FEF1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7467EF-8842-4B65-ADDD-7A08FD63D779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329" y="2061618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1824" y="213789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6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5750" y="2066925"/>
            <a:ext cx="6032500" cy="8985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小结与复习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927100"/>
            <a:ext cx="3009900" cy="296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100" y="927100"/>
            <a:ext cx="2930525" cy="296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576263" y="3889375"/>
            <a:ext cx="7991475" cy="936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 平面直角坐标系的构建不同，则点的坐标也不同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在建立平面直角坐标系时，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应使点的坐标简明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850" y="339725"/>
            <a:ext cx="3076575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简单图形的坐标表示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23850" y="339725"/>
            <a:ext cx="3887788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轴对称和平移的坐标表示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Text Box 2"/>
          <p:cNvSpPr txBox="1"/>
          <p:nvPr/>
        </p:nvSpPr>
        <p:spPr>
          <a:xfrm>
            <a:off x="657225" y="1052513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坐标的变化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4762500" y="1052513"/>
            <a:ext cx="23764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图象的变化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AutoShape 16"/>
          <p:cNvSpPr/>
          <p:nvPr/>
        </p:nvSpPr>
        <p:spPr>
          <a:xfrm>
            <a:off x="2627313" y="1203325"/>
            <a:ext cx="2135187" cy="215900"/>
          </a:xfrm>
          <a:prstGeom prst="leftRightArrow">
            <a:avLst>
              <a:gd name="adj1" fmla="val 50000"/>
              <a:gd name="adj2" fmla="val 47067"/>
            </a:avLst>
          </a:prstGeom>
          <a:solidFill>
            <a:srgbClr val="FF3300"/>
          </a:solidFill>
          <a:ln w="349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Text Box 10"/>
          <p:cNvSpPr txBox="1"/>
          <p:nvPr/>
        </p:nvSpPr>
        <p:spPr>
          <a:xfrm>
            <a:off x="514350" y="1670050"/>
            <a:ext cx="27352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         (</a:t>
            </a:r>
            <a:r>
              <a:rPr lang="en-US" altLang="zh-C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箭头: 右 1"/>
          <p:cNvSpPr/>
          <p:nvPr/>
        </p:nvSpPr>
        <p:spPr>
          <a:xfrm>
            <a:off x="1393825" y="1806575"/>
            <a:ext cx="485775" cy="2413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Text Box 11"/>
          <p:cNvSpPr txBox="1"/>
          <p:nvPr/>
        </p:nvSpPr>
        <p:spPr>
          <a:xfrm>
            <a:off x="4799013" y="1670050"/>
            <a:ext cx="23034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10"/>
          <p:cNvSpPr txBox="1"/>
          <p:nvPr/>
        </p:nvSpPr>
        <p:spPr>
          <a:xfrm>
            <a:off x="514350" y="2203450"/>
            <a:ext cx="27352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         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箭头: 右 29"/>
          <p:cNvSpPr/>
          <p:nvPr/>
        </p:nvSpPr>
        <p:spPr>
          <a:xfrm>
            <a:off x="1393825" y="2339975"/>
            <a:ext cx="485775" cy="2413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 Box 11"/>
          <p:cNvSpPr txBox="1"/>
          <p:nvPr/>
        </p:nvSpPr>
        <p:spPr>
          <a:xfrm>
            <a:off x="4799013" y="2203450"/>
            <a:ext cx="23034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514350" y="2730500"/>
            <a:ext cx="27352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         (</a:t>
            </a:r>
            <a:r>
              <a:rPr lang="en-US" altLang="zh-C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箭头: 右 32"/>
          <p:cNvSpPr/>
          <p:nvPr/>
        </p:nvSpPr>
        <p:spPr>
          <a:xfrm>
            <a:off x="1393825" y="2868613"/>
            <a:ext cx="485775" cy="23971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Text Box 11"/>
          <p:cNvSpPr txBox="1"/>
          <p:nvPr/>
        </p:nvSpPr>
        <p:spPr>
          <a:xfrm>
            <a:off x="4799013" y="2730500"/>
            <a:ext cx="2987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关于</a:t>
            </a:r>
            <a:r>
              <a:rPr lang="zh-CN" altLang="en-US" sz="2400" b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原点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Text Box 10"/>
          <p:cNvSpPr txBox="1"/>
          <p:nvPr/>
        </p:nvSpPr>
        <p:spPr>
          <a:xfrm>
            <a:off x="514350" y="3259138"/>
            <a:ext cx="3240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         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箭头: 右 35"/>
          <p:cNvSpPr/>
          <p:nvPr/>
        </p:nvSpPr>
        <p:spPr>
          <a:xfrm>
            <a:off x="1393825" y="3395663"/>
            <a:ext cx="485775" cy="23971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 Box 11"/>
          <p:cNvSpPr txBox="1"/>
          <p:nvPr/>
        </p:nvSpPr>
        <p:spPr>
          <a:xfrm>
            <a:off x="4799013" y="3259138"/>
            <a:ext cx="3830637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轴方向平移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个单位，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轴方向平移</a:t>
            </a:r>
            <a:r>
              <a:rPr lang="en-US" altLang="zh-CN" sz="2400" b="1" i="1" dirty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个单位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/>
      <p:bldP spid="2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8"/>
          <p:cNvSpPr/>
          <p:nvPr/>
        </p:nvSpPr>
        <p:spPr>
          <a:xfrm>
            <a:off x="536575" y="1058863"/>
            <a:ext cx="8066088" cy="93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-4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）关于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</a:rPr>
              <a:t>轴的对称点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M′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的坐标是（         ）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）   </a:t>
            </a:r>
            <a:r>
              <a:rPr lang="en-US" altLang="zh-CN" sz="2400" b="1" dirty="0">
                <a:latin typeface="Times New Roman" panose="02020603050405020304" pitchFamily="18" charset="0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-4</a:t>
            </a:r>
            <a:r>
              <a:rPr lang="zh-CN" altLang="en-US" sz="2400" b="1" dirty="0">
                <a:latin typeface="Times New Roman" panose="02020603050405020304" pitchFamily="18" charset="0"/>
              </a:rPr>
              <a:t>）   </a:t>
            </a:r>
            <a:r>
              <a:rPr lang="en-US" altLang="zh-CN" sz="2400" b="1" dirty="0">
                <a:latin typeface="Times New Roman" panose="02020603050405020304" pitchFamily="18" charset="0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）   </a:t>
            </a:r>
            <a:r>
              <a:rPr lang="en-US" altLang="zh-CN" sz="2400" b="1" dirty="0">
                <a:latin typeface="Times New Roman" panose="02020603050405020304" pitchFamily="18" charset="0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-4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575" y="2103438"/>
            <a:ext cx="8066088" cy="1379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【解析】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本题考查关于坐标轴对称的点的坐标，关于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轴对称的两个点，横坐标相同，纵坐标互为相反数，故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M′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），选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endParaRPr lang="zh-CN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7405688" y="1098550"/>
            <a:ext cx="4079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8"/>
          <p:cNvSpPr/>
          <p:nvPr/>
        </p:nvSpPr>
        <p:spPr>
          <a:xfrm>
            <a:off x="386715" y="1059180"/>
            <a:ext cx="8217733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</a:rPr>
              <a:t>将点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）先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_____________________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，再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_______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_________________</a:t>
            </a:r>
            <a:r>
              <a:rPr lang="zh-CN" altLang="en-US" sz="2400" b="1" dirty="0">
                <a:latin typeface="Times New Roman" panose="02020603050405020304" pitchFamily="18" charset="0"/>
              </a:rPr>
              <a:t>后得到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A′</a:t>
            </a:r>
            <a:r>
              <a:rPr lang="zh-CN" altLang="en-US" sz="2400" b="1" dirty="0">
                <a:latin typeface="Times New Roman" panose="02020603050405020304" pitchFamily="18" charset="0"/>
              </a:rPr>
              <a:t>坐标为（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-1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095" y="2129155"/>
            <a:ext cx="838200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【解析】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横坐标由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，减小了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，故向左平移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个单位长度，纵坐标由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，增加了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，故向上平移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个单位长度，所以填向左平移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个单位长度，向上平移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3418523" y="1058863"/>
            <a:ext cx="312297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向左平移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7365563" y="1066978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向上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 Box 10"/>
          <p:cNvSpPr txBox="1"/>
          <p:nvPr/>
        </p:nvSpPr>
        <p:spPr>
          <a:xfrm>
            <a:off x="528719" y="1501705"/>
            <a:ext cx="250421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平移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20"/>
          <p:cNvSpPr txBox="1"/>
          <p:nvPr/>
        </p:nvSpPr>
        <p:spPr>
          <a:xfrm>
            <a:off x="468313" y="425450"/>
            <a:ext cx="1831975" cy="584200"/>
          </a:xfrm>
          <a:prstGeom prst="rect">
            <a:avLst/>
          </a:prstGeom>
          <a:solidFill>
            <a:srgbClr val="FF3300"/>
          </a:solidFill>
          <a:ln w="9525">
            <a:noFill/>
          </a:ln>
          <a:effectLst>
            <a:outerShdw dist="127001" dir="2699999" algn="tl" rotWithShape="0">
              <a:srgbClr val="FE9700">
                <a:alpha val="39998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总结归纳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436813" y="1203325"/>
            <a:ext cx="4270375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9"/>
          <p:cNvSpPr/>
          <p:nvPr/>
        </p:nvSpPr>
        <p:spPr>
          <a:xfrm>
            <a:off x="4419600" y="1851025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955800" y="2571750"/>
            <a:ext cx="5232400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AutoShape 9"/>
          <p:cNvSpPr/>
          <p:nvPr/>
        </p:nvSpPr>
        <p:spPr>
          <a:xfrm>
            <a:off x="4419600" y="321945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2601913" y="3219450"/>
            <a:ext cx="4541838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点平移时  坐标变化规律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687638" y="3940175"/>
            <a:ext cx="3768725" cy="5365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图形上点的坐标变化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2" name="矩形 3"/>
          <p:cNvSpPr/>
          <p:nvPr/>
        </p:nvSpPr>
        <p:spPr>
          <a:xfrm>
            <a:off x="449263" y="985838"/>
            <a:ext cx="8245475" cy="317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-1,1-5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</a:rPr>
              <a:t>轴上，则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的坐标为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_________.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-1,-3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）在第四象限，点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-1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）在第一象限，则点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,-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）在第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</a:rPr>
              <a:t>象限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Q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,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）到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</a:rPr>
              <a:t>轴的距离为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，到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</a:rPr>
              <a:t>轴的距离为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，则符合条件的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Q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的坐标有（          ）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A.1</a:t>
            </a:r>
            <a:r>
              <a:rPr lang="zh-CN" altLang="en-US" sz="2400" b="1" dirty="0">
                <a:latin typeface="Times New Roman" panose="02020603050405020304" pitchFamily="18" charset="0"/>
              </a:rPr>
              <a:t>个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B.2</a:t>
            </a:r>
            <a:r>
              <a:rPr lang="zh-CN" altLang="en-US" sz="2400" b="1" dirty="0">
                <a:latin typeface="Times New Roman" panose="02020603050405020304" pitchFamily="18" charset="0"/>
              </a:rPr>
              <a:t>个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C.3</a:t>
            </a:r>
            <a:r>
              <a:rPr lang="zh-CN" altLang="en-US" sz="2400" b="1" dirty="0">
                <a:latin typeface="Times New Roman" panose="02020603050405020304" pitchFamily="18" charset="0"/>
              </a:rPr>
              <a:t>个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D.4</a:t>
            </a:r>
            <a:r>
              <a:rPr lang="zh-CN" altLang="en-US" sz="2400" b="1" dirty="0">
                <a:latin typeface="Times New Roman" panose="02020603050405020304" pitchFamily="18" charset="0"/>
              </a:rPr>
              <a:t>个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88125" y="700088"/>
          <a:ext cx="8143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2" imgW="508000" imgH="431800" progId="Equation.DSMT4">
                  <p:embed/>
                </p:oleObj>
              </mc:Choice>
              <mc:Fallback>
                <p:oleObj name="" r:id="rId2" imgW="508000" imgH="431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88125" y="700088"/>
                        <a:ext cx="814388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06738" y="3076575"/>
            <a:ext cx="406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1325" y="2035175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"/>
          <p:cNvSpPr/>
          <p:nvPr/>
        </p:nvSpPr>
        <p:spPr>
          <a:xfrm>
            <a:off x="251520" y="323850"/>
            <a:ext cx="4241800" cy="20907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</a:rPr>
              <a:t>如图，将△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先向左平移</a:t>
            </a:r>
            <a:r>
              <a:rPr lang="en-US" altLang="zh-CN" sz="2400" b="1" dirty="0">
                <a:latin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</a:rPr>
              <a:t>个单位长度，再向上平移</a:t>
            </a:r>
            <a:r>
              <a:rPr lang="en-US" altLang="zh-CN" sz="2400" b="1" dirty="0">
                <a:latin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</a:rPr>
              <a:t>个单位长度，它的像是△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，写出△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</a:rPr>
              <a:t>的顶点坐标，并作出该图形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3795" name="图片 3" descr="图片包含 游戏机, 星星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446088"/>
            <a:ext cx="4229100" cy="4251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7077075" y="3201988"/>
            <a:ext cx="542925" cy="1089025"/>
            <a:chOff x="7077075" y="3202781"/>
            <a:chExt cx="542925" cy="108823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7618413" y="3202781"/>
              <a:ext cx="0" cy="1088232"/>
            </a:xfrm>
            <a:prstGeom prst="line">
              <a:avLst/>
            </a:prstGeom>
            <a:ln w="19050">
              <a:solidFill>
                <a:srgbClr val="0048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077075" y="3477218"/>
              <a:ext cx="541338" cy="813795"/>
            </a:xfrm>
            <a:prstGeom prst="line">
              <a:avLst/>
            </a:prstGeom>
            <a:ln w="19050">
              <a:solidFill>
                <a:srgbClr val="0048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081838" y="3205954"/>
              <a:ext cx="538162" cy="271264"/>
            </a:xfrm>
            <a:prstGeom prst="line">
              <a:avLst/>
            </a:prstGeom>
            <a:ln w="19050">
              <a:solidFill>
                <a:srgbClr val="0048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5581650" y="706438"/>
            <a:ext cx="42703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′</a:t>
            </a:r>
            <a:endParaRPr lang="zh-CN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33938" y="1106488"/>
            <a:ext cx="4286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000" b="1" dirty="0">
                <a:latin typeface="Times New Roman" panose="02020603050405020304" pitchFamily="18" charset="0"/>
              </a:rPr>
              <a:t>′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80063" y="2066925"/>
            <a:ext cx="428625" cy="401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Times New Roman" panose="02020603050405020304" pitchFamily="18" charset="0"/>
              </a:rPr>
              <a:t>′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08150" y="2582863"/>
            <a:ext cx="13414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′(-3,  6)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08150" y="3065463"/>
            <a:ext cx="13414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′(-5,  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08150" y="3549650"/>
            <a:ext cx="13414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′(-3,  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3827E-6 L -0.20643 4.9382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643 4.93827E-6 L -0.20643 -0.420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/>
          <p:nvPr/>
        </p:nvSpPr>
        <p:spPr>
          <a:xfrm>
            <a:off x="449263" y="700088"/>
            <a:ext cx="7507113" cy="871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</a:rPr>
              <a:t>如图，△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的坐标分别为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</a:rPr>
              <a:t>），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），求△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的面积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4819" name="图片 3" descr="图片包含 游戏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0" y="1347788"/>
            <a:ext cx="4527550" cy="34099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5650" y="2541588"/>
          <a:ext cx="26066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2" imgW="1295400" imgH="393700" progId="Equation.DSMT4">
                  <p:embed/>
                </p:oleObj>
              </mc:Choice>
              <mc:Fallback>
                <p:oleObj name="" r:id="rId2" imgW="12954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650" y="2541588"/>
                        <a:ext cx="2606675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"/>
          <p:cNvSpPr/>
          <p:nvPr/>
        </p:nvSpPr>
        <p:spPr>
          <a:xfrm>
            <a:off x="449263" y="396875"/>
            <a:ext cx="3978275" cy="249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6.</a:t>
            </a:r>
            <a:r>
              <a:rPr lang="zh-CN" altLang="en-US" sz="2400" b="1" dirty="0">
                <a:latin typeface="Times New Roman" panose="02020603050405020304" pitchFamily="18" charset="0"/>
              </a:rPr>
              <a:t>如图，将四边形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latin typeface="Times New Roman" panose="02020603050405020304" pitchFamily="18" charset="0"/>
              </a:rPr>
              <a:t>各顶点的横坐标、纵坐标分别乘</a:t>
            </a:r>
            <a:r>
              <a:rPr lang="en-US" altLang="zh-CN" sz="2400" b="1" dirty="0">
                <a:latin typeface="Times New Roman" panose="02020603050405020304" pitchFamily="18" charset="0"/>
              </a:rPr>
              <a:t>-1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，得到的图形与原图形有什么变化？作出坐标变化后的图形，这一过程可以看作是一个什么变换？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5843" name="图片 4" descr="图片包含 游戏机&#10;&#10;描述已自动生成"/>
          <p:cNvPicPr>
            <a:picLocks noChangeAspect="1"/>
          </p:cNvPicPr>
          <p:nvPr/>
        </p:nvPicPr>
        <p:blipFill>
          <a:blip r:embed="rId1">
            <a:lum contrast="60000"/>
          </a:blip>
          <a:stretch>
            <a:fillRect/>
          </a:stretch>
        </p:blipFill>
        <p:spPr>
          <a:xfrm>
            <a:off x="4462463" y="709613"/>
            <a:ext cx="4354512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88950" y="2884488"/>
            <a:ext cx="12366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(-6,  3)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950" y="3368675"/>
            <a:ext cx="12366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(-6,  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0" y="3852863"/>
            <a:ext cx="12366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  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950" y="4338638"/>
            <a:ext cx="12541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  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22463" y="2884488"/>
            <a:ext cx="13223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(6,  -3)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2463" y="3368675"/>
            <a:ext cx="13223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(6,  -1)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2463" y="3852863"/>
            <a:ext cx="13223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(2,  -1)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2463" y="4338638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(2,  -5)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88325" y="346710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88325" y="29035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75488" y="29035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77075" y="40211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8800" y="3521075"/>
            <a:ext cx="4762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94675" y="2782888"/>
            <a:ext cx="477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B′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81775" y="2727325"/>
            <a:ext cx="4762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C′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40513" y="4024313"/>
            <a:ext cx="4937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D′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215313" y="2962275"/>
            <a:ext cx="0" cy="49530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138988" y="2932113"/>
            <a:ext cx="10461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099300" y="2957513"/>
            <a:ext cx="0" cy="106680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126288" y="3509963"/>
            <a:ext cx="1074738" cy="52705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11"/>
          <p:cNvSpPr txBox="1"/>
          <p:nvPr/>
        </p:nvSpPr>
        <p:spPr>
          <a:xfrm>
            <a:off x="3441700" y="4337050"/>
            <a:ext cx="2987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关于原点轴对称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868" name="文本框 7"/>
          <p:cNvSpPr txBox="1"/>
          <p:nvPr/>
        </p:nvSpPr>
        <p:spPr>
          <a:xfrm>
            <a:off x="2843213" y="1131888"/>
            <a:ext cx="4740275" cy="1308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说一说本节课的收获。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你还存在哪些疑惑？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16200000">
            <a:off x="966563" y="1391787"/>
            <a:ext cx="2364184" cy="2398424"/>
            <a:chOff x="1331911" y="1259184"/>
            <a:chExt cx="6480177" cy="2398424"/>
          </a:xfrm>
        </p:grpSpPr>
        <p:cxnSp>
          <p:nvCxnSpPr>
            <p:cNvPr id="4" name="直接连接符 3"/>
            <p:cNvCxnSpPr/>
            <p:nvPr/>
          </p:nvCxnSpPr>
          <p:spPr>
            <a:xfrm rot="5400000">
              <a:off x="4234590" y="1596594"/>
              <a:ext cx="674819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31913" y="1500188"/>
              <a:ext cx="3240088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249235" y="2574928"/>
              <a:ext cx="2165356" cy="3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572000" y="1500188"/>
              <a:ext cx="3240088" cy="0"/>
            </a:xfrm>
            <a:prstGeom prst="line">
              <a:avLst/>
            </a:prstGeom>
            <a:ln w="28575">
              <a:solidFill>
                <a:srgbClr val="FE97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812088" y="1500188"/>
              <a:ext cx="0" cy="287338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知识图谱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1569636"/>
            <a:ext cx="584200" cy="2158999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图形与几何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3460" y="2298637"/>
            <a:ext cx="1800226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图形的变化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62310" y="1089421"/>
            <a:ext cx="1802662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图形的性质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36229" y="3507854"/>
            <a:ext cx="1827525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图形与坐标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 rot="16200000">
            <a:off x="3290963" y="2222775"/>
            <a:ext cx="2025046" cy="1911239"/>
            <a:chOff x="2951162" y="3219450"/>
            <a:chExt cx="3432177" cy="197865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951163" y="3219450"/>
              <a:ext cx="3421063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 flipV="1">
              <a:off x="1965175" y="4205437"/>
              <a:ext cx="1978659" cy="6685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5406216" y="4185463"/>
              <a:ext cx="1943136" cy="1111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5484705" y="3075806"/>
            <a:ext cx="2305050" cy="806870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关于坐标轴对称的坐标表示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6200000">
            <a:off x="5412972" y="825812"/>
            <a:ext cx="1633934" cy="2012714"/>
            <a:chOff x="2951163" y="3219450"/>
            <a:chExt cx="3432175" cy="201271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951163" y="3219450"/>
              <a:ext cx="3421063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951163" y="3219450"/>
              <a:ext cx="0" cy="287338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371427" y="4220252"/>
              <a:ext cx="2012714" cy="11109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3507944" y="1713912"/>
            <a:ext cx="1496104" cy="90048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图形的位置与坐标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20156" y="568717"/>
            <a:ext cx="1420886" cy="813027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平面直角坐标系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49773" y="792830"/>
            <a:ext cx="1420886" cy="458932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点的坐标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8098" y="1632665"/>
            <a:ext cx="3114342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简单图形的坐标表示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20819" y="2426965"/>
            <a:ext cx="2341620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方位角与距离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71749" y="3759776"/>
            <a:ext cx="1494047" cy="772286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图形的运动与坐标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40941" y="4031641"/>
            <a:ext cx="2487443" cy="806870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沿坐标轴方向平移的坐标表示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 rot="16200000">
            <a:off x="4876516" y="3877473"/>
            <a:ext cx="1052516" cy="287339"/>
            <a:chOff x="2951163" y="3219449"/>
            <a:chExt cx="3432177" cy="287339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951163" y="3219450"/>
              <a:ext cx="3421063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951163" y="3219450"/>
              <a:ext cx="0" cy="287338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6269398" y="3333391"/>
              <a:ext cx="227883" cy="0"/>
            </a:xfrm>
            <a:prstGeom prst="line">
              <a:avLst/>
            </a:prstGeom>
            <a:ln w="28575">
              <a:solidFill>
                <a:srgbClr val="FE9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知识回顾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84200"/>
            <a:ext cx="3911600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5"/>
          <p:cNvSpPr txBox="1"/>
          <p:nvPr/>
        </p:nvSpPr>
        <p:spPr>
          <a:xfrm>
            <a:off x="384175" y="1644650"/>
            <a:ext cx="28082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用有序的实数对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AutoShape 8"/>
          <p:cNvSpPr/>
          <p:nvPr/>
        </p:nvSpPr>
        <p:spPr>
          <a:xfrm>
            <a:off x="3000375" y="1766888"/>
            <a:ext cx="623888" cy="282575"/>
          </a:xfrm>
          <a:prstGeom prst="leftRightArrow">
            <a:avLst>
              <a:gd name="adj1" fmla="val 50000"/>
              <a:gd name="adj2" fmla="val 366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3624263" y="1677988"/>
            <a:ext cx="27209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楷体" panose="02010609060101010101" pitchFamily="49" charset="-122"/>
              </a:rPr>
              <a:t>平面直角坐标系</a:t>
            </a:r>
            <a:endParaRPr lang="zh-CN" altLang="en-US" sz="2400" b="1" dirty="0">
              <a:solidFill>
                <a:schemeClr val="hlink"/>
              </a:solidFill>
              <a:latin typeface="楷体" panose="02010609060101010101" pitchFamily="49" charset="-122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384175" y="2128838"/>
            <a:ext cx="28082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用方向和距离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对话气泡: 圆角矩形 12"/>
          <p:cNvSpPr/>
          <p:nvPr/>
        </p:nvSpPr>
        <p:spPr>
          <a:xfrm>
            <a:off x="2627313" y="3316288"/>
            <a:ext cx="2735263" cy="908050"/>
          </a:xfrm>
          <a:prstGeom prst="wedgeRoundRectCallout">
            <a:avLst>
              <a:gd name="adj1" fmla="val 63022"/>
              <a:gd name="adj2" fmla="val -42309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如何确定给定点的坐标？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AutoShape 25"/>
          <p:cNvSpPr/>
          <p:nvPr/>
        </p:nvSpPr>
        <p:spPr>
          <a:xfrm>
            <a:off x="5076825" y="2152650"/>
            <a:ext cx="1001713" cy="498475"/>
          </a:xfrm>
          <a:prstGeom prst="wedgeRoundRectCallout">
            <a:avLst>
              <a:gd name="adj1" fmla="val 70653"/>
              <a:gd name="adj2" fmla="val 100176"/>
              <a:gd name="adj3" fmla="val 16667"/>
            </a:avLst>
          </a:prstGeom>
          <a:solidFill>
            <a:srgbClr val="CCFFCC"/>
          </a:solidFill>
          <a:ln w="9525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原点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AutoShape 5"/>
          <p:cNvSpPr/>
          <p:nvPr/>
        </p:nvSpPr>
        <p:spPr>
          <a:xfrm>
            <a:off x="4703763" y="334963"/>
            <a:ext cx="1316037" cy="565150"/>
          </a:xfrm>
          <a:prstGeom prst="wedgeEllipseCallout">
            <a:avLst>
              <a:gd name="adj1" fmla="val 74486"/>
              <a:gd name="adj2" fmla="val 80338"/>
            </a:avLst>
          </a:prstGeom>
          <a:solidFill>
            <a:srgbClr val="CCFFCC"/>
          </a:solidFill>
          <a:ln w="9525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纵轴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AutoShape 4"/>
          <p:cNvSpPr/>
          <p:nvPr/>
        </p:nvSpPr>
        <p:spPr>
          <a:xfrm>
            <a:off x="6356350" y="257175"/>
            <a:ext cx="1150938" cy="654050"/>
          </a:xfrm>
          <a:prstGeom prst="wedgeEllipseCallout">
            <a:avLst>
              <a:gd name="adj1" fmla="val -46556"/>
              <a:gd name="adj2" fmla="val 65574"/>
            </a:avLst>
          </a:prstGeom>
          <a:solidFill>
            <a:srgbClr val="CCFFCC"/>
          </a:solidFill>
          <a:ln w="9525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AutoShape 3"/>
          <p:cNvSpPr/>
          <p:nvPr/>
        </p:nvSpPr>
        <p:spPr>
          <a:xfrm>
            <a:off x="7451725" y="3219450"/>
            <a:ext cx="1258888" cy="636588"/>
          </a:xfrm>
          <a:prstGeom prst="wedgeEllipseCallout">
            <a:avLst>
              <a:gd name="adj1" fmla="val -26796"/>
              <a:gd name="adj2" fmla="val -81421"/>
            </a:avLst>
          </a:prstGeom>
          <a:solidFill>
            <a:srgbClr val="CCFFCC"/>
          </a:solidFill>
          <a:ln w="9525" cap="flat" cmpd="sng">
            <a:solidFill>
              <a:srgbClr val="66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横轴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AutoShape 2"/>
          <p:cNvSpPr/>
          <p:nvPr/>
        </p:nvSpPr>
        <p:spPr>
          <a:xfrm>
            <a:off x="7413625" y="2201863"/>
            <a:ext cx="1296988" cy="636587"/>
          </a:xfrm>
          <a:prstGeom prst="wedgeEllipseCallout">
            <a:avLst>
              <a:gd name="adj1" fmla="val -48167"/>
              <a:gd name="adj2" fmla="val 63444"/>
            </a:avLst>
          </a:prstGeom>
          <a:solidFill>
            <a:srgbClr val="CCFFCC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288" y="1019175"/>
            <a:ext cx="2663825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平面直角坐标系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直接连接符 56"/>
          <p:cNvCxnSpPr/>
          <p:nvPr/>
        </p:nvCxnSpPr>
        <p:spPr>
          <a:xfrm flipH="1">
            <a:off x="4065588" y="2503488"/>
            <a:ext cx="12112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Text Box 2"/>
          <p:cNvSpPr txBox="1"/>
          <p:nvPr/>
        </p:nvSpPr>
        <p:spPr>
          <a:xfrm>
            <a:off x="468313" y="376238"/>
            <a:ext cx="5399831" cy="741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为了找出坐标为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的点，在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轴上找到表示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89550" y="2632075"/>
            <a:ext cx="390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" name="Text Box 65"/>
          <p:cNvSpPr txBox="1"/>
          <p:nvPr/>
        </p:nvSpPr>
        <p:spPr>
          <a:xfrm>
            <a:off x="4603750" y="3429000"/>
            <a:ext cx="2735263" cy="403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过点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轴的垂线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280025" y="2498725"/>
            <a:ext cx="0" cy="61753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5253038" y="30845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Text Box 66"/>
          <p:cNvSpPr txBox="1"/>
          <p:nvPr/>
        </p:nvSpPr>
        <p:spPr>
          <a:xfrm>
            <a:off x="468313" y="2065338"/>
            <a:ext cx="3240087" cy="74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再在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轴上找到表示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，过点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轴的垂线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038600" y="247808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060825" y="2016125"/>
            <a:ext cx="3889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251450" y="24749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091113" y="1984375"/>
            <a:ext cx="16081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45025" y="1179513"/>
            <a:ext cx="3695700" cy="74180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这两条垂线的交点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就是坐标为（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）的点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68313" y="4156075"/>
            <a:ext cx="1800225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点的坐标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1"/>
          <p:cNvSpPr>
            <a:spLocks noTextEdit="1"/>
          </p:cNvSpPr>
          <p:nvPr/>
        </p:nvSpPr>
        <p:spPr>
          <a:xfrm>
            <a:off x="323850" y="339725"/>
            <a:ext cx="32670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点到坐标轴距离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 flipV="1">
            <a:off x="2862263" y="1598613"/>
            <a:ext cx="0" cy="151288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859088" y="1600200"/>
            <a:ext cx="12112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32100" y="1570038"/>
            <a:ext cx="55563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1050" y="1044575"/>
            <a:ext cx="12827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065588" y="3714750"/>
            <a:ext cx="1211263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280025" y="3095625"/>
            <a:ext cx="0" cy="617538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5251450" y="3686175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32363" y="3816350"/>
            <a:ext cx="15224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60988" y="3309938"/>
          <a:ext cx="5064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254000" imgH="254000" progId="Equation.DSMT4">
                  <p:embed/>
                </p:oleObj>
              </mc:Choice>
              <mc:Fallback>
                <p:oleObj name="" r:id="rId2" imgW="254000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60988" y="3309938"/>
                        <a:ext cx="506412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4479925" y="3683000"/>
            <a:ext cx="3397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7" name="Rectangle 55"/>
          <p:cNvSpPr/>
          <p:nvPr/>
        </p:nvSpPr>
        <p:spPr>
          <a:xfrm>
            <a:off x="4416425" y="1273175"/>
            <a:ext cx="4076700" cy="10017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x,y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轴的距离：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x,y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轴的距离：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4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1"/>
          <p:cNvSpPr>
            <a:spLocks noTextEdit="1"/>
          </p:cNvSpPr>
          <p:nvPr/>
        </p:nvSpPr>
        <p:spPr>
          <a:xfrm>
            <a:off x="323850" y="339725"/>
            <a:ext cx="22320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特殊点的坐标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746125"/>
            <a:ext cx="3911600" cy="412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720725" y="3084513"/>
            <a:ext cx="55563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850" y="2678113"/>
            <a:ext cx="388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31988" y="1570038"/>
            <a:ext cx="53975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8338" y="1366838"/>
            <a:ext cx="4079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</a:rPr>
              <a:t>D</a:t>
            </a:r>
            <a:endParaRPr lang="zh-CN" altLang="en-US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18" name="Text Box 57"/>
          <p:cNvSpPr txBox="1"/>
          <p:nvPr/>
        </p:nvSpPr>
        <p:spPr>
          <a:xfrm>
            <a:off x="2987675" y="1155700"/>
            <a:ext cx="52197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轴上的点纵坐标都为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，即</a:t>
            </a: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,0)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Line 44"/>
          <p:cNvSpPr/>
          <p:nvPr/>
        </p:nvSpPr>
        <p:spPr>
          <a:xfrm>
            <a:off x="517525" y="4011613"/>
            <a:ext cx="3767138" cy="0"/>
          </a:xfrm>
          <a:prstGeom prst="line">
            <a:avLst/>
          </a:prstGeom>
          <a:ln w="38100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Text Box 55"/>
          <p:cNvSpPr txBox="1"/>
          <p:nvPr/>
        </p:nvSpPr>
        <p:spPr>
          <a:xfrm>
            <a:off x="2987675" y="1779588"/>
            <a:ext cx="52197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平行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轴的直线上的点纵坐标相同</a:t>
            </a: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21" name="Text Box 58"/>
          <p:cNvSpPr txBox="1"/>
          <p:nvPr/>
        </p:nvSpPr>
        <p:spPr>
          <a:xfrm>
            <a:off x="4859338" y="2868613"/>
            <a:ext cx="35623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轴上的点横坐标都为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，即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(0,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Line 43"/>
          <p:cNvSpPr/>
          <p:nvPr/>
        </p:nvSpPr>
        <p:spPr>
          <a:xfrm>
            <a:off x="2555875" y="1058863"/>
            <a:ext cx="0" cy="3757612"/>
          </a:xfrm>
          <a:prstGeom prst="line">
            <a:avLst/>
          </a:prstGeom>
          <a:ln w="38100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Text Box 52"/>
          <p:cNvSpPr txBox="1"/>
          <p:nvPr/>
        </p:nvSpPr>
        <p:spPr>
          <a:xfrm>
            <a:off x="4859338" y="3757613"/>
            <a:ext cx="377983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平行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轴的直线上的点横坐标相同</a:t>
            </a: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  <p:bldP spid="18" grpId="0"/>
      <p:bldP spid="20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638175"/>
            <a:ext cx="3786188" cy="38671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" name="Group 105"/>
          <p:cNvGraphicFramePr>
            <a:graphicFrameLocks noGrp="1"/>
          </p:cNvGraphicFramePr>
          <p:nvPr/>
        </p:nvGraphicFramePr>
        <p:xfrm>
          <a:off x="4427538" y="1044575"/>
          <a:ext cx="4167187" cy="3054350"/>
        </p:xfrm>
        <a:graphic>
          <a:graphicData uri="http://schemas.openxmlformats.org/drawingml/2006/table">
            <a:tbl>
              <a:tblPr/>
              <a:tblGrid>
                <a:gridCol w="1749190"/>
                <a:gridCol w="1183275"/>
                <a:gridCol w="1234722"/>
              </a:tblGrid>
              <a:tr h="947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点的位置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横坐标符号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纵坐标符号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</a:tr>
              <a:tr h="5266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在第一象限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</a:tr>
              <a:tr h="5266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在第二象限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</a:tr>
              <a:tr h="5266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在第三象限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D"/>
                    </a:solidFill>
                  </a:tcPr>
                </a:tc>
              </a:tr>
              <a:tr h="5266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在第四象限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24" marB="45724" anchor="ctr" horzOverflow="overflow">
                    <a:lnL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EFA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1542"/>
          <p:cNvSpPr>
            <a:spLocks noChangeArrowheads="1"/>
          </p:cNvSpPr>
          <p:nvPr/>
        </p:nvSpPr>
        <p:spPr bwMode="auto">
          <a:xfrm>
            <a:off x="6500813" y="1878013"/>
            <a:ext cx="54292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Rectangle 1543"/>
          <p:cNvSpPr>
            <a:spLocks noChangeArrowheads="1"/>
          </p:cNvSpPr>
          <p:nvPr/>
        </p:nvSpPr>
        <p:spPr bwMode="auto">
          <a:xfrm>
            <a:off x="7748588" y="1878013"/>
            <a:ext cx="44767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Rectangle 1337"/>
          <p:cNvSpPr/>
          <p:nvPr/>
        </p:nvSpPr>
        <p:spPr>
          <a:xfrm>
            <a:off x="6503988" y="2414588"/>
            <a:ext cx="5667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1333"/>
          <p:cNvSpPr>
            <a:spLocks noChangeArrowheads="1"/>
          </p:cNvSpPr>
          <p:nvPr/>
        </p:nvSpPr>
        <p:spPr bwMode="auto">
          <a:xfrm>
            <a:off x="7748588" y="2397125"/>
            <a:ext cx="517525" cy="698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Rectangle 1339"/>
          <p:cNvSpPr/>
          <p:nvPr/>
        </p:nvSpPr>
        <p:spPr>
          <a:xfrm>
            <a:off x="6500813" y="2963863"/>
            <a:ext cx="52228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330"/>
          <p:cNvSpPr/>
          <p:nvPr/>
        </p:nvSpPr>
        <p:spPr>
          <a:xfrm>
            <a:off x="7748588" y="2963863"/>
            <a:ext cx="51911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1329"/>
          <p:cNvSpPr>
            <a:spLocks noChangeArrowheads="1"/>
          </p:cNvSpPr>
          <p:nvPr/>
        </p:nvSpPr>
        <p:spPr bwMode="auto">
          <a:xfrm>
            <a:off x="6500813" y="3459163"/>
            <a:ext cx="447675" cy="693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Rectangle 1546"/>
          <p:cNvSpPr/>
          <p:nvPr/>
        </p:nvSpPr>
        <p:spPr>
          <a:xfrm>
            <a:off x="7748588" y="3470275"/>
            <a:ext cx="47942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8"/>
          <p:cNvSpPr/>
          <p:nvPr/>
        </p:nvSpPr>
        <p:spPr>
          <a:xfrm>
            <a:off x="536575" y="1058863"/>
            <a:ext cx="8066088" cy="93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</a:rPr>
              <a:t>若点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）在第二象限，则点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Q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-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-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）在第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</a:rPr>
              <a:t>象限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575" y="2103438"/>
            <a:ext cx="8066088" cy="1379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【解析】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本题考查象限内点的坐标的符号特征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）在第二象限，可知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，则点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Q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）坐标的符号特征为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，故点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Q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在第四象限，填四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755650" y="1492250"/>
            <a:ext cx="493713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/>
          <p:nvPr/>
        </p:nvSpPr>
        <p:spPr>
          <a:xfrm>
            <a:off x="338138" y="979488"/>
            <a:ext cx="8467725" cy="1277937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在日常生活中， 除了可以用平面直角坐标系刻画物体之间的位置关系外，有时还可借助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方向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距离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（或称方位） 来刻画两物体的相对位置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2575" y="236538"/>
            <a:ext cx="2124075" cy="504825"/>
          </a:xfrm>
          <a:prstGeom prst="rect">
            <a:avLst/>
          </a:prstGeom>
          <a:solidFill>
            <a:srgbClr val="FFFCDB"/>
          </a:solidFill>
          <a:ln>
            <a:noFill/>
          </a:ln>
          <a:effectLst>
            <a:outerShdw dist="63500" dir="2700000" algn="tl" rotWithShape="0">
              <a:srgbClr val="FDD23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方位角与距离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Rectangle 4"/>
          <p:cNvSpPr/>
          <p:nvPr/>
        </p:nvSpPr>
        <p:spPr>
          <a:xfrm>
            <a:off x="350838" y="2509838"/>
            <a:ext cx="5913437" cy="1163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小婷家在学校的北偏西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的方向上， 与学校的距离为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1000m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反过来，学校在小婷家南偏东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的方向上，与小婷家的距离为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1000m.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350186" y="3769631"/>
            <a:ext cx="6365760" cy="4263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我们把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北偏西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60°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南偏东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60°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这样的角称为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方位角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85137" y="2571750"/>
            <a:ext cx="2509603" cy="2181225"/>
            <a:chOff x="6252479" y="2571750"/>
            <a:chExt cx="2509603" cy="2181225"/>
          </a:xfrm>
        </p:grpSpPr>
        <p:pic>
          <p:nvPicPr>
            <p:cNvPr id="8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1482" y="2571750"/>
              <a:ext cx="2260600" cy="2181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25899" y="3341010"/>
              <a:ext cx="669150" cy="2649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238914">
              <a:off x="6610886" y="3469245"/>
              <a:ext cx="161925" cy="20955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252479" y="3225389"/>
              <a:ext cx="87346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小婷家</a:t>
              </a:r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tags/tag1.xml><?xml version="1.0" encoding="utf-8"?>
<p:tagLst xmlns:p="http://schemas.openxmlformats.org/presentationml/2006/main">
  <p:tag name="KSO_WPP_MARK_KEY" val="b27a2d31-6302-4688-b0d7-5ae488da5a49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1889</Words>
  <Application>WPS 演示</Application>
  <PresentationFormat>全屏显示(16:9)</PresentationFormat>
  <Paragraphs>259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Comic Sans MS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597</cp:revision>
  <dcterms:created xsi:type="dcterms:W3CDTF">2015-08-27T07:30:00Z</dcterms:created>
  <dcterms:modified xsi:type="dcterms:W3CDTF">2026-01-05T09:02:55Z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DB79E1B376FA42DAAA860568691DDE0B</vt:lpwstr>
  </property>
</Properties>
</file>