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92" r:id="rId3"/>
    <p:sldId id="315" r:id="rId4"/>
    <p:sldId id="429" r:id="rId5"/>
    <p:sldId id="314" r:id="rId6"/>
    <p:sldId id="430" r:id="rId7"/>
    <p:sldId id="431" r:id="rId8"/>
    <p:sldId id="432" r:id="rId9"/>
    <p:sldId id="433" r:id="rId10"/>
    <p:sldId id="434" r:id="rId11"/>
    <p:sldId id="435" r:id="rId12"/>
    <p:sldId id="436" r:id="rId13"/>
    <p:sldId id="437" r:id="rId14"/>
    <p:sldId id="438" r:id="rId15"/>
    <p:sldId id="441" r:id="rId16"/>
    <p:sldId id="428" r:id="rId17"/>
    <p:sldId id="414" r:id="rId18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64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494"/>
    <a:srgbClr val="0000FF"/>
    <a:srgbClr val="E8333C"/>
    <a:srgbClr val="F0F6EC"/>
    <a:srgbClr val="E1EFD9"/>
    <a:srgbClr val="FE9700"/>
    <a:srgbClr val="C4DAF2"/>
    <a:srgbClr val="1C91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6208"/>
  </p:normalViewPr>
  <p:slideViewPr>
    <p:cSldViewPr showGuides="1">
      <p:cViewPr varScale="1">
        <p:scale>
          <a:sx n="78" d="100"/>
          <a:sy n="78" d="100"/>
        </p:scale>
        <p:origin x="90" y="1272"/>
      </p:cViewPr>
      <p:guideLst>
        <p:guide orient="horz" pos="1632"/>
        <p:guide orient="horz" pos="713"/>
        <p:guide orient="horz" pos="2964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7AB1C31-DDD4-4E4B-BD45-87E79AE14BA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CCDF61D-8008-405A-B0E7-F49E764484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image" Target="../media/image8.png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329" y="2061618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1824" y="2137895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emf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3808" y="2003718"/>
            <a:ext cx="3744416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 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5400" b="1" dirty="0">
              <a:solidFill>
                <a:srgbClr val="0B338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4589" y="772508"/>
            <a:ext cx="7404196" cy="3887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8.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如图，将正五边形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ABCDE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放入某平面直角坐标系后，其顶点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的坐标分别是（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，（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），则点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的坐标是（          ）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-3)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4923782" y="538917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P79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8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720" y="2136278"/>
            <a:ext cx="472221" cy="5799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056" y="2370498"/>
            <a:ext cx="2470556" cy="214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268686"/>
            <a:ext cx="7056784" cy="2447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9.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在平面直角坐标系中，以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5)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）三点为顶点画平行四边形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）可以画多少个平行四边形？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）写出平行四边形第四个顶点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的坐标，并指出它所在的象限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5436096" y="859663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P79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9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6334" y="2643758"/>
            <a:ext cx="5275786" cy="22659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-3).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其中点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在第一象限；点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不在任何一个象限，在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轴的正半轴上；点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在第四象限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rcRect b="8021"/>
          <a:stretch>
            <a:fillRect/>
          </a:stretch>
        </p:blipFill>
        <p:spPr>
          <a:xfrm>
            <a:off x="5724128" y="2074552"/>
            <a:ext cx="2965450" cy="293787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rcRect b="9210"/>
          <a:stretch>
            <a:fillRect/>
          </a:stretch>
        </p:blipFill>
        <p:spPr>
          <a:xfrm>
            <a:off x="5475609" y="1904107"/>
            <a:ext cx="3344863" cy="28998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253" y="1904107"/>
            <a:ext cx="3540270" cy="302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3528" y="478717"/>
            <a:ext cx="7560840" cy="1966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如图，将四边形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各顶点的横坐标、纵坐标分别乘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，得到的图形与原图形之间有什么关系？作出坐标变化后的图形，这一过程可以看作是一个什么变换？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1835696" y="2061701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P80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10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5" name="矩形 15"/>
          <p:cNvSpPr/>
          <p:nvPr/>
        </p:nvSpPr>
        <p:spPr>
          <a:xfrm>
            <a:off x="428272" y="2426542"/>
            <a:ext cx="4680520" cy="22382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解：作图如下所示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得到的图形与原图形形状、大小相同，位置发生变化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这一过程可以看作是两次轴对称变换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6086" y="273065"/>
            <a:ext cx="1967385" cy="49465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367959" y="925373"/>
                <a:ext cx="8413084" cy="39506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11.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在平面直角坐标系中，对于任意两点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P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(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，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）与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P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</a:t>
                </a:r>
                <a:r>
                  <a:rPr lang="en-US" altLang="zh-CN" sz="2200" b="1" dirty="0">
                    <a:ea typeface="黑体" panose="02010609060101010101" pitchFamily="49" charset="-122"/>
                  </a:rPr>
                  <a:t>(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</a:t>
                </a:r>
                <a:r>
                  <a:rPr lang="zh-CN" altLang="en-US" sz="2200" b="1" dirty="0">
                    <a:ea typeface="黑体" panose="02010609060101010101" pitchFamily="49" charset="-122"/>
                  </a:rPr>
                  <a:t>，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</a:t>
                </a:r>
                <a:r>
                  <a:rPr lang="zh-CN" altLang="en-US" sz="2200" b="1" dirty="0">
                    <a:ea typeface="黑体" panose="02010609060101010101" pitchFamily="49" charset="-122"/>
                  </a:rPr>
                  <a:t>）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的“友好距离”，给出以下定义：</a:t>
                </a:r>
                <a:endParaRPr lang="en-US" altLang="zh-CN" sz="2200" b="1" dirty="0">
                  <a:latin typeface="+mn-lt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若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 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 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 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≥ 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 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2 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，则点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P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(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，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）与点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P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</a:t>
                </a:r>
                <a:r>
                  <a:rPr lang="en-US" altLang="zh-CN" sz="2200" b="1" dirty="0">
                    <a:ea typeface="黑体" panose="02010609060101010101" pitchFamily="49" charset="-122"/>
                  </a:rPr>
                  <a:t>(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</a:t>
                </a:r>
                <a:r>
                  <a:rPr lang="zh-CN" altLang="en-US" sz="2200" b="1" dirty="0">
                    <a:ea typeface="黑体" panose="02010609060101010101" pitchFamily="49" charset="-122"/>
                  </a:rPr>
                  <a:t>，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</a:t>
                </a:r>
                <a:r>
                  <a:rPr lang="zh-CN" altLang="en-US" sz="2200" b="1" dirty="0">
                    <a:ea typeface="黑体" panose="02010609060101010101" pitchFamily="49" charset="-122"/>
                  </a:rPr>
                  <a:t>）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的“友好距离”为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 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 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；</a:t>
                </a:r>
                <a:endParaRPr lang="en-US" altLang="zh-CN" sz="2200" b="1" dirty="0">
                  <a:latin typeface="+mn-lt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若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 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 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 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＜ 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 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2 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，则点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P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(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，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）与点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P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</a:t>
                </a:r>
                <a:r>
                  <a:rPr lang="en-US" altLang="zh-CN" sz="2200" b="1" dirty="0">
                    <a:ea typeface="黑体" panose="02010609060101010101" pitchFamily="49" charset="-122"/>
                  </a:rPr>
                  <a:t>(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x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</a:t>
                </a:r>
                <a:r>
                  <a:rPr lang="zh-CN" altLang="en-US" sz="2200" b="1" dirty="0">
                    <a:ea typeface="黑体" panose="02010609060101010101" pitchFamily="49" charset="-122"/>
                  </a:rPr>
                  <a:t>，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</a:t>
                </a:r>
                <a:r>
                  <a:rPr lang="zh-CN" altLang="en-US" sz="2200" b="1" dirty="0">
                    <a:ea typeface="黑体" panose="02010609060101010101" pitchFamily="49" charset="-122"/>
                  </a:rPr>
                  <a:t>）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的“友好距离”为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 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i="1" dirty="0">
                    <a:ea typeface="黑体" panose="02010609060101010101" pitchFamily="49" charset="-122"/>
                  </a:rPr>
                  <a:t>y</a:t>
                </a:r>
                <a:r>
                  <a:rPr lang="en-US" altLang="zh-CN" sz="2200" b="1" baseline="-25000" dirty="0">
                    <a:ea typeface="黑体" panose="02010609060101010101" pitchFamily="49" charset="-122"/>
                  </a:rPr>
                  <a:t>2 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|.</a:t>
                </a:r>
                <a:endParaRPr lang="en-US" altLang="zh-CN" sz="2200" b="1" dirty="0">
                  <a:latin typeface="+mn-lt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已知点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A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（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 i="0" smtClean="0">
                            <a:latin typeface="+mn-lt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 i="0" smtClean="0">
                            <a:latin typeface="+mn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，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0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），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B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为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y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轴上的一个动点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.</a:t>
                </a:r>
                <a:endParaRPr lang="en-US" altLang="zh-CN" sz="2200" b="1" dirty="0">
                  <a:latin typeface="+mn-lt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（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）若点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A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与点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B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的好距离”为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3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，求满足条件的点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B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的坐标；</a:t>
                </a:r>
                <a:endParaRPr lang="en-US" altLang="zh-CN" sz="2200" b="1" dirty="0">
                  <a:latin typeface="+mn-lt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（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）求点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A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与点</a:t>
                </a:r>
                <a:r>
                  <a:rPr lang="en-US" altLang="zh-CN" sz="2200" b="1" i="1" dirty="0">
                    <a:latin typeface="+mn-lt"/>
                    <a:ea typeface="黑体" panose="02010609060101010101" pitchFamily="49" charset="-122"/>
                  </a:rPr>
                  <a:t>B</a:t>
                </a:r>
                <a:r>
                  <a:rPr lang="zh-CN" altLang="en-US" sz="2200" b="1" dirty="0">
                    <a:latin typeface="+mn-lt"/>
                    <a:ea typeface="黑体" panose="02010609060101010101" pitchFamily="49" charset="-122"/>
                  </a:rPr>
                  <a:t>的“有好距离”的最小值</a:t>
                </a:r>
                <a:r>
                  <a:rPr lang="en-US" altLang="zh-CN" sz="2200" b="1" dirty="0">
                    <a:latin typeface="+mn-lt"/>
                    <a:ea typeface="黑体" panose="02010609060101010101" pitchFamily="49" charset="-122"/>
                  </a:rPr>
                  <a:t>.</a:t>
                </a:r>
                <a:endParaRPr lang="zh-CN" altLang="en-US" sz="2200" b="1" dirty="0">
                  <a:latin typeface="+mn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959" y="925373"/>
                <a:ext cx="8413084" cy="3950633"/>
              </a:xfrm>
              <a:prstGeom prst="rect">
                <a:avLst/>
              </a:prstGeom>
              <a:blipFill rotWithShape="1">
                <a:blip r:embed="rId2"/>
                <a:stretch>
                  <a:fillRect l="-3" t="-5" r="3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57"/>
          <p:cNvSpPr txBox="1"/>
          <p:nvPr/>
        </p:nvSpPr>
        <p:spPr>
          <a:xfrm>
            <a:off x="5692870" y="4480833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P80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79512" y="267494"/>
                <a:ext cx="8712460" cy="29726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解：设点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j-ea"/>
                  </a:rPr>
                  <a:t>B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的坐标为（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0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，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j-ea"/>
                  </a:rPr>
                  <a:t>m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）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.</a:t>
                </a:r>
                <a:endParaRPr lang="en-US" altLang="zh-CN" sz="2200" b="1" dirty="0">
                  <a:solidFill>
                    <a:srgbClr val="FF0000"/>
                  </a:solidFill>
                  <a:latin typeface="+mn-lt"/>
                  <a:ea typeface="+mj-ea"/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（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1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）①当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 |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2</m:t>
                        </m:r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j-ea"/>
                      </a:rPr>
                      <m:t> </m:t>
                    </m:r>
                  </m:oMath>
                </a14:m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－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0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latin typeface="+mn-lt"/>
                    <a:ea typeface="+mj-ea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 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≥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 0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－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j-ea"/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latin typeface="+mn-lt"/>
                    <a:ea typeface="+mj-ea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时，点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j-ea"/>
                  </a:rPr>
                  <a:t>A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与点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j-ea"/>
                  </a:rPr>
                  <a:t>B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的友好距离为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2</m:t>
                        </m:r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j-ea"/>
                      </a:rPr>
                      <m:t> </m:t>
                    </m:r>
                  </m:oMath>
                </a14:m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－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0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latin typeface="+mn-lt"/>
                    <a:ea typeface="+mj-ea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，不符合题意，舍去；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 </a:t>
                </a:r>
                <a:endParaRPr lang="en-US" altLang="zh-CN" sz="2200" b="1" dirty="0">
                  <a:solidFill>
                    <a:srgbClr val="FF0000"/>
                  </a:solidFill>
                  <a:latin typeface="+mn-lt"/>
                  <a:ea typeface="+mj-ea"/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②当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2</m:t>
                        </m:r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j-ea"/>
                      </a:rPr>
                      <m:t> </m:t>
                    </m:r>
                  </m:oMath>
                </a14:m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－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0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latin typeface="+mn-lt"/>
                    <a:ea typeface="+mj-ea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 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＜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 0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－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j-ea"/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latin typeface="+mn-lt"/>
                    <a:ea typeface="+mj-ea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时，即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 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j-ea"/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latin typeface="+mn-lt"/>
                    <a:ea typeface="+mj-ea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| 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＞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+mj-ea"/>
                          </a:rPr>
                          <m:t>2</m:t>
                        </m:r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j-ea"/>
                      </a:rPr>
                      <m:t> </m:t>
                    </m:r>
                  </m:oMath>
                </a14:m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，此时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点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A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与点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B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的友好距离为</a:t>
                </a:r>
                <a:r>
                  <a:rPr lang="en-US" altLang="zh-CN" sz="2200" b="1" dirty="0">
                    <a:solidFill>
                      <a:srgbClr val="FF0000"/>
                    </a:solidFill>
                  </a:rPr>
                  <a:t>|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－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</a:rPr>
                  <a:t>|= |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</a:rPr>
                  <a:t>|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，令</a:t>
                </a:r>
                <a:r>
                  <a:rPr lang="en-US" altLang="zh-CN" sz="2200" b="1" dirty="0">
                    <a:solidFill>
                      <a:srgbClr val="FF0000"/>
                    </a:solidFill>
                  </a:rPr>
                  <a:t>|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</a:rPr>
                  <a:t>| = 3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，则 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m </a:t>
                </a:r>
                <a:r>
                  <a:rPr lang="en-US" altLang="zh-CN" sz="2200" b="1" dirty="0">
                    <a:solidFill>
                      <a:srgbClr val="FF0000"/>
                    </a:solidFill>
                  </a:rPr>
                  <a:t>=±3.</a:t>
                </a:r>
                <a:endParaRPr lang="en-US" altLang="zh-CN" sz="2200" b="1" dirty="0">
                  <a:solidFill>
                    <a:srgbClr val="FF0000"/>
                  </a:solidFill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所以，点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j-ea"/>
                  </a:rPr>
                  <a:t>B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的坐标为（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0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，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3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）或（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0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，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-3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）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j-ea"/>
                  </a:rPr>
                  <a:t>.</a:t>
                </a:r>
                <a:endParaRPr lang="en-US" altLang="zh-CN" sz="2200" b="1" dirty="0">
                  <a:solidFill>
                    <a:srgbClr val="FF0000"/>
                  </a:solidFill>
                  <a:latin typeface="+mn-lt"/>
                  <a:ea typeface="+mj-ea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67494"/>
                <a:ext cx="8712460" cy="2972609"/>
              </a:xfrm>
              <a:prstGeom prst="rect">
                <a:avLst/>
              </a:prstGeom>
              <a:blipFill rotWithShape="1">
                <a:blip r:embed="rId1"/>
                <a:stretch>
                  <a:fillRect l="-5" t="-5" r="-1493" b="11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25760" y="3166114"/>
                <a:ext cx="8892480" cy="17098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</a:rPr>
                  <a:t>（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</a:rPr>
                  <a:t>2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</a:rPr>
                  <a:t>）①当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 |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0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| 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≥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| 0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|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时，点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n-ea"/>
                  </a:rPr>
                  <a:t>A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与点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  <a:ea typeface="+mn-ea"/>
                  </a:rPr>
                  <a:t>B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 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的友好距离为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|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0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|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.</a:t>
                </a:r>
                <a:endParaRPr lang="en-US" altLang="zh-CN" sz="2200" b="1" dirty="0">
                  <a:solidFill>
                    <a:srgbClr val="FF0000"/>
                  </a:solidFill>
                  <a:latin typeface="+mn-lt"/>
                  <a:ea typeface="+mn-ea"/>
                </a:endParaRPr>
              </a:p>
              <a:p>
                <a:pPr eaLnBrk="1" hangingPunct="1"/>
                <a:r>
                  <a:rPr lang="zh-CN" altLang="en-US" sz="22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②当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|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0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| </a:t>
                </a:r>
                <a:r>
                  <a:rPr lang="zh-CN" altLang="en-US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＜ 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| 0</a:t>
                </a:r>
                <a:r>
                  <a:rPr lang="zh-CN" altLang="en-US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－</a:t>
                </a:r>
                <a:r>
                  <a:rPr lang="en-US" altLang="zh-CN" sz="2200" b="1" i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|</a:t>
                </a:r>
                <a:r>
                  <a:rPr lang="zh-CN" altLang="en-US" sz="2200" b="1" dirty="0">
                    <a:solidFill>
                      <a:srgbClr val="FF0000"/>
                    </a:solidFill>
                    <a:latin typeface="+mn-ea"/>
                    <a:ea typeface="+mn-ea"/>
                  </a:rPr>
                  <a:t>时，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即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| </a:t>
                </a:r>
                <a:r>
                  <a:rPr lang="en-US" altLang="zh-CN" sz="2200" b="1" i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| </a:t>
                </a:r>
                <a:r>
                  <a:rPr lang="zh-CN" altLang="en-US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＞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200" b="1" dirty="0">
                    <a:solidFill>
                      <a:srgbClr val="FF0000"/>
                    </a:solidFill>
                  </a:rPr>
                  <a:t>，此时点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A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与点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B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的友好距离为</a:t>
                </a:r>
                <a:endParaRPr lang="en-US" altLang="zh-CN" sz="2200" b="1" dirty="0">
                  <a:solidFill>
                    <a:srgbClr val="FF0000"/>
                  </a:solidFill>
                </a:endParaRPr>
              </a:p>
              <a:p>
                <a:pPr eaLnBrk="1" hangingPunct="1"/>
                <a:r>
                  <a:rPr lang="en-US" altLang="zh-CN" sz="2200" b="1" dirty="0">
                    <a:solidFill>
                      <a:srgbClr val="FF0000"/>
                    </a:solidFill>
                  </a:rPr>
                  <a:t>|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－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m</a:t>
                </a:r>
                <a:r>
                  <a:rPr lang="en-US" altLang="zh-CN" sz="2200" b="1" baseline="-25000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200" b="1" dirty="0">
                    <a:solidFill>
                      <a:srgbClr val="FF0000"/>
                    </a:solidFill>
                  </a:rPr>
                  <a:t>|= | 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m |</a:t>
                </a:r>
                <a:r>
                  <a:rPr lang="zh-CN" altLang="en-US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＞</a:t>
                </a:r>
                <a:r>
                  <a:rPr lang="en-US" altLang="zh-CN" sz="22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200" b="1" dirty="0">
                    <a:solidFill>
                      <a:srgbClr val="FF0000"/>
                    </a:solidFill>
                  </a:rPr>
                  <a:t>. 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所以，点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A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与点</a:t>
                </a:r>
                <a:r>
                  <a:rPr lang="en-US" altLang="zh-CN" sz="2200" b="1" i="1" dirty="0">
                    <a:solidFill>
                      <a:srgbClr val="FF0000"/>
                    </a:solidFill>
                  </a:rPr>
                  <a:t>B</a:t>
                </a:r>
                <a:r>
                  <a:rPr lang="zh-CN" altLang="en-US" sz="2200" b="1" dirty="0">
                    <a:solidFill>
                      <a:srgbClr val="FF0000"/>
                    </a:solidFill>
                  </a:rPr>
                  <a:t>的“友好距离”的最小值为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2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200" b="1" dirty="0">
                    <a:solidFill>
                      <a:srgbClr val="FF0000"/>
                    </a:solidFill>
                  </a:rPr>
                  <a:t> .</a:t>
                </a:r>
                <a:endParaRPr lang="en-US" altLang="zh-CN" sz="22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760" y="3166114"/>
                <a:ext cx="8892480" cy="1709892"/>
              </a:xfrm>
              <a:prstGeom prst="rect">
                <a:avLst/>
              </a:prstGeom>
              <a:blipFill rotWithShape="1">
                <a:blip r:embed="rId2"/>
                <a:stretch>
                  <a:fillRect r="7" b="-29682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907704" y="2319057"/>
            <a:ext cx="6048672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通过本节课的学习，你有什么收获？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594" y="3003798"/>
            <a:ext cx="5235575" cy="18227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解：这些点都在第一或第三象限的角平分线上，并且每一个点到两坐标轴的距离相等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这样的点如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(-6.2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-6.2)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00" y="2571750"/>
            <a:ext cx="2447925" cy="2398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925" y="339502"/>
            <a:ext cx="1998269" cy="49807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9552" y="912036"/>
            <a:ext cx="7832020" cy="1966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建立平面直角坐标系，描出下列各点，并指出这些点的位置规律，同时再找出一些类似的点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 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(-3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-3)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(-2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-2)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(-1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-1)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(0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0)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F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2).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文本框 57"/>
          <p:cNvSpPr txBox="1"/>
          <p:nvPr/>
        </p:nvSpPr>
        <p:spPr>
          <a:xfrm>
            <a:off x="4458131" y="688047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P78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628726"/>
            <a:ext cx="7832020" cy="292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如图是某城市的局部区域示意图，其中每个小方格的边长为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个单位长度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）建立合适的平面直角坐标系；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）根据建立的平面直角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坐标系，选择三个建筑物，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用坐标表示其位置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4606213" y="448385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P78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9282" y="2067694"/>
            <a:ext cx="4227174" cy="28803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/>
          <p:nvPr/>
        </p:nvSpPr>
        <p:spPr>
          <a:xfrm>
            <a:off x="323528" y="339259"/>
            <a:ext cx="7684467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）以体育馆为坐标原点，分别以体育馆的正东、正北方向为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轴、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轴的正方向建立平面直角坐标系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985" y="1884079"/>
            <a:ext cx="4172520" cy="2847911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箭头连接符 3"/>
          <p:cNvCxnSpPr/>
          <p:nvPr/>
        </p:nvCxnSpPr>
        <p:spPr>
          <a:xfrm>
            <a:off x="4499992" y="3706465"/>
            <a:ext cx="410051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5" name="文本框 4"/>
          <p:cNvSpPr txBox="1"/>
          <p:nvPr/>
        </p:nvSpPr>
        <p:spPr>
          <a:xfrm>
            <a:off x="8460804" y="3644552"/>
            <a:ext cx="3000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6266879" y="2245965"/>
            <a:ext cx="0" cy="248602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7" name="文本框 6"/>
          <p:cNvSpPr txBox="1"/>
          <p:nvPr/>
        </p:nvSpPr>
        <p:spPr>
          <a:xfrm>
            <a:off x="6273229" y="2101502"/>
            <a:ext cx="2873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8" name="文本框 8"/>
          <p:cNvSpPr txBox="1"/>
          <p:nvPr/>
        </p:nvSpPr>
        <p:spPr>
          <a:xfrm>
            <a:off x="5941442" y="3652490"/>
            <a:ext cx="35083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1422686"/>
            <a:ext cx="4172520" cy="330930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）体育馆的位置为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，地铁站的位置为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，百货商场的位置为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，电影院的位置为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，人民医院的位置为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，邮局的位置为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，银行的位置为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，第一中学的位置为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，书店的位置为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-3).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95486"/>
            <a:ext cx="7832020" cy="4847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如图，若每个小方格的边长表示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100m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，借助量角器回答下列问题：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）地铁站在体育馆的北偏东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____°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的方向上，与体育馆的距离为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_____m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）电影院在百货商场的南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偏东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____°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的方向上，与百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货商场的距离为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_______m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）第一中学在体育馆的南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偏西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______°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的方向上，与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体育馆的距离为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______m.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2759295" y="794751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P78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016" y="1868623"/>
            <a:ext cx="4227174" cy="2880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04048" y="1164815"/>
            <a:ext cx="515937" cy="4968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8011" y="1658509"/>
            <a:ext cx="798513" cy="4968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280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616" y="2588294"/>
            <a:ext cx="515938" cy="4968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73501" y="3061950"/>
            <a:ext cx="798513" cy="4968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420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4635" y="4035111"/>
            <a:ext cx="975911" cy="4968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78.7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1081" y="4465391"/>
            <a:ext cx="800100" cy="4968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510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659" y="196678"/>
            <a:ext cx="7560840" cy="2447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如图，已知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）及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(-3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）是正方形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的两个顶点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正方形与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轴相交于点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Q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，与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轴相交于点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R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S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）求点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Q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R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S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的坐标；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）求矩形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ABSR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与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RSCD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的周长之差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2801947" y="1275606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P79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4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>
                  <a:alpha val="100000"/>
                </a:srgbClr>
              </a:clrFrom>
              <a:clrTo>
                <a:srgbClr val="EBF4EB">
                  <a:alpha val="100000"/>
                  <a:alpha val="0"/>
                </a:srgbClr>
              </a:clrTo>
            </a:clrChange>
          </a:blip>
          <a:srcRect b="10309"/>
          <a:stretch>
            <a:fillRect/>
          </a:stretch>
        </p:blipFill>
        <p:spPr>
          <a:xfrm>
            <a:off x="5766246" y="1508973"/>
            <a:ext cx="3270250" cy="322301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9659" y="2571507"/>
            <a:ext cx="5874509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(5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，-3)，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(5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，5)，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(-3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，0)， 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</a:rPr>
              <a:t>   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(5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，0)，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，5)，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(0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，-3).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06443" y="3527200"/>
            <a:ext cx="4553590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）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长方形</a:t>
            </a:r>
            <a:r>
              <a:rPr kumimoji="0" lang="en-US" altLang="zh-CN" sz="2400" b="1" i="1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ABSR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=(3+8)×2=22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      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长方形</a:t>
            </a:r>
            <a:r>
              <a:rPr kumimoji="0" lang="en-US" altLang="zh-CN" sz="2400" b="1" i="1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RSCD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=(5+8)×2=26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       C</a:t>
            </a:r>
            <a:r>
              <a:rPr kumimoji="0" lang="zh-CN" alt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长方形</a:t>
            </a:r>
            <a:r>
              <a:rPr kumimoji="0" lang="en-US" altLang="zh-CN" sz="2400" b="1" i="1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ABSR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C</a:t>
            </a:r>
            <a:r>
              <a:rPr kumimoji="0" lang="zh-CN" alt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长方形</a:t>
            </a:r>
            <a:r>
              <a:rPr kumimoji="0" lang="en-US" altLang="zh-CN" sz="2400" b="1" i="1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RSCD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=4.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659" y="196678"/>
            <a:ext cx="7560840" cy="1966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5.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在平面直角坐标系中描出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(0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-3)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-4)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三点，依次连接各点得到△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，分别作出△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关于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轴和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轴对称的图形，并写出它们各顶点的坐标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1936163" y="1744529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P79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5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4644" y="1714282"/>
            <a:ext cx="3736975" cy="319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83355" y="2283718"/>
            <a:ext cx="4720693" cy="22382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解：如右图所示，各顶点的坐标分别是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″(-2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″(0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″(-4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-4).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490" y="692374"/>
            <a:ext cx="4720694" cy="2447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6.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如图，将△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先向左平移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个单位长度，再向上平移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个单位长度，它的像是△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A'B'C'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，写出△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A'B'C'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的顶点坐标，并作出该图形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2118995" y="2752641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P79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6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9654" y="3154575"/>
            <a:ext cx="4720693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</a:rPr>
              <a:t>如图，各顶点坐标分别是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′(-3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6)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′(-5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5)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zh-CN" altLang="en-US" sz="2400" b="1" i="1" dirty="0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′(-3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2).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rcRect b="8707"/>
          <a:stretch>
            <a:fillRect/>
          </a:stretch>
        </p:blipFill>
        <p:spPr>
          <a:xfrm>
            <a:off x="5134820" y="807256"/>
            <a:ext cx="3575050" cy="3528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 6"/>
          <p:cNvSpPr/>
          <p:nvPr/>
        </p:nvSpPr>
        <p:spPr>
          <a:xfrm flipV="1">
            <a:off x="6146058" y="1266043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9858" y="851706"/>
            <a:ext cx="40481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A′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5688858" y="1489881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8645" y="1304143"/>
            <a:ext cx="4048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B′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6147645" y="2172506"/>
            <a:ext cx="50800" cy="49213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69858" y="2204256"/>
            <a:ext cx="40481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C′</a:t>
            </a:r>
            <a:endParaRPr lang="zh-CN" altLang="en-US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>
            <a:stCxn id="7" idx="0"/>
            <a:endCxn id="11" idx="4"/>
          </p:cNvCxnSpPr>
          <p:nvPr/>
        </p:nvCxnSpPr>
        <p:spPr>
          <a:xfrm>
            <a:off x="6171458" y="1315256"/>
            <a:ext cx="1588" cy="85725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7" idx="2"/>
            <a:endCxn id="9" idx="5"/>
          </p:cNvCxnSpPr>
          <p:nvPr/>
        </p:nvCxnSpPr>
        <p:spPr>
          <a:xfrm flipH="1">
            <a:off x="5731720" y="1289856"/>
            <a:ext cx="414338" cy="206375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9" idx="7"/>
            <a:endCxn id="11" idx="3"/>
          </p:cNvCxnSpPr>
          <p:nvPr/>
        </p:nvCxnSpPr>
        <p:spPr>
          <a:xfrm>
            <a:off x="5731720" y="1531156"/>
            <a:ext cx="423863" cy="649288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301" y="411510"/>
            <a:ext cx="1967385" cy="49807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8412" y="843558"/>
            <a:ext cx="7832020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7.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的顶点坐标为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(6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6)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(-3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3)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，求△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的面积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文本框 57"/>
          <p:cNvSpPr txBox="1"/>
          <p:nvPr/>
        </p:nvSpPr>
        <p:spPr>
          <a:xfrm>
            <a:off x="3047327" y="1665128"/>
            <a:ext cx="2994189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P79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复习题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7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EBF4EB"/>
              </a:clrFrom>
              <a:clrTo>
                <a:srgbClr val="EBF4EB">
                  <a:alpha val="0"/>
                </a:srgbClr>
              </a:clrTo>
            </a:clrChange>
          </a:blip>
          <a:srcRect b="10242"/>
          <a:stretch>
            <a:fillRect/>
          </a:stretch>
        </p:blipFill>
        <p:spPr>
          <a:xfrm>
            <a:off x="4467558" y="1794694"/>
            <a:ext cx="4097337" cy="315332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83568" y="2482427"/>
          <a:ext cx="2655888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31699200" imgH="15240000" progId="Equation.DSMT4">
                  <p:embed/>
                </p:oleObj>
              </mc:Choice>
              <mc:Fallback>
                <p:oleObj name="Equation" r:id="rId3" imgW="31699200" imgH="152400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3568" y="2482427"/>
                        <a:ext cx="2655888" cy="1273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06fd678f-75d3-4a15-8276-029ea5962ea2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2492</Words>
  <Application>WPS 演示</Application>
  <PresentationFormat>全屏显示(16:9)</PresentationFormat>
  <Paragraphs>143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Cambria Math</vt:lpstr>
      <vt:lpstr>微软雅黑</vt:lpstr>
      <vt:lpstr>Arial Unicode MS</vt:lpstr>
      <vt:lpstr>自定义设计方案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317</cp:revision>
  <dcterms:created xsi:type="dcterms:W3CDTF">2015-08-27T07:30:00Z</dcterms:created>
  <dcterms:modified xsi:type="dcterms:W3CDTF">2026-01-05T09:02:44Z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CB63A8DECEB547AE9AEF9AB5AC805889</vt:lpwstr>
  </property>
</Properties>
</file>