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4"/>
  </p:notesMasterIdLst>
  <p:sldIdLst>
    <p:sldId id="274" r:id="rId4"/>
    <p:sldId id="504" r:id="rId5"/>
    <p:sldId id="505" r:id="rId6"/>
    <p:sldId id="506" r:id="rId7"/>
    <p:sldId id="507" r:id="rId8"/>
    <p:sldId id="508" r:id="rId9"/>
    <p:sldId id="509" r:id="rId10"/>
    <p:sldId id="510" r:id="rId11"/>
    <p:sldId id="428" r:id="rId12"/>
    <p:sldId id="414" r:id="rId13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FF3399"/>
    <a:srgbClr val="FFFFCC"/>
    <a:srgbClr val="EAF6FD"/>
    <a:srgbClr val="007FFF"/>
    <a:srgbClr val="FE9700"/>
    <a:srgbClr val="FFFF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3"/>
    <p:restoredTop sz="95244"/>
  </p:normalViewPr>
  <p:slideViewPr>
    <p:cSldViewPr showGuides="1">
      <p:cViewPr varScale="1">
        <p:scale>
          <a:sx n="141" d="100"/>
          <a:sy n="141" d="100"/>
        </p:scale>
        <p:origin x="168" y="198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36EC38-043D-4F2C-A6F3-6D44751B009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3DCB2C-5C90-4E5F-8818-E173D669E6F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25CBFFE-0C94-4FC9-BD50-3CDE28766FD8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D9EB136-5EF2-46C6-86EE-5408D126D3E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410720" y="2044222"/>
              <a:ext cx="1169794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46229" y="2113146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2987" y="10085566"/>
                    <a:ext cx="192616" cy="143933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0829" y="9096825"/>
                    <a:ext cx="761999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76065" y="9171776"/>
                    <a:ext cx="751415" cy="842433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40770" y="9175052"/>
                    <a:ext cx="759881" cy="831851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22378" y="10183262"/>
                    <a:ext cx="457199" cy="1286934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25753" y="9069272"/>
                    <a:ext cx="952498" cy="958851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879265" y="3932783"/>
                  <a:ext cx="1272116" cy="1204384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37583" y="13336852"/>
                    <a:ext cx="3053720" cy="1668627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3141" y="14033775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9188" y="13866082"/>
                    <a:ext cx="149916" cy="231391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57834" y="13745634"/>
                    <a:ext cx="15317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4295" y="13609418"/>
                    <a:ext cx="149916" cy="234651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62214" y="14372237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6787" y="14296697"/>
                    <a:ext cx="15317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22286" y="14253362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47500" y="14188398"/>
                    <a:ext cx="146656" cy="224872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0781" y="14086899"/>
                    <a:ext cx="149916" cy="224872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84704" y="13677688"/>
                    <a:ext cx="2952689" cy="144701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9958" y="3824452"/>
                    <a:ext cx="1962487" cy="32141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9958" y="3824452"/>
                    <a:ext cx="1962487" cy="32141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9721"/>
                    <a:ext cx="431173" cy="33709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91059" y="2481634"/>
            <a:ext cx="6537325" cy="73818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将多边形剪拼成“方”形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3648" y="1723871"/>
            <a:ext cx="3076705" cy="6318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新课导入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Text Box 35"/>
          <p:cNvSpPr txBox="1"/>
          <p:nvPr/>
        </p:nvSpPr>
        <p:spPr>
          <a:xfrm>
            <a:off x="755576" y="1628729"/>
            <a:ext cx="7488832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eaLnBrk="1" hangingPunct="1">
              <a:lnSpc>
                <a:spcPct val="15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   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对图形进行折叠与剪拼，是学习几何不可或缺的重要一环，通过</a:t>
            </a:r>
            <a:r>
              <a:rPr lang="zh-CN" altLang="en-US" sz="26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折叠与剪拼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图形，我们可以发现一些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几何结论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并知晓这些结论是如何证明的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新知探究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Text Box 35"/>
          <p:cNvSpPr txBox="1"/>
          <p:nvPr/>
        </p:nvSpPr>
        <p:spPr>
          <a:xfrm>
            <a:off x="513989" y="1348787"/>
            <a:ext cx="5267890" cy="168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任意画一个三角形，只剪一刀，所得图形能拼成一个平行四边形吗？为什么？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8843" y="294352"/>
            <a:ext cx="3205802" cy="968103"/>
          </a:xfrm>
          <a:prstGeom prst="rect">
            <a:avLst/>
          </a:prstGeom>
        </p:spPr>
      </p:pic>
      <p:sp>
        <p:nvSpPr>
          <p:cNvPr id="6" name="Text Box 35"/>
          <p:cNvSpPr txBox="1"/>
          <p:nvPr/>
        </p:nvSpPr>
        <p:spPr>
          <a:xfrm>
            <a:off x="503190" y="3064991"/>
            <a:ext cx="5275240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+mj-ea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j-ea"/>
              </a:rPr>
              <a:t>如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j-ea"/>
              </a:rPr>
              <a:t>图所示，沿中位线剪一刀，所得图形即可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j-ea"/>
              </a:rPr>
              <a:t>拼成一个平行四边形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j-ea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652120" y="1563638"/>
            <a:ext cx="2754221" cy="2481958"/>
            <a:chOff x="5625244" y="2257370"/>
            <a:chExt cx="2754221" cy="2481958"/>
          </a:xfrm>
        </p:grpSpPr>
        <p:sp>
          <p:nvSpPr>
            <p:cNvPr id="9" name="等腰三角形 8"/>
            <p:cNvSpPr/>
            <p:nvPr/>
          </p:nvSpPr>
          <p:spPr>
            <a:xfrm>
              <a:off x="5940152" y="2645570"/>
              <a:ext cx="2160240" cy="1704974"/>
            </a:xfrm>
            <a:prstGeom prst="triangle">
              <a:avLst>
                <a:gd name="adj" fmla="val 32695"/>
              </a:avLst>
            </a:prstGeom>
            <a:noFill/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endCxn id="9" idx="5"/>
            </p:cNvCxnSpPr>
            <p:nvPr/>
          </p:nvCxnSpPr>
          <p:spPr>
            <a:xfrm>
              <a:off x="6314508" y="3479800"/>
              <a:ext cx="1058909" cy="18257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6462464" y="2257370"/>
              <a:ext cx="4137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625244" y="4245217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956550" y="4277663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C</a:t>
              </a:r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949285" y="3091169"/>
              <a:ext cx="422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D</a:t>
              </a:r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355702" y="3141940"/>
              <a:ext cx="4119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E</a:t>
              </a:r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23670" y="1949800"/>
            <a:ext cx="2135531" cy="1699061"/>
            <a:chOff x="6296794" y="2924226"/>
            <a:chExt cx="2135531" cy="1699061"/>
          </a:xfrm>
        </p:grpSpPr>
        <p:sp>
          <p:nvSpPr>
            <p:cNvPr id="17" name="等腰三角形 16"/>
            <p:cNvSpPr/>
            <p:nvPr/>
          </p:nvSpPr>
          <p:spPr>
            <a:xfrm>
              <a:off x="6296794" y="2924226"/>
              <a:ext cx="1058908" cy="844536"/>
            </a:xfrm>
            <a:prstGeom prst="triangle">
              <a:avLst>
                <a:gd name="adj" fmla="val 32695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7373417" y="3778751"/>
              <a:ext cx="1058908" cy="844536"/>
            </a:xfrm>
            <a:prstGeom prst="triangle">
              <a:avLst>
                <a:gd name="adj" fmla="val 32695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365668" y="2389412"/>
            <a:ext cx="4119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49" charset="-122"/>
              </a:rPr>
              <a:t>F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28" y="267494"/>
            <a:ext cx="3155403" cy="925248"/>
          </a:xfrm>
          <a:prstGeom prst="rect">
            <a:avLst/>
          </a:prstGeom>
        </p:spPr>
      </p:pic>
      <p:sp>
        <p:nvSpPr>
          <p:cNvPr id="3" name="Text Box 35"/>
          <p:cNvSpPr txBox="1"/>
          <p:nvPr/>
        </p:nvSpPr>
        <p:spPr>
          <a:xfrm>
            <a:off x="611188" y="1275422"/>
            <a:ext cx="7747000" cy="5762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怎样把一个锐角三角形经过裁剪拼成一个矩形？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75437" y="3291830"/>
            <a:ext cx="792088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: 形状 11"/>
          <p:cNvSpPr/>
          <p:nvPr/>
        </p:nvSpPr>
        <p:spPr>
          <a:xfrm>
            <a:off x="2382911" y="2543820"/>
            <a:ext cx="1478165" cy="1464415"/>
          </a:xfrm>
          <a:custGeom>
            <a:avLst/>
            <a:gdLst>
              <a:gd name="connsiteX0" fmla="*/ 446887 w 1478165"/>
              <a:gd name="connsiteY0" fmla="*/ 0 h 1464415"/>
              <a:gd name="connsiteX1" fmla="*/ 0 w 1478165"/>
              <a:gd name="connsiteY1" fmla="*/ 1450664 h 1464415"/>
              <a:gd name="connsiteX2" fmla="*/ 1478165 w 1478165"/>
              <a:gd name="connsiteY2" fmla="*/ 1464415 h 1464415"/>
              <a:gd name="connsiteX3" fmla="*/ 446887 w 1478165"/>
              <a:gd name="connsiteY3" fmla="*/ 0 h 1464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165" h="1464415">
                <a:moveTo>
                  <a:pt x="446887" y="0"/>
                </a:moveTo>
                <a:lnTo>
                  <a:pt x="0" y="1450664"/>
                </a:lnTo>
                <a:lnTo>
                  <a:pt x="1478165" y="1464415"/>
                </a:lnTo>
                <a:lnTo>
                  <a:pt x="446887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660165" y="2192287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1" dirty="0"/>
              <a:t>A</a:t>
            </a:r>
            <a:endParaRPr lang="zh-CN" altLang="en-US" b="1" i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2080158" y="3868078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1" dirty="0"/>
              <a:t>B</a:t>
            </a:r>
            <a:endParaRPr lang="zh-CN" altLang="en-US" b="1" i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3799573" y="3867894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1" dirty="0"/>
              <a:t>C</a:t>
            </a:r>
            <a:endParaRPr lang="zh-CN" altLang="en-US" b="1" i="1" dirty="0"/>
          </a:p>
        </p:txBody>
      </p:sp>
      <p:cxnSp>
        <p:nvCxnSpPr>
          <p:cNvPr id="17" name="直接连接符 16"/>
          <p:cNvCxnSpPr>
            <a:stCxn id="12" idx="0"/>
          </p:cNvCxnSpPr>
          <p:nvPr/>
        </p:nvCxnSpPr>
        <p:spPr>
          <a:xfrm>
            <a:off x="2829798" y="2543820"/>
            <a:ext cx="0" cy="74801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367159" y="2643759"/>
            <a:ext cx="453763" cy="1344729"/>
            <a:chOff x="1643169" y="2543821"/>
            <a:chExt cx="453763" cy="1440159"/>
          </a:xfrm>
        </p:grpSpPr>
        <p:sp>
          <p:nvSpPr>
            <p:cNvPr id="25" name="任意多边形: 形状 24"/>
            <p:cNvSpPr/>
            <p:nvPr/>
          </p:nvSpPr>
          <p:spPr>
            <a:xfrm>
              <a:off x="1892140" y="2543821"/>
              <a:ext cx="204792" cy="702909"/>
            </a:xfrm>
            <a:custGeom>
              <a:avLst/>
              <a:gdLst>
                <a:gd name="connsiteX0" fmla="*/ 233756 w 240631"/>
                <a:gd name="connsiteY0" fmla="*/ 0 h 756270"/>
                <a:gd name="connsiteX1" fmla="*/ 0 w 240631"/>
                <a:gd name="connsiteY1" fmla="*/ 749395 h 756270"/>
                <a:gd name="connsiteX2" fmla="*/ 240631 w 240631"/>
                <a:gd name="connsiteY2" fmla="*/ 756270 h 756270"/>
                <a:gd name="connsiteX3" fmla="*/ 233756 w 240631"/>
                <a:gd name="connsiteY3" fmla="*/ 0 h 75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631" h="756270">
                  <a:moveTo>
                    <a:pt x="233756" y="0"/>
                  </a:moveTo>
                  <a:lnTo>
                    <a:pt x="0" y="749395"/>
                  </a:lnTo>
                  <a:lnTo>
                    <a:pt x="240631" y="756270"/>
                  </a:lnTo>
                  <a:cubicBezTo>
                    <a:pt x="238339" y="504180"/>
                    <a:pt x="236048" y="252090"/>
                    <a:pt x="233756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 rot="10800000">
              <a:off x="1643169" y="3300089"/>
              <a:ext cx="204793" cy="683891"/>
            </a:xfrm>
            <a:custGeom>
              <a:avLst/>
              <a:gdLst>
                <a:gd name="connsiteX0" fmla="*/ 233756 w 240631"/>
                <a:gd name="connsiteY0" fmla="*/ 0 h 756270"/>
                <a:gd name="connsiteX1" fmla="*/ 0 w 240631"/>
                <a:gd name="connsiteY1" fmla="*/ 749395 h 756270"/>
                <a:gd name="connsiteX2" fmla="*/ 240631 w 240631"/>
                <a:gd name="connsiteY2" fmla="*/ 756270 h 756270"/>
                <a:gd name="connsiteX3" fmla="*/ 233756 w 240631"/>
                <a:gd name="connsiteY3" fmla="*/ 0 h 75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631" h="756270">
                  <a:moveTo>
                    <a:pt x="233756" y="0"/>
                  </a:moveTo>
                  <a:lnTo>
                    <a:pt x="0" y="749395"/>
                  </a:lnTo>
                  <a:lnTo>
                    <a:pt x="240631" y="756270"/>
                  </a:lnTo>
                  <a:cubicBezTo>
                    <a:pt x="238339" y="504180"/>
                    <a:pt x="236048" y="252090"/>
                    <a:pt x="233756" y="0"/>
                  </a:cubicBezTo>
                  <a:close/>
                </a:path>
              </a:pathLst>
            </a:custGeom>
            <a:noFill/>
            <a:ln>
              <a:noFill/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19025" y="3198187"/>
            <a:ext cx="100777" cy="101903"/>
            <a:chOff x="4644008" y="771550"/>
            <a:chExt cx="216024" cy="13563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4644008" y="771550"/>
              <a:ext cx="216024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4860032" y="771550"/>
              <a:ext cx="0" cy="135632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2845937" y="2561619"/>
            <a:ext cx="1015137" cy="1446613"/>
            <a:chOff x="2090057" y="2498549"/>
            <a:chExt cx="1031276" cy="1446613"/>
          </a:xfrm>
        </p:grpSpPr>
        <p:sp>
          <p:nvSpPr>
            <p:cNvPr id="26" name="任意多边形: 形状 25"/>
            <p:cNvSpPr/>
            <p:nvPr/>
          </p:nvSpPr>
          <p:spPr>
            <a:xfrm>
              <a:off x="2090057" y="2498549"/>
              <a:ext cx="537353" cy="721951"/>
            </a:xfrm>
            <a:custGeom>
              <a:avLst/>
              <a:gdLst>
                <a:gd name="connsiteX0" fmla="*/ 0 w 529390"/>
                <a:gd name="connsiteY0" fmla="*/ 0 h 756270"/>
                <a:gd name="connsiteX1" fmla="*/ 0 w 529390"/>
                <a:gd name="connsiteY1" fmla="*/ 756270 h 756270"/>
                <a:gd name="connsiteX2" fmla="*/ 529390 w 529390"/>
                <a:gd name="connsiteY2" fmla="*/ 749395 h 756270"/>
                <a:gd name="connsiteX3" fmla="*/ 0 w 529390"/>
                <a:gd name="connsiteY3" fmla="*/ 0 h 75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390" h="756270">
                  <a:moveTo>
                    <a:pt x="0" y="0"/>
                  </a:moveTo>
                  <a:lnTo>
                    <a:pt x="0" y="756270"/>
                  </a:lnTo>
                  <a:lnTo>
                    <a:pt x="529390" y="7493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任意多边形: 形状 35"/>
            <p:cNvSpPr/>
            <p:nvPr/>
          </p:nvSpPr>
          <p:spPr>
            <a:xfrm rot="10800000">
              <a:off x="2627410" y="3228759"/>
              <a:ext cx="493923" cy="716403"/>
            </a:xfrm>
            <a:custGeom>
              <a:avLst/>
              <a:gdLst>
                <a:gd name="connsiteX0" fmla="*/ 0 w 529390"/>
                <a:gd name="connsiteY0" fmla="*/ 0 h 756270"/>
                <a:gd name="connsiteX1" fmla="*/ 0 w 529390"/>
                <a:gd name="connsiteY1" fmla="*/ 756270 h 756270"/>
                <a:gd name="connsiteX2" fmla="*/ 529390 w 529390"/>
                <a:gd name="connsiteY2" fmla="*/ 749395 h 756270"/>
                <a:gd name="connsiteX3" fmla="*/ 0 w 529390"/>
                <a:gd name="connsiteY3" fmla="*/ 0 h 75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390" h="756270">
                  <a:moveTo>
                    <a:pt x="0" y="0"/>
                  </a:moveTo>
                  <a:lnTo>
                    <a:pt x="0" y="756270"/>
                  </a:lnTo>
                  <a:lnTo>
                    <a:pt x="529390" y="74939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5364088" y="3306994"/>
            <a:ext cx="792088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/>
          <p:cNvSpPr/>
          <p:nvPr/>
        </p:nvSpPr>
        <p:spPr>
          <a:xfrm>
            <a:off x="5171562" y="2558984"/>
            <a:ext cx="1478165" cy="1464415"/>
          </a:xfrm>
          <a:custGeom>
            <a:avLst/>
            <a:gdLst>
              <a:gd name="connsiteX0" fmla="*/ 446887 w 1478165"/>
              <a:gd name="connsiteY0" fmla="*/ 0 h 1464415"/>
              <a:gd name="connsiteX1" fmla="*/ 0 w 1478165"/>
              <a:gd name="connsiteY1" fmla="*/ 1450664 h 1464415"/>
              <a:gd name="connsiteX2" fmla="*/ 1478165 w 1478165"/>
              <a:gd name="connsiteY2" fmla="*/ 1464415 h 1464415"/>
              <a:gd name="connsiteX3" fmla="*/ 446887 w 1478165"/>
              <a:gd name="connsiteY3" fmla="*/ 0 h 1464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165" h="1464415">
                <a:moveTo>
                  <a:pt x="446887" y="0"/>
                </a:moveTo>
                <a:lnTo>
                  <a:pt x="0" y="1450664"/>
                </a:lnTo>
                <a:lnTo>
                  <a:pt x="1478165" y="1464415"/>
                </a:lnTo>
                <a:lnTo>
                  <a:pt x="446887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5448816" y="2207451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1" dirty="0"/>
              <a:t>A</a:t>
            </a:r>
            <a:endParaRPr lang="zh-CN" altLang="en-US" b="1" i="1" dirty="0"/>
          </a:p>
        </p:txBody>
      </p:sp>
      <p:sp>
        <p:nvSpPr>
          <p:cNvPr id="41" name="文本框 40"/>
          <p:cNvSpPr txBox="1"/>
          <p:nvPr/>
        </p:nvSpPr>
        <p:spPr>
          <a:xfrm>
            <a:off x="4868809" y="3883242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1" dirty="0"/>
              <a:t>B</a:t>
            </a:r>
            <a:endParaRPr lang="zh-CN" altLang="en-US" b="1" i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6588224" y="3883058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1" dirty="0"/>
              <a:t>C</a:t>
            </a:r>
            <a:endParaRPr lang="zh-CN" altLang="en-US" b="1" i="1" dirty="0"/>
          </a:p>
        </p:txBody>
      </p:sp>
      <p:grpSp>
        <p:nvGrpSpPr>
          <p:cNvPr id="44" name="组合 43"/>
          <p:cNvGrpSpPr/>
          <p:nvPr/>
        </p:nvGrpSpPr>
        <p:grpSpPr>
          <a:xfrm>
            <a:off x="5184525" y="2532509"/>
            <a:ext cx="428774" cy="1472567"/>
            <a:chOff x="1665243" y="2423235"/>
            <a:chExt cx="428774" cy="1577069"/>
          </a:xfrm>
        </p:grpSpPr>
        <p:sp>
          <p:nvSpPr>
            <p:cNvPr id="45" name="任意多边形: 形状 44"/>
            <p:cNvSpPr/>
            <p:nvPr/>
          </p:nvSpPr>
          <p:spPr>
            <a:xfrm>
              <a:off x="1665243" y="3297395"/>
              <a:ext cx="204792" cy="702909"/>
            </a:xfrm>
            <a:custGeom>
              <a:avLst/>
              <a:gdLst>
                <a:gd name="connsiteX0" fmla="*/ 233756 w 240631"/>
                <a:gd name="connsiteY0" fmla="*/ 0 h 756270"/>
                <a:gd name="connsiteX1" fmla="*/ 0 w 240631"/>
                <a:gd name="connsiteY1" fmla="*/ 749395 h 756270"/>
                <a:gd name="connsiteX2" fmla="*/ 240631 w 240631"/>
                <a:gd name="connsiteY2" fmla="*/ 756270 h 756270"/>
                <a:gd name="connsiteX3" fmla="*/ 233756 w 240631"/>
                <a:gd name="connsiteY3" fmla="*/ 0 h 75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631" h="756270">
                  <a:moveTo>
                    <a:pt x="233756" y="0"/>
                  </a:moveTo>
                  <a:lnTo>
                    <a:pt x="0" y="749395"/>
                  </a:lnTo>
                  <a:lnTo>
                    <a:pt x="240631" y="756270"/>
                  </a:lnTo>
                  <a:cubicBezTo>
                    <a:pt x="238339" y="504180"/>
                    <a:pt x="236048" y="252090"/>
                    <a:pt x="233756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/>
            <p:cNvSpPr/>
            <p:nvPr/>
          </p:nvSpPr>
          <p:spPr>
            <a:xfrm rot="10800000">
              <a:off x="1889224" y="2423235"/>
              <a:ext cx="204793" cy="721031"/>
            </a:xfrm>
            <a:custGeom>
              <a:avLst/>
              <a:gdLst>
                <a:gd name="connsiteX0" fmla="*/ 233756 w 240631"/>
                <a:gd name="connsiteY0" fmla="*/ 0 h 756270"/>
                <a:gd name="connsiteX1" fmla="*/ 0 w 240631"/>
                <a:gd name="connsiteY1" fmla="*/ 749395 h 756270"/>
                <a:gd name="connsiteX2" fmla="*/ 240631 w 240631"/>
                <a:gd name="connsiteY2" fmla="*/ 756270 h 756270"/>
                <a:gd name="connsiteX3" fmla="*/ 233756 w 240631"/>
                <a:gd name="connsiteY3" fmla="*/ 0 h 75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631" h="756270">
                  <a:moveTo>
                    <a:pt x="233756" y="0"/>
                  </a:moveTo>
                  <a:lnTo>
                    <a:pt x="0" y="749395"/>
                  </a:lnTo>
                  <a:lnTo>
                    <a:pt x="240631" y="756270"/>
                  </a:lnTo>
                  <a:cubicBezTo>
                    <a:pt x="238339" y="504180"/>
                    <a:pt x="236048" y="252090"/>
                    <a:pt x="233756" y="0"/>
                  </a:cubicBezTo>
                  <a:close/>
                </a:path>
              </a:pathLst>
            </a:custGeom>
            <a:noFill/>
            <a:ln>
              <a:noFill/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628835" y="2547672"/>
            <a:ext cx="1016368" cy="1472774"/>
            <a:chOff x="1106037" y="2307791"/>
            <a:chExt cx="1032528" cy="1472774"/>
          </a:xfrm>
        </p:grpSpPr>
        <p:sp>
          <p:nvSpPr>
            <p:cNvPr id="51" name="任意多边形: 形状 50"/>
            <p:cNvSpPr/>
            <p:nvPr/>
          </p:nvSpPr>
          <p:spPr>
            <a:xfrm>
              <a:off x="1641762" y="3089574"/>
              <a:ext cx="496803" cy="690991"/>
            </a:xfrm>
            <a:custGeom>
              <a:avLst/>
              <a:gdLst>
                <a:gd name="connsiteX0" fmla="*/ 0 w 529390"/>
                <a:gd name="connsiteY0" fmla="*/ 0 h 756270"/>
                <a:gd name="connsiteX1" fmla="*/ 0 w 529390"/>
                <a:gd name="connsiteY1" fmla="*/ 756270 h 756270"/>
                <a:gd name="connsiteX2" fmla="*/ 529390 w 529390"/>
                <a:gd name="connsiteY2" fmla="*/ 749395 h 756270"/>
                <a:gd name="connsiteX3" fmla="*/ 0 w 529390"/>
                <a:gd name="connsiteY3" fmla="*/ 0 h 75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390" h="756270">
                  <a:moveTo>
                    <a:pt x="0" y="0"/>
                  </a:moveTo>
                  <a:lnTo>
                    <a:pt x="0" y="756270"/>
                  </a:lnTo>
                  <a:lnTo>
                    <a:pt x="529390" y="7493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任意多边形: 形状 51"/>
            <p:cNvSpPr/>
            <p:nvPr/>
          </p:nvSpPr>
          <p:spPr>
            <a:xfrm rot="10800000">
              <a:off x="1106037" y="2307791"/>
              <a:ext cx="520501" cy="716403"/>
            </a:xfrm>
            <a:custGeom>
              <a:avLst/>
              <a:gdLst>
                <a:gd name="connsiteX0" fmla="*/ 0 w 529390"/>
                <a:gd name="connsiteY0" fmla="*/ 0 h 756270"/>
                <a:gd name="connsiteX1" fmla="*/ 0 w 529390"/>
                <a:gd name="connsiteY1" fmla="*/ 756270 h 756270"/>
                <a:gd name="connsiteX2" fmla="*/ 529390 w 529390"/>
                <a:gd name="connsiteY2" fmla="*/ 749395 h 756270"/>
                <a:gd name="connsiteX3" fmla="*/ 0 w 529390"/>
                <a:gd name="connsiteY3" fmla="*/ 0 h 75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390" h="756270">
                  <a:moveTo>
                    <a:pt x="0" y="0"/>
                  </a:moveTo>
                  <a:lnTo>
                    <a:pt x="0" y="756270"/>
                  </a:lnTo>
                  <a:lnTo>
                    <a:pt x="529390" y="74939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3" name="直接连接符 52"/>
          <p:cNvCxnSpPr>
            <a:endCxn id="52" idx="1"/>
          </p:cNvCxnSpPr>
          <p:nvPr/>
        </p:nvCxnSpPr>
        <p:spPr>
          <a:xfrm>
            <a:off x="5383749" y="2543820"/>
            <a:ext cx="757442" cy="3852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5383749" y="2552053"/>
            <a:ext cx="9859" cy="1466763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stCxn id="52" idx="1"/>
          </p:cNvCxnSpPr>
          <p:nvPr/>
        </p:nvCxnSpPr>
        <p:spPr>
          <a:xfrm flipH="1">
            <a:off x="6132849" y="2547672"/>
            <a:ext cx="8342" cy="1475727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1136" y="267494"/>
            <a:ext cx="3316244" cy="1119550"/>
          </a:xfrm>
          <a:prstGeom prst="rect">
            <a:avLst/>
          </a:prstGeom>
        </p:spPr>
      </p:pic>
      <p:sp>
        <p:nvSpPr>
          <p:cNvPr id="3" name="Text Box 35"/>
          <p:cNvSpPr txBox="1"/>
          <p:nvPr/>
        </p:nvSpPr>
        <p:spPr>
          <a:xfrm>
            <a:off x="611188" y="1228518"/>
            <a:ext cx="7747000" cy="113024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如果△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是直角三角形，可以剪拼成一个矩形吗？钝角三角形呢？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1043608" y="2859782"/>
            <a:ext cx="2952328" cy="1512168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>
            <a:stCxn id="4" idx="1"/>
            <a:endCxn id="4" idx="5"/>
          </p:cNvCxnSpPr>
          <p:nvPr/>
        </p:nvCxnSpPr>
        <p:spPr>
          <a:xfrm>
            <a:off x="1043608" y="3615866"/>
            <a:ext cx="147616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043608" y="2859782"/>
            <a:ext cx="2988332" cy="1523206"/>
            <a:chOff x="3707904" y="2859782"/>
            <a:chExt cx="2988332" cy="1523206"/>
          </a:xfrm>
        </p:grpSpPr>
        <p:sp>
          <p:nvSpPr>
            <p:cNvPr id="8" name="直角三角形 7"/>
            <p:cNvSpPr/>
            <p:nvPr/>
          </p:nvSpPr>
          <p:spPr>
            <a:xfrm>
              <a:off x="3707904" y="2859782"/>
              <a:ext cx="1476164" cy="756084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/>
          </p:nvSpPr>
          <p:spPr>
            <a:xfrm rot="10800000">
              <a:off x="5220072" y="3626904"/>
              <a:ext cx="1476164" cy="756084"/>
            </a:xfrm>
            <a:prstGeom prst="rtTriangle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等腰三角形 10"/>
          <p:cNvSpPr/>
          <p:nvPr/>
        </p:nvSpPr>
        <p:spPr>
          <a:xfrm>
            <a:off x="4824028" y="3235847"/>
            <a:ext cx="3096344" cy="108012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>
            <a:stCxn id="11" idx="1"/>
            <a:endCxn id="11" idx="5"/>
          </p:cNvCxnSpPr>
          <p:nvPr/>
        </p:nvCxnSpPr>
        <p:spPr>
          <a:xfrm>
            <a:off x="5598114" y="3775907"/>
            <a:ext cx="1548172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1" idx="1"/>
          </p:cNvCxnSpPr>
          <p:nvPr/>
        </p:nvCxnSpPr>
        <p:spPr>
          <a:xfrm>
            <a:off x="5598114" y="3775907"/>
            <a:ext cx="0" cy="54006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1" idx="5"/>
          </p:cNvCxnSpPr>
          <p:nvPr/>
        </p:nvCxnSpPr>
        <p:spPr>
          <a:xfrm>
            <a:off x="7146286" y="3775907"/>
            <a:ext cx="0" cy="54006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824027" y="3231868"/>
            <a:ext cx="1548176" cy="1086751"/>
            <a:chOff x="4824027" y="3231868"/>
            <a:chExt cx="1548176" cy="1086751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4939715" y="3660218"/>
              <a:ext cx="542713" cy="774089"/>
            </a:xfrm>
            <a:prstGeom prst="rt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15"/>
            <p:cNvSpPr/>
            <p:nvPr/>
          </p:nvSpPr>
          <p:spPr>
            <a:xfrm rot="5400000">
              <a:off x="5713802" y="3116180"/>
              <a:ext cx="542713" cy="774089"/>
            </a:xfrm>
            <a:prstGeom prst="rtTriangle">
              <a:avLst/>
            </a:prstGeom>
            <a:noFill/>
            <a:ln>
              <a:noFill/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72200" y="3242815"/>
            <a:ext cx="1548173" cy="1059211"/>
            <a:chOff x="6372200" y="3242815"/>
            <a:chExt cx="1548173" cy="1059211"/>
          </a:xfrm>
        </p:grpSpPr>
        <p:sp>
          <p:nvSpPr>
            <p:cNvPr id="23" name="直角三角形 22"/>
            <p:cNvSpPr/>
            <p:nvPr/>
          </p:nvSpPr>
          <p:spPr>
            <a:xfrm>
              <a:off x="7146895" y="3775905"/>
              <a:ext cx="773478" cy="526121"/>
            </a:xfrm>
            <a:prstGeom prst="rt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/>
            <p:cNvSpPr/>
            <p:nvPr/>
          </p:nvSpPr>
          <p:spPr>
            <a:xfrm rot="10800000">
              <a:off x="6372200" y="3242815"/>
              <a:ext cx="773478" cy="526121"/>
            </a:xfrm>
            <a:prstGeom prst="rtTriangle">
              <a:avLst/>
            </a:prstGeom>
            <a:noFill/>
            <a:ln>
              <a:noFill/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7916" y="218044"/>
            <a:ext cx="2740697" cy="802396"/>
          </a:xfrm>
          <a:prstGeom prst="rect">
            <a:avLst/>
          </a:prstGeom>
        </p:spPr>
      </p:pic>
      <p:sp>
        <p:nvSpPr>
          <p:cNvPr id="3" name="Text Box 35"/>
          <p:cNvSpPr txBox="1"/>
          <p:nvPr/>
        </p:nvSpPr>
        <p:spPr>
          <a:xfrm>
            <a:off x="3043941" y="123478"/>
            <a:ext cx="4406370" cy="9363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如图，已知任意四边形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，如何将其剪拼成一个矩形？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6019" y="1037024"/>
            <a:ext cx="5508144" cy="3502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3000"/>
              </a:lnSpc>
            </a:pPr>
            <a:r>
              <a:rPr lang="zh-CN" altLang="en-US" sz="2200" b="1" dirty="0">
                <a:latin typeface="+mn-lt"/>
                <a:ea typeface="+mn-ea"/>
              </a:rPr>
              <a:t>（</a:t>
            </a:r>
            <a:r>
              <a:rPr lang="en-US" altLang="zh-CN" sz="2200" b="1" dirty="0">
                <a:latin typeface="+mn-lt"/>
                <a:ea typeface="+mn-ea"/>
              </a:rPr>
              <a:t>1</a:t>
            </a:r>
            <a:r>
              <a:rPr lang="zh-CN" altLang="en-US" sz="2200" b="1" dirty="0">
                <a:latin typeface="+mn-lt"/>
                <a:ea typeface="+mn-ea"/>
              </a:rPr>
              <a:t>）如图，</a:t>
            </a:r>
            <a:r>
              <a:rPr lang="zh-CN" altLang="en-US" sz="2200" b="1">
                <a:latin typeface="+mn-lt"/>
                <a:ea typeface="+mn-ea"/>
              </a:rPr>
              <a:t>分别取 </a:t>
            </a:r>
            <a:r>
              <a:rPr lang="en-US" altLang="zh-CN" sz="2200" b="1" i="1">
                <a:latin typeface="+mn-lt"/>
                <a:ea typeface="+mn-ea"/>
              </a:rPr>
              <a:t>AB</a:t>
            </a:r>
            <a:r>
              <a:rPr lang="zh-CN" altLang="en-US" sz="2200" b="1" dirty="0">
                <a:latin typeface="+mn-lt"/>
                <a:ea typeface="+mn-ea"/>
              </a:rPr>
              <a:t>，</a:t>
            </a:r>
            <a:r>
              <a:rPr lang="en-US" altLang="zh-CN" sz="2200" b="1" i="1" dirty="0">
                <a:latin typeface="+mn-lt"/>
                <a:ea typeface="+mn-ea"/>
              </a:rPr>
              <a:t>BC</a:t>
            </a:r>
            <a:r>
              <a:rPr lang="zh-CN" altLang="en-US" sz="2200" b="1" dirty="0">
                <a:latin typeface="+mn-lt"/>
                <a:ea typeface="+mn-ea"/>
              </a:rPr>
              <a:t>，</a:t>
            </a:r>
            <a:r>
              <a:rPr lang="en-US" altLang="zh-CN" sz="2200" b="1" i="1" dirty="0">
                <a:latin typeface="+mn-lt"/>
                <a:ea typeface="+mn-ea"/>
              </a:rPr>
              <a:t>CD</a:t>
            </a:r>
            <a:r>
              <a:rPr lang="zh-CN" altLang="en-US" sz="2200" b="1">
                <a:latin typeface="+mn-lt"/>
                <a:ea typeface="+mn-ea"/>
              </a:rPr>
              <a:t>，</a:t>
            </a:r>
            <a:r>
              <a:rPr lang="en-US" altLang="zh-CN" sz="2200" b="1" i="1">
                <a:latin typeface="+mn-lt"/>
                <a:ea typeface="+mn-ea"/>
              </a:rPr>
              <a:t>DA </a:t>
            </a:r>
            <a:r>
              <a:rPr lang="zh-CN" altLang="en-US" sz="2200" b="1">
                <a:latin typeface="+mn-lt"/>
                <a:ea typeface="+mn-ea"/>
              </a:rPr>
              <a:t>的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中点 </a:t>
            </a:r>
            <a:r>
              <a:rPr lang="en-US" altLang="zh-CN" sz="2200" b="1" i="1">
                <a:solidFill>
                  <a:srgbClr val="0000FF"/>
                </a:solidFill>
                <a:latin typeface="+mn-lt"/>
                <a:ea typeface="+mn-ea"/>
              </a:rPr>
              <a:t>F</a:t>
            </a:r>
            <a:r>
              <a:rPr lang="zh-CN" altLang="en-US" sz="2200" b="1" dirty="0">
                <a:solidFill>
                  <a:srgbClr val="0000FF"/>
                </a:solidFill>
                <a:latin typeface="+mn-lt"/>
                <a:ea typeface="+mn-ea"/>
              </a:rPr>
              <a:t>，</a:t>
            </a:r>
            <a:r>
              <a:rPr lang="en-US" altLang="zh-CN" sz="2200" b="1" i="1" dirty="0">
                <a:solidFill>
                  <a:srgbClr val="0000FF"/>
                </a:solidFill>
                <a:latin typeface="+mn-lt"/>
                <a:ea typeface="+mn-ea"/>
              </a:rPr>
              <a:t>G</a:t>
            </a:r>
            <a:r>
              <a:rPr lang="zh-CN" altLang="en-US" sz="2200" b="1" dirty="0">
                <a:solidFill>
                  <a:srgbClr val="0000FF"/>
                </a:solidFill>
                <a:latin typeface="+mn-lt"/>
                <a:ea typeface="+mn-ea"/>
              </a:rPr>
              <a:t>，</a:t>
            </a:r>
            <a:r>
              <a:rPr lang="en-US" altLang="zh-CN" sz="2200" b="1" i="1" dirty="0">
                <a:solidFill>
                  <a:srgbClr val="0000FF"/>
                </a:solidFill>
                <a:latin typeface="+mn-lt"/>
                <a:ea typeface="+mn-ea"/>
              </a:rPr>
              <a:t>H</a:t>
            </a:r>
            <a:r>
              <a:rPr lang="zh-CN" altLang="en-US" sz="2200" b="1" dirty="0">
                <a:solidFill>
                  <a:srgbClr val="0000FF"/>
                </a:solidFill>
                <a:latin typeface="+mn-lt"/>
                <a:ea typeface="+mn-ea"/>
              </a:rPr>
              <a:t>，</a:t>
            </a:r>
            <a:r>
              <a:rPr lang="en-US" altLang="zh-CN" sz="2200" b="1" i="1" dirty="0">
                <a:solidFill>
                  <a:srgbClr val="0000FF"/>
                </a:solidFill>
                <a:latin typeface="+mn-lt"/>
                <a:ea typeface="+mn-ea"/>
              </a:rPr>
              <a:t>E</a:t>
            </a:r>
            <a:r>
              <a:rPr lang="en-US" altLang="zh-CN" sz="2200" b="1" dirty="0">
                <a:latin typeface="+mn-lt"/>
                <a:ea typeface="+mn-ea"/>
              </a:rPr>
              <a:t>.</a:t>
            </a:r>
            <a:endParaRPr lang="en-US" altLang="zh-CN" sz="2200" b="1" dirty="0">
              <a:latin typeface="+mn-lt"/>
              <a:ea typeface="+mn-ea"/>
            </a:endParaRPr>
          </a:p>
          <a:p>
            <a:pPr eaLnBrk="1" hangingPunct="1">
              <a:lnSpc>
                <a:spcPct val="113000"/>
              </a:lnSpc>
            </a:pPr>
            <a:r>
              <a:rPr lang="zh-CN" altLang="en-US" sz="2200" b="1" dirty="0">
                <a:latin typeface="+mn-lt"/>
                <a:ea typeface="+mn-ea"/>
              </a:rPr>
              <a:t>（</a:t>
            </a:r>
            <a:r>
              <a:rPr lang="en-US" altLang="zh-CN" sz="2200" b="1" dirty="0">
                <a:latin typeface="+mn-lt"/>
                <a:ea typeface="+mn-ea"/>
              </a:rPr>
              <a:t>2</a:t>
            </a:r>
            <a:r>
              <a:rPr lang="zh-CN" altLang="en-US" sz="2200" b="1">
                <a:latin typeface="+mn-lt"/>
                <a:ea typeface="+mn-ea"/>
              </a:rPr>
              <a:t>）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连接 </a:t>
            </a:r>
            <a:r>
              <a:rPr lang="en-US" altLang="zh-CN" sz="2200" b="1" i="1">
                <a:solidFill>
                  <a:srgbClr val="0000FF"/>
                </a:solidFill>
                <a:latin typeface="+mn-lt"/>
                <a:ea typeface="+mn-ea"/>
              </a:rPr>
              <a:t>FG</a:t>
            </a:r>
            <a:r>
              <a:rPr lang="zh-CN" altLang="en-US" sz="2200" b="1" dirty="0">
                <a:latin typeface="+mn-lt"/>
                <a:ea typeface="+mn-ea"/>
              </a:rPr>
              <a:t>，</a:t>
            </a:r>
            <a:r>
              <a:rPr lang="zh-CN" altLang="en-US" sz="2200" b="1">
                <a:latin typeface="+mn-lt"/>
                <a:ea typeface="+mn-ea"/>
              </a:rPr>
              <a:t>过点 </a:t>
            </a:r>
            <a:r>
              <a:rPr lang="en-US" altLang="zh-CN" sz="2200" b="1" i="1">
                <a:latin typeface="+mn-lt"/>
                <a:ea typeface="+mn-ea"/>
              </a:rPr>
              <a:t>B </a:t>
            </a:r>
            <a:r>
              <a:rPr lang="zh-CN" altLang="en-US" sz="2200" b="1">
                <a:latin typeface="+mn-lt"/>
                <a:ea typeface="+mn-ea"/>
              </a:rPr>
              <a:t>作 </a:t>
            </a:r>
            <a:r>
              <a:rPr lang="en-US" altLang="zh-CN" sz="2200" b="1" i="1">
                <a:solidFill>
                  <a:srgbClr val="0000FF"/>
                </a:solidFill>
                <a:latin typeface="+mn-lt"/>
                <a:ea typeface="+mn-ea"/>
              </a:rPr>
              <a:t>BK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⊥</a:t>
            </a:r>
            <a:r>
              <a:rPr lang="en-US" altLang="zh-CN" sz="2200" b="1" i="1">
                <a:solidFill>
                  <a:srgbClr val="0000FF"/>
                </a:solidFill>
                <a:latin typeface="+mn-lt"/>
                <a:ea typeface="+mn-ea"/>
              </a:rPr>
              <a:t>FG </a:t>
            </a:r>
            <a:r>
              <a:rPr lang="zh-CN" altLang="en-US" sz="2200" b="1">
                <a:latin typeface="+mn-lt"/>
                <a:ea typeface="+mn-ea"/>
              </a:rPr>
              <a:t>于点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 </a:t>
            </a:r>
            <a:r>
              <a:rPr lang="en-US" altLang="zh-CN" sz="2200" b="1" i="1">
                <a:solidFill>
                  <a:srgbClr val="FF0000"/>
                </a:solidFill>
                <a:latin typeface="+mn-lt"/>
                <a:ea typeface="+mn-ea"/>
              </a:rPr>
              <a:t>K</a:t>
            </a:r>
            <a:r>
              <a:rPr lang="zh-CN" altLang="en-US" sz="2200" b="1">
                <a:latin typeface="+mn-lt"/>
                <a:ea typeface="+mn-ea"/>
              </a:rPr>
              <a:t>；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连接 </a:t>
            </a:r>
            <a:r>
              <a:rPr lang="en-US" altLang="zh-CN" sz="2200" b="1" i="1">
                <a:solidFill>
                  <a:srgbClr val="0000FF"/>
                </a:solidFill>
                <a:latin typeface="+mn-lt"/>
                <a:ea typeface="+mn-ea"/>
              </a:rPr>
              <a:t>EH</a:t>
            </a:r>
            <a:r>
              <a:rPr lang="zh-CN" altLang="en-US" sz="2200" b="1" dirty="0">
                <a:latin typeface="+mn-lt"/>
                <a:ea typeface="+mn-ea"/>
              </a:rPr>
              <a:t>，</a:t>
            </a:r>
            <a:r>
              <a:rPr lang="zh-CN" altLang="en-US" sz="2200" b="1">
                <a:latin typeface="+mn-lt"/>
                <a:ea typeface="+mn-ea"/>
              </a:rPr>
              <a:t>过点 </a:t>
            </a:r>
            <a:r>
              <a:rPr lang="en-US" altLang="zh-CN" sz="2200" b="1" i="1">
                <a:latin typeface="+mn-lt"/>
                <a:ea typeface="+mn-ea"/>
              </a:rPr>
              <a:t>D </a:t>
            </a:r>
            <a:r>
              <a:rPr lang="zh-CN" altLang="en-US" sz="2200" b="1">
                <a:latin typeface="+mn-lt"/>
                <a:ea typeface="+mn-ea"/>
              </a:rPr>
              <a:t>作 </a:t>
            </a:r>
            <a:r>
              <a:rPr lang="en-US" altLang="zh-CN" sz="2200" b="1" i="1">
                <a:solidFill>
                  <a:srgbClr val="0000FF"/>
                </a:solidFill>
                <a:latin typeface="+mn-lt"/>
                <a:ea typeface="+mn-ea"/>
              </a:rPr>
              <a:t>DI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⊥</a:t>
            </a:r>
            <a:r>
              <a:rPr lang="en-US" altLang="zh-CN" sz="2200" b="1" i="1">
                <a:solidFill>
                  <a:srgbClr val="0000FF"/>
                </a:solidFill>
                <a:latin typeface="+mn-lt"/>
                <a:ea typeface="+mn-ea"/>
              </a:rPr>
              <a:t>EH </a:t>
            </a:r>
            <a:r>
              <a:rPr lang="zh-CN" altLang="en-US" sz="2200" b="1">
                <a:latin typeface="+mn-lt"/>
                <a:ea typeface="+mn-ea"/>
              </a:rPr>
              <a:t>于点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 </a:t>
            </a:r>
            <a:r>
              <a:rPr lang="en-US" altLang="zh-CN" sz="2200" b="1" i="1">
                <a:solidFill>
                  <a:srgbClr val="FF0000"/>
                </a:solidFill>
                <a:latin typeface="+mn-lt"/>
                <a:ea typeface="+mn-ea"/>
              </a:rPr>
              <a:t>I</a:t>
            </a:r>
            <a:r>
              <a:rPr lang="en-US" altLang="zh-CN" sz="2200" b="1" dirty="0">
                <a:latin typeface="+mn-lt"/>
                <a:ea typeface="+mn-ea"/>
              </a:rPr>
              <a:t>.</a:t>
            </a:r>
            <a:endParaRPr lang="en-US" altLang="zh-CN" sz="2200" b="1" dirty="0">
              <a:latin typeface="+mn-lt"/>
              <a:ea typeface="+mn-ea"/>
            </a:endParaRPr>
          </a:p>
          <a:p>
            <a:pPr eaLnBrk="1" hangingPunct="1">
              <a:lnSpc>
                <a:spcPct val="113000"/>
              </a:lnSpc>
            </a:pPr>
            <a:r>
              <a:rPr lang="zh-CN" altLang="en-US" sz="2200" b="1" dirty="0">
                <a:latin typeface="+mn-lt"/>
                <a:ea typeface="+mn-ea"/>
              </a:rPr>
              <a:t>（</a:t>
            </a:r>
            <a:r>
              <a:rPr lang="en-US" altLang="zh-CN" sz="2200" b="1" dirty="0">
                <a:latin typeface="+mn-lt"/>
                <a:ea typeface="+mn-ea"/>
              </a:rPr>
              <a:t>3</a:t>
            </a:r>
            <a:r>
              <a:rPr lang="zh-CN" altLang="en-US" sz="2200" b="1" dirty="0">
                <a:latin typeface="+mn-lt"/>
                <a:ea typeface="+mn-ea"/>
              </a:rPr>
              <a:t>）将</a:t>
            </a:r>
            <a:r>
              <a:rPr lang="zh-CN" altLang="en-US" sz="2200" b="1" dirty="0">
                <a:solidFill>
                  <a:srgbClr val="0000FF"/>
                </a:solidFill>
                <a:latin typeface="+mn-lt"/>
                <a:ea typeface="+mn-ea"/>
              </a:rPr>
              <a:t>△</a:t>
            </a:r>
            <a:r>
              <a:rPr lang="en-US" altLang="zh-CN" sz="2200" b="1" i="1" dirty="0">
                <a:solidFill>
                  <a:srgbClr val="0000FF"/>
                </a:solidFill>
                <a:latin typeface="+mn-lt"/>
                <a:ea typeface="+mn-ea"/>
              </a:rPr>
              <a:t>DIE</a:t>
            </a:r>
            <a:r>
              <a:rPr lang="zh-CN" altLang="en-US" sz="2200" b="1" dirty="0">
                <a:latin typeface="+mn-lt"/>
                <a:ea typeface="+mn-ea"/>
              </a:rPr>
              <a:t>，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△</a:t>
            </a:r>
            <a:r>
              <a:rPr lang="en-US" altLang="zh-CN" sz="2200" b="1" i="1">
                <a:solidFill>
                  <a:srgbClr val="0000FF"/>
                </a:solidFill>
                <a:latin typeface="+mn-lt"/>
                <a:ea typeface="+mn-ea"/>
              </a:rPr>
              <a:t>BKG</a:t>
            </a:r>
            <a:r>
              <a:rPr lang="en-US" altLang="zh-CN" sz="2200" b="1" i="1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lang="zh-CN" altLang="en-US" sz="2200" b="1">
                <a:latin typeface="+mn-lt"/>
                <a:ea typeface="+mn-ea"/>
              </a:rPr>
              <a:t>分别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绕点 </a:t>
            </a:r>
            <a:r>
              <a:rPr lang="en-US" altLang="zh-CN" sz="2200" b="1" i="1">
                <a:solidFill>
                  <a:srgbClr val="0000FF"/>
                </a:solidFill>
                <a:latin typeface="+mn-lt"/>
                <a:ea typeface="+mn-ea"/>
              </a:rPr>
              <a:t>E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，</a:t>
            </a:r>
            <a:r>
              <a:rPr lang="en-US" altLang="zh-CN" sz="2200" b="1" i="1">
                <a:solidFill>
                  <a:srgbClr val="0000FF"/>
                </a:solidFill>
                <a:latin typeface="+mn-lt"/>
                <a:ea typeface="+mn-ea"/>
              </a:rPr>
              <a:t>G 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逆时针旋转 </a:t>
            </a:r>
            <a:r>
              <a:rPr lang="en-US" altLang="zh-CN" sz="2200" b="1">
                <a:solidFill>
                  <a:srgbClr val="0000FF"/>
                </a:solidFill>
                <a:latin typeface="+mn-lt"/>
                <a:ea typeface="+mn-ea"/>
              </a:rPr>
              <a:t>180</a:t>
            </a:r>
            <a:r>
              <a:rPr lang="en-US" altLang="zh-CN" sz="2200" b="1" dirty="0">
                <a:solidFill>
                  <a:srgbClr val="0000FF"/>
                </a:solidFill>
                <a:latin typeface="+mn-lt"/>
                <a:ea typeface="+mn-ea"/>
              </a:rPr>
              <a:t>°</a:t>
            </a:r>
            <a:r>
              <a:rPr lang="zh-CN" altLang="en-US" sz="2200" b="1" dirty="0">
                <a:latin typeface="+mn-lt"/>
                <a:ea typeface="+mn-ea"/>
              </a:rPr>
              <a:t>，分别得到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</a:rPr>
              <a:t>△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+mn-ea"/>
              </a:rPr>
              <a:t>AME</a:t>
            </a:r>
            <a:r>
              <a:rPr lang="zh-CN" altLang="en-US" sz="2200" b="1" dirty="0">
                <a:latin typeface="+mn-lt"/>
                <a:ea typeface="+mn-ea"/>
              </a:rPr>
              <a:t>，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</a:rPr>
              <a:t>△</a:t>
            </a:r>
            <a:r>
              <a:rPr lang="en-US" altLang="zh-CN" sz="2200" b="1" i="1">
                <a:solidFill>
                  <a:srgbClr val="FF0000"/>
                </a:solidFill>
                <a:latin typeface="+mn-lt"/>
                <a:ea typeface="+mn-ea"/>
              </a:rPr>
              <a:t>CPG</a:t>
            </a:r>
            <a:r>
              <a:rPr lang="zh-CN" altLang="en-US" sz="2200" b="1">
                <a:latin typeface="+mn-lt"/>
                <a:ea typeface="+mn-ea"/>
              </a:rPr>
              <a:t>，</a:t>
            </a:r>
            <a:endParaRPr lang="en-US" altLang="zh-CN" sz="2200" b="1">
              <a:latin typeface="+mn-lt"/>
              <a:ea typeface="+mn-ea"/>
            </a:endParaRPr>
          </a:p>
          <a:p>
            <a:pPr eaLnBrk="1" hangingPunct="1">
              <a:lnSpc>
                <a:spcPct val="113000"/>
              </a:lnSpc>
            </a:pPr>
            <a:r>
              <a:rPr lang="zh-CN" altLang="en-US" sz="2200" b="1">
                <a:latin typeface="+mn-lt"/>
                <a:ea typeface="+mn-ea"/>
              </a:rPr>
              <a:t>将</a:t>
            </a:r>
            <a:r>
              <a:rPr lang="zh-CN" altLang="en-US" sz="2200" b="1" dirty="0">
                <a:solidFill>
                  <a:srgbClr val="0000FF"/>
                </a:solidFill>
                <a:latin typeface="+mn-lt"/>
                <a:ea typeface="+mn-ea"/>
              </a:rPr>
              <a:t>△</a:t>
            </a:r>
            <a:r>
              <a:rPr lang="en-US" altLang="zh-CN" sz="2200" b="1" i="1" dirty="0">
                <a:solidFill>
                  <a:srgbClr val="0000FF"/>
                </a:solidFill>
                <a:latin typeface="+mn-lt"/>
                <a:ea typeface="+mn-ea"/>
              </a:rPr>
              <a:t>BKF</a:t>
            </a:r>
            <a:r>
              <a:rPr lang="zh-CN" altLang="en-US" sz="2200" b="1" dirty="0">
                <a:latin typeface="+mn-lt"/>
                <a:ea typeface="+mn-ea"/>
              </a:rPr>
              <a:t>，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△</a:t>
            </a:r>
            <a:r>
              <a:rPr lang="en-US" altLang="zh-CN" sz="2200" b="1" i="1">
                <a:solidFill>
                  <a:srgbClr val="0000FF"/>
                </a:solidFill>
                <a:latin typeface="+mn-lt"/>
                <a:ea typeface="+mn-ea"/>
              </a:rPr>
              <a:t>DIH</a:t>
            </a:r>
            <a:r>
              <a:rPr lang="en-US" altLang="zh-CN" sz="2200" b="1" i="1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lang="zh-CN" altLang="en-US" sz="2200" b="1">
                <a:latin typeface="+mn-lt"/>
                <a:ea typeface="+mn-ea"/>
              </a:rPr>
              <a:t>分别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绕点 </a:t>
            </a:r>
            <a:r>
              <a:rPr lang="en-US" altLang="zh-CN" sz="2200" b="1" i="1">
                <a:solidFill>
                  <a:srgbClr val="0000FF"/>
                </a:solidFill>
                <a:latin typeface="+mn-lt"/>
                <a:ea typeface="+mn-ea"/>
              </a:rPr>
              <a:t>F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，</a:t>
            </a:r>
            <a:r>
              <a:rPr lang="en-US" altLang="zh-CN" sz="2200" b="1" i="1">
                <a:solidFill>
                  <a:srgbClr val="0000FF"/>
                </a:solidFill>
                <a:latin typeface="+mn-lt"/>
                <a:ea typeface="+mn-ea"/>
              </a:rPr>
              <a:t>H </a:t>
            </a:r>
            <a:r>
              <a:rPr lang="zh-CN" altLang="en-US" sz="2200" b="1">
                <a:solidFill>
                  <a:srgbClr val="0000FF"/>
                </a:solidFill>
                <a:latin typeface="+mn-lt"/>
                <a:ea typeface="+mn-ea"/>
              </a:rPr>
              <a:t>顺时针旋转 </a:t>
            </a:r>
            <a:r>
              <a:rPr lang="en-US" altLang="zh-CN" sz="2200" b="1">
                <a:solidFill>
                  <a:srgbClr val="0000FF"/>
                </a:solidFill>
                <a:latin typeface="+mn-lt"/>
                <a:ea typeface="+mn-ea"/>
              </a:rPr>
              <a:t>180</a:t>
            </a:r>
            <a:r>
              <a:rPr lang="en-US" altLang="zh-CN" sz="2200" b="1" dirty="0">
                <a:solidFill>
                  <a:srgbClr val="0000FF"/>
                </a:solidFill>
                <a:latin typeface="+mn-lt"/>
                <a:ea typeface="+mn-ea"/>
              </a:rPr>
              <a:t>°</a:t>
            </a:r>
            <a:r>
              <a:rPr lang="zh-CN" altLang="en-US" sz="2200" b="1" dirty="0">
                <a:latin typeface="+mn-lt"/>
                <a:ea typeface="+mn-ea"/>
              </a:rPr>
              <a:t>，分别得到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</a:rPr>
              <a:t>△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+mn-ea"/>
              </a:rPr>
              <a:t>ANF</a:t>
            </a:r>
            <a:r>
              <a:rPr lang="zh-CN" altLang="en-US" sz="2200" b="1" dirty="0">
                <a:latin typeface="+mn-lt"/>
                <a:ea typeface="+mn-ea"/>
              </a:rPr>
              <a:t>，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</a:rPr>
              <a:t>△</a:t>
            </a:r>
            <a:r>
              <a:rPr lang="en-US" altLang="zh-CN" sz="2200" b="1" i="1">
                <a:solidFill>
                  <a:srgbClr val="FF0000"/>
                </a:solidFill>
                <a:latin typeface="+mn-lt"/>
                <a:ea typeface="+mn-ea"/>
              </a:rPr>
              <a:t>CQH</a:t>
            </a:r>
            <a:r>
              <a:rPr lang="zh-CN" altLang="en-US" sz="2200" b="1">
                <a:latin typeface="+mn-lt"/>
                <a:ea typeface="+mn-ea"/>
              </a:rPr>
              <a:t>，</a:t>
            </a:r>
            <a:endParaRPr lang="en-US" altLang="zh-CN" sz="2200" b="1">
              <a:latin typeface="+mn-lt"/>
              <a:ea typeface="+mn-ea"/>
            </a:endParaRPr>
          </a:p>
          <a:p>
            <a:pPr eaLnBrk="1" hangingPunct="1">
              <a:lnSpc>
                <a:spcPct val="113000"/>
              </a:lnSpc>
            </a:pPr>
            <a:r>
              <a:rPr lang="zh-CN" altLang="en-US" sz="2200" b="1">
                <a:latin typeface="+mn-lt"/>
                <a:ea typeface="+mn-ea"/>
              </a:rPr>
              <a:t>则</a:t>
            </a:r>
            <a:r>
              <a:rPr lang="zh-CN" altLang="en-US" sz="2200" b="1" dirty="0">
                <a:latin typeface="+mn-lt"/>
                <a:ea typeface="+mn-ea"/>
              </a:rPr>
              <a:t>新</a:t>
            </a:r>
            <a:r>
              <a:rPr lang="zh-CN" altLang="en-US" sz="2200" b="1">
                <a:latin typeface="+mn-lt"/>
                <a:ea typeface="+mn-ea"/>
              </a:rPr>
              <a:t>的四边形</a:t>
            </a:r>
            <a:r>
              <a:rPr lang="zh-CN" altLang="en-US" sz="2200" b="1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lang="en-US" altLang="zh-CN" sz="2200" b="1" i="1">
                <a:solidFill>
                  <a:srgbClr val="FF0000"/>
                </a:solidFill>
                <a:latin typeface="+mn-lt"/>
                <a:ea typeface="+mn-ea"/>
              </a:rPr>
              <a:t>MNPQ</a:t>
            </a:r>
            <a:r>
              <a:rPr lang="en-US" altLang="zh-CN" sz="2200" b="1" i="1">
                <a:latin typeface="+mn-lt"/>
                <a:ea typeface="+mn-ea"/>
              </a:rPr>
              <a:t> </a:t>
            </a:r>
            <a:r>
              <a:rPr lang="zh-CN" altLang="en-US" sz="2200" b="1">
                <a:latin typeface="+mn-lt"/>
                <a:ea typeface="+mn-ea"/>
              </a:rPr>
              <a:t>就是</a:t>
            </a:r>
            <a:r>
              <a:rPr lang="zh-CN" altLang="en-US" sz="2200" b="1" dirty="0">
                <a:latin typeface="+mn-lt"/>
                <a:ea typeface="+mn-ea"/>
              </a:rPr>
              <a:t>所求的</a:t>
            </a:r>
            <a:r>
              <a:rPr lang="zh-CN" altLang="en-US" sz="2200" b="1">
                <a:latin typeface="+mn-lt"/>
                <a:ea typeface="+mn-ea"/>
              </a:rPr>
              <a:t>矩形</a:t>
            </a:r>
            <a:r>
              <a:rPr lang="en-US" altLang="zh-CN" sz="2200" b="1">
                <a:latin typeface="+mn-lt"/>
                <a:ea typeface="+mn-ea"/>
              </a:rPr>
              <a:t>.</a:t>
            </a:r>
            <a:endParaRPr lang="en-US" altLang="zh-CN" sz="2200" b="1" dirty="0">
              <a:latin typeface="+mn-lt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858132" y="3096682"/>
            <a:ext cx="1193692" cy="284500"/>
          </a:xfrm>
          <a:prstGeom prst="line">
            <a:avLst/>
          </a:prstGeom>
          <a:ln w="127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52214" y="1923678"/>
            <a:ext cx="2891727" cy="2092402"/>
            <a:chOff x="152214" y="2217016"/>
            <a:chExt cx="2891727" cy="2092402"/>
          </a:xfrm>
        </p:grpSpPr>
        <p:sp>
          <p:nvSpPr>
            <p:cNvPr id="14" name="任意多边形: 形状 13"/>
            <p:cNvSpPr/>
            <p:nvPr/>
          </p:nvSpPr>
          <p:spPr>
            <a:xfrm>
              <a:off x="424070" y="2544417"/>
              <a:ext cx="2286000" cy="1457740"/>
            </a:xfrm>
            <a:custGeom>
              <a:avLst/>
              <a:gdLst>
                <a:gd name="connsiteX0" fmla="*/ 0 w 2286000"/>
                <a:gd name="connsiteY0" fmla="*/ 815009 h 1457740"/>
                <a:gd name="connsiteX1" fmla="*/ 881269 w 2286000"/>
                <a:gd name="connsiteY1" fmla="*/ 1457740 h 1457740"/>
                <a:gd name="connsiteX2" fmla="*/ 2286000 w 2286000"/>
                <a:gd name="connsiteY2" fmla="*/ 251792 h 1457740"/>
                <a:gd name="connsiteX3" fmla="*/ 1424608 w 2286000"/>
                <a:gd name="connsiteY3" fmla="*/ 0 h 1457740"/>
                <a:gd name="connsiteX4" fmla="*/ 0 w 2286000"/>
                <a:gd name="connsiteY4" fmla="*/ 815009 h 145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0" h="1457740">
                  <a:moveTo>
                    <a:pt x="0" y="815009"/>
                  </a:moveTo>
                  <a:lnTo>
                    <a:pt x="881269" y="1457740"/>
                  </a:lnTo>
                  <a:lnTo>
                    <a:pt x="2286000" y="251792"/>
                  </a:lnTo>
                  <a:lnTo>
                    <a:pt x="1424608" y="0"/>
                  </a:lnTo>
                  <a:lnTo>
                    <a:pt x="0" y="815009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2214" y="3219822"/>
              <a:ext cx="3655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latin typeface="+mn-lt"/>
                  <a:ea typeface="+mn-ea"/>
                </a:rPr>
                <a:t>A</a:t>
              </a:r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89213" y="3940086"/>
              <a:ext cx="3655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latin typeface="+mn-lt"/>
                  <a:ea typeface="+mn-ea"/>
                </a:rPr>
                <a:t>B</a:t>
              </a:r>
              <a:endParaRPr lang="zh-CN" altLang="en-US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678392" y="2625404"/>
              <a:ext cx="3655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latin typeface="+mn-lt"/>
                  <a:ea typeface="+mn-ea"/>
                </a:rPr>
                <a:t>C</a:t>
              </a:r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58265" y="2217016"/>
              <a:ext cx="3655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latin typeface="+mn-lt"/>
                  <a:ea typeface="+mn-ea"/>
                </a:rPr>
                <a:t>D</a:t>
              </a:r>
              <a:endParaRPr lang="zh-CN" altLang="en-US" dirty="0"/>
            </a:p>
          </p:txBody>
        </p:sp>
      </p:grpSp>
      <p:cxnSp>
        <p:nvCxnSpPr>
          <p:cNvPr id="35" name="直接连接符 34"/>
          <p:cNvCxnSpPr/>
          <p:nvPr/>
        </p:nvCxnSpPr>
        <p:spPr>
          <a:xfrm flipH="1" flipV="1">
            <a:off x="1223681" y="3295816"/>
            <a:ext cx="86066" cy="412733"/>
          </a:xfrm>
          <a:prstGeom prst="line">
            <a:avLst/>
          </a:prstGeom>
          <a:ln w="127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1790" y="2982468"/>
            <a:ext cx="3655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+mn-lt"/>
                <a:ea typeface="+mn-ea"/>
              </a:rPr>
              <a:t>K</a:t>
            </a:r>
            <a:endParaRPr lang="zh-CN" altLang="en-US" dirty="0"/>
          </a:p>
        </p:txBody>
      </p:sp>
      <p:cxnSp>
        <p:nvCxnSpPr>
          <p:cNvPr id="39" name="直接连接符 38"/>
          <p:cNvCxnSpPr>
            <a:endCxn id="32" idx="5"/>
          </p:cNvCxnSpPr>
          <p:nvPr/>
        </p:nvCxnSpPr>
        <p:spPr>
          <a:xfrm flipV="1">
            <a:off x="1180223" y="2391806"/>
            <a:ext cx="1046313" cy="243633"/>
          </a:xfrm>
          <a:prstGeom prst="line">
            <a:avLst/>
          </a:prstGeom>
          <a:ln w="127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 flipV="1">
            <a:off x="1849103" y="2259387"/>
            <a:ext cx="48304" cy="213028"/>
          </a:xfrm>
          <a:prstGeom prst="line">
            <a:avLst/>
          </a:prstGeom>
          <a:ln w="127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1760636" y="2420252"/>
            <a:ext cx="3655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+mn-lt"/>
                <a:ea typeface="+mn-ea"/>
              </a:rPr>
              <a:t>I</a:t>
            </a:r>
            <a:endParaRPr lang="zh-CN" altLang="en-US" dirty="0"/>
          </a:p>
        </p:txBody>
      </p:sp>
      <p:grpSp>
        <p:nvGrpSpPr>
          <p:cNvPr id="59" name="组合 58"/>
          <p:cNvGrpSpPr/>
          <p:nvPr/>
        </p:nvGrpSpPr>
        <p:grpSpPr>
          <a:xfrm>
            <a:off x="1226490" y="2492144"/>
            <a:ext cx="1574486" cy="1203078"/>
            <a:chOff x="1219200" y="2763668"/>
            <a:chExt cx="1637456" cy="1238489"/>
          </a:xfrm>
        </p:grpSpPr>
        <p:sp>
          <p:nvSpPr>
            <p:cNvPr id="60" name="任意多边形: 形状 59"/>
            <p:cNvSpPr/>
            <p:nvPr/>
          </p:nvSpPr>
          <p:spPr>
            <a:xfrm>
              <a:off x="1219200" y="3399183"/>
              <a:ext cx="808383" cy="602974"/>
            </a:xfrm>
            <a:custGeom>
              <a:avLst/>
              <a:gdLst>
                <a:gd name="connsiteX0" fmla="*/ 86139 w 808383"/>
                <a:gd name="connsiteY0" fmla="*/ 602974 h 602974"/>
                <a:gd name="connsiteX1" fmla="*/ 0 w 808383"/>
                <a:gd name="connsiteY1" fmla="*/ 192156 h 602974"/>
                <a:gd name="connsiteX2" fmla="*/ 808383 w 808383"/>
                <a:gd name="connsiteY2" fmla="*/ 0 h 602974"/>
                <a:gd name="connsiteX3" fmla="*/ 86139 w 808383"/>
                <a:gd name="connsiteY3" fmla="*/ 602974 h 602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8383" h="602974">
                  <a:moveTo>
                    <a:pt x="86139" y="602974"/>
                  </a:moveTo>
                  <a:lnTo>
                    <a:pt x="0" y="192156"/>
                  </a:lnTo>
                  <a:lnTo>
                    <a:pt x="808383" y="0"/>
                  </a:lnTo>
                  <a:lnTo>
                    <a:pt x="86139" y="60297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 rot="10800000">
              <a:off x="2048273" y="2763668"/>
              <a:ext cx="808383" cy="602974"/>
            </a:xfrm>
            <a:custGeom>
              <a:avLst/>
              <a:gdLst>
                <a:gd name="connsiteX0" fmla="*/ 86139 w 808383"/>
                <a:gd name="connsiteY0" fmla="*/ 602974 h 602974"/>
                <a:gd name="connsiteX1" fmla="*/ 0 w 808383"/>
                <a:gd name="connsiteY1" fmla="*/ 192156 h 602974"/>
                <a:gd name="connsiteX2" fmla="*/ 808383 w 808383"/>
                <a:gd name="connsiteY2" fmla="*/ 0 h 602974"/>
                <a:gd name="connsiteX3" fmla="*/ 86139 w 808383"/>
                <a:gd name="connsiteY3" fmla="*/ 602974 h 602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8383" h="602974">
                  <a:moveTo>
                    <a:pt x="86139" y="602974"/>
                  </a:moveTo>
                  <a:lnTo>
                    <a:pt x="0" y="192156"/>
                  </a:lnTo>
                  <a:lnTo>
                    <a:pt x="808383" y="0"/>
                  </a:lnTo>
                  <a:lnTo>
                    <a:pt x="86139" y="602974"/>
                  </a:lnTo>
                  <a:close/>
                </a:path>
              </a:pathLst>
            </a:custGeom>
            <a:noFill/>
            <a:ln>
              <a:noFill/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84558" y="2340894"/>
            <a:ext cx="1492723" cy="638930"/>
            <a:chOff x="384558" y="2634232"/>
            <a:chExt cx="1492723" cy="638930"/>
          </a:xfrm>
        </p:grpSpPr>
        <p:sp>
          <p:nvSpPr>
            <p:cNvPr id="63" name="直角三角形 62"/>
            <p:cNvSpPr/>
            <p:nvPr/>
          </p:nvSpPr>
          <p:spPr>
            <a:xfrm rot="4637110">
              <a:off x="653610" y="2763801"/>
              <a:ext cx="240309" cy="778414"/>
            </a:xfrm>
            <a:prstGeom prst="rt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直角三角形 64"/>
            <p:cNvSpPr/>
            <p:nvPr/>
          </p:nvSpPr>
          <p:spPr>
            <a:xfrm rot="15440668">
              <a:off x="1367919" y="2365180"/>
              <a:ext cx="240309" cy="778414"/>
            </a:xfrm>
            <a:prstGeom prst="rtTriangle">
              <a:avLst/>
            </a:prstGeom>
            <a:solidFill>
              <a:schemeClr val="bg1">
                <a:lumMod val="95000"/>
              </a:schemeClr>
            </a:solidFill>
            <a:ln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8960" y="2031714"/>
            <a:ext cx="1917465" cy="1697215"/>
            <a:chOff x="648960" y="2325052"/>
            <a:chExt cx="1917465" cy="1697215"/>
          </a:xfrm>
        </p:grpSpPr>
        <p:sp>
          <p:nvSpPr>
            <p:cNvPr id="6" name="文本框 5"/>
            <p:cNvSpPr txBox="1"/>
            <p:nvPr/>
          </p:nvSpPr>
          <p:spPr>
            <a:xfrm>
              <a:off x="648960" y="3652935"/>
              <a:ext cx="3655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solidFill>
                    <a:srgbClr val="0000FF"/>
                  </a:solidFill>
                  <a:latin typeface="+mn-lt"/>
                  <a:ea typeface="+mn-ea"/>
                </a:rPr>
                <a:t>F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57244" y="3329322"/>
              <a:ext cx="4320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solidFill>
                    <a:srgbClr val="0000FF"/>
                  </a:solidFill>
                  <a:latin typeface="+mn-lt"/>
                  <a:ea typeface="+mn-ea"/>
                </a:rPr>
                <a:t>G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134377" y="2325052"/>
              <a:ext cx="4320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solidFill>
                    <a:srgbClr val="0000FF"/>
                  </a:solidFill>
                  <a:latin typeface="+mn-lt"/>
                  <a:ea typeface="+mn-ea"/>
                </a:rPr>
                <a:t>H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38057" y="2631703"/>
              <a:ext cx="3655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solidFill>
                    <a:srgbClr val="0000FF"/>
                  </a:solidFill>
                  <a:latin typeface="+mn-lt"/>
                  <a:ea typeface="+mn-ea"/>
                </a:rPr>
                <a:t>E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flipH="1">
              <a:off x="1127675" y="2920487"/>
              <a:ext cx="45719" cy="45719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flipH="1">
              <a:off x="821743" y="3652935"/>
              <a:ext cx="45719" cy="45719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H="1">
              <a:off x="2006105" y="3367161"/>
              <a:ext cx="45719" cy="45719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H="1">
              <a:off x="2219841" y="2646120"/>
              <a:ext cx="45719" cy="45719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15008" y="2434428"/>
            <a:ext cx="3655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+mn-lt"/>
                <a:ea typeface="+mn-ea"/>
              </a:rPr>
              <a:t>M</a:t>
            </a:r>
            <a:endParaRPr lang="en-US" altLang="zh-CN" b="1" i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758144" y="2701168"/>
            <a:ext cx="3655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+mn-lt"/>
                <a:ea typeface="+mn-ea"/>
              </a:rPr>
              <a:t>P</a:t>
            </a:r>
            <a:endParaRPr lang="en-US" altLang="zh-CN" b="1" i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19150" y="3073823"/>
            <a:ext cx="879563" cy="641622"/>
            <a:chOff x="419150" y="3367161"/>
            <a:chExt cx="879563" cy="641622"/>
          </a:xfrm>
        </p:grpSpPr>
        <p:sp>
          <p:nvSpPr>
            <p:cNvPr id="69" name="任意多边形: 形状 68"/>
            <p:cNvSpPr/>
            <p:nvPr/>
          </p:nvSpPr>
          <p:spPr>
            <a:xfrm>
              <a:off x="841513" y="3591339"/>
              <a:ext cx="457200" cy="417444"/>
            </a:xfrm>
            <a:custGeom>
              <a:avLst/>
              <a:gdLst>
                <a:gd name="connsiteX0" fmla="*/ 457200 w 457200"/>
                <a:gd name="connsiteY0" fmla="*/ 417444 h 417444"/>
                <a:gd name="connsiteX1" fmla="*/ 371061 w 457200"/>
                <a:gd name="connsiteY1" fmla="*/ 0 h 417444"/>
                <a:gd name="connsiteX2" fmla="*/ 0 w 457200"/>
                <a:gd name="connsiteY2" fmla="*/ 92765 h 417444"/>
                <a:gd name="connsiteX3" fmla="*/ 457200 w 457200"/>
                <a:gd name="connsiteY3" fmla="*/ 417444 h 41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417444">
                  <a:moveTo>
                    <a:pt x="457200" y="417444"/>
                  </a:moveTo>
                  <a:lnTo>
                    <a:pt x="371061" y="0"/>
                  </a:lnTo>
                  <a:lnTo>
                    <a:pt x="0" y="92765"/>
                  </a:lnTo>
                  <a:lnTo>
                    <a:pt x="457200" y="417444"/>
                  </a:lnTo>
                  <a:close/>
                </a:path>
              </a:pathLst>
            </a:custGeom>
            <a:solidFill>
              <a:srgbClr val="FFFFCC"/>
            </a:solidFill>
            <a:ln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 rot="10800000">
              <a:off x="419150" y="3367161"/>
              <a:ext cx="457200" cy="417444"/>
            </a:xfrm>
            <a:custGeom>
              <a:avLst/>
              <a:gdLst>
                <a:gd name="connsiteX0" fmla="*/ 457200 w 457200"/>
                <a:gd name="connsiteY0" fmla="*/ 417444 h 417444"/>
                <a:gd name="connsiteX1" fmla="*/ 371061 w 457200"/>
                <a:gd name="connsiteY1" fmla="*/ 0 h 417444"/>
                <a:gd name="connsiteX2" fmla="*/ 0 w 457200"/>
                <a:gd name="connsiteY2" fmla="*/ 92765 h 417444"/>
                <a:gd name="connsiteX3" fmla="*/ 457200 w 457200"/>
                <a:gd name="connsiteY3" fmla="*/ 417444 h 41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417444">
                  <a:moveTo>
                    <a:pt x="457200" y="417444"/>
                  </a:moveTo>
                  <a:lnTo>
                    <a:pt x="371061" y="0"/>
                  </a:lnTo>
                  <a:lnTo>
                    <a:pt x="0" y="92765"/>
                  </a:lnTo>
                  <a:lnTo>
                    <a:pt x="457200" y="417444"/>
                  </a:lnTo>
                  <a:close/>
                </a:path>
              </a:pathLst>
            </a:custGeom>
            <a:noFill/>
            <a:ln>
              <a:noFill/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249898" y="3437213"/>
            <a:ext cx="3655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+mn-lt"/>
                <a:ea typeface="+mn-ea"/>
              </a:rPr>
              <a:t>N</a:t>
            </a:r>
            <a:endParaRPr lang="en-US" altLang="zh-CN" b="1" i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848677" y="2265778"/>
            <a:ext cx="854727" cy="232357"/>
            <a:chOff x="1848677" y="2559116"/>
            <a:chExt cx="854727" cy="232357"/>
          </a:xfrm>
        </p:grpSpPr>
        <p:sp>
          <p:nvSpPr>
            <p:cNvPr id="70" name="任意多边形: 形状 69"/>
            <p:cNvSpPr/>
            <p:nvPr/>
          </p:nvSpPr>
          <p:spPr>
            <a:xfrm>
              <a:off x="1848677" y="2559116"/>
              <a:ext cx="411245" cy="214100"/>
            </a:xfrm>
            <a:custGeom>
              <a:avLst/>
              <a:gdLst>
                <a:gd name="connsiteX0" fmla="*/ 0 w 410818"/>
                <a:gd name="connsiteY0" fmla="*/ 0 h 245166"/>
                <a:gd name="connsiteX1" fmla="*/ 59635 w 410818"/>
                <a:gd name="connsiteY1" fmla="*/ 245166 h 245166"/>
                <a:gd name="connsiteX2" fmla="*/ 410818 w 410818"/>
                <a:gd name="connsiteY2" fmla="*/ 139148 h 245166"/>
                <a:gd name="connsiteX3" fmla="*/ 0 w 410818"/>
                <a:gd name="connsiteY3" fmla="*/ 0 h 245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818" h="245166">
                  <a:moveTo>
                    <a:pt x="0" y="0"/>
                  </a:moveTo>
                  <a:lnTo>
                    <a:pt x="59635" y="245166"/>
                  </a:lnTo>
                  <a:lnTo>
                    <a:pt x="410818" y="1391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 rot="10800000">
              <a:off x="2292159" y="2577373"/>
              <a:ext cx="411245" cy="214100"/>
            </a:xfrm>
            <a:custGeom>
              <a:avLst/>
              <a:gdLst>
                <a:gd name="connsiteX0" fmla="*/ 0 w 410818"/>
                <a:gd name="connsiteY0" fmla="*/ 0 h 245166"/>
                <a:gd name="connsiteX1" fmla="*/ 59635 w 410818"/>
                <a:gd name="connsiteY1" fmla="*/ 245166 h 245166"/>
                <a:gd name="connsiteX2" fmla="*/ 410818 w 410818"/>
                <a:gd name="connsiteY2" fmla="*/ 139148 h 245166"/>
                <a:gd name="connsiteX3" fmla="*/ 0 w 410818"/>
                <a:gd name="connsiteY3" fmla="*/ 0 h 245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818" h="245166">
                  <a:moveTo>
                    <a:pt x="0" y="0"/>
                  </a:moveTo>
                  <a:lnTo>
                    <a:pt x="59635" y="245166"/>
                  </a:lnTo>
                  <a:lnTo>
                    <a:pt x="410818" y="13914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592917" y="1986056"/>
            <a:ext cx="3655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+mn-lt"/>
                <a:ea typeface="+mn-ea"/>
              </a:rPr>
              <a:t>Q</a:t>
            </a:r>
            <a:endParaRPr lang="en-US" altLang="zh-CN" b="1" i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554713" y="4491229"/>
            <a:ext cx="6281160" cy="441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3000"/>
              </a:lnSpc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类似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地，可以将一些特殊的多边形剪拼成正方形</a:t>
            </a:r>
            <a:r>
              <a:rPr lang="en-US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9" grpId="0"/>
      <p:bldP spid="67" grpId="0"/>
      <p:bldP spid="68" grpId="0"/>
      <p:bldP spid="73" grpId="0"/>
      <p:bldP spid="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5812" y="627534"/>
            <a:ext cx="3316244" cy="1119550"/>
          </a:xfrm>
          <a:prstGeom prst="rect">
            <a:avLst/>
          </a:prstGeom>
        </p:spPr>
      </p:pic>
      <p:sp>
        <p:nvSpPr>
          <p:cNvPr id="3" name="Text Box 35"/>
          <p:cNvSpPr txBox="1"/>
          <p:nvPr/>
        </p:nvSpPr>
        <p:spPr>
          <a:xfrm>
            <a:off x="785812" y="1779662"/>
            <a:ext cx="7602612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如何将一个底边和高相等的平行四边形剪拼成一个正方形？只剪一刀够吗？把你的结果和发现分享给同学，并说明理由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548303"/>
            <a:ext cx="3316244" cy="894859"/>
          </a:xfrm>
          <a:prstGeom prst="rect">
            <a:avLst/>
          </a:prstGeom>
        </p:spPr>
      </p:pic>
      <p:sp>
        <p:nvSpPr>
          <p:cNvPr id="3" name="Text Box 35"/>
          <p:cNvSpPr txBox="1"/>
          <p:nvPr/>
        </p:nvSpPr>
        <p:spPr>
          <a:xfrm>
            <a:off x="683568" y="1563638"/>
            <a:ext cx="7704856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    画一个几何图形，将其进行剪拼，你能发现它的哪些性质？对这些性质，如何从剪拼中找到证明的方法</a:t>
            </a:r>
            <a:r>
              <a:rPr lang="zh-CN" altLang="en-US" sz="2600" b="1">
                <a:latin typeface="+mn-lt"/>
                <a:ea typeface="黑体" panose="02010609060101010101" pitchFamily="49" charset="-122"/>
              </a:rPr>
              <a:t>思路？以“探究</a:t>
            </a:r>
            <a:r>
              <a:rPr lang="en-US" altLang="zh-CN" sz="2600" b="1">
                <a:latin typeface="+mn-lt"/>
                <a:ea typeface="黑体" panose="02010609060101010101" pitchFamily="49" charset="-122"/>
              </a:rPr>
              <a:t>×</a:t>
            </a:r>
            <a:r>
              <a:rPr lang="en-US" altLang="zh-CN" sz="2600" b="1">
                <a:ea typeface="黑体" panose="02010609060101010101" pitchFamily="49" charset="-122"/>
              </a:rPr>
              <a:t>×</a:t>
            </a:r>
            <a:r>
              <a:rPr lang="en-US" altLang="zh-CN" sz="2600" b="1">
                <a:latin typeface="+mn-lt"/>
                <a:ea typeface="黑体" panose="02010609060101010101" pitchFamily="49" charset="-122"/>
              </a:rPr>
              <a:t>×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的性质”为题，写一篇小短文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1907704" y="2319057"/>
            <a:ext cx="6048672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通过本节课的学习，你有什么收获？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680</Words>
  <Application>WPS 演示</Application>
  <PresentationFormat>全屏显示(16:9)</PresentationFormat>
  <Paragraphs>93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924</cp:revision>
  <dcterms:created xsi:type="dcterms:W3CDTF">2015-08-27T07:30:00Z</dcterms:created>
  <dcterms:modified xsi:type="dcterms:W3CDTF">2026-01-05T08:57:39Z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402769FB91B64BED8FC3CEB62F8C7845</vt:lpwstr>
  </property>
</Properties>
</file>