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26"/>
  </p:notesMasterIdLst>
  <p:sldIdLst>
    <p:sldId id="274" r:id="rId4"/>
    <p:sldId id="386" r:id="rId5"/>
    <p:sldId id="404" r:id="rId6"/>
    <p:sldId id="432" r:id="rId7"/>
    <p:sldId id="412" r:id="rId8"/>
    <p:sldId id="413" r:id="rId9"/>
    <p:sldId id="415" r:id="rId10"/>
    <p:sldId id="433" r:id="rId11"/>
    <p:sldId id="349" r:id="rId12"/>
    <p:sldId id="405" r:id="rId13"/>
    <p:sldId id="406" r:id="rId14"/>
    <p:sldId id="407" r:id="rId15"/>
    <p:sldId id="394" r:id="rId16"/>
    <p:sldId id="408" r:id="rId17"/>
    <p:sldId id="335" r:id="rId18"/>
    <p:sldId id="409" r:id="rId19"/>
    <p:sldId id="336" r:id="rId20"/>
    <p:sldId id="285" r:id="rId21"/>
    <p:sldId id="370" r:id="rId22"/>
    <p:sldId id="371" r:id="rId23"/>
    <p:sldId id="411" r:id="rId24"/>
    <p:sldId id="414" r:id="rId25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73" userDrawn="1">
          <p15:clr>
            <a:srgbClr val="A4A3A4"/>
          </p15:clr>
        </p15:guide>
        <p15:guide id="2" orient="horz" pos="698" userDrawn="1">
          <p15:clr>
            <a:srgbClr val="A4A3A4"/>
          </p15:clr>
        </p15:guide>
        <p15:guide id="3" orient="horz" pos="2866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35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489D"/>
    <a:srgbClr val="0000FF"/>
    <a:srgbClr val="FFFFCC"/>
    <a:srgbClr val="FFCCFF"/>
    <a:srgbClr val="FF3399"/>
    <a:srgbClr val="FE9700"/>
    <a:srgbClr val="EAF6FD"/>
    <a:srgbClr val="007F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869" autoAdjust="0"/>
    <p:restoredTop sz="96208"/>
  </p:normalViewPr>
  <p:slideViewPr>
    <p:cSldViewPr showGuides="1">
      <p:cViewPr varScale="1">
        <p:scale>
          <a:sx n="85" d="100"/>
          <a:sy n="85" d="100"/>
        </p:scale>
        <p:origin x="96" y="948"/>
      </p:cViewPr>
      <p:guideLst>
        <p:guide orient="horz" pos="1673"/>
        <p:guide orient="horz" pos="698"/>
        <p:guide orient="horz" pos="2866"/>
        <p:guide pos="158"/>
        <p:guide pos="355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ED28553-3370-4ECA-BFE0-0B5D84A991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4EAF7C-4627-46B6-ABE8-E1CFC3A0986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emf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 descr="1-01"/>
          <p:cNvPicPr>
            <a:picLocks noChangeAspect="1"/>
          </p:cNvPicPr>
          <p:nvPr userDrawn="1"/>
        </p:nvPicPr>
        <p:blipFill>
          <a:blip r:embed="rId3"/>
          <a:srcRect r="636"/>
          <a:stretch>
            <a:fillRect/>
          </a:stretch>
        </p:blipFill>
        <p:spPr>
          <a:xfrm>
            <a:off x="-36512" y="14288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87450" y="534988"/>
            <a:ext cx="6769100" cy="2478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/>
          <p:cNvPicPr>
            <a:picLocks noChangeAspect="1"/>
          </p:cNvPicPr>
          <p:nvPr userDrawn="1"/>
        </p:nvPicPr>
        <p:blipFill>
          <a:blip r:embed="rId5"/>
          <a:srcRect b="15308"/>
          <a:stretch>
            <a:fillRect/>
          </a:stretch>
        </p:blipFill>
        <p:spPr>
          <a:xfrm>
            <a:off x="161925" y="2393950"/>
            <a:ext cx="3198813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39050" y="50800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553075" y="3022600"/>
            <a:ext cx="2035175" cy="1585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88"/>
            <a:ext cx="9144000" cy="507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50350" cy="429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050" y="-1587"/>
            <a:ext cx="9182100" cy="5146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6548855-5A79-44CB-A2C0-29FAF70F038B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2619E7-2E1B-4F70-9E81-18E508BC9A9E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-7937"/>
            <a:ext cx="9177338" cy="515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46275" y="595313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8788" y="611188"/>
            <a:ext cx="1455737" cy="1455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" name="组合 4"/>
          <p:cNvGrpSpPr/>
          <p:nvPr userDrawn="1"/>
        </p:nvGrpSpPr>
        <p:grpSpPr>
          <a:xfrm>
            <a:off x="6777038" y="1365250"/>
            <a:ext cx="633412" cy="762000"/>
            <a:chOff x="-29355" y="-874136"/>
            <a:chExt cx="889884" cy="1070441"/>
          </a:xfrm>
        </p:grpSpPr>
        <p:grpSp>
          <p:nvGrpSpPr>
            <p:cNvPr id="2100" name="组合 5"/>
            <p:cNvGrpSpPr/>
            <p:nvPr userDrawn="1"/>
          </p:nvGrpSpPr>
          <p:grpSpPr>
            <a:xfrm>
              <a:off x="-29355" y="-874136"/>
              <a:ext cx="889884" cy="1070441"/>
              <a:chOff x="-29355" y="-874136"/>
              <a:chExt cx="889884" cy="1070441"/>
            </a:xfrm>
          </p:grpSpPr>
          <p:sp>
            <p:nvSpPr>
              <p:cNvPr id="10" name="Oval 121"/>
              <p:cNvSpPr>
                <a:spLocks noChangeArrowheads="1"/>
              </p:cNvSpPr>
              <p:nvPr/>
            </p:nvSpPr>
            <p:spPr bwMode="auto">
              <a:xfrm>
                <a:off x="-362" y="-747020"/>
                <a:ext cx="814056" cy="816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1" name="Oval 122"/>
              <p:cNvSpPr>
                <a:spLocks noChangeArrowheads="1"/>
              </p:cNvSpPr>
              <p:nvPr/>
            </p:nvSpPr>
            <p:spPr bwMode="auto">
              <a:xfrm>
                <a:off x="48704" y="-700189"/>
                <a:ext cx="811825" cy="8184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106" name="Freeform 123"/>
              <p:cNvSpPr/>
              <p:nvPr/>
            </p:nvSpPr>
            <p:spPr>
              <a:xfrm>
                <a:off x="-29355" y="-874136"/>
                <a:ext cx="851193" cy="1070441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88" h="110">
                    <a:moveTo>
                      <a:pt x="86" y="55"/>
                    </a:moveTo>
                    <a:cubicBezTo>
                      <a:pt x="85" y="81"/>
                      <a:pt x="65" y="100"/>
                      <a:pt x="37" y="96"/>
                    </a:cubicBezTo>
                    <a:cubicBezTo>
                      <a:pt x="17" y="93"/>
                      <a:pt x="5" y="73"/>
                      <a:pt x="4" y="55"/>
                    </a:cubicBezTo>
                    <a:cubicBezTo>
                      <a:pt x="2" y="28"/>
                      <a:pt x="29" y="10"/>
                      <a:pt x="54" y="14"/>
                    </a:cubicBezTo>
                    <a:cubicBezTo>
                      <a:pt x="73" y="17"/>
                      <a:pt x="85" y="36"/>
                      <a:pt x="86" y="55"/>
                    </a:cubicBezTo>
                    <a:cubicBezTo>
                      <a:pt x="86" y="55"/>
                      <a:pt x="88" y="55"/>
                      <a:pt x="88" y="55"/>
                    </a:cubicBezTo>
                    <a:cubicBezTo>
                      <a:pt x="85" y="0"/>
                      <a:pt x="5" y="1"/>
                      <a:pt x="3" y="55"/>
                    </a:cubicBezTo>
                    <a:cubicBezTo>
                      <a:pt x="0" y="110"/>
                      <a:pt x="85" y="109"/>
                      <a:pt x="88" y="55"/>
                    </a:cubicBezTo>
                    <a:cubicBezTo>
                      <a:pt x="88" y="55"/>
                      <a:pt x="86" y="55"/>
                      <a:pt x="86" y="55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124"/>
              <p:cNvSpPr/>
              <p:nvPr/>
            </p:nvSpPr>
            <p:spPr>
              <a:xfrm>
                <a:off x="77505" y="-640149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0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19" y="2"/>
                      <a:pt x="24" y="0"/>
                      <a:pt x="26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1" y="12"/>
                      <a:pt x="19" y="13"/>
                      <a:pt x="17" y="14"/>
                    </a:cubicBezTo>
                    <a:cubicBezTo>
                      <a:pt x="13" y="17"/>
                      <a:pt x="11" y="22"/>
                      <a:pt x="9" y="27"/>
                    </a:cubicBezTo>
                    <a:cubicBezTo>
                      <a:pt x="8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7" y="51"/>
                      <a:pt x="4" y="47"/>
                      <a:pt x="3" y="45"/>
                    </a:cubicBezTo>
                    <a:cubicBezTo>
                      <a:pt x="2" y="44"/>
                      <a:pt x="1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8" name="Freeform 125"/>
              <p:cNvSpPr/>
              <p:nvPr/>
            </p:nvSpPr>
            <p:spPr>
              <a:xfrm>
                <a:off x="95929" y="-610671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1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20" y="2"/>
                      <a:pt x="25" y="0"/>
                      <a:pt x="27" y="3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0" y="13"/>
                      <a:pt x="18" y="14"/>
                    </a:cubicBezTo>
                    <a:cubicBezTo>
                      <a:pt x="14" y="17"/>
                      <a:pt x="11" y="22"/>
                      <a:pt x="10" y="27"/>
                    </a:cubicBezTo>
                    <a:cubicBezTo>
                      <a:pt x="9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8" y="51"/>
                      <a:pt x="4" y="47"/>
                      <a:pt x="3" y="45"/>
                    </a:cubicBezTo>
                    <a:cubicBezTo>
                      <a:pt x="2" y="44"/>
                      <a:pt x="2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9" name="Freeform 126"/>
              <p:cNvSpPr/>
              <p:nvPr/>
            </p:nvSpPr>
            <p:spPr>
              <a:xfrm>
                <a:off x="48026" y="-660415"/>
                <a:ext cx="329792" cy="536142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4" h="55">
                    <a:moveTo>
                      <a:pt x="4" y="42"/>
                    </a:moveTo>
                    <a:cubicBezTo>
                      <a:pt x="3" y="33"/>
                      <a:pt x="4" y="25"/>
                      <a:pt x="8" y="17"/>
                    </a:cubicBezTo>
                    <a:cubicBezTo>
                      <a:pt x="10" y="12"/>
                      <a:pt x="22" y="0"/>
                      <a:pt x="29" y="6"/>
                    </a:cubicBezTo>
                    <a:cubicBezTo>
                      <a:pt x="32" y="8"/>
                      <a:pt x="21" y="15"/>
                      <a:pt x="20" y="16"/>
                    </a:cubicBezTo>
                    <a:cubicBezTo>
                      <a:pt x="13" y="22"/>
                      <a:pt x="11" y="30"/>
                      <a:pt x="12" y="39"/>
                    </a:cubicBezTo>
                    <a:cubicBezTo>
                      <a:pt x="12" y="42"/>
                      <a:pt x="13" y="45"/>
                      <a:pt x="14" y="48"/>
                    </a:cubicBezTo>
                    <a:cubicBezTo>
                      <a:pt x="14" y="52"/>
                      <a:pt x="9" y="50"/>
                      <a:pt x="8" y="49"/>
                    </a:cubicBezTo>
                    <a:cubicBezTo>
                      <a:pt x="6" y="47"/>
                      <a:pt x="5" y="44"/>
                      <a:pt x="4" y="42"/>
                    </a:cubicBezTo>
                    <a:cubicBezTo>
                      <a:pt x="4" y="42"/>
                      <a:pt x="3" y="42"/>
                      <a:pt x="3" y="42"/>
                    </a:cubicBezTo>
                    <a:cubicBezTo>
                      <a:pt x="4" y="46"/>
                      <a:pt x="9" y="55"/>
                      <a:pt x="14" y="51"/>
                    </a:cubicBezTo>
                    <a:cubicBezTo>
                      <a:pt x="17" y="49"/>
                      <a:pt x="13" y="37"/>
                      <a:pt x="12" y="35"/>
                    </a:cubicBezTo>
                    <a:cubicBezTo>
                      <a:pt x="11" y="24"/>
                      <a:pt x="20" y="18"/>
                      <a:pt x="27" y="11"/>
                    </a:cubicBezTo>
                    <a:cubicBezTo>
                      <a:pt x="34" y="5"/>
                      <a:pt x="27" y="2"/>
                      <a:pt x="21" y="5"/>
                    </a:cubicBezTo>
                    <a:cubicBezTo>
                      <a:pt x="6" y="11"/>
                      <a:pt x="0" y="27"/>
                      <a:pt x="3" y="42"/>
                    </a:cubicBezTo>
                    <a:cubicBezTo>
                      <a:pt x="3" y="42"/>
                      <a:pt x="4" y="42"/>
                      <a:pt x="4" y="4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Oval 127"/>
            <p:cNvSpPr>
              <a:spLocks noChangeArrowheads="1"/>
            </p:cNvSpPr>
            <p:nvPr/>
          </p:nvSpPr>
          <p:spPr bwMode="auto">
            <a:xfrm>
              <a:off x="416702" y="-668968"/>
              <a:ext cx="95902" cy="95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Oval 128"/>
            <p:cNvSpPr>
              <a:spLocks noChangeArrowheads="1"/>
            </p:cNvSpPr>
            <p:nvPr/>
          </p:nvSpPr>
          <p:spPr bwMode="auto">
            <a:xfrm>
              <a:off x="434545" y="-648897"/>
              <a:ext cx="86981" cy="98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03" name="Freeform 129"/>
            <p:cNvSpPr/>
            <p:nvPr/>
          </p:nvSpPr>
          <p:spPr>
            <a:xfrm>
              <a:off x="405453" y="-688052"/>
              <a:ext cx="106860" cy="13633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" h="14">
                  <a:moveTo>
                    <a:pt x="10" y="7"/>
                  </a:moveTo>
                  <a:cubicBezTo>
                    <a:pt x="10" y="9"/>
                    <a:pt x="8" y="12"/>
                    <a:pt x="5" y="11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0"/>
                    <a:pt x="1" y="1"/>
                    <a:pt x="1" y="7"/>
                  </a:cubicBezTo>
                  <a:cubicBezTo>
                    <a:pt x="0" y="14"/>
                    <a:pt x="11" y="13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" name="组合 15"/>
          <p:cNvGrpSpPr/>
          <p:nvPr userDrawn="1"/>
        </p:nvGrpSpPr>
        <p:grpSpPr>
          <a:xfrm rot="-207813">
            <a:off x="7748588" y="3586163"/>
            <a:ext cx="1249362" cy="1419225"/>
            <a:chOff x="-407050" y="1889480"/>
            <a:chExt cx="1249155" cy="1420498"/>
          </a:xfrm>
        </p:grpSpPr>
        <p:sp>
          <p:nvSpPr>
            <p:cNvPr id="17" name="Oval 112"/>
            <p:cNvSpPr>
              <a:spLocks noChangeArrowheads="1"/>
            </p:cNvSpPr>
            <p:nvPr/>
          </p:nvSpPr>
          <p:spPr bwMode="auto">
            <a:xfrm>
              <a:off x="-386329" y="2061618"/>
              <a:ext cx="1169794" cy="117739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Oval 113"/>
            <p:cNvSpPr>
              <a:spLocks noChangeArrowheads="1"/>
            </p:cNvSpPr>
            <p:nvPr/>
          </p:nvSpPr>
          <p:spPr bwMode="auto">
            <a:xfrm>
              <a:off x="-331824" y="2137895"/>
              <a:ext cx="1161857" cy="1167860"/>
            </a:xfrm>
            <a:prstGeom prst="ellipse">
              <a:avLst/>
            </a:prstGeom>
            <a:solidFill>
              <a:srgbClr val="A8CAEB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096" name="Freeform 114"/>
            <p:cNvSpPr/>
            <p:nvPr/>
          </p:nvSpPr>
          <p:spPr>
            <a:xfrm>
              <a:off x="-407050" y="1889480"/>
              <a:ext cx="1190197" cy="142049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23" h="146">
                  <a:moveTo>
                    <a:pt x="122" y="79"/>
                  </a:moveTo>
                  <a:cubicBezTo>
                    <a:pt x="120" y="116"/>
                    <a:pt x="91" y="144"/>
                    <a:pt x="52" y="138"/>
                  </a:cubicBezTo>
                  <a:cubicBezTo>
                    <a:pt x="23" y="134"/>
                    <a:pt x="4" y="107"/>
                    <a:pt x="3" y="79"/>
                  </a:cubicBezTo>
                  <a:cubicBezTo>
                    <a:pt x="1" y="42"/>
                    <a:pt x="37" y="15"/>
                    <a:pt x="73" y="20"/>
                  </a:cubicBezTo>
                  <a:cubicBezTo>
                    <a:pt x="102" y="24"/>
                    <a:pt x="121" y="52"/>
                    <a:pt x="122" y="79"/>
                  </a:cubicBezTo>
                  <a:cubicBezTo>
                    <a:pt x="122" y="79"/>
                    <a:pt x="123" y="79"/>
                    <a:pt x="123" y="79"/>
                  </a:cubicBezTo>
                  <a:cubicBezTo>
                    <a:pt x="120" y="0"/>
                    <a:pt x="5" y="1"/>
                    <a:pt x="2" y="79"/>
                  </a:cubicBezTo>
                  <a:cubicBezTo>
                    <a:pt x="0" y="116"/>
                    <a:pt x="38" y="146"/>
                    <a:pt x="73" y="139"/>
                  </a:cubicBezTo>
                  <a:cubicBezTo>
                    <a:pt x="102" y="132"/>
                    <a:pt x="122" y="109"/>
                    <a:pt x="123" y="79"/>
                  </a:cubicBezTo>
                  <a:cubicBezTo>
                    <a:pt x="123" y="79"/>
                    <a:pt x="122" y="79"/>
                    <a:pt x="122" y="79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115"/>
            <p:cNvSpPr/>
            <p:nvPr/>
          </p:nvSpPr>
          <p:spPr>
            <a:xfrm>
              <a:off x="-281766" y="2230325"/>
              <a:ext cx="388749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0" h="72">
                  <a:moveTo>
                    <a:pt x="1" y="57"/>
                  </a:moveTo>
                  <a:cubicBezTo>
                    <a:pt x="0" y="52"/>
                    <a:pt x="0" y="47"/>
                    <a:pt x="0" y="42"/>
                  </a:cubicBezTo>
                  <a:cubicBezTo>
                    <a:pt x="1" y="34"/>
                    <a:pt x="4" y="23"/>
                    <a:pt x="11" y="16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28" y="3"/>
                    <a:pt x="35" y="0"/>
                    <a:pt x="38" y="5"/>
                  </a:cubicBezTo>
                  <a:cubicBezTo>
                    <a:pt x="40" y="8"/>
                    <a:pt x="35" y="13"/>
                    <a:pt x="33" y="14"/>
                  </a:cubicBezTo>
                  <a:cubicBezTo>
                    <a:pt x="31" y="16"/>
                    <a:pt x="28" y="18"/>
                    <a:pt x="26" y="20"/>
                  </a:cubicBezTo>
                  <a:cubicBezTo>
                    <a:pt x="20" y="25"/>
                    <a:pt x="16" y="31"/>
                    <a:pt x="14" y="38"/>
                  </a:cubicBezTo>
                  <a:cubicBezTo>
                    <a:pt x="12" y="44"/>
                    <a:pt x="13" y="51"/>
                    <a:pt x="15" y="57"/>
                  </a:cubicBezTo>
                  <a:cubicBezTo>
                    <a:pt x="16" y="60"/>
                    <a:pt x="18" y="70"/>
                    <a:pt x="15" y="71"/>
                  </a:cubicBezTo>
                  <a:cubicBezTo>
                    <a:pt x="11" y="72"/>
                    <a:pt x="6" y="68"/>
                    <a:pt x="5" y="65"/>
                  </a:cubicBezTo>
                  <a:cubicBezTo>
                    <a:pt x="3" y="63"/>
                    <a:pt x="2" y="60"/>
                    <a:pt x="1" y="5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116"/>
            <p:cNvSpPr/>
            <p:nvPr/>
          </p:nvSpPr>
          <p:spPr>
            <a:xfrm>
              <a:off x="-252287" y="2278227"/>
              <a:ext cx="397960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72">
                  <a:moveTo>
                    <a:pt x="2" y="56"/>
                  </a:moveTo>
                  <a:cubicBezTo>
                    <a:pt x="1" y="51"/>
                    <a:pt x="0" y="46"/>
                    <a:pt x="1" y="42"/>
                  </a:cubicBezTo>
                  <a:cubicBezTo>
                    <a:pt x="1" y="33"/>
                    <a:pt x="5" y="22"/>
                    <a:pt x="11" y="15"/>
                  </a:cubicBezTo>
                  <a:cubicBezTo>
                    <a:pt x="15" y="11"/>
                    <a:pt x="20" y="7"/>
                    <a:pt x="25" y="4"/>
                  </a:cubicBezTo>
                  <a:cubicBezTo>
                    <a:pt x="29" y="2"/>
                    <a:pt x="36" y="0"/>
                    <a:pt x="39" y="4"/>
                  </a:cubicBezTo>
                  <a:cubicBezTo>
                    <a:pt x="41" y="7"/>
                    <a:pt x="35" y="12"/>
                    <a:pt x="34" y="14"/>
                  </a:cubicBezTo>
                  <a:cubicBezTo>
                    <a:pt x="31" y="16"/>
                    <a:pt x="29" y="17"/>
                    <a:pt x="26" y="19"/>
                  </a:cubicBezTo>
                  <a:cubicBezTo>
                    <a:pt x="20" y="24"/>
                    <a:pt x="16" y="30"/>
                    <a:pt x="14" y="37"/>
                  </a:cubicBezTo>
                  <a:cubicBezTo>
                    <a:pt x="13" y="44"/>
                    <a:pt x="13" y="50"/>
                    <a:pt x="15" y="57"/>
                  </a:cubicBezTo>
                  <a:cubicBezTo>
                    <a:pt x="16" y="59"/>
                    <a:pt x="19" y="69"/>
                    <a:pt x="15" y="70"/>
                  </a:cubicBezTo>
                  <a:cubicBezTo>
                    <a:pt x="11" y="72"/>
                    <a:pt x="7" y="67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117"/>
            <p:cNvSpPr/>
            <p:nvPr/>
          </p:nvSpPr>
          <p:spPr>
            <a:xfrm>
              <a:off x="-320456" y="2200846"/>
              <a:ext cx="466130" cy="76828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8" h="79">
                  <a:moveTo>
                    <a:pt x="6" y="60"/>
                  </a:moveTo>
                  <a:cubicBezTo>
                    <a:pt x="3" y="48"/>
                    <a:pt x="5" y="36"/>
                    <a:pt x="11" y="25"/>
                  </a:cubicBezTo>
                  <a:cubicBezTo>
                    <a:pt x="15" y="17"/>
                    <a:pt x="32" y="0"/>
                    <a:pt x="42" y="8"/>
                  </a:cubicBezTo>
                  <a:cubicBezTo>
                    <a:pt x="46" y="12"/>
                    <a:pt x="31" y="22"/>
                    <a:pt x="29" y="23"/>
                  </a:cubicBezTo>
                  <a:cubicBezTo>
                    <a:pt x="19" y="31"/>
                    <a:pt x="16" y="43"/>
                    <a:pt x="17" y="56"/>
                  </a:cubicBezTo>
                  <a:cubicBezTo>
                    <a:pt x="18" y="60"/>
                    <a:pt x="19" y="65"/>
                    <a:pt x="20" y="69"/>
                  </a:cubicBezTo>
                  <a:cubicBezTo>
                    <a:pt x="21" y="75"/>
                    <a:pt x="13" y="73"/>
                    <a:pt x="11" y="70"/>
                  </a:cubicBezTo>
                  <a:cubicBezTo>
                    <a:pt x="8" y="68"/>
                    <a:pt x="7" y="63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7" y="66"/>
                    <a:pt x="13" y="79"/>
                    <a:pt x="20" y="73"/>
                  </a:cubicBezTo>
                  <a:cubicBezTo>
                    <a:pt x="24" y="70"/>
                    <a:pt x="18" y="54"/>
                    <a:pt x="18" y="51"/>
                  </a:cubicBezTo>
                  <a:cubicBezTo>
                    <a:pt x="16" y="34"/>
                    <a:pt x="29" y="26"/>
                    <a:pt x="39" y="16"/>
                  </a:cubicBezTo>
                  <a:cubicBezTo>
                    <a:pt x="48" y="8"/>
                    <a:pt x="39" y="3"/>
                    <a:pt x="31" y="7"/>
                  </a:cubicBezTo>
                  <a:cubicBezTo>
                    <a:pt x="10" y="16"/>
                    <a:pt x="0" y="38"/>
                    <a:pt x="5" y="60"/>
                  </a:cubicBezTo>
                  <a:cubicBezTo>
                    <a:pt x="5" y="60"/>
                    <a:pt x="6" y="60"/>
                    <a:pt x="6" y="60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" name="组合 22"/>
          <p:cNvGrpSpPr/>
          <p:nvPr userDrawn="1"/>
        </p:nvGrpSpPr>
        <p:grpSpPr>
          <a:xfrm>
            <a:off x="879475" y="842963"/>
            <a:ext cx="7385050" cy="3959225"/>
            <a:chOff x="198182" y="225783"/>
            <a:chExt cx="11756920" cy="6302017"/>
          </a:xfrm>
        </p:grpSpPr>
        <p:pic>
          <p:nvPicPr>
            <p:cNvPr id="2063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3181" y="225783"/>
              <a:ext cx="11724048" cy="332797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64" name="组合 24"/>
            <p:cNvGrpSpPr/>
            <p:nvPr userDrawn="1"/>
          </p:nvGrpSpPr>
          <p:grpSpPr>
            <a:xfrm>
              <a:off x="198182" y="281627"/>
              <a:ext cx="11724048" cy="1105255"/>
              <a:chOff x="198182" y="281627"/>
              <a:chExt cx="11724048" cy="1105255"/>
            </a:xfrm>
          </p:grpSpPr>
          <p:pic>
            <p:nvPicPr>
              <p:cNvPr id="2066" name="图片 2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182" y="281627"/>
                <a:ext cx="11724048" cy="11052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7" name="Freeform 75"/>
              <p:cNvSpPr/>
              <p:nvPr/>
            </p:nvSpPr>
            <p:spPr>
              <a:xfrm>
                <a:off x="77393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" name="Freeform 76"/>
              <p:cNvSpPr/>
              <p:nvPr/>
            </p:nvSpPr>
            <p:spPr>
              <a:xfrm>
                <a:off x="117189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1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77"/>
              <p:cNvSpPr/>
              <p:nvPr/>
            </p:nvSpPr>
            <p:spPr>
              <a:xfrm>
                <a:off x="1577226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78"/>
              <p:cNvSpPr/>
              <p:nvPr/>
            </p:nvSpPr>
            <p:spPr>
              <a:xfrm>
                <a:off x="198439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79"/>
              <p:cNvSpPr/>
              <p:nvPr/>
            </p:nvSpPr>
            <p:spPr>
              <a:xfrm>
                <a:off x="239157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80"/>
              <p:cNvSpPr/>
              <p:nvPr/>
            </p:nvSpPr>
            <p:spPr>
              <a:xfrm>
                <a:off x="279690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81"/>
              <p:cNvSpPr/>
              <p:nvPr/>
            </p:nvSpPr>
            <p:spPr>
              <a:xfrm>
                <a:off x="320407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82"/>
              <p:cNvSpPr/>
              <p:nvPr/>
            </p:nvSpPr>
            <p:spPr>
              <a:xfrm>
                <a:off x="360203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83"/>
              <p:cNvSpPr/>
              <p:nvPr/>
            </p:nvSpPr>
            <p:spPr>
              <a:xfrm>
                <a:off x="400736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84"/>
              <p:cNvSpPr/>
              <p:nvPr/>
            </p:nvSpPr>
            <p:spPr>
              <a:xfrm>
                <a:off x="4414536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7" name="Freeform 85"/>
              <p:cNvSpPr/>
              <p:nvPr/>
            </p:nvSpPr>
            <p:spPr>
              <a:xfrm>
                <a:off x="482170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8" name="Freeform 86"/>
              <p:cNvSpPr/>
              <p:nvPr/>
            </p:nvSpPr>
            <p:spPr>
              <a:xfrm>
                <a:off x="522703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" name="Freeform 87"/>
              <p:cNvSpPr/>
              <p:nvPr/>
            </p:nvSpPr>
            <p:spPr>
              <a:xfrm>
                <a:off x="563421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88"/>
              <p:cNvSpPr/>
              <p:nvPr/>
            </p:nvSpPr>
            <p:spPr>
              <a:xfrm>
                <a:off x="603217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Freeform 89"/>
              <p:cNvSpPr/>
              <p:nvPr/>
            </p:nvSpPr>
            <p:spPr>
              <a:xfrm>
                <a:off x="643750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90"/>
              <p:cNvSpPr/>
              <p:nvPr/>
            </p:nvSpPr>
            <p:spPr>
              <a:xfrm>
                <a:off x="6844674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91"/>
              <p:cNvSpPr/>
              <p:nvPr/>
            </p:nvSpPr>
            <p:spPr>
              <a:xfrm>
                <a:off x="725184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" name="Freeform 92"/>
              <p:cNvSpPr/>
              <p:nvPr/>
            </p:nvSpPr>
            <p:spPr>
              <a:xfrm>
                <a:off x="765717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" name="Freeform 93"/>
              <p:cNvSpPr/>
              <p:nvPr/>
            </p:nvSpPr>
            <p:spPr>
              <a:xfrm>
                <a:off x="806434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" name="Freeform 94"/>
              <p:cNvSpPr/>
              <p:nvPr/>
            </p:nvSpPr>
            <p:spPr>
              <a:xfrm>
                <a:off x="8462310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" name="Freeform 95"/>
              <p:cNvSpPr/>
              <p:nvPr/>
            </p:nvSpPr>
            <p:spPr>
              <a:xfrm>
                <a:off x="8867640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" name="Freeform 96"/>
              <p:cNvSpPr/>
              <p:nvPr/>
            </p:nvSpPr>
            <p:spPr>
              <a:xfrm>
                <a:off x="927481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" name="Freeform 97"/>
              <p:cNvSpPr/>
              <p:nvPr/>
            </p:nvSpPr>
            <p:spPr>
              <a:xfrm>
                <a:off x="968198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" name="Freeform 98"/>
              <p:cNvSpPr/>
              <p:nvPr/>
            </p:nvSpPr>
            <p:spPr>
              <a:xfrm>
                <a:off x="1008731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" name="Freeform 99"/>
              <p:cNvSpPr/>
              <p:nvPr/>
            </p:nvSpPr>
            <p:spPr>
              <a:xfrm>
                <a:off x="1048527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" name="Freeform 100"/>
              <p:cNvSpPr/>
              <p:nvPr/>
            </p:nvSpPr>
            <p:spPr>
              <a:xfrm>
                <a:off x="10892449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" name="Freeform 101"/>
              <p:cNvSpPr/>
              <p:nvPr/>
            </p:nvSpPr>
            <p:spPr>
              <a:xfrm>
                <a:off x="1129777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65" name="图片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1054" y="3553756"/>
              <a:ext cx="11724048" cy="297404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6" name="图片 5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-3643798">
            <a:off x="671513" y="449263"/>
            <a:ext cx="1235075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" name="椭圆 56"/>
          <p:cNvSpPr/>
          <p:nvPr/>
        </p:nvSpPr>
        <p:spPr>
          <a:xfrm>
            <a:off x="1449388" y="3557588"/>
            <a:ext cx="647700" cy="647700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2278063" y="3557588"/>
            <a:ext cx="647700" cy="64770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3108325" y="3557588"/>
            <a:ext cx="647700" cy="647700"/>
          </a:xfrm>
          <a:prstGeom prst="ellipse">
            <a:avLst/>
          </a:prstGeom>
          <a:noFill/>
          <a:ln w="57150">
            <a:solidFill>
              <a:srgbClr val="E833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863725" y="3846513"/>
            <a:ext cx="647700" cy="647700"/>
          </a:xfrm>
          <a:prstGeom prst="ellipse">
            <a:avLst/>
          </a:prstGeom>
          <a:noFill/>
          <a:ln w="57150">
            <a:solidFill>
              <a:srgbClr val="FE9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2690813" y="3846513"/>
            <a:ext cx="649288" cy="647700"/>
          </a:xfrm>
          <a:prstGeom prst="ellipse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"/>
          <p:cNvGrpSpPr/>
          <p:nvPr userDrawn="1"/>
        </p:nvGrpSpPr>
        <p:grpSpPr>
          <a:xfrm>
            <a:off x="-15875" y="0"/>
            <a:ext cx="9159875" cy="5143500"/>
            <a:chOff x="-15864" y="0"/>
            <a:chExt cx="9159865" cy="5143500"/>
          </a:xfrm>
        </p:grpSpPr>
        <p:sp>
          <p:nvSpPr>
            <p:cNvPr id="3" name="矩形 2"/>
            <p:cNvSpPr/>
            <p:nvPr/>
          </p:nvSpPr>
          <p:spPr>
            <a:xfrm>
              <a:off x="11" y="0"/>
              <a:ext cx="914399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124" name="组合 3"/>
            <p:cNvGrpSpPr/>
            <p:nvPr/>
          </p:nvGrpSpPr>
          <p:grpSpPr>
            <a:xfrm>
              <a:off x="-15864" y="207562"/>
              <a:ext cx="9159865" cy="4935938"/>
              <a:chOff x="-15864" y="207562"/>
              <a:chExt cx="9159865" cy="4935938"/>
            </a:xfrm>
          </p:grpSpPr>
          <p:sp>
            <p:nvSpPr>
              <p:cNvPr id="5" name="任意多边形 2"/>
              <p:cNvSpPr/>
              <p:nvPr/>
            </p:nvSpPr>
            <p:spPr>
              <a:xfrm>
                <a:off x="-15864" y="3065463"/>
                <a:ext cx="9159865" cy="2078037"/>
              </a:xfrm>
              <a:custGeom>
                <a:avLst/>
                <a:gdLst>
                  <a:gd name="connsiteX0" fmla="*/ 0 w 12213154"/>
                  <a:gd name="connsiteY0" fmla="*/ 2586699 h 2770197"/>
                  <a:gd name="connsiteX1" fmla="*/ 60560 w 12213154"/>
                  <a:gd name="connsiteY1" fmla="*/ 2594946 h 2770197"/>
                  <a:gd name="connsiteX2" fmla="*/ 2940804 w 12213154"/>
                  <a:gd name="connsiteY2" fmla="*/ 2770197 h 2770197"/>
                  <a:gd name="connsiteX3" fmla="*/ 0 w 12213154"/>
                  <a:gd name="connsiteY3" fmla="*/ 2770197 h 2770197"/>
                  <a:gd name="connsiteX4" fmla="*/ 12213154 w 12213154"/>
                  <a:gd name="connsiteY4" fmla="*/ 0 h 2770197"/>
                  <a:gd name="connsiteX5" fmla="*/ 12213154 w 12213154"/>
                  <a:gd name="connsiteY5" fmla="*/ 2770197 h 2770197"/>
                  <a:gd name="connsiteX6" fmla="*/ 2940804 w 12213154"/>
                  <a:gd name="connsiteY6" fmla="*/ 2770197 h 2770197"/>
                  <a:gd name="connsiteX7" fmla="*/ 12191096 w 12213154"/>
                  <a:gd name="connsiteY7" fmla="*/ 31262 h 27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13154" h="2770197">
                    <a:moveTo>
                      <a:pt x="0" y="2586699"/>
                    </a:moveTo>
                    <a:lnTo>
                      <a:pt x="60560" y="2594946"/>
                    </a:lnTo>
                    <a:cubicBezTo>
                      <a:pt x="970428" y="2708841"/>
                      <a:pt x="1937812" y="2770197"/>
                      <a:pt x="2940804" y="2770197"/>
                    </a:cubicBezTo>
                    <a:lnTo>
                      <a:pt x="0" y="2770197"/>
                    </a:lnTo>
                    <a:close/>
                    <a:moveTo>
                      <a:pt x="12213154" y="0"/>
                    </a:moveTo>
                    <a:lnTo>
                      <a:pt x="12213154" y="2770197"/>
                    </a:lnTo>
                    <a:lnTo>
                      <a:pt x="2940804" y="2770197"/>
                    </a:lnTo>
                    <a:cubicBezTo>
                      <a:pt x="7287102" y="2770197"/>
                      <a:pt x="10964770" y="1618062"/>
                      <a:pt x="12191096" y="31262"/>
                    </a:cubicBezTo>
                    <a:close/>
                  </a:path>
                </a:pathLst>
              </a:custGeom>
              <a:solidFill>
                <a:srgbClr val="21B8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26" name="组合 5"/>
              <p:cNvGrpSpPr/>
              <p:nvPr/>
            </p:nvGrpSpPr>
            <p:grpSpPr>
              <a:xfrm rot="-1291772">
                <a:off x="4773844" y="2066086"/>
                <a:ext cx="921544" cy="1913811"/>
                <a:chOff x="10922634" y="3936050"/>
                <a:chExt cx="1228725" cy="2551748"/>
              </a:xfrm>
            </p:grpSpPr>
            <p:grpSp>
              <p:nvGrpSpPr>
                <p:cNvPr id="5158" name="组合 37"/>
                <p:cNvGrpSpPr/>
                <p:nvPr/>
              </p:nvGrpSpPr>
              <p:grpSpPr>
                <a:xfrm>
                  <a:off x="11029950" y="4058923"/>
                  <a:ext cx="1033462" cy="2428875"/>
                  <a:chOff x="10836275" y="9112251"/>
                  <a:chExt cx="1033462" cy="2428875"/>
                </a:xfrm>
              </p:grpSpPr>
              <p:sp>
                <p:nvSpPr>
                  <p:cNvPr id="40" name="Freeform 138"/>
                  <p:cNvSpPr/>
                  <p:nvPr/>
                </p:nvSpPr>
                <p:spPr bwMode="auto">
                  <a:xfrm>
                    <a:off x="11349522" y="10106238"/>
                    <a:ext cx="194733" cy="146051"/>
                  </a:xfrm>
                  <a:custGeom>
                    <a:avLst/>
                    <a:gdLst>
                      <a:gd name="T0" fmla="*/ 0 w 123"/>
                      <a:gd name="T1" fmla="*/ 19 h 91"/>
                      <a:gd name="T2" fmla="*/ 13 w 123"/>
                      <a:gd name="T3" fmla="*/ 91 h 91"/>
                      <a:gd name="T4" fmla="*/ 123 w 123"/>
                      <a:gd name="T5" fmla="*/ 72 h 91"/>
                      <a:gd name="T6" fmla="*/ 109 w 123"/>
                      <a:gd name="T7" fmla="*/ 0 h 91"/>
                      <a:gd name="T8" fmla="*/ 0 w 123"/>
                      <a:gd name="T9" fmla="*/ 1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91">
                        <a:moveTo>
                          <a:pt x="0" y="19"/>
                        </a:moveTo>
                        <a:lnTo>
                          <a:pt x="13" y="91"/>
                        </a:lnTo>
                        <a:lnTo>
                          <a:pt x="123" y="72"/>
                        </a:lnTo>
                        <a:lnTo>
                          <a:pt x="109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0829803" y="9112737"/>
                    <a:ext cx="766232" cy="931333"/>
                  </a:xfrm>
                  <a:custGeom>
                    <a:avLst/>
                    <a:gdLst>
                      <a:gd name="T0" fmla="*/ 97 w 182"/>
                      <a:gd name="T1" fmla="*/ 218 h 220"/>
                      <a:gd name="T2" fmla="*/ 119 w 182"/>
                      <a:gd name="T3" fmla="*/ 220 h 220"/>
                      <a:gd name="T4" fmla="*/ 127 w 182"/>
                      <a:gd name="T5" fmla="*/ 220 h 220"/>
                      <a:gd name="T6" fmla="*/ 119 w 182"/>
                      <a:gd name="T7" fmla="*/ 220 h 220"/>
                      <a:gd name="T8" fmla="*/ 97 w 182"/>
                      <a:gd name="T9" fmla="*/ 218 h 220"/>
                      <a:gd name="T10" fmla="*/ 119 w 182"/>
                      <a:gd name="T11" fmla="*/ 0 h 220"/>
                      <a:gd name="T12" fmla="*/ 99 w 182"/>
                      <a:gd name="T13" fmla="*/ 2 h 220"/>
                      <a:gd name="T14" fmla="*/ 11 w 182"/>
                      <a:gd name="T15" fmla="*/ 130 h 220"/>
                      <a:gd name="T16" fmla="*/ 64 w 182"/>
                      <a:gd name="T17" fmla="*/ 205 h 220"/>
                      <a:gd name="T18" fmla="*/ 56 w 182"/>
                      <a:gd name="T19" fmla="*/ 200 h 220"/>
                      <a:gd name="T20" fmla="*/ 182 w 182"/>
                      <a:gd name="T21" fmla="*/ 20 h 220"/>
                      <a:gd name="T22" fmla="*/ 119 w 182"/>
                      <a:gd name="T23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2" h="220">
                        <a:moveTo>
                          <a:pt x="97" y="218"/>
                        </a:moveTo>
                        <a:cubicBezTo>
                          <a:pt x="104" y="219"/>
                          <a:pt x="111" y="220"/>
                          <a:pt x="119" y="220"/>
                        </a:cubicBezTo>
                        <a:cubicBezTo>
                          <a:pt x="121" y="220"/>
                          <a:pt x="124" y="220"/>
                          <a:pt x="127" y="220"/>
                        </a:cubicBezTo>
                        <a:cubicBezTo>
                          <a:pt x="124" y="220"/>
                          <a:pt x="122" y="220"/>
                          <a:pt x="119" y="220"/>
                        </a:cubicBezTo>
                        <a:cubicBezTo>
                          <a:pt x="112" y="220"/>
                          <a:pt x="104" y="219"/>
                          <a:pt x="97" y="218"/>
                        </a:cubicBezTo>
                        <a:moveTo>
                          <a:pt x="119" y="0"/>
                        </a:moveTo>
                        <a:cubicBezTo>
                          <a:pt x="113" y="0"/>
                          <a:pt x="106" y="1"/>
                          <a:pt x="99" y="2"/>
                        </a:cubicBezTo>
                        <a:cubicBezTo>
                          <a:pt x="40" y="13"/>
                          <a:pt x="0" y="70"/>
                          <a:pt x="11" y="130"/>
                        </a:cubicBezTo>
                        <a:cubicBezTo>
                          <a:pt x="17" y="163"/>
                          <a:pt x="37" y="189"/>
                          <a:pt x="64" y="205"/>
                        </a:cubicBezTo>
                        <a:cubicBezTo>
                          <a:pt x="61" y="204"/>
                          <a:pt x="59" y="202"/>
                          <a:pt x="56" y="200"/>
                        </a:cubicBez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64" y="7"/>
                          <a:pt x="142" y="0"/>
                          <a:pt x="119" y="0"/>
                        </a:cubicBezTo>
                      </a:path>
                    </a:pathLst>
                  </a:custGeom>
                  <a:solidFill>
                    <a:srgbClr val="C3BB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11091556" y="9200612"/>
                    <a:ext cx="761999" cy="846667"/>
                  </a:xfrm>
                  <a:custGeom>
                    <a:avLst/>
                    <a:gdLst>
                      <a:gd name="T0" fmla="*/ 0 w 180"/>
                      <a:gd name="T1" fmla="*/ 185 h 200"/>
                      <a:gd name="T2" fmla="*/ 33 w 180"/>
                      <a:gd name="T3" fmla="*/ 198 h 200"/>
                      <a:gd name="T4" fmla="*/ 0 w 180"/>
                      <a:gd name="T5" fmla="*/ 185 h 200"/>
                      <a:gd name="T6" fmla="*/ 118 w 180"/>
                      <a:gd name="T7" fmla="*/ 0 h 200"/>
                      <a:gd name="T8" fmla="*/ 118 w 180"/>
                      <a:gd name="T9" fmla="*/ 0 h 200"/>
                      <a:gd name="T10" fmla="*/ 163 w 180"/>
                      <a:gd name="T11" fmla="*/ 70 h 200"/>
                      <a:gd name="T12" fmla="*/ 75 w 180"/>
                      <a:gd name="T13" fmla="*/ 198 h 200"/>
                      <a:gd name="T14" fmla="*/ 63 w 180"/>
                      <a:gd name="T15" fmla="*/ 200 h 200"/>
                      <a:gd name="T16" fmla="*/ 145 w 180"/>
                      <a:gd name="T17" fmla="*/ 153 h 200"/>
                      <a:gd name="T18" fmla="*/ 118 w 180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0" h="200">
                        <a:moveTo>
                          <a:pt x="0" y="185"/>
                        </a:moveTo>
                        <a:cubicBezTo>
                          <a:pt x="10" y="191"/>
                          <a:pt x="22" y="195"/>
                          <a:pt x="33" y="198"/>
                        </a:cubicBezTo>
                        <a:cubicBezTo>
                          <a:pt x="21" y="195"/>
                          <a:pt x="10" y="191"/>
                          <a:pt x="0" y="185"/>
                        </a:cubicBezTo>
                        <a:moveTo>
                          <a:pt x="118" y="0"/>
                        </a:moveTo>
                        <a:cubicBezTo>
                          <a:pt x="118" y="0"/>
                          <a:pt x="118" y="0"/>
                          <a:pt x="118" y="0"/>
                        </a:cubicBezTo>
                        <a:cubicBezTo>
                          <a:pt x="141" y="16"/>
                          <a:pt x="158" y="40"/>
                          <a:pt x="163" y="70"/>
                        </a:cubicBezTo>
                        <a:cubicBezTo>
                          <a:pt x="174" y="130"/>
                          <a:pt x="134" y="187"/>
                          <a:pt x="75" y="198"/>
                        </a:cubicBezTo>
                        <a:cubicBezTo>
                          <a:pt x="71" y="199"/>
                          <a:pt x="67" y="199"/>
                          <a:pt x="63" y="200"/>
                        </a:cubicBezTo>
                        <a:cubicBezTo>
                          <a:pt x="95" y="197"/>
                          <a:pt x="126" y="181"/>
                          <a:pt x="145" y="153"/>
                        </a:cubicBezTo>
                        <a:cubicBezTo>
                          <a:pt x="180" y="103"/>
                          <a:pt x="168" y="34"/>
                          <a:pt x="118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41"/>
                  <p:cNvSpPr/>
                  <p:nvPr/>
                </p:nvSpPr>
                <p:spPr bwMode="auto">
                  <a:xfrm>
                    <a:off x="11059884" y="9202864"/>
                    <a:ext cx="768348" cy="842433"/>
                  </a:xfrm>
                  <a:custGeom>
                    <a:avLst/>
                    <a:gdLst>
                      <a:gd name="T0" fmla="*/ 126 w 182"/>
                      <a:gd name="T1" fmla="*/ 0 h 200"/>
                      <a:gd name="T2" fmla="*/ 0 w 182"/>
                      <a:gd name="T3" fmla="*/ 180 h 200"/>
                      <a:gd name="T4" fmla="*/ 8 w 182"/>
                      <a:gd name="T5" fmla="*/ 185 h 200"/>
                      <a:gd name="T6" fmla="*/ 41 w 182"/>
                      <a:gd name="T7" fmla="*/ 198 h 200"/>
                      <a:gd name="T8" fmla="*/ 63 w 182"/>
                      <a:gd name="T9" fmla="*/ 200 h 200"/>
                      <a:gd name="T10" fmla="*/ 71 w 182"/>
                      <a:gd name="T11" fmla="*/ 200 h 200"/>
                      <a:gd name="T12" fmla="*/ 83 w 182"/>
                      <a:gd name="T13" fmla="*/ 198 h 200"/>
                      <a:gd name="T14" fmla="*/ 171 w 182"/>
                      <a:gd name="T15" fmla="*/ 70 h 200"/>
                      <a:gd name="T16" fmla="*/ 126 w 182"/>
                      <a:gd name="T17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" h="200">
                        <a:moveTo>
                          <a:pt x="126" y="0"/>
                        </a:moveTo>
                        <a:cubicBezTo>
                          <a:pt x="0" y="180"/>
                          <a:pt x="0" y="180"/>
                          <a:pt x="0" y="180"/>
                        </a:cubicBezTo>
                        <a:cubicBezTo>
                          <a:pt x="3" y="182"/>
                          <a:pt x="5" y="184"/>
                          <a:pt x="8" y="185"/>
                        </a:cubicBezTo>
                        <a:cubicBezTo>
                          <a:pt x="18" y="191"/>
                          <a:pt x="29" y="195"/>
                          <a:pt x="41" y="198"/>
                        </a:cubicBezTo>
                        <a:cubicBezTo>
                          <a:pt x="48" y="199"/>
                          <a:pt x="56" y="200"/>
                          <a:pt x="63" y="200"/>
                        </a:cubicBezTo>
                        <a:cubicBezTo>
                          <a:pt x="66" y="200"/>
                          <a:pt x="68" y="200"/>
                          <a:pt x="71" y="200"/>
                        </a:cubicBezTo>
                        <a:cubicBezTo>
                          <a:pt x="75" y="199"/>
                          <a:pt x="79" y="199"/>
                          <a:pt x="83" y="198"/>
                        </a:cubicBezTo>
                        <a:cubicBezTo>
                          <a:pt x="142" y="187"/>
                          <a:pt x="182" y="130"/>
                          <a:pt x="171" y="70"/>
                        </a:cubicBezTo>
                        <a:cubicBezTo>
                          <a:pt x="166" y="40"/>
                          <a:pt x="149" y="16"/>
                          <a:pt x="126" y="0"/>
                        </a:cubicBezTo>
                      </a:path>
                    </a:pathLst>
                  </a:custGeom>
                  <a:solidFill>
                    <a:srgbClr val="DBD6D6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42"/>
                  <p:cNvSpPr/>
                  <p:nvPr/>
                </p:nvSpPr>
                <p:spPr bwMode="auto">
                  <a:xfrm>
                    <a:off x="11342887" y="10224441"/>
                    <a:ext cx="461432" cy="1297516"/>
                  </a:xfrm>
                  <a:custGeom>
                    <a:avLst/>
                    <a:gdLst>
                      <a:gd name="T0" fmla="*/ 103 w 109"/>
                      <a:gd name="T1" fmla="*/ 256 h 308"/>
                      <a:gd name="T2" fmla="*/ 53 w 109"/>
                      <a:gd name="T3" fmla="*/ 4 h 308"/>
                      <a:gd name="T4" fmla="*/ 48 w 109"/>
                      <a:gd name="T5" fmla="*/ 0 h 308"/>
                      <a:gd name="T6" fmla="*/ 4 w 109"/>
                      <a:gd name="T7" fmla="*/ 8 h 308"/>
                      <a:gd name="T8" fmla="*/ 0 w 109"/>
                      <a:gd name="T9" fmla="*/ 13 h 308"/>
                      <a:gd name="T10" fmla="*/ 42 w 109"/>
                      <a:gd name="T11" fmla="*/ 267 h 308"/>
                      <a:gd name="T12" fmla="*/ 45 w 109"/>
                      <a:gd name="T13" fmla="*/ 280 h 308"/>
                      <a:gd name="T14" fmla="*/ 81 w 109"/>
                      <a:gd name="T15" fmla="*/ 305 h 308"/>
                      <a:gd name="T16" fmla="*/ 106 w 109"/>
                      <a:gd name="T17" fmla="*/ 269 h 308"/>
                      <a:gd name="T18" fmla="*/ 103 w 109"/>
                      <a:gd name="T19" fmla="*/ 25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308">
                        <a:moveTo>
                          <a:pt x="103" y="256"/>
                        </a:moveTo>
                        <a:cubicBezTo>
                          <a:pt x="53" y="4"/>
                          <a:pt x="53" y="4"/>
                          <a:pt x="53" y="4"/>
                        </a:cubicBezTo>
                        <a:cubicBezTo>
                          <a:pt x="53" y="1"/>
                          <a:pt x="51" y="0"/>
                          <a:pt x="48" y="0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2" y="9"/>
                          <a:pt x="0" y="11"/>
                          <a:pt x="0" y="13"/>
                        </a:cubicBezTo>
                        <a:cubicBezTo>
                          <a:pt x="42" y="267"/>
                          <a:pt x="42" y="267"/>
                          <a:pt x="42" y="267"/>
                        </a:cubicBez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48" y="297"/>
                          <a:pt x="64" y="308"/>
                          <a:pt x="81" y="305"/>
                        </a:cubicBezTo>
                        <a:cubicBezTo>
                          <a:pt x="98" y="302"/>
                          <a:pt x="109" y="286"/>
                          <a:pt x="106" y="269"/>
                        </a:cubicBezTo>
                        <a:lnTo>
                          <a:pt x="103" y="256"/>
                        </a:lnTo>
                        <a:close/>
                      </a:path>
                    </a:pathLst>
                  </a:custGeom>
                  <a:solidFill>
                    <a:srgbClr val="21B8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43"/>
                  <p:cNvSpPr/>
                  <p:nvPr/>
                </p:nvSpPr>
                <p:spPr bwMode="auto">
                  <a:xfrm>
                    <a:off x="10846449" y="9102020"/>
                    <a:ext cx="960965" cy="963084"/>
                  </a:xfrm>
                  <a:custGeom>
                    <a:avLst/>
                    <a:gdLst>
                      <a:gd name="T0" fmla="*/ 94 w 228"/>
                      <a:gd name="T1" fmla="*/ 6 h 228"/>
                      <a:gd name="T2" fmla="*/ 94 w 228"/>
                      <a:gd name="T3" fmla="*/ 1 h 228"/>
                      <a:gd name="T4" fmla="*/ 0 w 228"/>
                      <a:gd name="T5" fmla="*/ 114 h 228"/>
                      <a:gd name="T6" fmla="*/ 1 w 228"/>
                      <a:gd name="T7" fmla="*/ 134 h 228"/>
                      <a:gd name="T8" fmla="*/ 114 w 228"/>
                      <a:gd name="T9" fmla="*/ 228 h 228"/>
                      <a:gd name="T10" fmla="*/ 134 w 228"/>
                      <a:gd name="T11" fmla="*/ 226 h 228"/>
                      <a:gd name="T12" fmla="*/ 228 w 228"/>
                      <a:gd name="T13" fmla="*/ 114 h 228"/>
                      <a:gd name="T14" fmla="*/ 226 w 228"/>
                      <a:gd name="T15" fmla="*/ 94 h 228"/>
                      <a:gd name="T16" fmla="*/ 114 w 228"/>
                      <a:gd name="T17" fmla="*/ 0 h 228"/>
                      <a:gd name="T18" fmla="*/ 94 w 228"/>
                      <a:gd name="T19" fmla="*/ 1 h 228"/>
                      <a:gd name="T20" fmla="*/ 94 w 228"/>
                      <a:gd name="T21" fmla="*/ 6 h 228"/>
                      <a:gd name="T22" fmla="*/ 95 w 228"/>
                      <a:gd name="T23" fmla="*/ 10 h 228"/>
                      <a:gd name="T24" fmla="*/ 114 w 228"/>
                      <a:gd name="T25" fmla="*/ 8 h 228"/>
                      <a:gd name="T26" fmla="*/ 218 w 228"/>
                      <a:gd name="T27" fmla="*/ 95 h 228"/>
                      <a:gd name="T28" fmla="*/ 220 w 228"/>
                      <a:gd name="T29" fmla="*/ 114 h 228"/>
                      <a:gd name="T30" fmla="*/ 133 w 228"/>
                      <a:gd name="T31" fmla="*/ 218 h 228"/>
                      <a:gd name="T32" fmla="*/ 114 w 228"/>
                      <a:gd name="T33" fmla="*/ 220 h 228"/>
                      <a:gd name="T34" fmla="*/ 10 w 228"/>
                      <a:gd name="T35" fmla="*/ 133 h 228"/>
                      <a:gd name="T36" fmla="*/ 8 w 228"/>
                      <a:gd name="T37" fmla="*/ 114 h 228"/>
                      <a:gd name="T38" fmla="*/ 95 w 228"/>
                      <a:gd name="T39" fmla="*/ 10 h 228"/>
                      <a:gd name="T40" fmla="*/ 94 w 228"/>
                      <a:gd name="T41" fmla="*/ 6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28" h="228">
                        <a:moveTo>
                          <a:pt x="94" y="6"/>
                        </a:moveTo>
                        <a:cubicBezTo>
                          <a:pt x="94" y="1"/>
                          <a:pt x="94" y="1"/>
                          <a:pt x="94" y="1"/>
                        </a:cubicBezTo>
                        <a:cubicBezTo>
                          <a:pt x="38" y="12"/>
                          <a:pt x="0" y="60"/>
                          <a:pt x="0" y="114"/>
                        </a:cubicBezTo>
                        <a:cubicBezTo>
                          <a:pt x="0" y="121"/>
                          <a:pt x="0" y="127"/>
                          <a:pt x="1" y="134"/>
                        </a:cubicBezTo>
                        <a:cubicBezTo>
                          <a:pt x="12" y="190"/>
                          <a:pt x="60" y="228"/>
                          <a:pt x="114" y="228"/>
                        </a:cubicBezTo>
                        <a:cubicBezTo>
                          <a:pt x="121" y="228"/>
                          <a:pt x="127" y="228"/>
                          <a:pt x="134" y="226"/>
                        </a:cubicBezTo>
                        <a:cubicBezTo>
                          <a:pt x="190" y="216"/>
                          <a:pt x="228" y="168"/>
                          <a:pt x="228" y="114"/>
                        </a:cubicBezTo>
                        <a:cubicBezTo>
                          <a:pt x="228" y="107"/>
                          <a:pt x="228" y="100"/>
                          <a:pt x="226" y="94"/>
                        </a:cubicBezTo>
                        <a:cubicBezTo>
                          <a:pt x="216" y="38"/>
                          <a:pt x="168" y="0"/>
                          <a:pt x="114" y="0"/>
                        </a:cubicBezTo>
                        <a:cubicBezTo>
                          <a:pt x="107" y="0"/>
                          <a:pt x="100" y="0"/>
                          <a:pt x="94" y="1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101" y="9"/>
                          <a:pt x="108" y="8"/>
                          <a:pt x="114" y="8"/>
                        </a:cubicBezTo>
                        <a:cubicBezTo>
                          <a:pt x="164" y="8"/>
                          <a:pt x="209" y="44"/>
                          <a:pt x="218" y="95"/>
                        </a:cubicBezTo>
                        <a:cubicBezTo>
                          <a:pt x="219" y="101"/>
                          <a:pt x="220" y="108"/>
                          <a:pt x="220" y="114"/>
                        </a:cubicBezTo>
                        <a:cubicBezTo>
                          <a:pt x="220" y="164"/>
                          <a:pt x="184" y="209"/>
                          <a:pt x="133" y="218"/>
                        </a:cubicBezTo>
                        <a:cubicBezTo>
                          <a:pt x="126" y="219"/>
                          <a:pt x="120" y="220"/>
                          <a:pt x="114" y="220"/>
                        </a:cubicBezTo>
                        <a:cubicBezTo>
                          <a:pt x="64" y="220"/>
                          <a:pt x="19" y="184"/>
                          <a:pt x="10" y="133"/>
                        </a:cubicBezTo>
                        <a:cubicBezTo>
                          <a:pt x="9" y="126"/>
                          <a:pt x="8" y="120"/>
                          <a:pt x="8" y="114"/>
                        </a:cubicBezTo>
                        <a:cubicBezTo>
                          <a:pt x="8" y="64"/>
                          <a:pt x="44" y="19"/>
                          <a:pt x="95" y="10"/>
                        </a:cubicBezTo>
                        <a:lnTo>
                          <a:pt x="94" y="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Freeform 144"/>
                <p:cNvSpPr>
                  <a:spLocks noEditPoints="1"/>
                </p:cNvSpPr>
                <p:nvPr/>
              </p:nvSpPr>
              <p:spPr bwMode="auto">
                <a:xfrm>
                  <a:off x="10910323" y="3934857"/>
                  <a:ext cx="1240365" cy="1221317"/>
                </a:xfrm>
                <a:custGeom>
                  <a:avLst/>
                  <a:gdLst>
                    <a:gd name="T0" fmla="*/ 121 w 290"/>
                    <a:gd name="T1" fmla="*/ 14 h 290"/>
                    <a:gd name="T2" fmla="*/ 14 w 290"/>
                    <a:gd name="T3" fmla="*/ 169 h 290"/>
                    <a:gd name="T4" fmla="*/ 169 w 290"/>
                    <a:gd name="T5" fmla="*/ 276 h 290"/>
                    <a:gd name="T6" fmla="*/ 276 w 290"/>
                    <a:gd name="T7" fmla="*/ 121 h 290"/>
                    <a:gd name="T8" fmla="*/ 121 w 290"/>
                    <a:gd name="T9" fmla="*/ 14 h 290"/>
                    <a:gd name="T10" fmla="*/ 165 w 290"/>
                    <a:gd name="T11" fmla="*/ 253 h 290"/>
                    <a:gd name="T12" fmla="*/ 37 w 290"/>
                    <a:gd name="T13" fmla="*/ 165 h 290"/>
                    <a:gd name="T14" fmla="*/ 125 w 290"/>
                    <a:gd name="T15" fmla="*/ 37 h 290"/>
                    <a:gd name="T16" fmla="*/ 253 w 290"/>
                    <a:gd name="T17" fmla="*/ 125 h 290"/>
                    <a:gd name="T18" fmla="*/ 165 w 290"/>
                    <a:gd name="T19" fmla="*/ 253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290">
                      <a:moveTo>
                        <a:pt x="121" y="14"/>
                      </a:moveTo>
                      <a:cubicBezTo>
                        <a:pt x="49" y="27"/>
                        <a:pt x="0" y="96"/>
                        <a:pt x="14" y="169"/>
                      </a:cubicBezTo>
                      <a:cubicBezTo>
                        <a:pt x="27" y="241"/>
                        <a:pt x="96" y="290"/>
                        <a:pt x="169" y="276"/>
                      </a:cubicBezTo>
                      <a:cubicBezTo>
                        <a:pt x="241" y="263"/>
                        <a:pt x="290" y="194"/>
                        <a:pt x="276" y="121"/>
                      </a:cubicBezTo>
                      <a:cubicBezTo>
                        <a:pt x="263" y="49"/>
                        <a:pt x="194" y="0"/>
                        <a:pt x="121" y="14"/>
                      </a:cubicBezTo>
                      <a:close/>
                      <a:moveTo>
                        <a:pt x="165" y="253"/>
                      </a:moveTo>
                      <a:cubicBezTo>
                        <a:pt x="105" y="264"/>
                        <a:pt x="48" y="224"/>
                        <a:pt x="37" y="165"/>
                      </a:cubicBezTo>
                      <a:cubicBezTo>
                        <a:pt x="26" y="105"/>
                        <a:pt x="66" y="48"/>
                        <a:pt x="125" y="37"/>
                      </a:cubicBezTo>
                      <a:cubicBezTo>
                        <a:pt x="185" y="26"/>
                        <a:pt x="242" y="66"/>
                        <a:pt x="253" y="125"/>
                      </a:cubicBezTo>
                      <a:cubicBezTo>
                        <a:pt x="264" y="185"/>
                        <a:pt x="224" y="242"/>
                        <a:pt x="165" y="25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127" name="组合 6"/>
              <p:cNvGrpSpPr/>
              <p:nvPr userDrawn="1"/>
            </p:nvGrpSpPr>
            <p:grpSpPr>
              <a:xfrm>
                <a:off x="430510" y="207562"/>
                <a:ext cx="4114201" cy="4454107"/>
                <a:chOff x="430510" y="207562"/>
                <a:chExt cx="4114201" cy="4454107"/>
              </a:xfrm>
            </p:grpSpPr>
            <p:pic>
              <p:nvPicPr>
                <p:cNvPr id="5130" name="图片 9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0510" y="1066209"/>
                  <a:ext cx="4114201" cy="3306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5131" name="图片 10" descr="1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-1920000">
                  <a:off x="1563427" y="207562"/>
                  <a:ext cx="1714024" cy="19064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5132" name="组合 11"/>
                <p:cNvGrpSpPr/>
                <p:nvPr/>
              </p:nvGrpSpPr>
              <p:grpSpPr>
                <a:xfrm rot="6000000">
                  <a:off x="1331569" y="3487053"/>
                  <a:ext cx="1496301" cy="852930"/>
                  <a:chOff x="8510587" y="13255626"/>
                  <a:chExt cx="3071813" cy="1751013"/>
                </a:xfrm>
              </p:grpSpPr>
              <p:sp>
                <p:nvSpPr>
                  <p:cNvPr id="22" name="Freeform 105"/>
                  <p:cNvSpPr>
                    <a:spLocks noEditPoints="1"/>
                  </p:cNvSpPr>
                  <p:nvPr/>
                </p:nvSpPr>
                <p:spPr bwMode="auto">
                  <a:xfrm>
                    <a:off x="8560402" y="13275907"/>
                    <a:ext cx="3021128" cy="1639296"/>
                  </a:xfrm>
                  <a:custGeom>
                    <a:avLst/>
                    <a:gdLst>
                      <a:gd name="T0" fmla="*/ 0 w 711"/>
                      <a:gd name="T1" fmla="*/ 82 h 381"/>
                      <a:gd name="T2" fmla="*/ 675 w 711"/>
                      <a:gd name="T3" fmla="*/ 381 h 381"/>
                      <a:gd name="T4" fmla="*/ 711 w 711"/>
                      <a:gd name="T5" fmla="*/ 299 h 381"/>
                      <a:gd name="T6" fmla="*/ 36 w 711"/>
                      <a:gd name="T7" fmla="*/ 0 h 381"/>
                      <a:gd name="T8" fmla="*/ 0 w 711"/>
                      <a:gd name="T9" fmla="*/ 82 h 381"/>
                      <a:gd name="T10" fmla="*/ 641 w 711"/>
                      <a:gd name="T11" fmla="*/ 317 h 381"/>
                      <a:gd name="T12" fmla="*/ 662 w 711"/>
                      <a:gd name="T13" fmla="*/ 308 h 381"/>
                      <a:gd name="T14" fmla="*/ 671 w 711"/>
                      <a:gd name="T15" fmla="*/ 330 h 381"/>
                      <a:gd name="T16" fmla="*/ 649 w 711"/>
                      <a:gd name="T17" fmla="*/ 338 h 381"/>
                      <a:gd name="T18" fmla="*/ 641 w 711"/>
                      <a:gd name="T19" fmla="*/ 317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11" h="381">
                        <a:moveTo>
                          <a:pt x="0" y="82"/>
                        </a:moveTo>
                        <a:cubicBezTo>
                          <a:pt x="675" y="381"/>
                          <a:pt x="675" y="381"/>
                          <a:pt x="675" y="381"/>
                        </a:cubicBezTo>
                        <a:cubicBezTo>
                          <a:pt x="711" y="299"/>
                          <a:pt x="711" y="299"/>
                          <a:pt x="711" y="299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lnTo>
                          <a:pt x="0" y="82"/>
                        </a:lnTo>
                        <a:close/>
                        <a:moveTo>
                          <a:pt x="641" y="317"/>
                        </a:moveTo>
                        <a:cubicBezTo>
                          <a:pt x="644" y="308"/>
                          <a:pt x="654" y="305"/>
                          <a:pt x="662" y="308"/>
                        </a:cubicBezTo>
                        <a:cubicBezTo>
                          <a:pt x="671" y="312"/>
                          <a:pt x="674" y="322"/>
                          <a:pt x="671" y="330"/>
                        </a:cubicBezTo>
                        <a:cubicBezTo>
                          <a:pt x="667" y="338"/>
                          <a:pt x="657" y="342"/>
                          <a:pt x="649" y="338"/>
                        </a:cubicBezTo>
                        <a:cubicBezTo>
                          <a:pt x="641" y="335"/>
                          <a:pt x="637" y="325"/>
                          <a:pt x="641" y="317"/>
                        </a:cubicBezTo>
                        <a:close/>
                      </a:path>
                    </a:pathLst>
                  </a:custGeom>
                  <a:solidFill>
                    <a:srgbClr val="00D3D3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06"/>
                  <p:cNvSpPr/>
                  <p:nvPr/>
                </p:nvSpPr>
                <p:spPr bwMode="auto">
                  <a:xfrm>
                    <a:off x="10102210" y="13934659"/>
                    <a:ext cx="149916" cy="231393"/>
                  </a:xfrm>
                  <a:custGeom>
                    <a:avLst/>
                    <a:gdLst>
                      <a:gd name="T0" fmla="*/ 0 w 94"/>
                      <a:gd name="T1" fmla="*/ 118 h 137"/>
                      <a:gd name="T2" fmla="*/ 43 w 94"/>
                      <a:gd name="T3" fmla="*/ 137 h 137"/>
                      <a:gd name="T4" fmla="*/ 94 w 94"/>
                      <a:gd name="T5" fmla="*/ 19 h 137"/>
                      <a:gd name="T6" fmla="*/ 54 w 94"/>
                      <a:gd name="T7" fmla="*/ 0 h 137"/>
                      <a:gd name="T8" fmla="*/ 0 w 94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4" y="19"/>
                        </a:lnTo>
                        <a:lnTo>
                          <a:pt x="54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07"/>
                  <p:cNvSpPr/>
                  <p:nvPr/>
                </p:nvSpPr>
                <p:spPr bwMode="auto">
                  <a:xfrm>
                    <a:off x="9933190" y="13828943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2 w 93"/>
                      <a:gd name="T3" fmla="*/ 137 h 137"/>
                      <a:gd name="T4" fmla="*/ 93 w 93"/>
                      <a:gd name="T5" fmla="*/ 19 h 137"/>
                      <a:gd name="T6" fmla="*/ 50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2" y="137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08"/>
                  <p:cNvSpPr/>
                  <p:nvPr/>
                </p:nvSpPr>
                <p:spPr bwMode="auto">
                  <a:xfrm>
                    <a:off x="9765451" y="13795666"/>
                    <a:ext cx="146658" cy="21835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3 w 93"/>
                      <a:gd name="T3" fmla="*/ 137 h 137"/>
                      <a:gd name="T4" fmla="*/ 93 w 93"/>
                      <a:gd name="T5" fmla="*/ 19 h 137"/>
                      <a:gd name="T6" fmla="*/ 51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109"/>
                  <p:cNvSpPr/>
                  <p:nvPr/>
                </p:nvSpPr>
                <p:spPr bwMode="auto">
                  <a:xfrm>
                    <a:off x="9586939" y="13704388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5 h 133"/>
                      <a:gd name="T2" fmla="*/ 40 w 94"/>
                      <a:gd name="T3" fmla="*/ 133 h 133"/>
                      <a:gd name="T4" fmla="*/ 94 w 94"/>
                      <a:gd name="T5" fmla="*/ 19 h 133"/>
                      <a:gd name="T6" fmla="*/ 51 w 94"/>
                      <a:gd name="T7" fmla="*/ 0 h 133"/>
                      <a:gd name="T8" fmla="*/ 0 w 94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5"/>
                        </a:moveTo>
                        <a:lnTo>
                          <a:pt x="40" y="133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110"/>
                  <p:cNvSpPr/>
                  <p:nvPr/>
                </p:nvSpPr>
                <p:spPr bwMode="auto">
                  <a:xfrm>
                    <a:off x="9415363" y="13625821"/>
                    <a:ext cx="146656" cy="228133"/>
                  </a:xfrm>
                  <a:custGeom>
                    <a:avLst/>
                    <a:gdLst>
                      <a:gd name="T0" fmla="*/ 0 w 93"/>
                      <a:gd name="T1" fmla="*/ 115 h 133"/>
                      <a:gd name="T2" fmla="*/ 42 w 93"/>
                      <a:gd name="T3" fmla="*/ 133 h 133"/>
                      <a:gd name="T4" fmla="*/ 93 w 93"/>
                      <a:gd name="T5" fmla="*/ 18 h 133"/>
                      <a:gd name="T6" fmla="*/ 53 w 93"/>
                      <a:gd name="T7" fmla="*/ 0 h 133"/>
                      <a:gd name="T8" fmla="*/ 0 w 93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5"/>
                        </a:moveTo>
                        <a:lnTo>
                          <a:pt x="42" y="133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111"/>
                  <p:cNvSpPr/>
                  <p:nvPr/>
                </p:nvSpPr>
                <p:spPr bwMode="auto">
                  <a:xfrm>
                    <a:off x="9249898" y="13555642"/>
                    <a:ext cx="146656" cy="218356"/>
                  </a:xfrm>
                  <a:custGeom>
                    <a:avLst/>
                    <a:gdLst>
                      <a:gd name="T0" fmla="*/ 0 w 93"/>
                      <a:gd name="T1" fmla="*/ 117 h 136"/>
                      <a:gd name="T2" fmla="*/ 43 w 93"/>
                      <a:gd name="T3" fmla="*/ 136 h 136"/>
                      <a:gd name="T4" fmla="*/ 93 w 93"/>
                      <a:gd name="T5" fmla="*/ 18 h 136"/>
                      <a:gd name="T6" fmla="*/ 53 w 93"/>
                      <a:gd name="T7" fmla="*/ 0 h 136"/>
                      <a:gd name="T8" fmla="*/ 0 w 93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112"/>
                  <p:cNvSpPr/>
                  <p:nvPr/>
                </p:nvSpPr>
                <p:spPr bwMode="auto">
                  <a:xfrm>
                    <a:off x="9069256" y="13470781"/>
                    <a:ext cx="156434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113"/>
                  <p:cNvSpPr/>
                  <p:nvPr/>
                </p:nvSpPr>
                <p:spPr bwMode="auto">
                  <a:xfrm>
                    <a:off x="8910357" y="1337692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114"/>
                  <p:cNvSpPr/>
                  <p:nvPr/>
                </p:nvSpPr>
                <p:spPr bwMode="auto">
                  <a:xfrm>
                    <a:off x="8744632" y="13300539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5 h 134"/>
                      <a:gd name="T2" fmla="*/ 40 w 93"/>
                      <a:gd name="T3" fmla="*/ 134 h 134"/>
                      <a:gd name="T4" fmla="*/ 93 w 93"/>
                      <a:gd name="T5" fmla="*/ 19 h 134"/>
                      <a:gd name="T6" fmla="*/ 50 w 93"/>
                      <a:gd name="T7" fmla="*/ 0 h 134"/>
                      <a:gd name="T8" fmla="*/ 0 w 93"/>
                      <a:gd name="T9" fmla="*/ 11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4">
                        <a:moveTo>
                          <a:pt x="0" y="115"/>
                        </a:moveTo>
                        <a:lnTo>
                          <a:pt x="40" y="134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115"/>
                  <p:cNvSpPr/>
                  <p:nvPr/>
                </p:nvSpPr>
                <p:spPr bwMode="auto">
                  <a:xfrm>
                    <a:off x="10957880" y="14310125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3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3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116"/>
                  <p:cNvSpPr/>
                  <p:nvPr/>
                </p:nvSpPr>
                <p:spPr bwMode="auto">
                  <a:xfrm>
                    <a:off x="10785689" y="14234302"/>
                    <a:ext cx="149916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1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117"/>
                  <p:cNvSpPr/>
                  <p:nvPr/>
                </p:nvSpPr>
                <p:spPr bwMode="auto">
                  <a:xfrm>
                    <a:off x="10613806" y="14158738"/>
                    <a:ext cx="149916" cy="218354"/>
                  </a:xfrm>
                  <a:custGeom>
                    <a:avLst/>
                    <a:gdLst>
                      <a:gd name="T0" fmla="*/ 0 w 94"/>
                      <a:gd name="T1" fmla="*/ 118 h 136"/>
                      <a:gd name="T2" fmla="*/ 43 w 94"/>
                      <a:gd name="T3" fmla="*/ 136 h 136"/>
                      <a:gd name="T4" fmla="*/ 94 w 94"/>
                      <a:gd name="T5" fmla="*/ 19 h 136"/>
                      <a:gd name="T6" fmla="*/ 51 w 94"/>
                      <a:gd name="T7" fmla="*/ 0 h 136"/>
                      <a:gd name="T8" fmla="*/ 0 w 94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118"/>
                  <p:cNvSpPr/>
                  <p:nvPr/>
                </p:nvSpPr>
                <p:spPr bwMode="auto">
                  <a:xfrm>
                    <a:off x="10453175" y="14114492"/>
                    <a:ext cx="146656" cy="211836"/>
                  </a:xfrm>
                  <a:custGeom>
                    <a:avLst/>
                    <a:gdLst>
                      <a:gd name="T0" fmla="*/ 0 w 93"/>
                      <a:gd name="T1" fmla="*/ 114 h 133"/>
                      <a:gd name="T2" fmla="*/ 40 w 93"/>
                      <a:gd name="T3" fmla="*/ 133 h 133"/>
                      <a:gd name="T4" fmla="*/ 93 w 93"/>
                      <a:gd name="T5" fmla="*/ 18 h 133"/>
                      <a:gd name="T6" fmla="*/ 50 w 93"/>
                      <a:gd name="T7" fmla="*/ 0 h 133"/>
                      <a:gd name="T8" fmla="*/ 0 w 93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4"/>
                        </a:moveTo>
                        <a:lnTo>
                          <a:pt x="40" y="133"/>
                        </a:lnTo>
                        <a:lnTo>
                          <a:pt x="93" y="18"/>
                        </a:lnTo>
                        <a:lnTo>
                          <a:pt x="50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119"/>
                  <p:cNvSpPr/>
                  <p:nvPr/>
                </p:nvSpPr>
                <p:spPr bwMode="auto">
                  <a:xfrm>
                    <a:off x="10272868" y="14030172"/>
                    <a:ext cx="149916" cy="211838"/>
                  </a:xfrm>
                  <a:custGeom>
                    <a:avLst/>
                    <a:gdLst>
                      <a:gd name="T0" fmla="*/ 0 w 94"/>
                      <a:gd name="T1" fmla="*/ 114 h 133"/>
                      <a:gd name="T2" fmla="*/ 43 w 94"/>
                      <a:gd name="T3" fmla="*/ 133 h 133"/>
                      <a:gd name="T4" fmla="*/ 94 w 94"/>
                      <a:gd name="T5" fmla="*/ 18 h 133"/>
                      <a:gd name="T6" fmla="*/ 53 w 94"/>
                      <a:gd name="T7" fmla="*/ 0 h 133"/>
                      <a:gd name="T8" fmla="*/ 0 w 94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4"/>
                        </a:moveTo>
                        <a:lnTo>
                          <a:pt x="43" y="133"/>
                        </a:lnTo>
                        <a:lnTo>
                          <a:pt x="94" y="18"/>
                        </a:lnTo>
                        <a:lnTo>
                          <a:pt x="5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20"/>
                  <p:cNvSpPr/>
                  <p:nvPr/>
                </p:nvSpPr>
                <p:spPr bwMode="auto">
                  <a:xfrm>
                    <a:off x="8499800" y="13630454"/>
                    <a:ext cx="2929877" cy="1414422"/>
                  </a:xfrm>
                  <a:custGeom>
                    <a:avLst/>
                    <a:gdLst>
                      <a:gd name="T0" fmla="*/ 0 w 1839"/>
                      <a:gd name="T1" fmla="*/ 85 h 884"/>
                      <a:gd name="T2" fmla="*/ 1801 w 1839"/>
                      <a:gd name="T3" fmla="*/ 884 h 884"/>
                      <a:gd name="T4" fmla="*/ 1839 w 1839"/>
                      <a:gd name="T5" fmla="*/ 799 h 884"/>
                      <a:gd name="T6" fmla="*/ 40 w 1839"/>
                      <a:gd name="T7" fmla="*/ 0 h 884"/>
                      <a:gd name="T8" fmla="*/ 0 w 1839"/>
                      <a:gd name="T9" fmla="*/ 85 h 8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39" h="884">
                        <a:moveTo>
                          <a:pt x="0" y="85"/>
                        </a:moveTo>
                        <a:lnTo>
                          <a:pt x="1801" y="884"/>
                        </a:lnTo>
                        <a:lnTo>
                          <a:pt x="1839" y="799"/>
                        </a:lnTo>
                        <a:lnTo>
                          <a:pt x="4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9AA0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133" name="组合 12"/>
                <p:cNvGrpSpPr>
                  <a:grpSpLocks noChangeAspect="1"/>
                </p:cNvGrpSpPr>
                <p:nvPr/>
              </p:nvGrpSpPr>
              <p:grpSpPr>
                <a:xfrm rot="1440000">
                  <a:off x="1780531" y="3987921"/>
                  <a:ext cx="2023324" cy="275820"/>
                  <a:chOff x="7840662" y="3743961"/>
                  <a:chExt cx="3330575" cy="454025"/>
                </a:xfrm>
              </p:grpSpPr>
              <p:sp>
                <p:nvSpPr>
                  <p:cNvPr id="14" name="Freeform 97"/>
                  <p:cNvSpPr/>
                  <p:nvPr/>
                </p:nvSpPr>
                <p:spPr bwMode="auto">
                  <a:xfrm>
                    <a:off x="8488289" y="3786783"/>
                    <a:ext cx="1988619" cy="358004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E79C5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8"/>
                  <p:cNvSpPr/>
                  <p:nvPr/>
                </p:nvSpPr>
                <p:spPr bwMode="auto">
                  <a:xfrm>
                    <a:off x="8488289" y="3786783"/>
                    <a:ext cx="1988619" cy="358004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9"/>
                  <p:cNvSpPr/>
                  <p:nvPr/>
                </p:nvSpPr>
                <p:spPr bwMode="auto">
                  <a:xfrm>
                    <a:off x="10843317" y="3744850"/>
                    <a:ext cx="326645" cy="452079"/>
                  </a:xfrm>
                  <a:custGeom>
                    <a:avLst/>
                    <a:gdLst>
                      <a:gd name="T0" fmla="*/ 1 w 77"/>
                      <a:gd name="T1" fmla="*/ 19 h 107"/>
                      <a:gd name="T2" fmla="*/ 0 w 77"/>
                      <a:gd name="T3" fmla="*/ 91 h 107"/>
                      <a:gd name="T4" fmla="*/ 74 w 77"/>
                      <a:gd name="T5" fmla="*/ 53 h 107"/>
                      <a:gd name="T6" fmla="*/ 1 w 77"/>
                      <a:gd name="T7" fmla="*/ 19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107">
                        <a:moveTo>
                          <a:pt x="1" y="19"/>
                        </a:move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1"/>
                          <a:pt x="72" y="107"/>
                          <a:pt x="74" y="53"/>
                        </a:cubicBezTo>
                        <a:cubicBezTo>
                          <a:pt x="77" y="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F2798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5137" name="Picture 100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8467725" y="3824924"/>
                    <a:ext cx="2033588" cy="228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8" name="Freeform 101"/>
                  <p:cNvSpPr/>
                  <p:nvPr/>
                </p:nvSpPr>
                <p:spPr bwMode="auto">
                  <a:xfrm>
                    <a:off x="10460196" y="3799156"/>
                    <a:ext cx="431173" cy="360618"/>
                  </a:xfrm>
                  <a:custGeom>
                    <a:avLst/>
                    <a:gdLst>
                      <a:gd name="T0" fmla="*/ 0 w 272"/>
                      <a:gd name="T1" fmla="*/ 235 h 240"/>
                      <a:gd name="T2" fmla="*/ 270 w 272"/>
                      <a:gd name="T3" fmla="*/ 240 h 240"/>
                      <a:gd name="T4" fmla="*/ 272 w 272"/>
                      <a:gd name="T5" fmla="*/ 5 h 240"/>
                      <a:gd name="T6" fmla="*/ 3 w 272"/>
                      <a:gd name="T7" fmla="*/ 0 h 240"/>
                      <a:gd name="T8" fmla="*/ 0 w 272"/>
                      <a:gd name="T9" fmla="*/ 235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240">
                        <a:moveTo>
                          <a:pt x="0" y="235"/>
                        </a:moveTo>
                        <a:lnTo>
                          <a:pt x="270" y="240"/>
                        </a:lnTo>
                        <a:lnTo>
                          <a:pt x="272" y="5"/>
                        </a:lnTo>
                        <a:lnTo>
                          <a:pt x="3" y="0"/>
                        </a:lnTo>
                        <a:lnTo>
                          <a:pt x="0" y="235"/>
                        </a:lnTo>
                        <a:close/>
                      </a:path>
                    </a:pathLst>
                  </a:custGeom>
                  <a:solidFill>
                    <a:srgbClr val="85937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02"/>
                  <p:cNvSpPr/>
                  <p:nvPr/>
                </p:nvSpPr>
                <p:spPr bwMode="auto">
                  <a:xfrm>
                    <a:off x="10471258" y="3946638"/>
                    <a:ext cx="415493" cy="182922"/>
                  </a:xfrm>
                  <a:custGeom>
                    <a:avLst/>
                    <a:gdLst>
                      <a:gd name="T0" fmla="*/ 0 w 262"/>
                      <a:gd name="T1" fmla="*/ 114 h 117"/>
                      <a:gd name="T2" fmla="*/ 262 w 262"/>
                      <a:gd name="T3" fmla="*/ 117 h 117"/>
                      <a:gd name="T4" fmla="*/ 262 w 262"/>
                      <a:gd name="T5" fmla="*/ 5 h 117"/>
                      <a:gd name="T6" fmla="*/ 3 w 262"/>
                      <a:gd name="T7" fmla="*/ 0 h 117"/>
                      <a:gd name="T8" fmla="*/ 0 w 262"/>
                      <a:gd name="T9" fmla="*/ 114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117">
                        <a:moveTo>
                          <a:pt x="0" y="114"/>
                        </a:moveTo>
                        <a:lnTo>
                          <a:pt x="262" y="117"/>
                        </a:lnTo>
                        <a:lnTo>
                          <a:pt x="262" y="5"/>
                        </a:lnTo>
                        <a:lnTo>
                          <a:pt x="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9DA597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03"/>
                  <p:cNvSpPr/>
                  <p:nvPr/>
                </p:nvSpPr>
                <p:spPr bwMode="auto">
                  <a:xfrm>
                    <a:off x="8090936" y="3765155"/>
                    <a:ext cx="397201" cy="342326"/>
                  </a:xfrm>
                  <a:custGeom>
                    <a:avLst/>
                    <a:gdLst>
                      <a:gd name="T0" fmla="*/ 0 w 250"/>
                      <a:gd name="T1" fmla="*/ 133 h 219"/>
                      <a:gd name="T2" fmla="*/ 248 w 250"/>
                      <a:gd name="T3" fmla="*/ 219 h 219"/>
                      <a:gd name="T4" fmla="*/ 250 w 250"/>
                      <a:gd name="T5" fmla="*/ 0 h 219"/>
                      <a:gd name="T6" fmla="*/ 0 w 250"/>
                      <a:gd name="T7" fmla="*/ 64 h 219"/>
                      <a:gd name="T8" fmla="*/ 0 w 250"/>
                      <a:gd name="T9" fmla="*/ 133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219">
                        <a:moveTo>
                          <a:pt x="0" y="133"/>
                        </a:moveTo>
                        <a:lnTo>
                          <a:pt x="248" y="219"/>
                        </a:lnTo>
                        <a:lnTo>
                          <a:pt x="250" y="0"/>
                        </a:lnTo>
                        <a:lnTo>
                          <a:pt x="0" y="64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4B68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4"/>
                  <p:cNvSpPr/>
                  <p:nvPr/>
                </p:nvSpPr>
                <p:spPr bwMode="auto">
                  <a:xfrm>
                    <a:off x="7844226" y="3873897"/>
                    <a:ext cx="248250" cy="101914"/>
                  </a:xfrm>
                  <a:custGeom>
                    <a:avLst/>
                    <a:gdLst>
                      <a:gd name="T0" fmla="*/ 0 w 59"/>
                      <a:gd name="T1" fmla="*/ 13 h 28"/>
                      <a:gd name="T2" fmla="*/ 59 w 59"/>
                      <a:gd name="T3" fmla="*/ 28 h 28"/>
                      <a:gd name="T4" fmla="*/ 59 w 59"/>
                      <a:gd name="T5" fmla="*/ 2 h 28"/>
                      <a:gd name="T6" fmla="*/ 0 w 59"/>
                      <a:gd name="T7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28">
                        <a:moveTo>
                          <a:pt x="0" y="13"/>
                        </a:moveTo>
                        <a:cubicBezTo>
                          <a:pt x="0" y="26"/>
                          <a:pt x="59" y="28"/>
                          <a:pt x="59" y="28"/>
                        </a:cubicBezTo>
                        <a:cubicBezTo>
                          <a:pt x="59" y="2"/>
                          <a:pt x="59" y="2"/>
                          <a:pt x="59" y="2"/>
                        </a:cubicBezTo>
                        <a:cubicBezTo>
                          <a:pt x="59" y="2"/>
                          <a:pt x="0" y="0"/>
                          <a:pt x="0" y="13"/>
                        </a:cubicBezTo>
                        <a:close/>
                      </a:path>
                    </a:pathLst>
                  </a:custGeom>
                  <a:solidFill>
                    <a:srgbClr val="5D5D5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770444" y="2144713"/>
                <a:ext cx="3900483" cy="923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di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400" b="1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方正粗黑繁体" panose="03000509000000000000" charset="-122"/>
                    <a:ea typeface="方正粗黑繁体" panose="03000509000000000000" charset="-122"/>
                    <a:cs typeface="Times New Roman" panose="02020603050405020304" pitchFamily="18" charset="0"/>
                  </a:rPr>
                  <a:t>THANKS</a:t>
                </a:r>
                <a:endParaRPr kumimoji="0" lang="zh-CN" altLang="en-US" sz="5400" b="1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5129" name="图片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518432" y="913572"/>
                <a:ext cx="2045984" cy="108895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9" name="组合 11"/>
          <p:cNvGrpSpPr/>
          <p:nvPr userDrawn="1"/>
        </p:nvGrpSpPr>
        <p:grpSpPr>
          <a:xfrm>
            <a:off x="466725" y="987425"/>
            <a:ext cx="8210550" cy="3641725"/>
            <a:chOff x="251520" y="980207"/>
            <a:chExt cx="8784976" cy="3895800"/>
          </a:xfrm>
        </p:grpSpPr>
        <p:sp>
          <p:nvSpPr>
            <p:cNvPr id="6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圆角矩形 11"/>
            <p:cNvSpPr/>
            <p:nvPr/>
          </p:nvSpPr>
          <p:spPr>
            <a:xfrm>
              <a:off x="377214" y="1088895"/>
              <a:ext cx="8533588" cy="3678423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8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1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2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8.png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19672" y="1491630"/>
            <a:ext cx="6032500" cy="182216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第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1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课时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平行四边形边、角的性质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88" y="42863"/>
            <a:ext cx="2160588" cy="3683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湘教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·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八年级下册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 descr="小网格"/>
          <p:cNvSpPr>
            <a:spLocks noChangeArrowheads="1"/>
          </p:cNvSpPr>
          <p:nvPr/>
        </p:nvSpPr>
        <p:spPr bwMode="auto">
          <a:xfrm>
            <a:off x="381000" y="1183163"/>
            <a:ext cx="8382000" cy="1130246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     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根据定义画一个平行四边形，分别比较平行四边形两组对边的长度、两组对角的大小，由此你能发现什么？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charset="-122"/>
              <a:cs typeface="+mn-cs"/>
            </a:endParaRPr>
          </a:p>
        </p:txBody>
      </p:sp>
      <p:pic>
        <p:nvPicPr>
          <p:cNvPr id="21509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E9ECF6"/>
              </a:clrFrom>
              <a:clrTo>
                <a:srgbClr val="E9EC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6888" y="2672879"/>
            <a:ext cx="3171825" cy="1843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Rectangle 19"/>
          <p:cNvSpPr>
            <a:spLocks noChangeArrowheads="1"/>
          </p:cNvSpPr>
          <p:nvPr/>
        </p:nvSpPr>
        <p:spPr bwMode="auto">
          <a:xfrm>
            <a:off x="424180" y="2673350"/>
            <a:ext cx="5820410" cy="4603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猜想：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平行四边形对边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相等、对角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相等．　　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思想气泡: 云 8"/>
          <p:cNvSpPr/>
          <p:nvPr/>
        </p:nvSpPr>
        <p:spPr>
          <a:xfrm>
            <a:off x="1403350" y="3424758"/>
            <a:ext cx="3673475" cy="904875"/>
          </a:xfrm>
          <a:prstGeom prst="cloudCallout">
            <a:avLst>
              <a:gd name="adj1" fmla="val -28530"/>
              <a:gd name="adj2" fmla="val -93531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怎么证明？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3" y="375116"/>
            <a:ext cx="2397125" cy="6615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8473" y="1068388"/>
            <a:ext cx="3054350" cy="1903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873125" y="608330"/>
            <a:ext cx="4320540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任意画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ea typeface="+mn-ea"/>
                <a:cs typeface="+mn-cs"/>
              </a:rPr>
              <a:t>□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ABCD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，连接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873125" y="1974850"/>
            <a:ext cx="3601095" cy="4972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从而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∠1=∠2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 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3=∠4.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 Box 6"/>
          <p:cNvSpPr txBox="1"/>
          <p:nvPr/>
        </p:nvSpPr>
        <p:spPr>
          <a:xfrm>
            <a:off x="873125" y="1498600"/>
            <a:ext cx="4015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</a:rPr>
              <a:t>所以</a:t>
            </a:r>
            <a:r>
              <a: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AB // DC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BC // AD</a:t>
            </a:r>
            <a:r>
              <a:rPr lang="en-US" altLang="zh-CN" sz="2400" b="1" dirty="0">
                <a:latin typeface="+mn-ea"/>
                <a:ea typeface="+mn-ea"/>
              </a:rPr>
              <a:t>,</a:t>
            </a:r>
            <a:endParaRPr lang="en-US" altLang="zh-CN" sz="2400" b="1" dirty="0">
              <a:latin typeface="+mn-ea"/>
              <a:ea typeface="+mn-ea"/>
            </a:endParaRPr>
          </a:p>
        </p:txBody>
      </p:sp>
      <p:sp>
        <p:nvSpPr>
          <p:cNvPr id="9" name="Rectangle 14" descr="小网格"/>
          <p:cNvSpPr>
            <a:spLocks noChangeArrowheads="1"/>
          </p:cNvSpPr>
          <p:nvPr/>
        </p:nvSpPr>
        <p:spPr bwMode="auto">
          <a:xfrm>
            <a:off x="873125" y="1050925"/>
            <a:ext cx="4761865" cy="4603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因为四边形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ABCD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是平行四边形，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Rectangle 19" descr="小网格"/>
          <p:cNvSpPr>
            <a:spLocks noChangeArrowheads="1"/>
          </p:cNvSpPr>
          <p:nvPr/>
        </p:nvSpPr>
        <p:spPr bwMode="auto">
          <a:xfrm>
            <a:off x="873125" y="2425700"/>
            <a:ext cx="1720343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又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Rectangle 20" descr="小网格"/>
          <p:cNvSpPr>
            <a:spLocks noChangeArrowheads="1"/>
          </p:cNvSpPr>
          <p:nvPr/>
        </p:nvSpPr>
        <p:spPr bwMode="auto">
          <a:xfrm>
            <a:off x="873125" y="3316605"/>
            <a:ext cx="5373370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从而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 = CD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BC = DA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 =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D.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22" descr="小网格"/>
          <p:cNvSpPr>
            <a:spLocks noChangeArrowheads="1"/>
          </p:cNvSpPr>
          <p:nvPr/>
        </p:nvSpPr>
        <p:spPr bwMode="auto">
          <a:xfrm>
            <a:off x="873125" y="2868930"/>
            <a:ext cx="4321176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因此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CDA</a:t>
            </a:r>
            <a:r>
              <a:rPr kumimoji="0" lang="en-US" altLang="zh-CN" sz="24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角边角</a:t>
            </a:r>
            <a:r>
              <a:rPr kumimoji="0" lang="en-US" altLang="zh-CN" sz="24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).</a:t>
            </a:r>
            <a:endParaRPr kumimoji="0" lang="en-US" altLang="zh-CN" sz="24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Text Box 27"/>
          <p:cNvSpPr txBox="1">
            <a:spLocks noChangeArrowheads="1"/>
          </p:cNvSpPr>
          <p:nvPr/>
        </p:nvSpPr>
        <p:spPr bwMode="auto">
          <a:xfrm>
            <a:off x="873125" y="3724275"/>
            <a:ext cx="3265984" cy="4572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又∠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1+∠4 =∠2+∠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 Box 28"/>
          <p:cNvSpPr txBox="1">
            <a:spLocks noChangeArrowheads="1"/>
          </p:cNvSpPr>
          <p:nvPr/>
        </p:nvSpPr>
        <p:spPr bwMode="auto">
          <a:xfrm>
            <a:off x="873125" y="4156075"/>
            <a:ext cx="3930650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因此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BAD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DCB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8888" y="411163"/>
            <a:ext cx="2060575" cy="581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1740643" y="1259324"/>
            <a:ext cx="5842845" cy="1168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平行四边形的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性质定理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+mj-lt"/>
                <a:ea typeface="+mj-ea"/>
              </a:rPr>
              <a:t>平行四边形的对边相等、对角相等</a:t>
            </a:r>
            <a:r>
              <a:rPr lang="en-US" altLang="zh-CN" sz="2800" b="1" dirty="0">
                <a:solidFill>
                  <a:srgbClr val="0000FF"/>
                </a:solidFill>
                <a:latin typeface="+mj-lt"/>
                <a:ea typeface="+mj-ea"/>
              </a:rPr>
              <a:t>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021263" y="2695575"/>
            <a:ext cx="3006725" cy="1714500"/>
            <a:chOff x="676275" y="1520378"/>
            <a:chExt cx="3006577" cy="1714500"/>
          </a:xfrm>
        </p:grpSpPr>
        <p:sp>
          <p:nvSpPr>
            <p:cNvPr id="6" name="平行四边形 5"/>
            <p:cNvSpPr/>
            <p:nvPr/>
          </p:nvSpPr>
          <p:spPr>
            <a:xfrm>
              <a:off x="1095354" y="1904553"/>
              <a:ext cx="2152544" cy="1076325"/>
            </a:xfrm>
            <a:prstGeom prst="parallelogram">
              <a:avLst>
                <a:gd name="adj" fmla="val 53319"/>
              </a:avLst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219173" y="1520378"/>
              <a:ext cx="423841" cy="5635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A</a:t>
              </a:r>
              <a:endParaRPr kumimoji="0" lang="zh-CN" altLang="en-US" sz="28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76275" y="2671316"/>
              <a:ext cx="423841" cy="5635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B</a:t>
              </a:r>
              <a:endParaRPr kumimoji="0" lang="zh-CN" altLang="en-US" sz="28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666902" y="2671316"/>
              <a:ext cx="423841" cy="5635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C</a:t>
              </a:r>
              <a:endParaRPr kumimoji="0" lang="zh-CN" altLang="en-US" sz="28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238374" y="1533078"/>
              <a:ext cx="444478" cy="5635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D</a:t>
              </a:r>
              <a:endParaRPr kumimoji="0" lang="zh-CN" altLang="en-US" sz="28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87450" y="2682875"/>
            <a:ext cx="3813175" cy="1641475"/>
            <a:chOff x="1041400" y="2820988"/>
            <a:chExt cx="3813175" cy="1642111"/>
          </a:xfrm>
        </p:grpSpPr>
        <p:sp>
          <p:nvSpPr>
            <p:cNvPr id="12" name="TextBox 10"/>
            <p:cNvSpPr txBox="1"/>
            <p:nvPr/>
          </p:nvSpPr>
          <p:spPr>
            <a:xfrm>
              <a:off x="1041400" y="3386357"/>
              <a:ext cx="3813175" cy="107674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AB </a:t>
              </a:r>
              <a:r>
                <a:rPr kumimoji="0" lang="en-US" altLang="zh-CN" sz="2800" b="1" kern="1200" cap="none" spc="0" normalizeH="0" baseline="0" noProof="0">
                  <a:latin typeface="+mj-lt"/>
                  <a:ea typeface="黑体" panose="02010609060101010101" charset="-122"/>
                  <a:cs typeface="+mn-cs"/>
                </a:rPr>
                <a:t>= </a:t>
              </a:r>
              <a:r>
                <a:rPr lang="en-US" altLang="zh-CN" sz="2800" b="1" i="1">
                  <a:latin typeface="+mj-lt"/>
                  <a:ea typeface="黑体" panose="02010609060101010101" charset="-122"/>
                </a:rPr>
                <a:t>DC</a:t>
              </a:r>
              <a:r>
                <a:rPr kumimoji="0" lang="zh-CN" altLang="en-US" sz="2800" b="1" kern="1200" cap="none" spc="0" normalizeH="0" baseline="0" noProof="0">
                  <a:latin typeface="+mj-lt"/>
                  <a:ea typeface="黑体" panose="02010609060101010101" charset="-122"/>
                  <a:cs typeface="+mn-cs"/>
                </a:rPr>
                <a:t>，</a:t>
              </a: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BC 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= </a:t>
              </a: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AD</a:t>
              </a:r>
              <a:r>
                <a:rPr kumimoji="0" lang="zh-CN" altLang="en-US" sz="2800" b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；</a:t>
              </a:r>
              <a:endParaRPr kumimoji="0" lang="en-US" altLang="zh-CN" sz="2800" b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∠</a:t>
              </a: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A 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=</a:t>
              </a:r>
              <a:r>
                <a:rPr kumimoji="0" lang="zh-CN" altLang="en-US" sz="2800" b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∠</a:t>
              </a: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C</a:t>
              </a:r>
              <a:r>
                <a:rPr kumimoji="0" lang="zh-CN" altLang="en-US" sz="2800" b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，∠</a:t>
              </a: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B 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=</a:t>
              </a:r>
              <a:r>
                <a:rPr kumimoji="0" lang="zh-CN" altLang="en-US" sz="2800" b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∠</a:t>
              </a: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D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.</a:t>
              </a:r>
              <a:endParaRPr kumimoji="0" lang="zh-CN" altLang="en-US" sz="2800" b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13" name="TextBox 11"/>
            <p:cNvSpPr txBox="1"/>
            <p:nvPr/>
          </p:nvSpPr>
          <p:spPr>
            <a:xfrm>
              <a:off x="1041400" y="2830517"/>
              <a:ext cx="2792413" cy="56060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在                 中：</a:t>
              </a:r>
              <a:endParaRPr kumimoji="0" lang="zh-CN" altLang="en-US" sz="2800" b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  <p:grpSp>
          <p:nvGrpSpPr>
            <p:cNvPr id="23565" name="组合 12"/>
            <p:cNvGrpSpPr/>
            <p:nvPr/>
          </p:nvGrpSpPr>
          <p:grpSpPr>
            <a:xfrm>
              <a:off x="1562100" y="2820988"/>
              <a:ext cx="1536700" cy="565150"/>
              <a:chOff x="5311775" y="4147937"/>
              <a:chExt cx="1535948" cy="564257"/>
            </a:xfrm>
          </p:grpSpPr>
          <p:sp>
            <p:nvSpPr>
              <p:cNvPr id="23566" name="AutoShape 22"/>
              <p:cNvSpPr/>
              <p:nvPr/>
            </p:nvSpPr>
            <p:spPr>
              <a:xfrm>
                <a:off x="5311775" y="4372916"/>
                <a:ext cx="381000" cy="190500"/>
              </a:xfrm>
              <a:prstGeom prst="parallelogram">
                <a:avLst>
                  <a:gd name="adj" fmla="val 50000"/>
                </a:avLst>
              </a:prstGeom>
              <a:noFill/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" name="TextBox 14"/>
              <p:cNvSpPr txBox="1"/>
              <p:nvPr/>
            </p:nvSpPr>
            <p:spPr>
              <a:xfrm>
                <a:off x="5644987" y="4147937"/>
                <a:ext cx="1202736" cy="56447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1" kern="1200" cap="none" spc="0" normalizeH="0" baseline="0" noProof="0" dirty="0">
                    <a:latin typeface="+mj-lt"/>
                    <a:ea typeface="黑体" panose="02010609060101010101" charset="-122"/>
                    <a:cs typeface="+mn-cs"/>
                  </a:rPr>
                  <a:t>ABCD</a:t>
                </a:r>
                <a:endParaRPr kumimoji="0" lang="zh-CN" altLang="en-US" sz="28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/>
          <p:nvPr/>
        </p:nvSpPr>
        <p:spPr>
          <a:xfrm>
            <a:off x="528638" y="267494"/>
            <a:ext cx="7571754" cy="1684244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en-US" altLang="zh-CN" sz="2400" b="1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如图，四边形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ABCD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和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BCEF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均为平行四边形，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BF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与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CD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相交于点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G</a:t>
            </a:r>
            <a:r>
              <a:rPr lang="zh-CN" altLang="en-US" sz="2400" b="1" dirty="0"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AD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= 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，∠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= 65°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，∠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E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= 33°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，求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EF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和∠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BGC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zh-CN" sz="24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" name="Rectangle 10" descr="小网格"/>
          <p:cNvSpPr>
            <a:spLocks noChangeArrowheads="1"/>
          </p:cNvSpPr>
          <p:nvPr/>
        </p:nvSpPr>
        <p:spPr bwMode="auto">
          <a:xfrm>
            <a:off x="859790" y="1971675"/>
            <a:ext cx="5450205" cy="11988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因为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四边形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ABCD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是平行四边形，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所以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BC = AD =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1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=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 =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65°.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Rectangle 12" descr="小网格"/>
          <p:cNvSpPr>
            <a:spLocks noChangeArrowheads="1"/>
          </p:cNvSpPr>
          <p:nvPr/>
        </p:nvSpPr>
        <p:spPr bwMode="auto">
          <a:xfrm>
            <a:off x="859790" y="3100705"/>
            <a:ext cx="5479415" cy="11988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因为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四边形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BCEF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是平行四边形，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所以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EF = BC =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2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=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E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= 33°.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Rectangle 14" descr="小网格"/>
          <p:cNvSpPr>
            <a:spLocks noChangeArrowheads="1"/>
          </p:cNvSpPr>
          <p:nvPr/>
        </p:nvSpPr>
        <p:spPr bwMode="auto">
          <a:xfrm>
            <a:off x="859815" y="4227735"/>
            <a:ext cx="7207250" cy="64516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于是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在△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BGC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中，∠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BGC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= 180°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－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∠1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－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∠2 = 82°.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Rectangle 16" descr="小网格"/>
          <p:cNvSpPr>
            <a:spLocks noChangeArrowheads="1"/>
          </p:cNvSpPr>
          <p:nvPr/>
        </p:nvSpPr>
        <p:spPr bwMode="auto">
          <a:xfrm>
            <a:off x="487363" y="1957610"/>
            <a:ext cx="493713" cy="5762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解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4585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1388" y="2117725"/>
            <a:ext cx="2921000" cy="1735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/>
          <p:nvPr/>
        </p:nvSpPr>
        <p:spPr>
          <a:xfrm>
            <a:off x="468313" y="556260"/>
            <a:ext cx="7696200" cy="11303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en-US" altLang="zh-CN" sz="2400" b="1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如图，直线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l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与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l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平行，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CD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是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l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与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l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之间的任意两条平行线段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试问：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与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CD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是否相等？为什么？</a:t>
            </a:r>
            <a:endParaRPr lang="zh-CN" altLang="zh-CN" sz="24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" name="Rectangle 26" descr="小网格"/>
          <p:cNvSpPr/>
          <p:nvPr/>
        </p:nvSpPr>
        <p:spPr>
          <a:xfrm>
            <a:off x="1193800" y="3455035"/>
            <a:ext cx="187515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因此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  <a:ea typeface="+mn-ea"/>
              </a:rPr>
              <a:t>AB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n-ea"/>
              </a:rPr>
              <a:t>=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  <a:ea typeface="+mn-ea"/>
              </a:rPr>
              <a:t>CD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n-ea"/>
              </a:rPr>
              <a:t>.</a:t>
            </a:r>
            <a:endParaRPr lang="en-US" altLang="zh-CN" sz="24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grpSp>
        <p:nvGrpSpPr>
          <p:cNvPr id="4" name="Group 41"/>
          <p:cNvGrpSpPr/>
          <p:nvPr/>
        </p:nvGrpSpPr>
        <p:grpSpPr>
          <a:xfrm>
            <a:off x="457200" y="2069148"/>
            <a:ext cx="5186364" cy="1198563"/>
            <a:chOff x="384" y="1824"/>
            <a:chExt cx="3267" cy="755"/>
          </a:xfrm>
        </p:grpSpPr>
        <p:sp>
          <p:nvSpPr>
            <p:cNvPr id="25609" name="Rectangle 39" descr="小网格"/>
            <p:cNvSpPr/>
            <p:nvPr/>
          </p:nvSpPr>
          <p:spPr>
            <a:xfrm>
              <a:off x="844" y="1824"/>
              <a:ext cx="2807" cy="7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0000FF"/>
                  </a:solidFill>
                  <a:latin typeface="+mn-lt"/>
                  <a:ea typeface="+mn-ea"/>
                </a:rPr>
                <a:t>因为 </a:t>
              </a:r>
              <a:r>
                <a:rPr lang="en-US" altLang="zh-CN" sz="2400" b="1" i="1" dirty="0">
                  <a:solidFill>
                    <a:srgbClr val="0000FF"/>
                  </a:solidFill>
                  <a:latin typeface="+mn-lt"/>
                  <a:ea typeface="+mn-ea"/>
                </a:rPr>
                <a:t>l</a:t>
              </a:r>
              <a:r>
                <a:rPr lang="en-US" altLang="zh-CN" sz="2400" b="1" baseline="-25000" dirty="0">
                  <a:solidFill>
                    <a:srgbClr val="0000FF"/>
                  </a:solidFill>
                  <a:latin typeface="+mn-lt"/>
                  <a:ea typeface="+mn-ea"/>
                </a:rPr>
                <a:t>1</a:t>
              </a:r>
              <a:r>
                <a:rPr lang="en-US" altLang="zh-CN" sz="2400" b="1" dirty="0">
                  <a:solidFill>
                    <a:srgbClr val="0000FF"/>
                  </a:solidFill>
                  <a:latin typeface="+mn-lt"/>
                  <a:ea typeface="+mn-ea"/>
                </a:rPr>
                <a:t> </a:t>
              </a:r>
              <a:r>
                <a:rPr lang="en-US" altLang="zh-CN" sz="2400" b="1" i="1" dirty="0">
                  <a:solidFill>
                    <a:srgbClr val="0000FF"/>
                  </a:solidFill>
                  <a:latin typeface="+mn-lt"/>
                  <a:ea typeface="+mn-ea"/>
                </a:rPr>
                <a:t>//</a:t>
              </a:r>
              <a:r>
                <a:rPr lang="en-US" altLang="zh-CN" sz="2400" b="1" dirty="0">
                  <a:solidFill>
                    <a:srgbClr val="0000FF"/>
                  </a:solidFill>
                  <a:latin typeface="+mn-lt"/>
                  <a:ea typeface="+mn-ea"/>
                </a:rPr>
                <a:t> </a:t>
              </a:r>
              <a:r>
                <a:rPr lang="en-US" altLang="zh-CN" sz="2400" b="1" i="1" dirty="0">
                  <a:solidFill>
                    <a:srgbClr val="0000FF"/>
                  </a:solidFill>
                  <a:latin typeface="+mn-lt"/>
                  <a:ea typeface="+mn-ea"/>
                </a:rPr>
                <a:t>l</a:t>
              </a:r>
              <a:r>
                <a:rPr lang="en-US" altLang="zh-CN" sz="2400" b="1" baseline="-25000" dirty="0">
                  <a:solidFill>
                    <a:srgbClr val="0000FF"/>
                  </a:solidFill>
                  <a:latin typeface="+mn-lt"/>
                  <a:ea typeface="+mn-ea"/>
                </a:rPr>
                <a:t>2</a:t>
              </a:r>
              <a:r>
                <a:rPr lang="zh-CN" altLang="en-US" sz="2400" b="1" dirty="0">
                  <a:solidFill>
                    <a:srgbClr val="0000FF"/>
                  </a:solidFill>
                  <a:latin typeface="+mn-lt"/>
                  <a:ea typeface="+mn-ea"/>
                </a:rPr>
                <a:t>，</a:t>
              </a:r>
              <a:r>
                <a:rPr lang="en-US" altLang="zh-CN" sz="2400" b="1" i="1" dirty="0">
                  <a:solidFill>
                    <a:srgbClr val="0000FF"/>
                  </a:solidFill>
                  <a:latin typeface="+mn-lt"/>
                  <a:ea typeface="+mn-ea"/>
                </a:rPr>
                <a:t>AB // CD</a:t>
              </a:r>
              <a:r>
                <a:rPr lang="zh-CN" altLang="en-US" sz="2400" b="1" dirty="0">
                  <a:solidFill>
                    <a:srgbClr val="0000FF"/>
                  </a:solidFill>
                  <a:latin typeface="+mn-lt"/>
                  <a:ea typeface="+mn-ea"/>
                </a:rPr>
                <a:t>，</a:t>
              </a:r>
              <a:endParaRPr lang="zh-CN" altLang="en-US" sz="2400" b="1" dirty="0">
                <a:solidFill>
                  <a:srgbClr val="0000FF"/>
                </a:solidFill>
                <a:latin typeface="+mn-lt"/>
                <a:ea typeface="+mn-ea"/>
              </a:endParaRPr>
            </a:p>
            <a:p>
              <a:endParaRPr lang="zh-CN" altLang="en-US" sz="2400" b="1" dirty="0">
                <a:solidFill>
                  <a:srgbClr val="0000FF"/>
                </a:solidFill>
                <a:latin typeface="+mn-lt"/>
                <a:ea typeface="+mn-ea"/>
              </a:endParaRPr>
            </a:p>
            <a:p>
              <a:r>
                <a:rPr lang="zh-CN" altLang="en-US" sz="2400" b="1" dirty="0">
                  <a:solidFill>
                    <a:srgbClr val="0000FF"/>
                  </a:solidFill>
                  <a:latin typeface="+mn-lt"/>
                  <a:ea typeface="+mn-ea"/>
                </a:rPr>
                <a:t>所以四边形</a:t>
              </a:r>
              <a:r>
                <a:rPr lang="en-US" altLang="zh-CN" sz="2400" b="1" i="1" dirty="0">
                  <a:solidFill>
                    <a:srgbClr val="0000FF"/>
                  </a:solidFill>
                  <a:latin typeface="+mn-lt"/>
                  <a:ea typeface="+mn-ea"/>
                </a:rPr>
                <a:t>ABDC</a:t>
              </a:r>
              <a:r>
                <a:rPr lang="zh-CN" altLang="en-US" sz="2400" b="1" dirty="0">
                  <a:solidFill>
                    <a:srgbClr val="0000FF"/>
                  </a:solidFill>
                  <a:latin typeface="+mn-lt"/>
                  <a:ea typeface="+mn-ea"/>
                </a:rPr>
                <a:t>是平行四边形</a:t>
              </a:r>
              <a:r>
                <a:rPr lang="en-US" altLang="zh-CN" sz="2400" b="1" dirty="0">
                  <a:solidFill>
                    <a:srgbClr val="0000FF"/>
                  </a:solidFill>
                  <a:latin typeface="+mn-lt"/>
                  <a:ea typeface="+mn-ea"/>
                </a:rPr>
                <a:t>.</a:t>
              </a:r>
              <a:endParaRPr lang="zh-CN" altLang="zh-CN" sz="2400" b="1" dirty="0">
                <a:solidFill>
                  <a:srgbClr val="0000FF"/>
                </a:solidFill>
                <a:latin typeface="+mn-lt"/>
                <a:ea typeface="+mn-ea"/>
              </a:endParaRPr>
            </a:p>
          </p:txBody>
        </p:sp>
        <p:sp>
          <p:nvSpPr>
            <p:cNvPr id="25610" name="Rectangle 40" descr="小网格"/>
            <p:cNvSpPr/>
            <p:nvPr/>
          </p:nvSpPr>
          <p:spPr>
            <a:xfrm>
              <a:off x="384" y="1824"/>
              <a:ext cx="317" cy="2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500" b="1" dirty="0">
                  <a:solidFill>
                    <a:srgbClr val="00B0F0"/>
                  </a:solidFill>
                  <a:latin typeface="+mn-lt"/>
                  <a:ea typeface="+mn-ea"/>
                </a:rPr>
                <a:t>解</a:t>
              </a:r>
              <a:endParaRPr lang="zh-CN" altLang="en-US" sz="2500" b="1" dirty="0">
                <a:solidFill>
                  <a:srgbClr val="00B0F0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25606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08650" y="1778635"/>
            <a:ext cx="2967038" cy="2070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1331913" y="4073526"/>
            <a:ext cx="5886450" cy="521970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 anchor="ctr" anchorCtr="0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</a:rPr>
              <a:t>夹在两条平行线间的平行线段相等</a:t>
            </a:r>
            <a:r>
              <a:rPr lang="en-US" altLang="zh-CN" sz="2800" b="1" dirty="0">
                <a:latin typeface="楷体" panose="02010609060101010101" pitchFamily="49" charset="-122"/>
              </a:rPr>
              <a:t>.</a:t>
            </a:r>
            <a:endParaRPr lang="en-US" altLang="zh-CN" sz="2800" b="1" dirty="0">
              <a:latin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Text Box 2"/>
          <p:cNvSpPr txBox="1"/>
          <p:nvPr/>
        </p:nvSpPr>
        <p:spPr>
          <a:xfrm>
            <a:off x="468313" y="1131590"/>
            <a:ext cx="8229600" cy="113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1. 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如图，</a:t>
            </a:r>
            <a:r>
              <a:rPr lang="en-US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□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ABCD 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的一个外角为 38°，求∠</a:t>
            </a:r>
            <a:r>
              <a:rPr lang="en-US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，∠</a:t>
            </a:r>
            <a:r>
              <a:rPr lang="en-US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   </a:t>
            </a:r>
            <a:endParaRPr lang="en-US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∠</a:t>
            </a:r>
            <a:r>
              <a:rPr lang="en-US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BCD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，∠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 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的度数.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6629" name="文本框 9"/>
          <p:cNvSpPr txBox="1"/>
          <p:nvPr/>
        </p:nvSpPr>
        <p:spPr>
          <a:xfrm flipH="1">
            <a:off x="3708399" y="1851670"/>
            <a:ext cx="2951832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P10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练习 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899795" y="2211710"/>
            <a:ext cx="5501640" cy="26752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解： 在</a:t>
            </a:r>
            <a:r>
              <a:rPr lang="zh-CN" altLang="en-US" sz="24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sym typeface="+mn-ea"/>
              </a:rPr>
              <a:t>□</a:t>
            </a:r>
            <a:r>
              <a:rPr lang="en-US" altLang="zh-CN" sz="24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sym typeface="+mn-ea"/>
              </a:rPr>
              <a:t>ABCD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sym typeface="+mn-ea"/>
              </a:rPr>
              <a:t>中，</a:t>
            </a:r>
            <a:r>
              <a:rPr lang="en-US" altLang="zh-CN" sz="24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sym typeface="+mn-ea"/>
              </a:rPr>
              <a:t>AB // DC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sym typeface="+mn-ea"/>
              </a:rPr>
              <a:t>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∴</a:t>
            </a:r>
            <a:r>
              <a:rPr lang="en-US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sym typeface="+mn-ea"/>
              </a:rPr>
              <a:t>∠</a:t>
            </a:r>
            <a:r>
              <a:rPr lang="en-US" altLang="en-US" sz="24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sym typeface="+mn-ea"/>
              </a:rPr>
              <a:t>B</a:t>
            </a:r>
            <a:r>
              <a:rPr lang="en-US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sym typeface="+mn-ea"/>
              </a:rPr>
              <a:t>=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∠</a:t>
            </a:r>
            <a:r>
              <a:rPr kumimoji="0" lang="en-US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DCE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=38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°，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∴</a:t>
            </a:r>
            <a:r>
              <a:rPr lang="en-US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sym typeface="+mn-ea"/>
              </a:rPr>
              <a:t>∠</a:t>
            </a:r>
            <a:r>
              <a:rPr lang="en-US" altLang="en-US" sz="24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sym typeface="+mn-ea"/>
              </a:rPr>
              <a:t>D</a:t>
            </a:r>
            <a:r>
              <a:rPr lang="en-US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sym typeface="+mn-ea"/>
              </a:rPr>
              <a:t>=∠</a:t>
            </a:r>
            <a:r>
              <a:rPr lang="en-US" altLang="en-US" sz="24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sym typeface="+mn-ea"/>
              </a:rPr>
              <a:t>B</a:t>
            </a:r>
            <a:r>
              <a:rPr lang="en-US" altLang="zh-CN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sym typeface="+mn-ea"/>
              </a:rPr>
              <a:t>=38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sym typeface="+mn-ea"/>
              </a:rPr>
              <a:t>°</a:t>
            </a:r>
            <a:r>
              <a:rPr lang="en-US" altLang="zh-CN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sym typeface="+mn-ea"/>
              </a:rPr>
              <a:t>.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∵</a:t>
            </a:r>
            <a:r>
              <a:rPr lang="en-US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sym typeface="+mn-ea"/>
              </a:rPr>
              <a:t>∠</a:t>
            </a:r>
            <a:r>
              <a:rPr lang="en-US" altLang="en-US" sz="24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sym typeface="+mn-ea"/>
              </a:rPr>
              <a:t>BCD</a:t>
            </a:r>
            <a:r>
              <a:rPr lang="en-US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sym typeface="+mn-ea"/>
              </a:rPr>
              <a:t>+∠</a:t>
            </a:r>
            <a:r>
              <a:rPr lang="en-US" altLang="en-US" sz="24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sym typeface="+mn-ea"/>
              </a:rPr>
              <a:t>DCE</a:t>
            </a:r>
            <a:r>
              <a:rPr lang="en-US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sym typeface="+mn-ea"/>
              </a:rPr>
              <a:t>=180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sym typeface="+mn-ea"/>
              </a:rPr>
              <a:t>°，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∴∠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=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∠</a:t>
            </a:r>
            <a:r>
              <a:rPr lang="en-US" altLang="zh-CN" sz="24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sym typeface="+mn-ea"/>
              </a:rPr>
              <a:t>BCD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=180°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－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38°=142°.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pic>
        <p:nvPicPr>
          <p:cNvPr id="26631" name="Picture 15" descr="平行四边形-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9700" y="2427288"/>
            <a:ext cx="3429000" cy="159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630" y="470790"/>
            <a:ext cx="2305730" cy="647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4"/>
          <p:cNvSpPr txBox="1"/>
          <p:nvPr/>
        </p:nvSpPr>
        <p:spPr>
          <a:xfrm>
            <a:off x="395288" y="768851"/>
            <a:ext cx="8291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在 </a:t>
            </a:r>
            <a:r>
              <a:rPr lang="en-US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□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ABCD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中，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68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°，</a:t>
            </a:r>
            <a:r>
              <a:rPr lang="en-US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BE 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平分∠</a:t>
            </a:r>
            <a:r>
              <a:rPr lang="en-US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  </a:t>
            </a:r>
            <a:endParaRPr lang="en-US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交 </a:t>
            </a:r>
            <a:r>
              <a:rPr lang="en-US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AD </a:t>
            </a:r>
            <a:r>
              <a:rPr lang="en-US" alt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于点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E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，如图所示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若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2 cm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ED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1 cm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求：</a:t>
            </a:r>
            <a:endParaRPr lang="en-US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）∠</a:t>
            </a:r>
            <a:r>
              <a:rPr lang="en-US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，∠</a:t>
            </a:r>
            <a:r>
              <a:rPr lang="en-US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，∠</a:t>
            </a:r>
            <a:r>
              <a:rPr lang="en-US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 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的度数；</a:t>
            </a:r>
            <a:endParaRPr lang="en-US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） </a:t>
            </a:r>
            <a:r>
              <a:rPr lang="en-US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□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ABCD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的周长.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468313" y="3170238"/>
            <a:ext cx="6553200" cy="119888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（1）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解： 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∠</a:t>
            </a:r>
            <a:r>
              <a:rPr kumimoji="0" lang="en-US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112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∠</a:t>
            </a:r>
            <a:r>
              <a:rPr kumimoji="0" lang="en-US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112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 =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68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°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9"/>
          <p:cNvSpPr txBox="1"/>
          <p:nvPr/>
        </p:nvSpPr>
        <p:spPr>
          <a:xfrm flipH="1">
            <a:off x="4541044" y="605110"/>
            <a:ext cx="2951832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P10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练习 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724525" y="2266950"/>
            <a:ext cx="3044190" cy="1672590"/>
            <a:chOff x="9015" y="3570"/>
            <a:chExt cx="4794" cy="2634"/>
          </a:xfrm>
        </p:grpSpPr>
        <p:pic>
          <p:nvPicPr>
            <p:cNvPr id="27651" name="Picture 10" descr="平行四边形-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015" y="3570"/>
              <a:ext cx="4795" cy="263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3" name="直接连接符 2"/>
            <p:cNvCxnSpPr/>
            <p:nvPr/>
          </p:nvCxnSpPr>
          <p:spPr>
            <a:xfrm flipV="1">
              <a:off x="9364" y="3980"/>
              <a:ext cx="3000" cy="2020"/>
            </a:xfrm>
            <a:prstGeom prst="line">
              <a:avLst/>
            </a:prstGeom>
            <a:ln w="19050" cap="rnd">
              <a:solidFill>
                <a:srgbClr val="0C489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 descr="小网格"/>
          <p:cNvSpPr>
            <a:spLocks noChangeArrowheads="1"/>
          </p:cNvSpPr>
          <p:nvPr/>
        </p:nvSpPr>
        <p:spPr bwMode="auto">
          <a:xfrm>
            <a:off x="1325245" y="1734185"/>
            <a:ext cx="3409315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∴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AE = AB =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2 cm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Rectangle 7" descr="小网格"/>
          <p:cNvSpPr>
            <a:spLocks noChangeArrowheads="1"/>
          </p:cNvSpPr>
          <p:nvPr/>
        </p:nvSpPr>
        <p:spPr bwMode="auto">
          <a:xfrm>
            <a:off x="1325245" y="2262505"/>
            <a:ext cx="5398135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∴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AD = AE + ED =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2 + 1 = 3 (cm).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Rectangle 10" descr="小网格"/>
          <p:cNvSpPr>
            <a:spLocks noChangeArrowheads="1"/>
          </p:cNvSpPr>
          <p:nvPr/>
        </p:nvSpPr>
        <p:spPr bwMode="auto">
          <a:xfrm>
            <a:off x="1325245" y="2790825"/>
            <a:ext cx="4781550" cy="16840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∴</a:t>
            </a:r>
            <a:r>
              <a:rPr kumimoji="0" lang="en-US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□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ABCD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的周长</a:t>
            </a:r>
            <a:endParaRPr kumimoji="0" lang="en-US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    =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2 (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AD+ AB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)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    = 2×(3+2) = 10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(cm).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Rectangle 13" descr="小网格"/>
          <p:cNvSpPr>
            <a:spLocks noChangeArrowheads="1"/>
          </p:cNvSpPr>
          <p:nvPr/>
        </p:nvSpPr>
        <p:spPr bwMode="auto">
          <a:xfrm>
            <a:off x="323215" y="680085"/>
            <a:ext cx="6400165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2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）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解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∵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AD // BC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BE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平分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ABC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Rectangle 13" descr="小网格"/>
          <p:cNvSpPr>
            <a:spLocks noChangeArrowheads="1"/>
          </p:cNvSpPr>
          <p:nvPr/>
        </p:nvSpPr>
        <p:spPr bwMode="auto">
          <a:xfrm>
            <a:off x="1325245" y="1207135"/>
            <a:ext cx="4060825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∴∠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AEB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=∠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ABE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.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724525" y="2266950"/>
            <a:ext cx="3044190" cy="1672590"/>
            <a:chOff x="9015" y="3570"/>
            <a:chExt cx="4794" cy="2634"/>
          </a:xfrm>
        </p:grpSpPr>
        <p:pic>
          <p:nvPicPr>
            <p:cNvPr id="27651" name="Picture 10" descr="平行四边形-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015" y="3570"/>
              <a:ext cx="4795" cy="263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3" name="直接连接符 2"/>
            <p:cNvCxnSpPr/>
            <p:nvPr/>
          </p:nvCxnSpPr>
          <p:spPr>
            <a:xfrm flipV="1">
              <a:off x="9364" y="3980"/>
              <a:ext cx="3000" cy="2020"/>
            </a:xfrm>
            <a:prstGeom prst="line">
              <a:avLst/>
            </a:prstGeom>
            <a:ln w="19050" cap="rnd">
              <a:solidFill>
                <a:srgbClr val="0C489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2" grpId="1"/>
      <p:bldP spid="2" grpId="0"/>
      <p:bldP spid="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1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随堂练习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27652" name="文本框 4"/>
          <p:cNvSpPr txBox="1">
            <a:spLocks noChangeArrowheads="1"/>
          </p:cNvSpPr>
          <p:nvPr/>
        </p:nvSpPr>
        <p:spPr bwMode="auto">
          <a:xfrm>
            <a:off x="467544" y="1204913"/>
            <a:ext cx="8209284" cy="27922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如图，在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□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ABCD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中，下列各式不一定正确的是（       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      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．∠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＋∠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＝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180°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      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．∠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＋∠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＝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180°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      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．∠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＋∠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＝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180°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      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．∠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＋∠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＝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</a:rPr>
              <a:t>180°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11728" y="1318965"/>
            <a:ext cx="620712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970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338" y="1958975"/>
            <a:ext cx="3160712" cy="1806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1"/>
          <p:cNvSpPr txBox="1"/>
          <p:nvPr/>
        </p:nvSpPr>
        <p:spPr>
          <a:xfrm>
            <a:off x="827088" y="1076325"/>
            <a:ext cx="7849368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2.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在</a:t>
            </a:r>
            <a:r>
              <a:rPr lang="zh-CN" altLang="en-US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□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ABCD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中，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∠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的平分线把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BC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边分成长度是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3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和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4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的两部分，则平行四边形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ABCD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的周长是（         ）</a:t>
            </a:r>
            <a:endParaRPr lang="en-US" altLang="zh-CN" sz="24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    A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．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22                             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．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20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    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．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22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或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20                     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D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．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18</a:t>
            </a:r>
            <a:endParaRPr lang="zh-CN" altLang="en-US" sz="2400" b="1" baseline="30000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46290" y="1776730"/>
            <a:ext cx="620713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71285" y="2618423"/>
            <a:ext cx="1678940" cy="521970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 wrap="square" anchor="ctr" anchorCtr="0">
            <a:spAutoFit/>
          </a:bodyPr>
          <a:p>
            <a:pPr algn="ctr"/>
            <a:r>
              <a:rPr lang="zh-CN" altLang="en-US" sz="2800" b="1" dirty="0">
                <a:latin typeface="楷体" panose="02010609060101010101" pitchFamily="49" charset="-122"/>
              </a:rPr>
              <a:t>分类讨论</a:t>
            </a:r>
            <a:endParaRPr lang="zh-CN" altLang="en-US" sz="2800" b="1" dirty="0">
              <a:latin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8" descr="小网格"/>
          <p:cNvSpPr>
            <a:spLocks noChangeArrowheads="1"/>
          </p:cNvSpPr>
          <p:nvPr/>
        </p:nvSpPr>
        <p:spPr bwMode="auto">
          <a:xfrm>
            <a:off x="755576" y="1423037"/>
            <a:ext cx="7402190" cy="107670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       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从下图中分别抽象出一个平行四边形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.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这两个平行四边形的对边分别平行吗？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charset="-122"/>
              <a:cs typeface="+mn-cs"/>
            </a:endParaRPr>
          </a:p>
        </p:txBody>
      </p:sp>
      <p:pic>
        <p:nvPicPr>
          <p:cNvPr id="1843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608" y="2549795"/>
            <a:ext cx="3009960" cy="214724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1000" y="2549795"/>
            <a:ext cx="2352000" cy="215952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0432" y="2562080"/>
            <a:ext cx="1769119" cy="214724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任意多边形: 形状 6"/>
          <p:cNvSpPr/>
          <p:nvPr/>
        </p:nvSpPr>
        <p:spPr>
          <a:xfrm>
            <a:off x="5426038" y="3333361"/>
            <a:ext cx="509168" cy="593193"/>
          </a:xfrm>
          <a:custGeom>
            <a:avLst/>
            <a:gdLst>
              <a:gd name="connsiteX0" fmla="*/ 194982 w 591670"/>
              <a:gd name="connsiteY0" fmla="*/ 0 h 705970"/>
              <a:gd name="connsiteX1" fmla="*/ 591670 w 591670"/>
              <a:gd name="connsiteY1" fmla="*/ 322729 h 705970"/>
              <a:gd name="connsiteX2" fmla="*/ 396688 w 591670"/>
              <a:gd name="connsiteY2" fmla="*/ 705970 h 705970"/>
              <a:gd name="connsiteX3" fmla="*/ 0 w 591670"/>
              <a:gd name="connsiteY3" fmla="*/ 383241 h 705970"/>
              <a:gd name="connsiteX4" fmla="*/ 194982 w 591670"/>
              <a:gd name="connsiteY4" fmla="*/ 0 h 705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1670" h="705970">
                <a:moveTo>
                  <a:pt x="194982" y="0"/>
                </a:moveTo>
                <a:lnTo>
                  <a:pt x="591670" y="322729"/>
                </a:lnTo>
                <a:lnTo>
                  <a:pt x="396688" y="705970"/>
                </a:lnTo>
                <a:lnTo>
                  <a:pt x="0" y="383241"/>
                </a:lnTo>
                <a:lnTo>
                  <a:pt x="194982" y="0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任意多边形: 形状 8"/>
          <p:cNvSpPr/>
          <p:nvPr/>
        </p:nvSpPr>
        <p:spPr>
          <a:xfrm>
            <a:off x="7429183" y="2975020"/>
            <a:ext cx="384304" cy="1005095"/>
          </a:xfrm>
          <a:custGeom>
            <a:avLst/>
            <a:gdLst>
              <a:gd name="connsiteX0" fmla="*/ 0 w 470647"/>
              <a:gd name="connsiteY0" fmla="*/ 0 h 1196788"/>
              <a:gd name="connsiteX1" fmla="*/ 457200 w 470647"/>
              <a:gd name="connsiteY1" fmla="*/ 363070 h 1196788"/>
              <a:gd name="connsiteX2" fmla="*/ 470647 w 470647"/>
              <a:gd name="connsiteY2" fmla="*/ 1196788 h 1196788"/>
              <a:gd name="connsiteX3" fmla="*/ 6723 w 470647"/>
              <a:gd name="connsiteY3" fmla="*/ 860611 h 1196788"/>
              <a:gd name="connsiteX4" fmla="*/ 0 w 470647"/>
              <a:gd name="connsiteY4" fmla="*/ 0 h 1196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0647" h="1196788">
                <a:moveTo>
                  <a:pt x="0" y="0"/>
                </a:moveTo>
                <a:lnTo>
                  <a:pt x="457200" y="363070"/>
                </a:lnTo>
                <a:lnTo>
                  <a:pt x="470647" y="1196788"/>
                </a:lnTo>
                <a:lnTo>
                  <a:pt x="6723" y="860611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平行四边形 1"/>
          <p:cNvSpPr/>
          <p:nvPr/>
        </p:nvSpPr>
        <p:spPr>
          <a:xfrm flipV="1">
            <a:off x="3168601" y="3268111"/>
            <a:ext cx="317240" cy="122638"/>
          </a:xfrm>
          <a:prstGeom prst="parallelogram">
            <a:avLst>
              <a:gd name="adj" fmla="val 60434"/>
            </a:avLst>
          </a:prstGeom>
          <a:solidFill>
            <a:srgbClr val="FFFF00"/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  <a:defRPr/>
            </a:pPr>
            <a:endParaRPr lang="zh-CN" altLang="en-US" sz="1800" noProof="0">
              <a:ln>
                <a:noFill/>
              </a:ln>
              <a:effectLst/>
              <a:uLnTx/>
              <a:uFillTx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76" y="889258"/>
            <a:ext cx="2023076" cy="56454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-334962" y="-187325"/>
            <a:ext cx="3505200" cy="1168400"/>
            <a:chOff x="-334962" y="-187325"/>
            <a:chExt cx="3505200" cy="1168400"/>
          </a:xfrm>
        </p:grpSpPr>
        <p:pic>
          <p:nvPicPr>
            <p:cNvPr id="6" name="图片 1"/>
            <p:cNvPicPr>
              <a:picLocks noChangeAspect="1"/>
            </p:cNvPicPr>
            <p:nvPr/>
          </p:nvPicPr>
          <p:blipFill>
            <a:blip r:embed="rId5"/>
            <a:srcRect t="29288" b="37379"/>
            <a:stretch>
              <a:fillRect/>
            </a:stretch>
          </p:blipFill>
          <p:spPr>
            <a:xfrm>
              <a:off x="-334962" y="-187325"/>
              <a:ext cx="3505200" cy="11684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文本框 7"/>
            <p:cNvSpPr txBox="1"/>
            <p:nvPr/>
          </p:nvSpPr>
          <p:spPr>
            <a:xfrm>
              <a:off x="355360" y="129776"/>
              <a:ext cx="2023076" cy="584775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 marL="0" marR="0" lvl="0" indent="0" algn="dist" defTabSz="914400" latinLnBrk="0">
                <a:lnSpc>
                  <a:spcPct val="100000"/>
                </a:lnSpc>
                <a:buClrTx/>
                <a:buSzTx/>
                <a:buFontTx/>
                <a:buNone/>
                <a:defRPr sz="3200" b="1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</a:rPr>
                <a:t>新知探究</a:t>
              </a:r>
              <a:endPara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文本框 9"/>
          <p:cNvSpPr txBox="1">
            <a:spLocks noChangeArrowheads="1"/>
          </p:cNvSpPr>
          <p:nvPr/>
        </p:nvSpPr>
        <p:spPr bwMode="auto">
          <a:xfrm>
            <a:off x="539750" y="700088"/>
            <a:ext cx="8135938" cy="175323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3.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 如图，在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□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ABCD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中，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AE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⊥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BC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于点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AF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⊥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DC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    交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DC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的延长线于点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F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.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若∠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FCB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=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30°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AE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 =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    AF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=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求 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□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ABCD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的周长．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charset="-122"/>
              <a:cs typeface="+mn-cs"/>
            </a:endParaRPr>
          </a:p>
        </p:txBody>
      </p:sp>
      <p:pic>
        <p:nvPicPr>
          <p:cNvPr id="3174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2725" y="1851025"/>
            <a:ext cx="3509963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774700" y="2384425"/>
            <a:ext cx="6534150" cy="2526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解</a:t>
            </a: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: </a:t>
            </a:r>
            <a:r>
              <a:rPr kumimoji="0" lang="zh-CN" altLang="en-US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在</a:t>
            </a:r>
            <a:r>
              <a:rPr kumimoji="0" lang="zh-CN" altLang="en-US" sz="22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□ </a:t>
            </a:r>
            <a:r>
              <a:rPr kumimoji="0" lang="en-US" altLang="zh-CN" sz="22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ABCD </a:t>
            </a:r>
            <a:r>
              <a:rPr kumimoji="0" lang="zh-CN" altLang="en-US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中，</a:t>
            </a:r>
            <a:r>
              <a:rPr kumimoji="0" lang="en-US" altLang="zh-CN" sz="22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CD // AB</a:t>
            </a:r>
            <a:r>
              <a:rPr kumimoji="0" lang="zh-CN" altLang="en-US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，</a:t>
            </a:r>
            <a:endParaRPr kumimoji="0" lang="en-US" altLang="zh-CN" sz="2200" b="1" kern="1200" cap="none" spc="0" normalizeH="0" baseline="0" noProof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∴∠</a:t>
            </a:r>
            <a:r>
              <a:rPr kumimoji="0" lang="en-US" altLang="zh-CN" sz="22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B </a:t>
            </a: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=</a:t>
            </a:r>
            <a:r>
              <a:rPr kumimoji="0" lang="zh-CN" altLang="en-US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∠</a:t>
            </a:r>
            <a:r>
              <a:rPr kumimoji="0" lang="en-US" altLang="zh-CN" sz="22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FCB </a:t>
            </a: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=</a:t>
            </a:r>
            <a:r>
              <a:rPr kumimoji="0" lang="zh-CN" altLang="en-US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30°</a:t>
            </a:r>
            <a:r>
              <a:rPr kumimoji="0" lang="zh-CN" altLang="en-US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．</a:t>
            </a:r>
            <a:endParaRPr kumimoji="0" lang="zh-CN" altLang="en-US" sz="2200" b="1" kern="1200" cap="none" spc="0" normalizeH="0" baseline="0" noProof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又∵</a:t>
            </a:r>
            <a:r>
              <a:rPr kumimoji="0" lang="en-US" altLang="zh-CN" sz="22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AE</a:t>
            </a: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⊥</a:t>
            </a:r>
            <a:r>
              <a:rPr kumimoji="0" lang="en-US" altLang="zh-CN" sz="22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BC </a:t>
            </a:r>
            <a:r>
              <a:rPr kumimoji="0" lang="zh-CN" altLang="en-US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∴</a:t>
            </a:r>
            <a:r>
              <a:rPr kumimoji="0" lang="zh-CN" altLang="en-US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在 </a:t>
            </a:r>
            <a:r>
              <a:rPr kumimoji="0" lang="en-US" altLang="zh-CN" sz="2200" b="1" kern="1200" cap="none" spc="0" normalizeH="0" baseline="0" noProof="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Rt△</a:t>
            </a:r>
            <a:r>
              <a:rPr kumimoji="0" lang="en-US" altLang="zh-CN" sz="2200" b="1" i="1" kern="1200" cap="none" spc="0" normalizeH="0" baseline="0" noProof="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ABE</a:t>
            </a: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中，</a:t>
            </a:r>
            <a:r>
              <a:rPr kumimoji="0" lang="en-US" altLang="zh-CN" sz="22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AB </a:t>
            </a: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= 2</a:t>
            </a:r>
            <a:r>
              <a:rPr kumimoji="0" lang="en-US" altLang="zh-CN" sz="22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AE </a:t>
            </a: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= </a:t>
            </a: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．</a:t>
            </a:r>
            <a:endParaRPr kumimoji="0" lang="zh-CN" altLang="en-US" sz="2200" b="1" kern="1200" cap="none" spc="0" normalizeH="0" baseline="0" noProof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∵ ∠</a:t>
            </a:r>
            <a:r>
              <a:rPr kumimoji="0" lang="en-US" altLang="zh-CN" sz="22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B</a:t>
            </a: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=</a:t>
            </a:r>
            <a:r>
              <a:rPr kumimoji="0" lang="zh-CN" altLang="en-US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∠</a:t>
            </a:r>
            <a:r>
              <a:rPr kumimoji="0" lang="en-US" altLang="zh-CN" sz="22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D</a:t>
            </a:r>
            <a:r>
              <a:rPr kumimoji="0" lang="zh-CN" altLang="en-US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2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AF</a:t>
            </a: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⊥</a:t>
            </a:r>
            <a:r>
              <a:rPr kumimoji="0" lang="en-US" altLang="zh-CN" sz="22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DF </a:t>
            </a:r>
            <a:r>
              <a:rPr kumimoji="0" lang="zh-CN" altLang="en-US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endParaRPr kumimoji="0" lang="en-US" altLang="zh-CN" sz="2200" b="1" kern="1200" cap="none" spc="0" normalizeH="0" baseline="0" noProof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∴ </a:t>
            </a:r>
            <a:r>
              <a:rPr kumimoji="0" lang="zh-CN" altLang="en-US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在</a:t>
            </a:r>
            <a:r>
              <a:rPr kumimoji="0" lang="en-US" altLang="zh-CN" sz="2200" b="1" kern="1200" cap="none" spc="0" normalizeH="0" baseline="0" noProof="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Rt△</a:t>
            </a:r>
            <a:r>
              <a:rPr kumimoji="0" lang="en-US" altLang="zh-CN" sz="2200" b="1" i="1" kern="1200" cap="none" spc="0" normalizeH="0" baseline="0" noProof="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AFD</a:t>
            </a: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中，</a:t>
            </a: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it-IT" altLang="zh-CN" sz="22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AD </a:t>
            </a: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=</a:t>
            </a:r>
            <a:r>
              <a:rPr kumimoji="0" lang="zh-CN" altLang="it-IT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2</a:t>
            </a:r>
            <a:r>
              <a:rPr kumimoji="0" lang="it-IT" altLang="zh-CN" sz="22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AF </a:t>
            </a: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= </a:t>
            </a: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10</a:t>
            </a:r>
            <a:r>
              <a:rPr kumimoji="0" lang="zh-CN" altLang="it-IT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．</a:t>
            </a:r>
            <a:endParaRPr kumimoji="0" lang="zh-CN" altLang="it-IT" sz="2200" b="1" kern="1200" cap="none" spc="0" normalizeH="0" baseline="0" noProof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∴</a:t>
            </a:r>
            <a:r>
              <a:rPr kumimoji="0" lang="zh-CN" altLang="en-US" sz="22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□ </a:t>
            </a:r>
            <a:r>
              <a:rPr kumimoji="0" lang="en-US" altLang="zh-CN" sz="22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ABCD</a:t>
            </a: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的周长为 </a:t>
            </a: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2(</a:t>
            </a:r>
            <a:r>
              <a:rPr kumimoji="0" lang="en-US" altLang="zh-CN" sz="22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AD</a:t>
            </a:r>
            <a:r>
              <a:rPr kumimoji="0" lang="zh-CN" altLang="en-US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+ </a:t>
            </a:r>
            <a:r>
              <a:rPr kumimoji="0" lang="en-US" altLang="zh-CN" sz="22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AB</a:t>
            </a: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) = 32</a:t>
            </a:r>
            <a:r>
              <a:rPr kumimoji="0" lang="zh-CN" altLang="en-US" sz="22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．</a:t>
            </a:r>
            <a:endParaRPr kumimoji="0" lang="zh-CN" altLang="en-US" sz="2200" b="1" kern="1200" cap="none" spc="0" normalizeH="0" baseline="0" noProof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34962" y="-187325"/>
            <a:ext cx="3505200" cy="1168400"/>
            <a:chOff x="-334962" y="-187325"/>
            <a:chExt cx="3505200" cy="1168400"/>
          </a:xfrm>
        </p:grpSpPr>
        <p:pic>
          <p:nvPicPr>
            <p:cNvPr id="32770" name="图片 1"/>
            <p:cNvPicPr>
              <a:picLocks noChangeAspect="1"/>
            </p:cNvPicPr>
            <p:nvPr/>
          </p:nvPicPr>
          <p:blipFill>
            <a:blip r:embed="rId1"/>
            <a:srcRect t="29288" b="37379"/>
            <a:stretch>
              <a:fillRect/>
            </a:stretch>
          </p:blipFill>
          <p:spPr>
            <a:xfrm>
              <a:off x="-334962" y="-187325"/>
              <a:ext cx="3505200" cy="11684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355360" y="129776"/>
              <a:ext cx="2023076" cy="584775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 marL="0" marR="0" lvl="0" indent="0" algn="dist" defTabSz="914400" latinLnBrk="0">
                <a:lnSpc>
                  <a:spcPct val="100000"/>
                </a:lnSpc>
                <a:buClrTx/>
                <a:buSzTx/>
                <a:buFontTx/>
                <a:buNone/>
                <a:defRPr sz="3200" b="1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endParaRPr>
            </a:p>
          </p:txBody>
        </p:sp>
      </p:grpSp>
      <p:sp>
        <p:nvSpPr>
          <p:cNvPr id="14" name="TextBox 1"/>
          <p:cNvSpPr txBox="1"/>
          <p:nvPr/>
        </p:nvSpPr>
        <p:spPr>
          <a:xfrm>
            <a:off x="323528" y="1323158"/>
            <a:ext cx="8604447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楷体" panose="02010609060101010101" pitchFamily="49" charset="-122"/>
              </a:rPr>
              <a:t>两组对边分别平行的四边形叫作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</a:rPr>
              <a:t>平行四边形</a:t>
            </a:r>
            <a:r>
              <a:rPr kumimoji="0" lang="en-US" altLang="zh-CN" sz="2800" b="1" kern="1200" cap="none" spc="0" normalizeH="0" baseline="0" noProof="0" dirty="0">
                <a:latin typeface="楷体" panose="02010609060101010101" pitchFamily="49" charset="-122"/>
              </a:rPr>
              <a:t>.</a:t>
            </a:r>
            <a:endParaRPr kumimoji="0" lang="en-US" altLang="zh-CN" sz="2800" b="1" kern="1200" cap="none" spc="0" normalizeH="0" baseline="0" noProof="0" dirty="0">
              <a:latin typeface="楷体" panose="02010609060101010101" pitchFamily="49" charset="-122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</a:rPr>
              <a:t>一组对边平行而另一组对边不平行的四边形叫作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</a:rPr>
              <a:t>梯形</a:t>
            </a:r>
            <a:r>
              <a:rPr lang="en-US" altLang="zh-CN" sz="2800" b="1" dirty="0">
                <a:latin typeface="楷体" panose="02010609060101010101" pitchFamily="49" charset="-122"/>
              </a:rPr>
              <a:t>.</a:t>
            </a:r>
            <a:endParaRPr kumimoji="0" lang="zh-CN" altLang="en-US" sz="2800" b="1" kern="1200" cap="none" spc="0" normalizeH="0" baseline="0" noProof="0" dirty="0">
              <a:latin typeface="楷体" panose="02010609060101010101" pitchFamily="49" charset="-122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1650577" y="2968418"/>
            <a:ext cx="5842845" cy="1168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平行四边形的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性质定理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平行四边形的对边相等、对角相等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7" y="269837"/>
            <a:ext cx="1944216" cy="542539"/>
          </a:xfrm>
          <a:prstGeom prst="rect">
            <a:avLst/>
          </a:prstGeom>
        </p:spPr>
      </p:pic>
      <p:pic>
        <p:nvPicPr>
          <p:cNvPr id="4" name="图片 1"/>
          <p:cNvPicPr>
            <a:picLocks noChangeAspect="1"/>
          </p:cNvPicPr>
          <p:nvPr/>
        </p:nvPicPr>
        <p:blipFill>
          <a:blip r:embed="rId2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166727" y="1741611"/>
            <a:ext cx="4810546" cy="147821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从课后习题中选取；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charset="-122"/>
              <a:cs typeface="+mn-cs"/>
            </a:endParaRPr>
          </a:p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完成练习册本课时的习题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课后作业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7515" y="699770"/>
            <a:ext cx="8233410" cy="607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黑体" panose="02010609060101010101" charset="-122"/>
                <a:cs typeface="+mn-cs"/>
              </a:rPr>
              <a:t>定义：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charset="-122"/>
                <a:cs typeface="+mn-cs"/>
              </a:rPr>
              <a:t>两组对边分别平行的四边形叫作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黑体" panose="02010609060101010101" charset="-122"/>
                <a:cs typeface="+mn-cs"/>
              </a:rPr>
              <a:t>平行四边形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charset="-122"/>
                <a:cs typeface="+mn-cs"/>
              </a:rPr>
              <a:t>.</a:t>
            </a:r>
            <a:endParaRPr kumimoji="0" lang="en-US" altLang="zh-CN" sz="2800" b="1" kern="1200" cap="none" spc="0" normalizeH="0" baseline="0" noProof="0" dirty="0">
              <a:latin typeface="+mj-lt"/>
              <a:ea typeface="黑体" panose="02010609060101010101" charset="-122"/>
              <a:cs typeface="+mn-cs"/>
            </a:endParaRPr>
          </a:p>
        </p:txBody>
      </p:sp>
      <p:sp>
        <p:nvSpPr>
          <p:cNvPr id="10" name="Line 24"/>
          <p:cNvSpPr/>
          <p:nvPr/>
        </p:nvSpPr>
        <p:spPr>
          <a:xfrm>
            <a:off x="2700338" y="2368004"/>
            <a:ext cx="2743200" cy="0"/>
          </a:xfrm>
          <a:prstGeom prst="line">
            <a:avLst/>
          </a:prstGeom>
          <a:ln w="38100" cap="flat" cmpd="sng">
            <a:solidFill>
              <a:schemeClr val="accent1"/>
            </a:solidFill>
            <a:prstDash val="solid"/>
            <a:headEnd type="none" w="med" len="med"/>
            <a:tailEnd type="triangle" w="med" len="med"/>
          </a:ln>
        </p:spPr>
      </p:sp>
      <p:grpSp>
        <p:nvGrpSpPr>
          <p:cNvPr id="14" name="组合 13"/>
          <p:cNvGrpSpPr/>
          <p:nvPr/>
        </p:nvGrpSpPr>
        <p:grpSpPr>
          <a:xfrm>
            <a:off x="1381125" y="1617117"/>
            <a:ext cx="1130300" cy="1095375"/>
            <a:chOff x="1381846" y="2049822"/>
            <a:chExt cx="1129553" cy="1095936"/>
          </a:xfrm>
        </p:grpSpPr>
        <p:sp>
          <p:nvSpPr>
            <p:cNvPr id="9" name="任意多边形: 形状 8"/>
            <p:cNvSpPr/>
            <p:nvPr/>
          </p:nvSpPr>
          <p:spPr>
            <a:xfrm>
              <a:off x="1381846" y="2049822"/>
              <a:ext cx="1129553" cy="1095936"/>
            </a:xfrm>
            <a:custGeom>
              <a:avLst/>
              <a:gdLst>
                <a:gd name="connsiteX0" fmla="*/ 141194 w 1129553"/>
                <a:gd name="connsiteY0" fmla="*/ 470648 h 1095936"/>
                <a:gd name="connsiteX1" fmla="*/ 853888 w 1129553"/>
                <a:gd name="connsiteY1" fmla="*/ 0 h 1095936"/>
                <a:gd name="connsiteX2" fmla="*/ 1129553 w 1129553"/>
                <a:gd name="connsiteY2" fmla="*/ 981636 h 1095936"/>
                <a:gd name="connsiteX3" fmla="*/ 0 w 1129553"/>
                <a:gd name="connsiteY3" fmla="*/ 1095936 h 1095936"/>
                <a:gd name="connsiteX4" fmla="*/ 141194 w 1129553"/>
                <a:gd name="connsiteY4" fmla="*/ 470648 h 1095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9553" h="1095936">
                  <a:moveTo>
                    <a:pt x="141194" y="470648"/>
                  </a:moveTo>
                  <a:lnTo>
                    <a:pt x="853888" y="0"/>
                  </a:lnTo>
                  <a:lnTo>
                    <a:pt x="1129553" y="981636"/>
                  </a:lnTo>
                  <a:lnTo>
                    <a:pt x="0" y="1095936"/>
                  </a:lnTo>
                  <a:lnTo>
                    <a:pt x="141194" y="470648"/>
                  </a:lnTo>
                  <a:close/>
                </a:path>
              </a:pathLst>
            </a:cu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480" name="文本框 10"/>
            <p:cNvSpPr txBox="1"/>
            <p:nvPr/>
          </p:nvSpPr>
          <p:spPr>
            <a:xfrm>
              <a:off x="1505342" y="2565026"/>
              <a:ext cx="958917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latin typeface="Times New Roman" panose="02020603050405020304" pitchFamily="18" charset="0"/>
                </a:rPr>
                <a:t>四边形</a:t>
              </a:r>
              <a:endParaRPr lang="zh-CN" altLang="en-US" sz="2000" b="1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387975" y="1275804"/>
            <a:ext cx="2855913" cy="1649413"/>
            <a:chOff x="5316644" y="1655091"/>
            <a:chExt cx="2855756" cy="1648995"/>
          </a:xfrm>
        </p:grpSpPr>
        <p:grpSp>
          <p:nvGrpSpPr>
            <p:cNvPr id="19472" name="组合 7"/>
            <p:cNvGrpSpPr/>
            <p:nvPr/>
          </p:nvGrpSpPr>
          <p:grpSpPr>
            <a:xfrm>
              <a:off x="5316644" y="1655091"/>
              <a:ext cx="2855756" cy="1648995"/>
              <a:chOff x="748280" y="1520378"/>
              <a:chExt cx="2855616" cy="1648995"/>
            </a:xfrm>
          </p:grpSpPr>
          <p:sp>
            <p:nvSpPr>
              <p:cNvPr id="4" name="平行四边形 3"/>
              <p:cNvSpPr/>
              <p:nvPr/>
            </p:nvSpPr>
            <p:spPr>
              <a:xfrm>
                <a:off x="1095907" y="1904456"/>
                <a:ext cx="2152426" cy="1076052"/>
              </a:xfrm>
              <a:prstGeom prst="parallelogram">
                <a:avLst>
                  <a:gd name="adj" fmla="val 53319"/>
                </a:avLst>
              </a:prstGeom>
              <a:solidFill>
                <a:srgbClr val="FFFF9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" name="TextBox 3"/>
              <p:cNvSpPr txBox="1"/>
              <p:nvPr/>
            </p:nvSpPr>
            <p:spPr>
              <a:xfrm>
                <a:off x="1294323" y="1520378"/>
                <a:ext cx="390484" cy="49676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charset="-122"/>
                    <a:cs typeface="+mn-cs"/>
                  </a:rPr>
                  <a:t>A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endParaRPr>
              </a:p>
            </p:txBody>
          </p:sp>
          <p:sp>
            <p:nvSpPr>
              <p:cNvPr id="6" name="TextBox 4"/>
              <p:cNvSpPr txBox="1"/>
              <p:nvPr/>
            </p:nvSpPr>
            <p:spPr>
              <a:xfrm>
                <a:off x="748280" y="2671024"/>
                <a:ext cx="390484" cy="49676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charset="-122"/>
                    <a:cs typeface="+mn-cs"/>
                  </a:rPr>
                  <a:t>B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endParaRPr>
              </a:p>
            </p:txBody>
          </p:sp>
          <p:sp>
            <p:nvSpPr>
              <p:cNvPr id="7" name="TextBox 5"/>
              <p:cNvSpPr txBox="1"/>
              <p:nvPr/>
            </p:nvSpPr>
            <p:spPr>
              <a:xfrm>
                <a:off x="2667368" y="2672611"/>
                <a:ext cx="388897" cy="49676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charset="-122"/>
                    <a:cs typeface="+mn-cs"/>
                  </a:rPr>
                  <a:t>C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endParaRPr>
              </a:p>
            </p:txBody>
          </p:sp>
          <p:sp>
            <p:nvSpPr>
              <p:cNvPr id="8" name="TextBox 6"/>
              <p:cNvSpPr txBox="1"/>
              <p:nvPr/>
            </p:nvSpPr>
            <p:spPr>
              <a:xfrm>
                <a:off x="3195950" y="1599733"/>
                <a:ext cx="407946" cy="49676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charset="-122"/>
                    <a:cs typeface="+mn-cs"/>
                  </a:rPr>
                  <a:t>D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endParaRPr>
              </a:p>
            </p:txBody>
          </p:sp>
        </p:grpSp>
        <p:sp>
          <p:nvSpPr>
            <p:cNvPr id="19473" name="文本框 11"/>
            <p:cNvSpPr txBox="1"/>
            <p:nvPr/>
          </p:nvSpPr>
          <p:spPr>
            <a:xfrm>
              <a:off x="6049244" y="2397735"/>
              <a:ext cx="147508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latin typeface="Times New Roman" panose="02020603050405020304" pitchFamily="18" charset="0"/>
                </a:rPr>
                <a:t>平行四边形</a:t>
              </a:r>
              <a:endParaRPr lang="zh-CN" altLang="en-US" sz="2000" b="1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5" name="Rectangle 25" descr="小网格"/>
          <p:cNvSpPr/>
          <p:nvPr/>
        </p:nvSpPr>
        <p:spPr>
          <a:xfrm>
            <a:off x="2309813" y="1879054"/>
            <a:ext cx="34147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楷体" panose="02010609060101010101" pitchFamily="49" charset="-122"/>
              </a:rPr>
              <a:t>两组对边分别平行</a:t>
            </a:r>
            <a:endParaRPr lang="zh-CN" altLang="en-US" sz="2400" b="1" dirty="0">
              <a:solidFill>
                <a:schemeClr val="accent1"/>
              </a:solidFill>
              <a:latin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182369" y="3034754"/>
            <a:ext cx="6125335" cy="607695"/>
            <a:chOff x="225130" y="3589749"/>
            <a:chExt cx="6125054" cy="607695"/>
          </a:xfrm>
        </p:grpSpPr>
        <p:sp>
          <p:nvSpPr>
            <p:cNvPr id="17" name="文本框 16"/>
            <p:cNvSpPr txBox="1"/>
            <p:nvPr/>
          </p:nvSpPr>
          <p:spPr>
            <a:xfrm>
              <a:off x="225130" y="3681824"/>
              <a:ext cx="5905229" cy="460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一般将</a:t>
              </a:r>
              <a:r>
                <a:rPr kumimoji="0" lang="zh-CN" altLang="en-US" sz="2400" b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平行四边形 </a:t>
              </a: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ABCD </a:t>
              </a:r>
              <a:r>
                <a:rPr kumimoji="0" lang="zh-CN" altLang="en-US" sz="2400" b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简记作</a:t>
              </a:r>
              <a:endParaRPr kumimoji="0" lang="zh-CN" altLang="en-US" sz="2400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AutoShape 22"/>
            <p:cNvSpPr>
              <a:spLocks noChangeArrowheads="1"/>
            </p:cNvSpPr>
            <p:nvPr/>
          </p:nvSpPr>
          <p:spPr bwMode="auto">
            <a:xfrm>
              <a:off x="4776092" y="3815174"/>
              <a:ext cx="380983" cy="190500"/>
            </a:xfrm>
            <a:prstGeom prst="parallelogram">
              <a:avLst>
                <a:gd name="adj" fmla="val 50000"/>
              </a:avLst>
            </a:prstGeom>
            <a:noFill/>
            <a:ln w="25400">
              <a:solidFill>
                <a:srgbClr val="FF0000"/>
              </a:solidFill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9" name="TextBox 11"/>
            <p:cNvSpPr txBox="1"/>
            <p:nvPr/>
          </p:nvSpPr>
          <p:spPr bwMode="auto">
            <a:xfrm>
              <a:off x="5109451" y="3589749"/>
              <a:ext cx="1240733" cy="60769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黑体" panose="02010609060101010101" charset="-122"/>
                  <a:cs typeface="+mn-cs"/>
                </a:rPr>
                <a:t>ABCD</a:t>
              </a:r>
              <a:r>
                <a:rPr kumimoji="0" lang="en-US" altLang="zh-CN" sz="2800" b="1" kern="1200" cap="none" spc="0" normalizeH="0" baseline="0" noProof="0" dirty="0">
                  <a:solidFill>
                    <a:schemeClr val="tx1"/>
                  </a:solidFill>
                  <a:effectLst/>
                  <a:latin typeface="+mj-lt"/>
                  <a:ea typeface="黑体" panose="02010609060101010101" charset="-122"/>
                  <a:cs typeface="+mn-cs"/>
                </a:rPr>
                <a:t>.</a:t>
              </a:r>
              <a:endParaRPr kumimoji="0" lang="en-US" altLang="zh-CN" sz="2800" b="1" kern="1200" cap="none" spc="0" normalizeH="0" baseline="0" noProof="0" dirty="0">
                <a:solidFill>
                  <a:schemeClr val="tx1"/>
                </a:solidFill>
                <a:effectLst/>
                <a:latin typeface="+mj-lt"/>
                <a:ea typeface="黑体" panose="02010609060101010101" charset="-122"/>
                <a:cs typeface="+mn-cs"/>
              </a:endParaRPr>
            </a:p>
          </p:txBody>
        </p:sp>
      </p:grpSp>
      <p:sp>
        <p:nvSpPr>
          <p:cNvPr id="22" name="AutoShape 11"/>
          <p:cNvSpPr/>
          <p:nvPr/>
        </p:nvSpPr>
        <p:spPr>
          <a:xfrm>
            <a:off x="2339975" y="3796754"/>
            <a:ext cx="180975" cy="735013"/>
          </a:xfrm>
          <a:prstGeom prst="rightBrace">
            <a:avLst>
              <a:gd name="adj1" fmla="val 3384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" name="AutoShape 12"/>
          <p:cNvSpPr/>
          <p:nvPr/>
        </p:nvSpPr>
        <p:spPr>
          <a:xfrm>
            <a:off x="2703513" y="4253954"/>
            <a:ext cx="936625" cy="200025"/>
          </a:xfrm>
          <a:prstGeom prst="rightArrow">
            <a:avLst>
              <a:gd name="adj1" fmla="val 50000"/>
              <a:gd name="adj2" fmla="val 65013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" name="Text Box 13"/>
          <p:cNvSpPr txBox="1"/>
          <p:nvPr/>
        </p:nvSpPr>
        <p:spPr>
          <a:xfrm>
            <a:off x="3708400" y="3941217"/>
            <a:ext cx="48244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四边形 </a:t>
            </a:r>
            <a:r>
              <a:rPr lang="en-US" altLang="zh-CN" sz="2400" b="1" i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ABCD 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是平行四边形</a:t>
            </a:r>
            <a:endParaRPr lang="zh-CN" altLang="en-US" sz="24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5" name="Text Box 14"/>
          <p:cNvSpPr txBox="1"/>
          <p:nvPr/>
        </p:nvSpPr>
        <p:spPr>
          <a:xfrm>
            <a:off x="1023938" y="3757067"/>
            <a:ext cx="14986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i="1">
                <a:latin typeface="Times New Roman" panose="02020603050405020304" pitchFamily="18" charset="0"/>
                <a:ea typeface="楷体_GB2312" panose="02010609030101010101" pitchFamily="49" charset="-122"/>
              </a:rPr>
              <a:t>AB // </a:t>
            </a:r>
            <a:r>
              <a:rPr lang="en-US" altLang="zh-CN" sz="2400" b="1" i="1">
                <a:ea typeface="楷体_GB2312" panose="02010609030101010101" pitchFamily="49" charset="-122"/>
              </a:rPr>
              <a:t>DC</a:t>
            </a:r>
            <a:br>
              <a:rPr lang="en-US" altLang="zh-CN" sz="24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</a:br>
            <a:r>
              <a:rPr lang="en-US" altLang="zh-CN" sz="2400" b="1" i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AD // BC</a:t>
            </a:r>
            <a:endParaRPr lang="en-US" altLang="zh-CN" sz="2400" b="1" i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6" name="AutoShape 15"/>
          <p:cNvSpPr/>
          <p:nvPr/>
        </p:nvSpPr>
        <p:spPr>
          <a:xfrm>
            <a:off x="2703513" y="3979317"/>
            <a:ext cx="914400" cy="200025"/>
          </a:xfrm>
          <a:prstGeom prst="leftArrow">
            <a:avLst>
              <a:gd name="adj1" fmla="val 50000"/>
              <a:gd name="adj2" fmla="val 59767"/>
            </a:avLst>
          </a:prstGeom>
          <a:solidFill>
            <a:srgbClr val="3333FF"/>
          </a:solidFill>
          <a:ln w="9525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22" grpId="0" animBg="1"/>
      <p:bldP spid="23" grpId="0" animBg="1"/>
      <p:bldP spid="24" grpId="0"/>
      <p:bldP spid="25" grpId="0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 descr="小网格"/>
          <p:cNvSpPr/>
          <p:nvPr/>
        </p:nvSpPr>
        <p:spPr>
          <a:xfrm>
            <a:off x="693685" y="1104615"/>
            <a:ext cx="5152076" cy="12915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600" b="1" dirty="0">
                <a:ea typeface="黑体" panose="02010609060101010101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600" b="1" dirty="0">
                <a:ea typeface="黑体" panose="02010609060101010101" charset="-122"/>
                <a:cs typeface="Times New Roman" panose="02020603050405020304" pitchFamily="18" charset="0"/>
              </a:rPr>
              <a:t>与</a:t>
            </a:r>
            <a:r>
              <a:rPr lang="en-US" altLang="zh-CN" sz="2600" b="1" dirty="0">
                <a:ea typeface="黑体" panose="02010609060101010101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600" b="1" dirty="0">
                <a:ea typeface="黑体" panose="02010609060101010101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ea typeface="黑体" panose="02010609060101010101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600" b="1" dirty="0">
                <a:ea typeface="黑体" panose="02010609060101010101" charset="-122"/>
                <a:cs typeface="Times New Roman" panose="02020603050405020304" pitchFamily="18" charset="0"/>
              </a:rPr>
              <a:t>与</a:t>
            </a:r>
            <a:r>
              <a:rPr lang="en-US" altLang="zh-CN" sz="2600" b="1" dirty="0">
                <a:ea typeface="黑体" panose="02010609060101010101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600" b="1" dirty="0">
                <a:ea typeface="黑体" panose="02010609060101010101" charset="-122"/>
                <a:cs typeface="Times New Roman" panose="02020603050405020304" pitchFamily="18" charset="0"/>
              </a:rPr>
              <a:t>分别是两组</a:t>
            </a:r>
            <a:r>
              <a:rPr lang="en-US" altLang="zh-CN" sz="2600" b="1" dirty="0">
                <a:ea typeface="黑体" panose="02010609060101010101" charset="-122"/>
                <a:cs typeface="Times New Roman" panose="02020603050405020304" pitchFamily="18" charset="0"/>
              </a:rPr>
              <a:t>_________.</a:t>
            </a:r>
            <a:endParaRPr lang="en-US" altLang="zh-CN" sz="2600" b="1" dirty="0"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62660" y="1687830"/>
            <a:ext cx="1082040" cy="69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n-ea"/>
                <a:ea typeface="+mn-ea"/>
              </a:rPr>
              <a:t>对角</a:t>
            </a:r>
            <a:endParaRPr lang="zh-CN" altLang="en-US" sz="2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8138" y="2683108"/>
            <a:ext cx="5152076" cy="12915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600" b="1" i="1" dirty="0">
                <a:ea typeface="黑体" panose="02010609060101010101" charset="-122"/>
                <a:cs typeface="Times New Roman" panose="02020603050405020304" pitchFamily="18" charset="0"/>
              </a:rPr>
              <a:t>AD</a:t>
            </a:r>
            <a:r>
              <a:rPr lang="zh-CN" altLang="en-US" sz="2600" b="1" dirty="0">
                <a:ea typeface="黑体" panose="02010609060101010101" charset="-122"/>
                <a:cs typeface="Times New Roman" panose="02020603050405020304" pitchFamily="18" charset="0"/>
              </a:rPr>
              <a:t>与</a:t>
            </a:r>
            <a:r>
              <a:rPr lang="en-US" altLang="zh-CN" sz="2600" b="1" i="1" dirty="0">
                <a:ea typeface="黑体" panose="02010609060101010101" charset="-122"/>
                <a:cs typeface="Times New Roman" panose="02020603050405020304" pitchFamily="18" charset="0"/>
              </a:rPr>
              <a:t>BC</a:t>
            </a:r>
            <a:r>
              <a:rPr lang="zh-CN" altLang="en-US" sz="2600" b="1" dirty="0">
                <a:ea typeface="黑体" panose="02010609060101010101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i="1" dirty="0">
                <a:ea typeface="黑体" panose="02010609060101010101" charset="-122"/>
                <a:cs typeface="Times New Roman" panose="02020603050405020304" pitchFamily="18" charset="0"/>
              </a:rPr>
              <a:t>AB</a:t>
            </a:r>
            <a:r>
              <a:rPr lang="zh-CN" altLang="en-US" sz="2600" b="1" dirty="0">
                <a:ea typeface="黑体" panose="02010609060101010101" charset="-122"/>
                <a:cs typeface="Times New Roman" panose="02020603050405020304" pitchFamily="18" charset="0"/>
              </a:rPr>
              <a:t>与</a:t>
            </a:r>
            <a:r>
              <a:rPr lang="en-US" altLang="zh-CN" sz="2600" b="1" i="1" dirty="0">
                <a:ea typeface="黑体" panose="02010609060101010101" charset="-122"/>
                <a:cs typeface="Times New Roman" panose="02020603050405020304" pitchFamily="18" charset="0"/>
              </a:rPr>
              <a:t>DC</a:t>
            </a:r>
            <a:r>
              <a:rPr lang="zh-CN" altLang="en-US" sz="2600" b="1" dirty="0">
                <a:ea typeface="黑体" panose="02010609060101010101" charset="-122"/>
                <a:cs typeface="Times New Roman" panose="02020603050405020304" pitchFamily="18" charset="0"/>
              </a:rPr>
              <a:t>分别是两组</a:t>
            </a:r>
            <a:r>
              <a:rPr lang="en-US" altLang="zh-CN" sz="2600" b="1" dirty="0">
                <a:ea typeface="黑体" panose="02010609060101010101" charset="-122"/>
                <a:cs typeface="Times New Roman" panose="02020603050405020304" pitchFamily="18" charset="0"/>
              </a:rPr>
              <a:t>_________.</a:t>
            </a:r>
            <a:endParaRPr lang="en-US" altLang="zh-CN" sz="2600" b="1" dirty="0"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62660" y="3265805"/>
            <a:ext cx="1137920" cy="69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n-ea"/>
                <a:ea typeface="+mn-ea"/>
              </a:rPr>
              <a:t>对边</a:t>
            </a:r>
            <a:endParaRPr lang="zh-CN" altLang="en-US" sz="2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19472" name="组合 7"/>
          <p:cNvGrpSpPr/>
          <p:nvPr/>
        </p:nvGrpSpPr>
        <p:grpSpPr>
          <a:xfrm rot="0">
            <a:off x="5692140" y="1581150"/>
            <a:ext cx="2856230" cy="1649730"/>
            <a:chOff x="748280" y="1520378"/>
            <a:chExt cx="2855616" cy="1648995"/>
          </a:xfrm>
        </p:grpSpPr>
        <p:sp>
          <p:nvSpPr>
            <p:cNvPr id="26" name="平行四边形 25"/>
            <p:cNvSpPr/>
            <p:nvPr/>
          </p:nvSpPr>
          <p:spPr>
            <a:xfrm>
              <a:off x="1095907" y="1904456"/>
              <a:ext cx="2152426" cy="1076052"/>
            </a:xfrm>
            <a:prstGeom prst="parallelogram">
              <a:avLst>
                <a:gd name="adj" fmla="val 53319"/>
              </a:avLst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TextBox 3"/>
            <p:cNvSpPr txBox="1"/>
            <p:nvPr/>
          </p:nvSpPr>
          <p:spPr>
            <a:xfrm>
              <a:off x="1294323" y="1520378"/>
              <a:ext cx="390484" cy="4967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30" name="TextBox 4"/>
            <p:cNvSpPr txBox="1"/>
            <p:nvPr/>
          </p:nvSpPr>
          <p:spPr>
            <a:xfrm>
              <a:off x="748280" y="2671024"/>
              <a:ext cx="390484" cy="49676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31" name="TextBox 5"/>
            <p:cNvSpPr txBox="1"/>
            <p:nvPr/>
          </p:nvSpPr>
          <p:spPr>
            <a:xfrm>
              <a:off x="2667368" y="2672611"/>
              <a:ext cx="388897" cy="4967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32" name="TextBox 6"/>
            <p:cNvSpPr txBox="1"/>
            <p:nvPr/>
          </p:nvSpPr>
          <p:spPr>
            <a:xfrm>
              <a:off x="3195950" y="1599733"/>
              <a:ext cx="407946" cy="4967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D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568" y="627534"/>
            <a:ext cx="2664296" cy="738988"/>
          </a:xfrm>
          <a:prstGeom prst="rect">
            <a:avLst/>
          </a:prstGeom>
        </p:spPr>
      </p:pic>
      <p:sp>
        <p:nvSpPr>
          <p:cNvPr id="3" name="Rectangle 8" descr="小网格"/>
          <p:cNvSpPr>
            <a:spLocks noChangeArrowheads="1"/>
          </p:cNvSpPr>
          <p:nvPr/>
        </p:nvSpPr>
        <p:spPr bwMode="auto">
          <a:xfrm>
            <a:off x="870905" y="1563638"/>
            <a:ext cx="7402190" cy="1303177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   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若一个四边形只有一组对边平行而另一组对边不平行，则它是平行四边形吗？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95736" y="3219822"/>
            <a:ext cx="5054589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</a:rPr>
              <a:t>它不是平行四边形，而是梯形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</a:rPr>
              <a:t>.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61517" y="771550"/>
            <a:ext cx="8037830" cy="626745"/>
            <a:chOff x="352330" y="2945801"/>
            <a:chExt cx="6571470" cy="626745"/>
          </a:xfrm>
        </p:grpSpPr>
        <p:sp>
          <p:nvSpPr>
            <p:cNvPr id="3" name="矩形: 圆角 2"/>
            <p:cNvSpPr/>
            <p:nvPr/>
          </p:nvSpPr>
          <p:spPr>
            <a:xfrm>
              <a:off x="352330" y="2945801"/>
              <a:ext cx="6475856" cy="592214"/>
            </a:xfrm>
            <a:prstGeom prst="roundRect">
              <a:avLst>
                <a:gd name="adj" fmla="val 31026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 Box 3"/>
            <p:cNvSpPr txBox="1">
              <a:spLocks noChangeArrowheads="1"/>
            </p:cNvSpPr>
            <p:nvPr/>
          </p:nvSpPr>
          <p:spPr bwMode="auto">
            <a:xfrm>
              <a:off x="352330" y="2961676"/>
              <a:ext cx="6571470" cy="6108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lt"/>
                  <a:ea typeface="+mn-ea"/>
                </a:rPr>
                <a:t>一组对边平行而另一组对边不平行的四边形叫作梯形</a:t>
              </a:r>
              <a:r>
                <a:rPr kumimoji="0" lang="en-US" altLang="zh-CN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lt"/>
                  <a:ea typeface="+mn-ea"/>
                </a:rPr>
                <a:t>.</a:t>
              </a:r>
              <a:endPara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508104" y="2347900"/>
            <a:ext cx="3031887" cy="1669877"/>
            <a:chOff x="5287044" y="2436388"/>
            <a:chExt cx="3031887" cy="1669877"/>
          </a:xfrm>
        </p:grpSpPr>
        <p:sp>
          <p:nvSpPr>
            <p:cNvPr id="5" name="梯形 4"/>
            <p:cNvSpPr/>
            <p:nvPr/>
          </p:nvSpPr>
          <p:spPr>
            <a:xfrm>
              <a:off x="5652120" y="2787774"/>
              <a:ext cx="2365731" cy="1070048"/>
            </a:xfrm>
            <a:prstGeom prst="trapezoid">
              <a:avLst>
                <a:gd name="adj" fmla="val 37660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3"/>
            <p:cNvSpPr txBox="1"/>
            <p:nvPr/>
          </p:nvSpPr>
          <p:spPr>
            <a:xfrm>
              <a:off x="5287044" y="3599316"/>
              <a:ext cx="362555" cy="4968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7" name="TextBox 4"/>
            <p:cNvSpPr txBox="1"/>
            <p:nvPr/>
          </p:nvSpPr>
          <p:spPr>
            <a:xfrm>
              <a:off x="7956376" y="3609378"/>
              <a:ext cx="362555" cy="496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8" name="TextBox 5"/>
            <p:cNvSpPr txBox="1"/>
            <p:nvPr/>
          </p:nvSpPr>
          <p:spPr>
            <a:xfrm>
              <a:off x="7524329" y="2436388"/>
              <a:ext cx="360039" cy="496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9" name="TextBox 6"/>
            <p:cNvSpPr txBox="1"/>
            <p:nvPr/>
          </p:nvSpPr>
          <p:spPr>
            <a:xfrm>
              <a:off x="5649599" y="2463178"/>
              <a:ext cx="378768" cy="4968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D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</p:grpSp>
      <p:sp>
        <p:nvSpPr>
          <p:cNvPr id="11" name="Rectangle 3" descr="小网格"/>
          <p:cNvSpPr/>
          <p:nvPr/>
        </p:nvSpPr>
        <p:spPr>
          <a:xfrm>
            <a:off x="585100" y="1616963"/>
            <a:ext cx="5152076" cy="538674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latin typeface="黑体" panose="02010609060101010101" charset="-122"/>
                <a:ea typeface="黑体" panose="02010609060101010101" charset="-122"/>
              </a:rPr>
              <a:t>互相平行的两边叫作梯形的</a:t>
            </a:r>
            <a:r>
              <a:rPr lang="en-US" altLang="zh-CN" sz="2600" b="1" dirty="0">
                <a:latin typeface="黑体" panose="02010609060101010101" charset="-122"/>
                <a:ea typeface="黑体" panose="02010609060101010101" charset="-122"/>
              </a:rPr>
              <a:t>____.</a:t>
            </a:r>
            <a:endParaRPr lang="en-US" altLang="zh-CN" sz="2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16016" y="1655988"/>
            <a:ext cx="599438" cy="4924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+mn-ea"/>
                <a:ea typeface="+mn-ea"/>
              </a:rPr>
              <a:t>底</a:t>
            </a:r>
            <a:endParaRPr lang="zh-CN" altLang="en-US" sz="2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9553" y="3554231"/>
            <a:ext cx="5152076" cy="538674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latin typeface="黑体" panose="02010609060101010101" charset="-122"/>
                <a:ea typeface="黑体" panose="02010609060101010101" charset="-122"/>
              </a:rPr>
              <a:t>不平行的两边叫作梯形的</a:t>
            </a:r>
            <a:r>
              <a:rPr lang="en-US" altLang="zh-CN" sz="2600" b="1" dirty="0">
                <a:latin typeface="黑体" panose="02010609060101010101" charset="-122"/>
                <a:ea typeface="黑体" panose="02010609060101010101" charset="-122"/>
              </a:rPr>
              <a:t>_____.</a:t>
            </a:r>
            <a:endParaRPr lang="en-US" altLang="zh-CN" sz="2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63126" y="3592586"/>
            <a:ext cx="468914" cy="4924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+mn-ea"/>
                <a:ea typeface="+mn-ea"/>
              </a:rPr>
              <a:t>腰</a:t>
            </a:r>
            <a:endParaRPr lang="zh-CN" altLang="en-US" sz="2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9552" y="4210469"/>
            <a:ext cx="5577458" cy="538674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latin typeface="黑体" panose="02010609060101010101" charset="-122"/>
                <a:ea typeface="黑体" panose="02010609060101010101" charset="-122"/>
              </a:rPr>
              <a:t>两底的公垂线段叫作梯形的</a:t>
            </a:r>
            <a:r>
              <a:rPr lang="en-US" altLang="zh-CN" sz="2600" b="1" dirty="0">
                <a:latin typeface="黑体" panose="02010609060101010101" charset="-122"/>
                <a:ea typeface="黑体" panose="02010609060101010101" charset="-122"/>
              </a:rPr>
              <a:t>_______.</a:t>
            </a:r>
            <a:endParaRPr lang="en-US" altLang="zh-CN" sz="2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67181" y="4221414"/>
            <a:ext cx="468915" cy="4924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+mn-ea"/>
                <a:ea typeface="+mn-ea"/>
              </a:rPr>
              <a:t>高</a:t>
            </a:r>
            <a:endParaRPr lang="zh-CN" altLang="en-US" sz="2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8696" y="2342180"/>
            <a:ext cx="4816638" cy="1058816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latin typeface="黑体" panose="02010609060101010101" charset="-122"/>
                <a:ea typeface="黑体" panose="02010609060101010101" charset="-122"/>
              </a:rPr>
              <a:t>通常把较短的底叫作</a:t>
            </a:r>
            <a:r>
              <a:rPr lang="en-US" altLang="zh-CN" sz="2600" b="1" dirty="0">
                <a:latin typeface="黑体" panose="02010609060101010101" charset="-122"/>
                <a:ea typeface="黑体" panose="02010609060101010101" charset="-122"/>
              </a:rPr>
              <a:t>_______</a:t>
            </a:r>
            <a:r>
              <a:rPr lang="zh-CN" altLang="en-US" sz="2600" b="1" dirty="0">
                <a:latin typeface="黑体" panose="02010609060101010101" charset="-122"/>
                <a:ea typeface="黑体" panose="02010609060101010101" charset="-122"/>
              </a:rPr>
              <a:t>，较长的底叫作</a:t>
            </a:r>
            <a:r>
              <a:rPr lang="en-US" altLang="zh-CN" sz="2600" b="1" dirty="0">
                <a:latin typeface="黑体" panose="02010609060101010101" charset="-122"/>
                <a:ea typeface="黑体" panose="02010609060101010101" charset="-122"/>
              </a:rPr>
              <a:t>_____.</a:t>
            </a:r>
            <a:endParaRPr lang="en-US" altLang="zh-CN" sz="2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09456" y="2388564"/>
            <a:ext cx="978568" cy="4924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+mn-ea"/>
                <a:ea typeface="+mn-ea"/>
              </a:rPr>
              <a:t>上底</a:t>
            </a:r>
            <a:endParaRPr lang="zh-CN" altLang="en-US" sz="2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55776" y="2876350"/>
            <a:ext cx="1131865" cy="4924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+mn-ea"/>
                <a:ea typeface="+mn-ea"/>
              </a:rPr>
              <a:t>下底</a:t>
            </a:r>
            <a:endParaRPr lang="zh-CN" altLang="en-US" sz="2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612631" y="2262786"/>
            <a:ext cx="88682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上底</a:t>
            </a:r>
            <a:endParaRPr lang="zh-CN" altLang="en-US" sz="24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612631" y="3694261"/>
            <a:ext cx="88682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下底</a:t>
            </a:r>
            <a:endParaRPr lang="zh-CN" altLang="en-US" sz="24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601357" y="2932013"/>
            <a:ext cx="43588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腰</a:t>
            </a:r>
            <a:endParaRPr lang="zh-CN" altLang="en-US" sz="24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020969" y="2903316"/>
            <a:ext cx="43588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腰</a:t>
            </a:r>
            <a:endParaRPr lang="zh-CN" altLang="en-US" sz="24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518252" y="2699286"/>
            <a:ext cx="0" cy="1070047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6518253" y="3628256"/>
            <a:ext cx="101508" cy="141077"/>
            <a:chOff x="6259233" y="5846948"/>
            <a:chExt cx="283796" cy="267494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6543029" y="5846948"/>
              <a:ext cx="0" cy="267494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6259233" y="5846948"/>
              <a:ext cx="283796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框 33"/>
          <p:cNvSpPr txBox="1"/>
          <p:nvPr/>
        </p:nvSpPr>
        <p:spPr>
          <a:xfrm>
            <a:off x="6479349" y="3015411"/>
            <a:ext cx="468915" cy="4924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高</a:t>
            </a:r>
            <a:endParaRPr lang="zh-CN" altLang="en-US" sz="2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7624" y="771550"/>
            <a:ext cx="5454319" cy="538674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latin typeface="黑体" panose="02010609060101010101" charset="-122"/>
                <a:ea typeface="黑体" panose="02010609060101010101" charset="-122"/>
              </a:rPr>
              <a:t>两腰相等的梯形叫作</a:t>
            </a:r>
            <a:r>
              <a:rPr lang="en-US" altLang="zh-CN" sz="2600" b="1" dirty="0">
                <a:latin typeface="黑体" panose="02010609060101010101" charset="-122"/>
                <a:ea typeface="黑体" panose="02010609060101010101" charset="-122"/>
              </a:rPr>
              <a:t>_____________.</a:t>
            </a:r>
            <a:endParaRPr lang="en-US" altLang="zh-CN" sz="2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27984" y="794665"/>
            <a:ext cx="1728192" cy="4924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+mn-ea"/>
                <a:ea typeface="+mn-ea"/>
              </a:rPr>
              <a:t>等腰梯形</a:t>
            </a:r>
            <a:endParaRPr lang="zh-CN" altLang="en-US" sz="2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7624" y="1427788"/>
            <a:ext cx="6552728" cy="538674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latin typeface="黑体" panose="02010609060101010101" charset="-122"/>
                <a:ea typeface="黑体" panose="02010609060101010101" charset="-122"/>
              </a:rPr>
              <a:t>有一个角是直角的梯形叫作</a:t>
            </a:r>
            <a:r>
              <a:rPr lang="en-US" altLang="zh-CN" sz="2600" b="1" dirty="0">
                <a:latin typeface="黑体" panose="02010609060101010101" charset="-122"/>
                <a:ea typeface="黑体" panose="02010609060101010101" charset="-122"/>
              </a:rPr>
              <a:t>___________.</a:t>
            </a:r>
            <a:endParaRPr lang="en-US" altLang="zh-CN" sz="2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36096" y="1456553"/>
            <a:ext cx="1850677" cy="4924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+mn-ea"/>
                <a:ea typeface="+mn-ea"/>
              </a:rPr>
              <a:t>直角梯形</a:t>
            </a:r>
            <a:endParaRPr lang="zh-CN" altLang="en-US" sz="2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27584" y="2308326"/>
            <a:ext cx="3312368" cy="2366676"/>
            <a:chOff x="827584" y="2308326"/>
            <a:chExt cx="3312368" cy="2366676"/>
          </a:xfrm>
        </p:grpSpPr>
        <p:grpSp>
          <p:nvGrpSpPr>
            <p:cNvPr id="14" name="组合 13"/>
            <p:cNvGrpSpPr/>
            <p:nvPr/>
          </p:nvGrpSpPr>
          <p:grpSpPr>
            <a:xfrm>
              <a:off x="1187624" y="2643758"/>
              <a:ext cx="2592288" cy="2031244"/>
              <a:chOff x="1403648" y="2897173"/>
              <a:chExt cx="2592288" cy="2031244"/>
            </a:xfrm>
          </p:grpSpPr>
          <p:sp>
            <p:nvSpPr>
              <p:cNvPr id="6" name="梯形 5"/>
              <p:cNvSpPr/>
              <p:nvPr/>
            </p:nvSpPr>
            <p:spPr>
              <a:xfrm>
                <a:off x="1403648" y="2897173"/>
                <a:ext cx="2592288" cy="1538801"/>
              </a:xfrm>
              <a:prstGeom prst="trapezoid">
                <a:avLst>
                  <a:gd name="adj" fmla="val 44214"/>
                </a:avLst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835696" y="4435974"/>
                <a:ext cx="1728192" cy="4924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2600" b="1" dirty="0">
                    <a:solidFill>
                      <a:srgbClr val="0000FF"/>
                    </a:solidFill>
                    <a:latin typeface="+mn-ea"/>
                    <a:ea typeface="+mn-ea"/>
                  </a:rPr>
                  <a:t>等腰梯形</a:t>
                </a:r>
                <a:endParaRPr lang="zh-CN" altLang="en-US" sz="2600" b="1" dirty="0">
                  <a:solidFill>
                    <a:srgbClr val="0000FF"/>
                  </a:solidFill>
                  <a:latin typeface="+mn-ea"/>
                  <a:ea typeface="+mn-ea"/>
                </a:endParaRPr>
              </a:p>
            </p:txBody>
          </p:sp>
        </p:grpSp>
        <p:sp>
          <p:nvSpPr>
            <p:cNvPr id="18" name="TextBox 3"/>
            <p:cNvSpPr txBox="1"/>
            <p:nvPr/>
          </p:nvSpPr>
          <p:spPr>
            <a:xfrm>
              <a:off x="827584" y="3831294"/>
              <a:ext cx="362555" cy="5305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6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A</a:t>
              </a:r>
              <a:endParaRPr kumimoji="0" lang="zh-CN" altLang="en-US" sz="26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19" name="TextBox 4"/>
            <p:cNvSpPr txBox="1"/>
            <p:nvPr/>
          </p:nvSpPr>
          <p:spPr>
            <a:xfrm>
              <a:off x="3777397" y="3841356"/>
              <a:ext cx="362555" cy="5305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6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B</a:t>
              </a:r>
              <a:endParaRPr kumimoji="0" lang="zh-CN" altLang="en-US" sz="26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20" name="TextBox 5"/>
            <p:cNvSpPr txBox="1"/>
            <p:nvPr/>
          </p:nvSpPr>
          <p:spPr>
            <a:xfrm>
              <a:off x="3129326" y="2308326"/>
              <a:ext cx="360039" cy="5305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6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C</a:t>
              </a:r>
              <a:endParaRPr kumimoji="0" lang="zh-CN" altLang="en-US" sz="26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21" name="TextBox 6"/>
            <p:cNvSpPr txBox="1"/>
            <p:nvPr/>
          </p:nvSpPr>
          <p:spPr>
            <a:xfrm>
              <a:off x="1398612" y="2310508"/>
              <a:ext cx="378768" cy="5305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6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D</a:t>
              </a:r>
              <a:endParaRPr kumimoji="0" lang="zh-CN" altLang="en-US" sz="26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624992" y="2308326"/>
            <a:ext cx="3691424" cy="2363759"/>
            <a:chOff x="4624992" y="2308326"/>
            <a:chExt cx="3691424" cy="2363759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982666" y="2620541"/>
              <a:ext cx="3045718" cy="1562018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5641429" y="4179642"/>
              <a:ext cx="1728192" cy="4924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600" b="1" dirty="0">
                  <a:solidFill>
                    <a:srgbClr val="0000FF"/>
                  </a:solidFill>
                  <a:latin typeface="+mn-ea"/>
                  <a:ea typeface="+mn-ea"/>
                </a:rPr>
                <a:t>直角梯形</a:t>
              </a:r>
              <a:endParaRPr lang="zh-CN" altLang="en-US" sz="2600" b="1" dirty="0">
                <a:solidFill>
                  <a:srgbClr val="0000FF"/>
                </a:solidFill>
                <a:latin typeface="+mn-ea"/>
                <a:ea typeface="+mn-ea"/>
              </a:endParaRPr>
            </a:p>
          </p:txBody>
        </p:sp>
        <p:sp>
          <p:nvSpPr>
            <p:cNvPr id="22" name="TextBox 3"/>
            <p:cNvSpPr txBox="1"/>
            <p:nvPr/>
          </p:nvSpPr>
          <p:spPr>
            <a:xfrm>
              <a:off x="4624992" y="3831294"/>
              <a:ext cx="362555" cy="5305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6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A</a:t>
              </a:r>
              <a:endParaRPr kumimoji="0" lang="zh-CN" altLang="en-US" sz="26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23" name="TextBox 4"/>
            <p:cNvSpPr txBox="1"/>
            <p:nvPr/>
          </p:nvSpPr>
          <p:spPr>
            <a:xfrm>
              <a:off x="7953861" y="3841356"/>
              <a:ext cx="362555" cy="5305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6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B</a:t>
              </a:r>
              <a:endParaRPr kumimoji="0" lang="zh-CN" altLang="en-US" sz="26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24" name="TextBox 5"/>
            <p:cNvSpPr txBox="1"/>
            <p:nvPr/>
          </p:nvSpPr>
          <p:spPr>
            <a:xfrm>
              <a:off x="6732241" y="2308326"/>
              <a:ext cx="360039" cy="5305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6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C</a:t>
              </a:r>
              <a:endParaRPr kumimoji="0" lang="zh-CN" altLang="en-US" sz="26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25" name="TextBox 6"/>
            <p:cNvSpPr txBox="1"/>
            <p:nvPr/>
          </p:nvSpPr>
          <p:spPr>
            <a:xfrm>
              <a:off x="4644008" y="2310508"/>
              <a:ext cx="378768" cy="5305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6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D</a:t>
              </a:r>
              <a:endParaRPr kumimoji="0" lang="zh-CN" altLang="en-US" sz="26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827584" y="2308326"/>
            <a:ext cx="3312368" cy="2063624"/>
            <a:chOff x="827584" y="2308326"/>
            <a:chExt cx="3312368" cy="2063624"/>
          </a:xfrm>
        </p:grpSpPr>
        <p:sp>
          <p:nvSpPr>
            <p:cNvPr id="6" name="梯形 5"/>
            <p:cNvSpPr/>
            <p:nvPr/>
          </p:nvSpPr>
          <p:spPr>
            <a:xfrm>
              <a:off x="1187624" y="2643758"/>
              <a:ext cx="2592288" cy="1538801"/>
            </a:xfrm>
            <a:prstGeom prst="trapezoid">
              <a:avLst>
                <a:gd name="adj" fmla="val 44214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3"/>
            <p:cNvSpPr txBox="1"/>
            <p:nvPr/>
          </p:nvSpPr>
          <p:spPr>
            <a:xfrm>
              <a:off x="827584" y="3831294"/>
              <a:ext cx="362555" cy="5305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6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A</a:t>
              </a:r>
              <a:endParaRPr kumimoji="0" lang="zh-CN" altLang="en-US" sz="26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19" name="TextBox 4"/>
            <p:cNvSpPr txBox="1"/>
            <p:nvPr/>
          </p:nvSpPr>
          <p:spPr>
            <a:xfrm>
              <a:off x="3777397" y="3841356"/>
              <a:ext cx="362555" cy="5305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6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B</a:t>
              </a:r>
              <a:endParaRPr kumimoji="0" lang="zh-CN" altLang="en-US" sz="26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20" name="TextBox 5"/>
            <p:cNvSpPr txBox="1"/>
            <p:nvPr/>
          </p:nvSpPr>
          <p:spPr>
            <a:xfrm>
              <a:off x="3129326" y="2308326"/>
              <a:ext cx="360039" cy="5305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6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C</a:t>
              </a:r>
              <a:endParaRPr kumimoji="0" lang="zh-CN" altLang="en-US" sz="26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21" name="TextBox 6"/>
            <p:cNvSpPr txBox="1"/>
            <p:nvPr/>
          </p:nvSpPr>
          <p:spPr>
            <a:xfrm>
              <a:off x="1398612" y="2310508"/>
              <a:ext cx="378768" cy="5305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6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D</a:t>
              </a:r>
              <a:endParaRPr kumimoji="0" lang="zh-CN" altLang="en-US" sz="26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624992" y="2308326"/>
            <a:ext cx="3691424" cy="2063624"/>
            <a:chOff x="4624992" y="2308326"/>
            <a:chExt cx="3691424" cy="206362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982666" y="2620541"/>
              <a:ext cx="3045718" cy="1562018"/>
            </a:xfrm>
            <a:prstGeom prst="rect">
              <a:avLst/>
            </a:prstGeom>
          </p:spPr>
        </p:pic>
        <p:sp>
          <p:nvSpPr>
            <p:cNvPr id="22" name="TextBox 3"/>
            <p:cNvSpPr txBox="1"/>
            <p:nvPr/>
          </p:nvSpPr>
          <p:spPr>
            <a:xfrm>
              <a:off x="4624992" y="3831294"/>
              <a:ext cx="362555" cy="5305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6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A</a:t>
              </a:r>
              <a:endParaRPr kumimoji="0" lang="zh-CN" altLang="en-US" sz="26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23" name="TextBox 4"/>
            <p:cNvSpPr txBox="1"/>
            <p:nvPr/>
          </p:nvSpPr>
          <p:spPr>
            <a:xfrm>
              <a:off x="7953861" y="3841356"/>
              <a:ext cx="362555" cy="5305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6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B</a:t>
              </a:r>
              <a:endParaRPr kumimoji="0" lang="zh-CN" altLang="en-US" sz="26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24" name="TextBox 5"/>
            <p:cNvSpPr txBox="1"/>
            <p:nvPr/>
          </p:nvSpPr>
          <p:spPr>
            <a:xfrm>
              <a:off x="6732241" y="2308326"/>
              <a:ext cx="360039" cy="5305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6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C</a:t>
              </a:r>
              <a:endParaRPr kumimoji="0" lang="zh-CN" altLang="en-US" sz="26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25" name="TextBox 6"/>
            <p:cNvSpPr txBox="1"/>
            <p:nvPr/>
          </p:nvSpPr>
          <p:spPr>
            <a:xfrm>
              <a:off x="4644008" y="2310508"/>
              <a:ext cx="378768" cy="5305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6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D</a:t>
              </a:r>
              <a:endParaRPr kumimoji="0" lang="zh-CN" altLang="en-US" sz="26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</p:grpSp>
      <p:sp>
        <p:nvSpPr>
          <p:cNvPr id="7" name="TextBox 11"/>
          <p:cNvSpPr txBox="1"/>
          <p:nvPr/>
        </p:nvSpPr>
        <p:spPr>
          <a:xfrm>
            <a:off x="923925" y="541655"/>
            <a:ext cx="7104380" cy="13836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sz="2800" b="1" kern="1200" cap="none" spc="0" normalizeH="0" baseline="0" noProof="0" dirty="0">
                <a:latin typeface="+mj-lt"/>
                <a:ea typeface="黑体" panose="02010609060101010101" charset="-122"/>
                <a:cs typeface="+mn-cs"/>
              </a:rPr>
              <a:t>将两图</a:t>
            </a:r>
            <a:r>
              <a:rPr kumimoji="0" lang="zh-CN" sz="2800" b="1" kern="1200" cap="none" spc="0" normalizeH="0" baseline="0" noProof="0" dirty="0">
                <a:latin typeface="+mj-lt"/>
                <a:ea typeface="黑体" panose="02010609060101010101" charset="-122"/>
                <a:cs typeface="+mn-cs"/>
              </a:rPr>
              <a:t>中线段 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rPr>
              <a:t>DA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charset="-122"/>
                <a:cs typeface="+mn-cs"/>
              </a:rPr>
              <a:t>沿 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rPr>
              <a:t>DC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charset="-122"/>
                <a:cs typeface="+mn-cs"/>
              </a:rPr>
              <a:t> </a:t>
            </a:r>
            <a:r>
              <a:rPr kumimoji="0" sz="2800" b="1" kern="1200" cap="none" spc="0" normalizeH="0" baseline="0" noProof="0" dirty="0">
                <a:latin typeface="+mj-lt"/>
                <a:ea typeface="黑体" panose="02010609060101010101" charset="-122"/>
                <a:cs typeface="+mn-cs"/>
              </a:rPr>
              <a:t>方向平移，使其过点 </a:t>
            </a:r>
            <a:r>
              <a:rPr kumimoji="0" sz="28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rPr>
              <a:t>C</a:t>
            </a:r>
            <a:r>
              <a:rPr kumimoji="0" sz="2800" b="1" kern="1200" cap="none" spc="0" normalizeH="0" baseline="0" noProof="0" dirty="0">
                <a:latin typeface="+mj-lt"/>
                <a:ea typeface="黑体" panose="02010609060101010101" charset="-122"/>
                <a:cs typeface="+mn-cs"/>
              </a:rPr>
              <a:t>，则原梯形可分割成两个什么图形</a:t>
            </a:r>
            <a:r>
              <a:rPr kumimoji="0" lang="zh-CN" sz="2800" b="1" kern="1200" cap="none" spc="0" normalizeH="0" baseline="0" noProof="0" dirty="0">
                <a:latin typeface="+mj-lt"/>
                <a:ea typeface="黑体" panose="02010609060101010101" charset="-122"/>
                <a:cs typeface="+mn-cs"/>
              </a:rPr>
              <a:t>？</a:t>
            </a:r>
            <a:endParaRPr kumimoji="0" lang="zh-CN" sz="2800" b="1" kern="1200" cap="none" spc="0" normalizeH="0" baseline="0" noProof="0" dirty="0">
              <a:latin typeface="+mj-lt"/>
              <a:ea typeface="黑体" panose="02010609060101010101" charset="-122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1177290" y="2633980"/>
            <a:ext cx="698500" cy="1558925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003800" y="2652395"/>
            <a:ext cx="9525" cy="1519555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114972" y="4182559"/>
            <a:ext cx="1728192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三角形</a:t>
            </a:r>
            <a:endParaRPr lang="zh-CN" altLang="en-US" sz="2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49695" y="4179570"/>
            <a:ext cx="1931670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直角三角</a:t>
            </a:r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形</a:t>
            </a:r>
            <a:endParaRPr lang="zh-CN" altLang="en-US" sz="2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36181 0.000000 " pathEditMode="relative" rAng="0" ptsTypes="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00 -0.000000 L 0.188542 -0.000000 " pathEditMode="relative" rAng="0" ptsTypes="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2" grpId="1"/>
      <p:bldP spid="1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1"/>
          <p:cNvSpPr txBox="1"/>
          <p:nvPr/>
        </p:nvSpPr>
        <p:spPr>
          <a:xfrm>
            <a:off x="736600" y="915566"/>
            <a:ext cx="4552950" cy="1951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charset="-122"/>
                <a:cs typeface="+mn-cs"/>
              </a:rPr>
              <a:t>        由平行四边形的定义，我们知道平行四边形的两组对边分别平行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charset="-122"/>
                <a:cs typeface="+mn-cs"/>
              </a:rPr>
              <a:t>.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charset="-122"/>
              <a:cs typeface="+mn-cs"/>
            </a:endParaRPr>
          </a:p>
        </p:txBody>
      </p:sp>
      <p:grpSp>
        <p:nvGrpSpPr>
          <p:cNvPr id="21" name="组合 13"/>
          <p:cNvGrpSpPr/>
          <p:nvPr/>
        </p:nvGrpSpPr>
        <p:grpSpPr>
          <a:xfrm>
            <a:off x="990600" y="3407941"/>
            <a:ext cx="1643063" cy="561975"/>
            <a:chOff x="1471469" y="2990848"/>
            <a:chExt cx="1643206" cy="561976"/>
          </a:xfrm>
        </p:grpSpPr>
        <p:sp>
          <p:nvSpPr>
            <p:cNvPr id="22" name="圆角矩形 12"/>
            <p:cNvSpPr/>
            <p:nvPr/>
          </p:nvSpPr>
          <p:spPr>
            <a:xfrm>
              <a:off x="1471469" y="2990848"/>
              <a:ext cx="549323" cy="561976"/>
            </a:xfrm>
            <a:prstGeom prst="roundRect">
              <a:avLst/>
            </a:prstGeom>
            <a:solidFill>
              <a:srgbClr val="FB53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方正稚艺_GBK" panose="03000509000000000000" pitchFamily="65" charset="-122"/>
                  <a:ea typeface="方正稚艺_GBK" panose="03000509000000000000" pitchFamily="65" charset="-122"/>
                  <a:cs typeface="+mn-cs"/>
                </a:rPr>
                <a:t>想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方正稚艺_GBK" panose="03000509000000000000" pitchFamily="65" charset="-122"/>
                <a:ea typeface="方正稚艺_GBK" panose="03000509000000000000" pitchFamily="65" charset="-122"/>
                <a:cs typeface="+mn-cs"/>
              </a:endParaRPr>
            </a:p>
          </p:txBody>
        </p:sp>
        <p:sp>
          <p:nvSpPr>
            <p:cNvPr id="23" name="圆角矩形 14"/>
            <p:cNvSpPr/>
            <p:nvPr/>
          </p:nvSpPr>
          <p:spPr>
            <a:xfrm>
              <a:off x="2565352" y="2990848"/>
              <a:ext cx="549323" cy="561976"/>
            </a:xfrm>
            <a:prstGeom prst="roundRect">
              <a:avLst/>
            </a:prstGeom>
            <a:solidFill>
              <a:srgbClr val="FB53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方正稚艺_GBK" panose="03000509000000000000" pitchFamily="65" charset="-122"/>
                  <a:ea typeface="方正稚艺_GBK" panose="03000509000000000000" pitchFamily="65" charset="-122"/>
                  <a:cs typeface="+mn-cs"/>
                </a:rPr>
                <a:t>想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方正稚艺_GBK" panose="03000509000000000000" pitchFamily="65" charset="-122"/>
                <a:ea typeface="方正稚艺_GBK" panose="03000509000000000000" pitchFamily="65" charset="-122"/>
                <a:cs typeface="+mn-cs"/>
              </a:endParaRPr>
            </a:p>
          </p:txBody>
        </p:sp>
        <p:sp>
          <p:nvSpPr>
            <p:cNvPr id="24" name="圆角矩形 15"/>
            <p:cNvSpPr/>
            <p:nvPr/>
          </p:nvSpPr>
          <p:spPr>
            <a:xfrm>
              <a:off x="2014441" y="2990848"/>
              <a:ext cx="550911" cy="561976"/>
            </a:xfrm>
            <a:prstGeom prst="roundRect">
              <a:avLst/>
            </a:prstGeom>
            <a:solidFill>
              <a:srgbClr val="FB53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方正稚艺_GBK" panose="03000509000000000000" pitchFamily="65" charset="-122"/>
                  <a:ea typeface="方正稚艺_GBK" panose="03000509000000000000" pitchFamily="65" charset="-122"/>
                  <a:cs typeface="+mn-cs"/>
                </a:rPr>
                <a:t>一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方正稚艺_GBK" panose="03000509000000000000" pitchFamily="65" charset="-122"/>
                <a:ea typeface="方正稚艺_GBK" panose="03000509000000000000" pitchFamily="65" charset="-122"/>
                <a:cs typeface="+mn-cs"/>
              </a:endParaRPr>
            </a:p>
          </p:txBody>
        </p:sp>
      </p:grpSp>
      <p:sp>
        <p:nvSpPr>
          <p:cNvPr id="25" name="TextBox 16"/>
          <p:cNvSpPr txBox="1"/>
          <p:nvPr/>
        </p:nvSpPr>
        <p:spPr>
          <a:xfrm>
            <a:off x="3011488" y="3407941"/>
            <a:ext cx="4513263" cy="609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charset="-122"/>
                <a:cs typeface="+mn-cs"/>
              </a:rPr>
              <a:t>平行四边形还有什么性质？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charset="-122"/>
              <a:cs typeface="+mn-cs"/>
            </a:endParaRPr>
          </a:p>
        </p:txBody>
      </p:sp>
      <p:grpSp>
        <p:nvGrpSpPr>
          <p:cNvPr id="20485" name="组合 7"/>
          <p:cNvGrpSpPr/>
          <p:nvPr/>
        </p:nvGrpSpPr>
        <p:grpSpPr>
          <a:xfrm>
            <a:off x="5387975" y="1209253"/>
            <a:ext cx="2855913" cy="1649413"/>
            <a:chOff x="748280" y="1520378"/>
            <a:chExt cx="2855616" cy="1648995"/>
          </a:xfrm>
        </p:grpSpPr>
        <p:sp>
          <p:nvSpPr>
            <p:cNvPr id="29" name="平行四边形 28"/>
            <p:cNvSpPr/>
            <p:nvPr/>
          </p:nvSpPr>
          <p:spPr>
            <a:xfrm>
              <a:off x="1095907" y="1904456"/>
              <a:ext cx="2152426" cy="1076052"/>
            </a:xfrm>
            <a:prstGeom prst="parallelogram">
              <a:avLst>
                <a:gd name="adj" fmla="val 53319"/>
              </a:avLst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TextBox 3"/>
            <p:cNvSpPr txBox="1"/>
            <p:nvPr/>
          </p:nvSpPr>
          <p:spPr>
            <a:xfrm>
              <a:off x="1294323" y="1520378"/>
              <a:ext cx="390484" cy="4967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31" name="TextBox 4"/>
            <p:cNvSpPr txBox="1"/>
            <p:nvPr/>
          </p:nvSpPr>
          <p:spPr>
            <a:xfrm>
              <a:off x="748280" y="2671024"/>
              <a:ext cx="390484" cy="49676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32" name="TextBox 5"/>
            <p:cNvSpPr txBox="1"/>
            <p:nvPr/>
          </p:nvSpPr>
          <p:spPr>
            <a:xfrm>
              <a:off x="2667368" y="2672611"/>
              <a:ext cx="388897" cy="4967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33" name="TextBox 6"/>
            <p:cNvSpPr txBox="1"/>
            <p:nvPr/>
          </p:nvSpPr>
          <p:spPr>
            <a:xfrm>
              <a:off x="3195950" y="1599733"/>
              <a:ext cx="407946" cy="4967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charset="-122"/>
                  <a:cs typeface="+mn-cs"/>
                </a:rPr>
                <a:t>D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latin typeface="Times New Roman" panose="02020603050405020304" pitchFamily="18" charset="0"/>
            <a:ea typeface="黑体" panose="02010609060101010101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2334</Words>
  <Application>WPS 演示</Application>
  <PresentationFormat>全屏显示(16:9)</PresentationFormat>
  <Paragraphs>300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Times New Roman</vt:lpstr>
      <vt:lpstr>楷体</vt:lpstr>
      <vt:lpstr>方正粗黑繁体</vt:lpstr>
      <vt:lpstr>黑体</vt:lpstr>
      <vt:lpstr>等线</vt:lpstr>
      <vt:lpstr>微软雅黑</vt:lpstr>
      <vt:lpstr>楷体_GB2312</vt:lpstr>
      <vt:lpstr>方正稚艺_GBK</vt:lpstr>
      <vt:lpstr>Arial Unicode MS</vt:lpstr>
      <vt:lpstr>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591</cp:revision>
  <dcterms:created xsi:type="dcterms:W3CDTF">2015-08-27T07:30:00Z</dcterms:created>
  <dcterms:modified xsi:type="dcterms:W3CDTF">2026-01-05T08:53:33Z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C99414E8F98D46CCABC29A9D56A038D6</vt:lpwstr>
  </property>
</Properties>
</file>