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sldIdLst>
    <p:sldId id="274" r:id="rId4"/>
    <p:sldId id="386" r:id="rId5"/>
    <p:sldId id="387" r:id="rId6"/>
    <p:sldId id="349" r:id="rId7"/>
    <p:sldId id="388" r:id="rId8"/>
    <p:sldId id="389" r:id="rId9"/>
    <p:sldId id="391" r:id="rId10"/>
    <p:sldId id="377" r:id="rId11"/>
    <p:sldId id="392" r:id="rId12"/>
    <p:sldId id="408" r:id="rId13"/>
    <p:sldId id="409" r:id="rId14"/>
    <p:sldId id="378" r:id="rId15"/>
    <p:sldId id="336" r:id="rId16"/>
    <p:sldId id="370" r:id="rId17"/>
    <p:sldId id="285" r:id="rId18"/>
    <p:sldId id="335" r:id="rId19"/>
    <p:sldId id="407" r:id="rId21"/>
    <p:sldId id="371" r:id="rId22"/>
    <p:sldId id="396" r:id="rId23"/>
    <p:sldId id="398" r:id="rId24"/>
    <p:sldId id="414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9" userDrawn="1">
          <p15:clr>
            <a:srgbClr val="A4A3A4"/>
          </p15:clr>
        </p15:guide>
        <p15:guide id="2" orient="horz" pos="777" userDrawn="1">
          <p15:clr>
            <a:srgbClr val="A4A3A4"/>
          </p15:clr>
        </p15:guide>
        <p15:guide id="3" orient="horz" pos="3042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CC662"/>
    <a:srgbClr val="F0F7EC"/>
    <a:srgbClr val="E1EFD8"/>
    <a:srgbClr val="FFBA88"/>
    <a:srgbClr val="FFFFCC"/>
    <a:srgbClr val="FF3300"/>
    <a:srgbClr val="D3EDFB"/>
    <a:srgbClr val="EAF6FD"/>
    <a:srgbClr val="FE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149" d="100"/>
          <a:sy n="149" d="100"/>
        </p:scale>
        <p:origin x="408" y="114"/>
      </p:cViewPr>
      <p:guideLst>
        <p:guide orient="horz" pos="1629"/>
        <p:guide orient="horz" pos="777"/>
        <p:guide orient="horz" pos="3042"/>
        <p:guide pos="158"/>
        <p:guide pos="35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EA4EE-7E4A-4388-A253-96C28122369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730865-9363-47A4-8A94-0BE0C79AA6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F94C114-41BF-4126-94A1-0E223C6DD85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7675CF-19E5-4D70-9330-562821C4FA8B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329" y="2061618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1824" y="213789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2" descr="7485157_073341707000_2副本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95450" y="134938"/>
            <a:ext cx="5753100" cy="383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5" descr="图形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46188" y="3954463"/>
            <a:ext cx="6764337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8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9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91828" y="1491630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平面直角坐标系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/>
          <p:nvPr/>
        </p:nvSpPr>
        <p:spPr>
          <a:xfrm>
            <a:off x="395536" y="881697"/>
            <a:ext cx="4896544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 在平面直角坐标系中，两条坐标轴（即横轴和纵轴）把平面分成如图所示的</a:t>
            </a:r>
            <a:r>
              <a:rPr lang="en-US" altLang="zh-CN" sz="2400" b="1" dirty="0">
                <a:latin typeface="Times New Roman" panose="02020603050405020304" pitchFamily="18" charset="0"/>
              </a:rPr>
              <a:t>Ⅰ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Ⅱ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Ⅲ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Ⅳ</a:t>
            </a:r>
            <a:r>
              <a:rPr lang="zh-CN" altLang="en-US" sz="2400" b="1" dirty="0">
                <a:latin typeface="Times New Roman" panose="02020603050405020304" pitchFamily="18" charset="0"/>
              </a:rPr>
              <a:t>四个区域，我们把这四个区域分别称为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第一，二，三，四象限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坐标轴上的点不属于任何一个象限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6096" y="956202"/>
            <a:ext cx="3128963" cy="319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368" y="339502"/>
            <a:ext cx="2454488" cy="6831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3648" y="1143936"/>
            <a:ext cx="669674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轴和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y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轴上的点的坐标分别有什么特征？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1678781"/>
            <a:ext cx="3128963" cy="319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8090" y="483870"/>
            <a:ext cx="4644390" cy="4072890"/>
          </a:xfrm>
          <a:prstGeom prst="rect">
            <a:avLst/>
          </a:prstGeom>
        </p:spPr>
      </p:pic>
      <p:sp>
        <p:nvSpPr>
          <p:cNvPr id="28675" name="矩形 2"/>
          <p:cNvSpPr/>
          <p:nvPr/>
        </p:nvSpPr>
        <p:spPr>
          <a:xfrm>
            <a:off x="449263" y="842963"/>
            <a:ext cx="3963987" cy="127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1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如图，写出平面直角坐标系中点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i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263" y="2251075"/>
            <a:ext cx="3963988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 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）由图可知，所求各点的坐标分别为：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2"/>
          <p:cNvSpPr/>
          <p:nvPr/>
        </p:nvSpPr>
        <p:spPr>
          <a:xfrm>
            <a:off x="185297" y="267494"/>
            <a:ext cx="4538528" cy="1923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        （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）在平面直角坐标系中，描出下列各点，并指出它们分别在哪个象限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2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         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(5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(-3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2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        M 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(-4 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-1)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-4).</a:t>
            </a:r>
            <a:endParaRPr lang="en-US" altLang="zh-CN" sz="2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6056" y="535305"/>
            <a:ext cx="4644390" cy="40728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520" y="2211710"/>
            <a:ext cx="432048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）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如图，先在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轴上找到表示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的点，再在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y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轴上找出表示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的点，过这两个点分别作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轴，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y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轴的垂线，垂线的交点就是点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P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类似地，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可以找到点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</a:rPr>
              <a:t>Q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，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</a:rPr>
              <a:t>M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，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</a:rPr>
              <a:t>N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的位置，如图所示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4572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P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在第一象限，点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Q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在第二象限，点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在第三象限，点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N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在第四象限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073408" y="1317997"/>
            <a:ext cx="387024" cy="461665"/>
            <a:chOff x="8107090" y="1250662"/>
            <a:chExt cx="387024" cy="461665"/>
          </a:xfrm>
        </p:grpSpPr>
        <p:sp>
          <p:nvSpPr>
            <p:cNvPr id="5" name="椭圆 4"/>
            <p:cNvSpPr/>
            <p:nvPr/>
          </p:nvSpPr>
          <p:spPr>
            <a:xfrm>
              <a:off x="8107090" y="1575842"/>
              <a:ext cx="65310" cy="6531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21896" y="1250662"/>
              <a:ext cx="37221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P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77705" y="1317996"/>
            <a:ext cx="424697" cy="461665"/>
            <a:chOff x="8104683" y="1250662"/>
            <a:chExt cx="424697" cy="461665"/>
          </a:xfrm>
        </p:grpSpPr>
        <p:sp>
          <p:nvSpPr>
            <p:cNvPr id="11" name="文本框 10"/>
            <p:cNvSpPr txBox="1"/>
            <p:nvPr/>
          </p:nvSpPr>
          <p:spPr>
            <a:xfrm>
              <a:off x="8121896" y="1250662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Q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104683" y="1572408"/>
              <a:ext cx="65310" cy="6531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50301" y="3046189"/>
            <a:ext cx="458780" cy="461665"/>
            <a:chOff x="8062904" y="1479187"/>
            <a:chExt cx="458780" cy="461665"/>
          </a:xfrm>
        </p:grpSpPr>
        <p:sp>
          <p:nvSpPr>
            <p:cNvPr id="13" name="文本框 12"/>
            <p:cNvSpPr txBox="1"/>
            <p:nvPr/>
          </p:nvSpPr>
          <p:spPr>
            <a:xfrm>
              <a:off x="8062904" y="1479187"/>
              <a:ext cx="45878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M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062904" y="1610869"/>
              <a:ext cx="71841" cy="7184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7556" y="3982293"/>
            <a:ext cx="407484" cy="461665"/>
            <a:chOff x="8062904" y="1479187"/>
            <a:chExt cx="407484" cy="461665"/>
          </a:xfrm>
        </p:grpSpPr>
        <p:sp>
          <p:nvSpPr>
            <p:cNvPr id="16" name="文本框 15"/>
            <p:cNvSpPr txBox="1"/>
            <p:nvPr/>
          </p:nvSpPr>
          <p:spPr>
            <a:xfrm>
              <a:off x="8062904" y="1479187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062904" y="1610869"/>
              <a:ext cx="71841" cy="7184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3"/>
          <p:cNvSpPr/>
          <p:nvPr/>
        </p:nvSpPr>
        <p:spPr>
          <a:xfrm>
            <a:off x="1329878" y="1203598"/>
            <a:ext cx="1657946" cy="478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填写下表：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Group 105"/>
          <p:cNvGraphicFramePr>
            <a:graphicFrameLocks noGrp="1"/>
          </p:cNvGraphicFramePr>
          <p:nvPr/>
        </p:nvGraphicFramePr>
        <p:xfrm>
          <a:off x="1485900" y="1779438"/>
          <a:ext cx="6172200" cy="2286000"/>
        </p:xfrm>
        <a:graphic>
          <a:graphicData uri="http://schemas.openxmlformats.org/drawingml/2006/table">
            <a:tbl>
              <a:tblPr/>
              <a:tblGrid>
                <a:gridCol w="2590800"/>
                <a:gridCol w="1752600"/>
                <a:gridCol w="1828800"/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点的位置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905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905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横坐标符号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905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纵坐标符号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9050">
                      <a:solidFill>
                        <a:srgbClr val="8CC662"/>
                      </a:solidFill>
                      <a:prstDash val="solid"/>
                    </a:lnR>
                    <a:lnT w="1905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</a:tr>
              <a:tr h="349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在第一象限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905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905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在第二象限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905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905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在第三象限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905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905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270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EC"/>
                    </a:solidFill>
                  </a:tcPr>
                </a:tc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在第四象限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905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905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270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905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>
                      <a:solidFill>
                        <a:srgbClr val="8CC662"/>
                      </a:solidFill>
                      <a:prstDash val="solid"/>
                    </a:lnL>
                    <a:lnR w="19050">
                      <a:solidFill>
                        <a:srgbClr val="8CC662"/>
                      </a:solidFill>
                      <a:prstDash val="solid"/>
                    </a:lnR>
                    <a:lnT w="12700">
                      <a:solidFill>
                        <a:srgbClr val="8CC662"/>
                      </a:solidFill>
                      <a:prstDash val="solid"/>
                    </a:lnT>
                    <a:lnB w="19050">
                      <a:solidFill>
                        <a:srgbClr val="8CC66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FD8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1542"/>
          <p:cNvSpPr>
            <a:spLocks noChangeArrowheads="1"/>
          </p:cNvSpPr>
          <p:nvPr/>
        </p:nvSpPr>
        <p:spPr bwMode="auto">
          <a:xfrm>
            <a:off x="4716463" y="2092176"/>
            <a:ext cx="54292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Rectangle 1543"/>
          <p:cNvSpPr>
            <a:spLocks noChangeArrowheads="1"/>
          </p:cNvSpPr>
          <p:nvPr/>
        </p:nvSpPr>
        <p:spPr bwMode="auto">
          <a:xfrm>
            <a:off x="6534150" y="2092176"/>
            <a:ext cx="44767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Rectangle 1337"/>
          <p:cNvSpPr/>
          <p:nvPr/>
        </p:nvSpPr>
        <p:spPr>
          <a:xfrm>
            <a:off x="4732338" y="2579538"/>
            <a:ext cx="5667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333"/>
          <p:cNvSpPr>
            <a:spLocks noChangeArrowheads="1"/>
          </p:cNvSpPr>
          <p:nvPr/>
        </p:nvSpPr>
        <p:spPr bwMode="auto">
          <a:xfrm>
            <a:off x="6538913" y="2565251"/>
            <a:ext cx="51752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Rectangle 1339"/>
          <p:cNvSpPr/>
          <p:nvPr/>
        </p:nvSpPr>
        <p:spPr>
          <a:xfrm>
            <a:off x="4730750" y="3036738"/>
            <a:ext cx="52228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330"/>
          <p:cNvSpPr/>
          <p:nvPr/>
        </p:nvSpPr>
        <p:spPr>
          <a:xfrm>
            <a:off x="6573838" y="3036738"/>
            <a:ext cx="51911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329"/>
          <p:cNvSpPr>
            <a:spLocks noChangeArrowheads="1"/>
          </p:cNvSpPr>
          <p:nvPr/>
        </p:nvSpPr>
        <p:spPr bwMode="auto">
          <a:xfrm>
            <a:off x="4716463" y="3462188"/>
            <a:ext cx="447675" cy="693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Rectangle 1546"/>
          <p:cNvSpPr/>
          <p:nvPr/>
        </p:nvSpPr>
        <p:spPr>
          <a:xfrm>
            <a:off x="6573838" y="3462188"/>
            <a:ext cx="47942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469398"/>
            <a:ext cx="2385021" cy="661720"/>
          </a:xfrm>
          <a:prstGeom prst="rect">
            <a:avLst/>
          </a:prstGeom>
        </p:spPr>
      </p:pic>
      <p:sp>
        <p:nvSpPr>
          <p:cNvPr id="3" name="矩形 3"/>
          <p:cNvSpPr/>
          <p:nvPr/>
        </p:nvSpPr>
        <p:spPr>
          <a:xfrm>
            <a:off x="683569" y="4312708"/>
            <a:ext cx="8064895" cy="4192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根据上表，概括出平面直角坐标系中四个象限的点的坐标特征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820" name="矩形 3"/>
          <p:cNvSpPr/>
          <p:nvPr/>
        </p:nvSpPr>
        <p:spPr>
          <a:xfrm>
            <a:off x="449263" y="754523"/>
            <a:ext cx="8245475" cy="19612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已知坐标平面内点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）在第二象限，那么点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）在（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第一象限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第二象限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第三象限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第四象限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8250" y="1618619"/>
            <a:ext cx="5032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263" y="3147293"/>
            <a:ext cx="8245475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位于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轴上方，距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个单位长度，且位于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轴左侧，距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个单位长度，则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点的坐标是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8625" y="3648497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 3)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9175" y="555625"/>
            <a:ext cx="3930650" cy="351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384175" y="3624263"/>
            <a:ext cx="57721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   所求各点的坐标为：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-3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3"/>
          <p:cNvSpPr/>
          <p:nvPr/>
        </p:nvSpPr>
        <p:spPr>
          <a:xfrm>
            <a:off x="384175" y="915988"/>
            <a:ext cx="4548188" cy="2709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平面直角坐标系</a:t>
            </a:r>
            <a:r>
              <a:rPr lang="en-US" altLang="zh-CN" sz="2400" b="1" i="1" dirty="0" err="1">
                <a:latin typeface="+mn-lt"/>
                <a:ea typeface="黑体" panose="02010609060101010101" pitchFamily="49" charset="-122"/>
              </a:rPr>
              <a:t>xOy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如图所示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）写出点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）描出点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(-2,-1)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(3,-2)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(2,5)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T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(-4,3)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并指出各点分别在哪个象限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57"/>
          <p:cNvSpPr txBox="1"/>
          <p:nvPr/>
        </p:nvSpPr>
        <p:spPr>
          <a:xfrm>
            <a:off x="2246313" y="3256697"/>
            <a:ext cx="268605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P57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3"/>
          <p:cNvSpPr/>
          <p:nvPr/>
        </p:nvSpPr>
        <p:spPr>
          <a:xfrm>
            <a:off x="384175" y="915988"/>
            <a:ext cx="4548188" cy="2709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平面直角坐标系</a:t>
            </a:r>
            <a:r>
              <a:rPr lang="en-US" altLang="zh-CN" sz="2400" b="1" i="1" dirty="0" err="1">
                <a:latin typeface="+mn-lt"/>
                <a:ea typeface="黑体" panose="02010609060101010101" pitchFamily="49" charset="-122"/>
              </a:rPr>
              <a:t>xOy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如图所示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）写出点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）描出点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(-2,-1)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(3,-2)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(2,5)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T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(-4,3)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并指出各点分别在哪个象限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277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9175" y="555625"/>
            <a:ext cx="3930650" cy="351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395605" y="3796030"/>
            <a:ext cx="48190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第一象限：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S	      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第二象限：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第三象限：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P	      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第四象限：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Q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153150" y="2571750"/>
            <a:ext cx="0" cy="26670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157913" y="2833688"/>
            <a:ext cx="547688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126163" y="280670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08663" y="2754313"/>
            <a:ext cx="3714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7534275" y="2571750"/>
            <a:ext cx="0" cy="538163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723063" y="3105150"/>
            <a:ext cx="815975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7507288" y="307816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34275" y="2833688"/>
            <a:ext cx="406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7256463" y="1173163"/>
            <a:ext cx="0" cy="1370013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718300" y="1177925"/>
            <a:ext cx="547688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7229475" y="114935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59638" y="925513"/>
            <a:ext cx="3556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02288" y="1724025"/>
            <a:ext cx="0" cy="82073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602288" y="1730375"/>
            <a:ext cx="1108075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5576888" y="170338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78438" y="1347788"/>
            <a:ext cx="3730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91" name="文本框 57"/>
          <p:cNvSpPr txBox="1"/>
          <p:nvPr/>
        </p:nvSpPr>
        <p:spPr>
          <a:xfrm>
            <a:off x="2246313" y="3256697"/>
            <a:ext cx="268605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P57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bldLvl="0" animBg="1"/>
      <p:bldP spid="18" grpId="0"/>
      <p:bldP spid="24" grpId="0" bldLvl="0" animBg="1"/>
      <p:bldP spid="25" grpId="0"/>
      <p:bldP spid="31" grpId="0" bldLvl="0" animBg="1"/>
      <p:bldP spid="32" grpId="0"/>
      <p:bldP spid="37" grpId="0" bldLvl="0" animBg="1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/>
          <p:nvPr/>
        </p:nvSpPr>
        <p:spPr>
          <a:xfrm>
            <a:off x="323527" y="763588"/>
            <a:ext cx="4657351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在平面直角坐标系中，已知点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在第四象限，距离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个单位长度，距离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）画出一个平面直角坐标系，并在坐标系中描出点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的位置；（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）写出点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379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0880" y="523875"/>
            <a:ext cx="3911600" cy="41243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7341492" y="2859088"/>
            <a:ext cx="0" cy="63658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430267" y="3492500"/>
            <a:ext cx="904875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314505" y="3463925"/>
            <a:ext cx="55563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4342" y="3435350"/>
            <a:ext cx="3730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3608" y="4188689"/>
            <a:ext cx="28310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的坐标为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(3, 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589806" y="558460"/>
            <a:ext cx="268605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P57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/>
          <p:nvPr/>
        </p:nvSpPr>
        <p:spPr>
          <a:xfrm>
            <a:off x="449263" y="366713"/>
            <a:ext cx="3919538" cy="2749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在图中的直角坐标系中描出下列各点：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），并指出它们所在的象限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523875"/>
            <a:ext cx="3911600" cy="41243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6775450" y="1981200"/>
            <a:ext cx="0" cy="90805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161088" y="1981200"/>
            <a:ext cx="615950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6748463" y="19542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3075" y="1747838"/>
            <a:ext cx="388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565775" y="1981200"/>
            <a:ext cx="0" cy="90805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1488" y="1981200"/>
            <a:ext cx="615950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541963" y="19542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26038" y="1751013"/>
            <a:ext cx="390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43625" y="40719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9500" y="3868738"/>
            <a:ext cx="390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38788" y="28559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84775" y="2451100"/>
            <a:ext cx="40798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5264150" y="2889250"/>
            <a:ext cx="0" cy="309563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259388" y="3190875"/>
            <a:ext cx="901700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5232400" y="3165475"/>
            <a:ext cx="55563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0925" y="3087688"/>
            <a:ext cx="3889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075488" y="2895600"/>
            <a:ext cx="0" cy="600075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159500" y="3490913"/>
            <a:ext cx="915988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7050088" y="34655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50088" y="3328988"/>
            <a:ext cx="3889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995" y="3147695"/>
            <a:ext cx="339217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第一象限：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A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第二象限：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B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第三象限：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第四象限：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sym typeface="+mn-ea"/>
              </a:rPr>
              <a:t>F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28" grpId="0" animBg="1"/>
      <p:bldP spid="29" grpId="0"/>
      <p:bldP spid="34" grpId="0" animBg="1"/>
      <p:bldP spid="35" grpId="0"/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情景导入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271" y="1009456"/>
            <a:ext cx="7867153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在生活中，我们经常需要确定物体的位置，而利用有序数对来描述位置是最常用的方法之一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4818" name="Picture 2"/>
          <p:cNvPicPr>
            <a:picLocks noChangeAspect="1"/>
          </p:cNvPicPr>
          <p:nvPr/>
        </p:nvPicPr>
        <p:blipFill>
          <a:blip r:embed="rId1"/>
          <a:srcRect t="21685" b="6522"/>
          <a:stretch>
            <a:fillRect/>
          </a:stretch>
        </p:blipFill>
        <p:spPr>
          <a:xfrm>
            <a:off x="467995" y="2427734"/>
            <a:ext cx="3959225" cy="1894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1691680" y="3141040"/>
            <a:ext cx="1079500" cy="62611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2330247"/>
            <a:ext cx="394335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在电影院内如何找到电影票上所指的位置？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9992" y="3435603"/>
            <a:ext cx="394335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1" i="0" u="none" strike="noStrike" kern="1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号”与“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号”中的“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”的含义相同吗？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288" y="1111250"/>
            <a:ext cx="8353425" cy="2266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这节课主要学习了平面直角坐标系的有关概念和一个最基本的问题，坐标平面内的点与有序实数对是一一对应的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会根据坐标找点；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会由坐标系内的点写坐标；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        3.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象限内的点的坐标特征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.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3" name="TextBox 2"/>
          <p:cNvSpPr txBox="1"/>
          <p:nvPr/>
        </p:nvSpPr>
        <p:spPr>
          <a:xfrm>
            <a:off x="395288" y="3508375"/>
            <a:ext cx="8353425" cy="9350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平面直角坐标系，两条数轴来唱戏，一个点，两个数，横前纵后加括号，中间不忘加逗号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131888"/>
            <a:ext cx="3600450" cy="1858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95288" y="484188"/>
            <a:ext cx="6643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你能举出生活中利用数据表示位置的例子吗？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1058863"/>
            <a:ext cx="2813050" cy="158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2743200"/>
            <a:ext cx="2160588" cy="216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2"/>
          <p:cNvSpPr/>
          <p:nvPr/>
        </p:nvSpPr>
        <p:spPr>
          <a:xfrm>
            <a:off x="449263" y="1595884"/>
            <a:ext cx="81184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下图是某教室部分座位的平面示意图，如何确定小楠的位置？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3" y="960817"/>
            <a:ext cx="2160240" cy="602821"/>
          </a:xfrm>
          <a:prstGeom prst="rect">
            <a:avLst/>
          </a:prstGeom>
        </p:spPr>
      </p:pic>
      <p:grpSp>
        <p:nvGrpSpPr>
          <p:cNvPr id="21529" name="组合 21528"/>
          <p:cNvGrpSpPr/>
          <p:nvPr/>
        </p:nvGrpSpPr>
        <p:grpSpPr>
          <a:xfrm>
            <a:off x="251520" y="2544181"/>
            <a:ext cx="5592374" cy="2425382"/>
            <a:chOff x="275921" y="2116337"/>
            <a:chExt cx="5592374" cy="2425382"/>
          </a:xfrm>
        </p:grpSpPr>
        <p:grpSp>
          <p:nvGrpSpPr>
            <p:cNvPr id="21514" name="组合 21513"/>
            <p:cNvGrpSpPr/>
            <p:nvPr/>
          </p:nvGrpSpPr>
          <p:grpSpPr>
            <a:xfrm>
              <a:off x="918047" y="2116337"/>
              <a:ext cx="4931756" cy="2425382"/>
              <a:chOff x="918047" y="2116337"/>
              <a:chExt cx="4931756" cy="2425382"/>
            </a:xfrm>
          </p:grpSpPr>
          <p:grpSp>
            <p:nvGrpSpPr>
              <p:cNvPr id="21512" name="组合 21511"/>
              <p:cNvGrpSpPr/>
              <p:nvPr/>
            </p:nvGrpSpPr>
            <p:grpSpPr>
              <a:xfrm>
                <a:off x="918047" y="2116337"/>
                <a:ext cx="4931756" cy="2399629"/>
                <a:chOff x="918047" y="2116337"/>
                <a:chExt cx="4931756" cy="2399629"/>
              </a:xfrm>
            </p:grpSpPr>
            <p:pic>
              <p:nvPicPr>
                <p:cNvPr id="21508" name="图片 5" descr="图片包含 游戏机, 画&#10;&#10;描述已自动生成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2EFF6"/>
                    </a:clrFrom>
                    <a:clrTo>
                      <a:srgbClr val="F2EFF6">
                        <a:alpha val="0"/>
                      </a:srgbClr>
                    </a:clrTo>
                  </a:clrChange>
                </a:blip>
                <a:srcRect l="11600" t="14862" b="22333"/>
                <a:stretch>
                  <a:fillRect/>
                </a:stretch>
              </p:blipFill>
              <p:spPr>
                <a:xfrm>
                  <a:off x="918047" y="2131078"/>
                  <a:ext cx="3584136" cy="1823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510" name="图片 2150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14692" y="2116337"/>
                  <a:ext cx="1335111" cy="1823566"/>
                </a:xfrm>
                <a:prstGeom prst="rect">
                  <a:avLst/>
                </a:prstGeom>
              </p:spPr>
            </p:pic>
            <p:pic>
              <p:nvPicPr>
                <p:cNvPr id="21511" name="图片 2151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47045" y="4220691"/>
                  <a:ext cx="904875" cy="295275"/>
                </a:xfrm>
                <a:prstGeom prst="rect">
                  <a:avLst/>
                </a:prstGeom>
              </p:spPr>
            </p:pic>
          </p:grpSp>
          <p:pic>
            <p:nvPicPr>
              <p:cNvPr id="21513" name="图片 215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88538" y="3219821"/>
                <a:ext cx="621887" cy="36004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68209" y="4214410"/>
                <a:ext cx="983925" cy="327309"/>
              </a:xfrm>
              <a:prstGeom prst="rect">
                <a:avLst/>
              </a:prstGeom>
            </p:spPr>
          </p:pic>
        </p:grpSp>
        <p:sp>
          <p:nvSpPr>
            <p:cNvPr id="21516" name="文本框 21515"/>
            <p:cNvSpPr txBox="1"/>
            <p:nvPr/>
          </p:nvSpPr>
          <p:spPr>
            <a:xfrm>
              <a:off x="91804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17" name="文本框 21516"/>
            <p:cNvSpPr txBox="1"/>
            <p:nvPr/>
          </p:nvSpPr>
          <p:spPr>
            <a:xfrm>
              <a:off x="161773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18" name="文本框 21517"/>
            <p:cNvSpPr txBox="1"/>
            <p:nvPr/>
          </p:nvSpPr>
          <p:spPr>
            <a:xfrm>
              <a:off x="2339752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19" name="文本框 21518"/>
            <p:cNvSpPr txBox="1"/>
            <p:nvPr/>
          </p:nvSpPr>
          <p:spPr>
            <a:xfrm>
              <a:off x="3131840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0" name="文本框 21519"/>
            <p:cNvSpPr txBox="1"/>
            <p:nvPr/>
          </p:nvSpPr>
          <p:spPr>
            <a:xfrm>
              <a:off x="3800686" y="391689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1" name="文本框 21520"/>
            <p:cNvSpPr txBox="1"/>
            <p:nvPr/>
          </p:nvSpPr>
          <p:spPr>
            <a:xfrm>
              <a:off x="4522701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2" name="文本框 21521"/>
            <p:cNvSpPr txBox="1"/>
            <p:nvPr/>
          </p:nvSpPr>
          <p:spPr>
            <a:xfrm>
              <a:off x="5238678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3" name="文本框 21522"/>
            <p:cNvSpPr txBox="1"/>
            <p:nvPr/>
          </p:nvSpPr>
          <p:spPr>
            <a:xfrm>
              <a:off x="288430" y="3616564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4" name="文本框 21523"/>
            <p:cNvSpPr txBox="1"/>
            <p:nvPr/>
          </p:nvSpPr>
          <p:spPr>
            <a:xfrm>
              <a:off x="275921" y="324595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5" name="文本框 21524"/>
            <p:cNvSpPr txBox="1"/>
            <p:nvPr/>
          </p:nvSpPr>
          <p:spPr>
            <a:xfrm>
              <a:off x="298352" y="2875342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6" name="文本框 21525"/>
            <p:cNvSpPr txBox="1"/>
            <p:nvPr/>
          </p:nvSpPr>
          <p:spPr>
            <a:xfrm>
              <a:off x="285843" y="250473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7" name="文本框 21526"/>
            <p:cNvSpPr txBox="1"/>
            <p:nvPr/>
          </p:nvSpPr>
          <p:spPr>
            <a:xfrm>
              <a:off x="285843" y="214317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528" name="文本框 21527"/>
            <p:cNvSpPr txBox="1"/>
            <p:nvPr/>
          </p:nvSpPr>
          <p:spPr>
            <a:xfrm>
              <a:off x="3055729" y="421239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讲 台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84233" y="3224026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小 楠 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530" name="文本框 21529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4208" y="2826250"/>
            <a:ext cx="1728192" cy="1130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小楠坐在第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列第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2197" y="2704027"/>
            <a:ext cx="5472608" cy="1466112"/>
            <a:chOff x="1979712" y="2571750"/>
            <a:chExt cx="5472608" cy="1466112"/>
          </a:xfrm>
        </p:grpSpPr>
        <p:sp>
          <p:nvSpPr>
            <p:cNvPr id="6" name="对话气泡: 椭圆形 5"/>
            <p:cNvSpPr/>
            <p:nvPr/>
          </p:nvSpPr>
          <p:spPr>
            <a:xfrm>
              <a:off x="1979712" y="2571750"/>
              <a:ext cx="5472608" cy="1466112"/>
            </a:xfrm>
            <a:prstGeom prst="wedgeEllipseCallout">
              <a:avLst>
                <a:gd name="adj1" fmla="val 42032"/>
                <a:gd name="adj2" fmla="val 26218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2"/>
            <p:cNvSpPr/>
            <p:nvPr/>
          </p:nvSpPr>
          <p:spPr>
            <a:xfrm>
              <a:off x="2291473" y="2748937"/>
              <a:ext cx="4849085" cy="1000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        约定“列数在前，排数在后”，试着表示一下教室里同学的位置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8"/>
          <p:cNvSpPr/>
          <p:nvPr/>
        </p:nvSpPr>
        <p:spPr>
          <a:xfrm>
            <a:off x="646162" y="634666"/>
            <a:ext cx="7851675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/>
              <a:t>        为了确定物体在平面上的位置，可以用一对有顺序的实数（简称为</a:t>
            </a:r>
            <a:r>
              <a:rPr lang="zh-CN" altLang="en-US" sz="2400" b="1" dirty="0">
                <a:solidFill>
                  <a:srgbClr val="FF0000"/>
                </a:solidFill>
              </a:rPr>
              <a:t>有序实数对</a:t>
            </a:r>
            <a:r>
              <a:rPr lang="zh-CN" altLang="en-US" sz="2400" b="1" dirty="0"/>
              <a:t>）来表示</a:t>
            </a:r>
            <a:r>
              <a:rPr lang="en-US" altLang="zh-CN" sz="2400" b="1" dirty="0"/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899592" y="4299942"/>
            <a:ext cx="7440613" cy="46513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例如，小楠在教室里的座位可以简单地记作（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427898" y="1755103"/>
            <a:ext cx="5592374" cy="2425382"/>
            <a:chOff x="275921" y="2116337"/>
            <a:chExt cx="5592374" cy="2425382"/>
          </a:xfrm>
        </p:grpSpPr>
        <p:grpSp>
          <p:nvGrpSpPr>
            <p:cNvPr id="50" name="组合 49"/>
            <p:cNvGrpSpPr/>
            <p:nvPr/>
          </p:nvGrpSpPr>
          <p:grpSpPr>
            <a:xfrm>
              <a:off x="918047" y="2116337"/>
              <a:ext cx="4931756" cy="2425382"/>
              <a:chOff x="918047" y="2116337"/>
              <a:chExt cx="4931756" cy="2425382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918047" y="2116337"/>
                <a:ext cx="4931756" cy="2399629"/>
                <a:chOff x="918047" y="2116337"/>
                <a:chExt cx="4931756" cy="2399629"/>
              </a:xfrm>
            </p:grpSpPr>
            <p:pic>
              <p:nvPicPr>
                <p:cNvPr id="68" name="图片 5" descr="图片包含 游戏机, 画&#10;&#10;描述已自动生成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2EFF6"/>
                    </a:clrFrom>
                    <a:clrTo>
                      <a:srgbClr val="F2EFF6">
                        <a:alpha val="0"/>
                      </a:srgbClr>
                    </a:clrTo>
                  </a:clrChange>
                </a:blip>
                <a:srcRect l="11600" t="14862" b="22333"/>
                <a:stretch>
                  <a:fillRect/>
                </a:stretch>
              </p:blipFill>
              <p:spPr>
                <a:xfrm>
                  <a:off x="918047" y="2131078"/>
                  <a:ext cx="3584136" cy="1823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514692" y="2116337"/>
                  <a:ext cx="1335111" cy="1823566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47045" y="4220691"/>
                  <a:ext cx="904875" cy="295275"/>
                </a:xfrm>
                <a:prstGeom prst="rect">
                  <a:avLst/>
                </a:prstGeom>
              </p:spPr>
            </p:pic>
          </p:grp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8538" y="3219821"/>
                <a:ext cx="621887" cy="360040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68209" y="4214410"/>
                <a:ext cx="983925" cy="327309"/>
              </a:xfrm>
              <a:prstGeom prst="rect">
                <a:avLst/>
              </a:prstGeom>
            </p:spPr>
          </p:pic>
        </p:grpSp>
        <p:sp>
          <p:nvSpPr>
            <p:cNvPr id="51" name="文本框 50"/>
            <p:cNvSpPr txBox="1"/>
            <p:nvPr/>
          </p:nvSpPr>
          <p:spPr>
            <a:xfrm>
              <a:off x="91804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61773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339752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131840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800686" y="391689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522701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238678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88430" y="3616564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75921" y="324595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8352" y="2875342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85843" y="250473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85843" y="214317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055729" y="421239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讲 台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084233" y="3224026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小 楠 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195736" y="1906907"/>
            <a:ext cx="5592374" cy="2425382"/>
            <a:chOff x="275921" y="2116337"/>
            <a:chExt cx="5592374" cy="2425382"/>
          </a:xfrm>
        </p:grpSpPr>
        <p:grpSp>
          <p:nvGrpSpPr>
            <p:cNvPr id="36" name="组合 35"/>
            <p:cNvGrpSpPr/>
            <p:nvPr/>
          </p:nvGrpSpPr>
          <p:grpSpPr>
            <a:xfrm>
              <a:off x="918047" y="2116337"/>
              <a:ext cx="4931756" cy="2425382"/>
              <a:chOff x="918047" y="2116337"/>
              <a:chExt cx="4931756" cy="2425382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918047" y="2116337"/>
                <a:ext cx="4931756" cy="2399629"/>
                <a:chOff x="918047" y="2116337"/>
                <a:chExt cx="4931756" cy="2399629"/>
              </a:xfrm>
            </p:grpSpPr>
            <p:pic>
              <p:nvPicPr>
                <p:cNvPr id="54" name="图片 5" descr="图片包含 游戏机, 画&#10;&#10;描述已自动生成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2EFF6"/>
                    </a:clrFrom>
                    <a:clrTo>
                      <a:srgbClr val="F2EFF6">
                        <a:alpha val="0"/>
                      </a:srgbClr>
                    </a:clrTo>
                  </a:clrChange>
                </a:blip>
                <a:srcRect l="11600" t="14862" b="22333"/>
                <a:stretch>
                  <a:fillRect/>
                </a:stretch>
              </p:blipFill>
              <p:spPr>
                <a:xfrm>
                  <a:off x="918047" y="2131078"/>
                  <a:ext cx="3584136" cy="1823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514692" y="2116337"/>
                  <a:ext cx="1335111" cy="1823566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47045" y="4220691"/>
                  <a:ext cx="904875" cy="295275"/>
                </a:xfrm>
                <a:prstGeom prst="rect">
                  <a:avLst/>
                </a:prstGeom>
              </p:spPr>
            </p:pic>
          </p:grpSp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8538" y="3219821"/>
                <a:ext cx="621887" cy="360040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68209" y="4214410"/>
                <a:ext cx="983925" cy="327309"/>
              </a:xfrm>
              <a:prstGeom prst="rect">
                <a:avLst/>
              </a:prstGeom>
            </p:spPr>
          </p:pic>
        </p:grpSp>
        <p:sp>
          <p:nvSpPr>
            <p:cNvPr id="37" name="文本框 36"/>
            <p:cNvSpPr txBox="1"/>
            <p:nvPr/>
          </p:nvSpPr>
          <p:spPr>
            <a:xfrm>
              <a:off x="91804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17737" y="389026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339752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131840" y="390139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00686" y="391689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22701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38678" y="392802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列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88430" y="3616564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5921" y="324595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8352" y="2875342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85843" y="2504731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85843" y="2143177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1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排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055729" y="4212393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讲 台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084233" y="3224026"/>
              <a:ext cx="6296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小 楠 </a:t>
              </a:r>
              <a:endPara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55" name="矩形 3"/>
          <p:cNvSpPr/>
          <p:nvPr/>
        </p:nvSpPr>
        <p:spPr>
          <a:xfrm>
            <a:off x="611561" y="1059582"/>
            <a:ext cx="6840760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如何用有序实数对来表示平面上任一点的位置？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1620588" y="4405313"/>
            <a:ext cx="597535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2196851" y="1614488"/>
            <a:ext cx="0" cy="319722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13288" y="44434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横轴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0551" y="18049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纵轴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95938" y="4175125"/>
            <a:ext cx="3397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3151" y="1365250"/>
            <a:ext cx="6492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60338" y="4370388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03151" y="4362450"/>
            <a:ext cx="4238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O</a:t>
            </a:r>
            <a:endParaRPr kumimoji="0" lang="zh-CN" altLang="en-US" sz="2400" b="1" i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对话气泡: 圆角矩形 15"/>
          <p:cNvSpPr/>
          <p:nvPr/>
        </p:nvSpPr>
        <p:spPr>
          <a:xfrm>
            <a:off x="6013201" y="2997200"/>
            <a:ext cx="2735263" cy="908050"/>
          </a:xfrm>
          <a:prstGeom prst="wedgeRoundRectCallout">
            <a:avLst>
              <a:gd name="adj1" fmla="val -29839"/>
              <a:gd name="adj2" fmla="val 86362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通常，我们取横轴向右为正方向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247401" y="2617788"/>
            <a:ext cx="1708150" cy="908050"/>
          </a:xfrm>
          <a:prstGeom prst="wedgeRoundRectCallout">
            <a:avLst>
              <a:gd name="adj1" fmla="val 55060"/>
              <a:gd name="adj2" fmla="val -96062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纵轴向上为正方向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2738" y="447833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原点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29430"/>
            <a:ext cx="2368269" cy="658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15" grpId="0"/>
      <p:bldP spid="16" grpId="0" animBg="1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263" y="309563"/>
            <a:ext cx="82454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</a:rPr>
              <a:t>这样建立的两条数轴构成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平面直角坐标系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，记作</a:t>
            </a:r>
            <a:r>
              <a:rPr lang="en-US" altLang="zh-CN" sz="2400" b="1" i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i="1" dirty="0" err="1">
                <a:solidFill>
                  <a:srgbClr val="FF3300"/>
                </a:solidFill>
              </a:rPr>
              <a:t>O</a:t>
            </a:r>
            <a:r>
              <a:rPr lang="en-US" altLang="zh-CN" sz="2400" b="1" i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对话气泡: 圆角矩形 4"/>
          <p:cNvSpPr/>
          <p:nvPr/>
        </p:nvSpPr>
        <p:spPr>
          <a:xfrm>
            <a:off x="4500439" y="1203598"/>
            <a:ext cx="3455937" cy="1226705"/>
          </a:xfrm>
          <a:prstGeom prst="wedgeRoundRectCallout">
            <a:avLst>
              <a:gd name="adj1" fmla="val -32485"/>
              <a:gd name="adj2" fmla="val 81229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横轴与纵轴的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单位长度通常取一样的长度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（有时也可以取不同长度）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449263" y="309563"/>
            <a:ext cx="82454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</a:rPr>
              <a:t>这样建立的两条数轴构成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平面直角坐标系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，记作</a:t>
            </a: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x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2560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2862263" y="1598613"/>
            <a:ext cx="0" cy="151288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859088" y="1600200"/>
            <a:ext cx="12112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32100" y="1570038"/>
            <a:ext cx="55563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2700" y="1123950"/>
            <a:ext cx="4746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endParaRPr lang="zh-CN" altLang="en-US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32100" y="3084513"/>
            <a:ext cx="55563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35225" y="2678113"/>
            <a:ext cx="388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43363" y="1570038"/>
            <a:ext cx="53975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49713" y="1366838"/>
            <a:ext cx="4079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D</a:t>
            </a:r>
            <a:endParaRPr lang="zh-CN" altLang="en-US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18" name="Rectangle 66"/>
          <p:cNvSpPr/>
          <p:nvPr/>
        </p:nvSpPr>
        <p:spPr>
          <a:xfrm>
            <a:off x="1173163" y="1123950"/>
            <a:ext cx="16383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50"/>
          <p:cNvSpPr txBox="1"/>
          <p:nvPr/>
        </p:nvSpPr>
        <p:spPr>
          <a:xfrm>
            <a:off x="755650" y="3465513"/>
            <a:ext cx="2784475" cy="1080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轴的垂线，与</a:t>
            </a:r>
            <a:r>
              <a:rPr lang="en-US" altLang="zh-CN" sz="2000" b="1" i="1" dirty="0">
                <a:solidFill>
                  <a:srgbClr val="0000FF"/>
                </a:solidFill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轴相交于点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，点</a:t>
            </a:r>
            <a:r>
              <a:rPr lang="en-US" altLang="zh-CN" sz="2000" b="1" i="1" dirty="0">
                <a:solidFill>
                  <a:srgbClr val="0000FF"/>
                </a:solidFill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轴上表示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 Box 50"/>
          <p:cNvSpPr txBox="1">
            <a:spLocks noChangeArrowheads="1"/>
          </p:cNvSpPr>
          <p:nvPr/>
        </p:nvSpPr>
        <p:spPr bwMode="auto">
          <a:xfrm>
            <a:off x="4570412" y="1211263"/>
            <a:ext cx="3817937" cy="7418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1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再过点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作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轴的垂线，</a:t>
            </a:r>
            <a:r>
              <a:rPr lang="zh-CN" altLang="en-US" sz="2000" b="1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000" b="1" i="1" baseline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000" b="1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轴相交于点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轴上表示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Rectangle 69"/>
          <p:cNvSpPr/>
          <p:nvPr/>
        </p:nvSpPr>
        <p:spPr>
          <a:xfrm>
            <a:off x="4471988" y="3490913"/>
            <a:ext cx="4235450" cy="1277937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位置，并称为点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，其中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称为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横坐标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称为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纵坐标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1663" y="1546348"/>
            <a:ext cx="2262105" cy="1745482"/>
            <a:chOff x="179339" y="1546348"/>
            <a:chExt cx="2262105" cy="1745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79339" y="1546348"/>
              <a:ext cx="2262105" cy="1745482"/>
            </a:xfrm>
            <a:prstGeom prst="rect">
              <a:avLst/>
            </a:prstGeom>
          </p:spPr>
        </p:pic>
        <p:sp>
          <p:nvSpPr>
            <p:cNvPr id="3" name="Text Box 50"/>
            <p:cNvSpPr txBox="1"/>
            <p:nvPr/>
          </p:nvSpPr>
          <p:spPr>
            <a:xfrm>
              <a:off x="361950" y="1800907"/>
              <a:ext cx="2073275" cy="14189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</a:pPr>
              <a:r>
                <a:rPr lang="en-US" altLang="zh-CN" sz="2000" b="1" dirty="0">
                  <a:latin typeface="+mn-lt"/>
                  <a:ea typeface="+mn-ea"/>
                </a:rPr>
                <a:t>    </a:t>
              </a:r>
              <a:r>
                <a:rPr lang="zh-CN" altLang="en-US" sz="2000" b="1" dirty="0">
                  <a:latin typeface="+mn-lt"/>
                  <a:ea typeface="+mn-ea"/>
                </a:rPr>
                <a:t>若以点</a:t>
              </a:r>
              <a:r>
                <a:rPr lang="en-US" altLang="zh-CN" sz="2000" b="1" i="1" dirty="0">
                  <a:latin typeface="+mn-lt"/>
                  <a:ea typeface="+mn-ea"/>
                </a:rPr>
                <a:t>M</a:t>
              </a:r>
              <a:r>
                <a:rPr lang="zh-CN" altLang="en-US" sz="2000" b="1" dirty="0">
                  <a:latin typeface="+mn-lt"/>
                  <a:ea typeface="+mn-ea"/>
                </a:rPr>
                <a:t>为原点建立平面直角坐标系，则点</a:t>
              </a:r>
              <a:r>
                <a:rPr lang="en-US" altLang="zh-CN" sz="2000" b="1" i="1" dirty="0">
                  <a:latin typeface="+mn-lt"/>
                  <a:ea typeface="+mn-ea"/>
                </a:rPr>
                <a:t>M</a:t>
              </a:r>
              <a:r>
                <a:rPr lang="zh-CN" altLang="en-US" sz="2000" b="1" dirty="0">
                  <a:latin typeface="+mn-lt"/>
                  <a:ea typeface="+mn-ea"/>
                </a:rPr>
                <a:t>的坐标是多少？</a:t>
              </a:r>
              <a:endParaRPr lang="zh-CN" altLang="en-US" sz="2000" b="1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4065588" y="2503488"/>
            <a:ext cx="12112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468313" y="376238"/>
            <a:ext cx="57451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反之，为了找出坐标为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的点，在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轴上找到表示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9550" y="2632075"/>
            <a:ext cx="390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65"/>
          <p:cNvSpPr txBox="1"/>
          <p:nvPr/>
        </p:nvSpPr>
        <p:spPr>
          <a:xfrm>
            <a:off x="4603750" y="3429000"/>
            <a:ext cx="2735263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过</a:t>
            </a:r>
            <a:r>
              <a:rPr lang="zh-CN" altLang="en-US" sz="20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轴的垂线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280025" y="2498725"/>
            <a:ext cx="0" cy="61753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253038" y="30845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66"/>
          <p:cNvSpPr txBox="1"/>
          <p:nvPr/>
        </p:nvSpPr>
        <p:spPr>
          <a:xfrm>
            <a:off x="468313" y="2065338"/>
            <a:ext cx="3240087" cy="74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再在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轴上找到表示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，过点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轴的垂线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38600" y="247808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0825" y="2016125"/>
            <a:ext cx="3889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51450" y="24749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1113" y="1984375"/>
            <a:ext cx="16081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5025" y="1179513"/>
            <a:ext cx="3383359" cy="7418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这两条垂线的交点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就是坐标为（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）的点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2875" y="4113530"/>
            <a:ext cx="8858250" cy="894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zh-CN" altLang="en-US" sz="2400" b="1" dirty="0"/>
              <a:t>综上所述，在建立了平面直角坐标系后，平面上的点与有序实数对</a:t>
            </a:r>
            <a:r>
              <a:rPr lang="zh-CN" altLang="en-US" sz="2400" b="1" dirty="0">
                <a:solidFill>
                  <a:srgbClr val="FF0000"/>
                </a:solidFill>
              </a:rPr>
              <a:t>一一对应</a:t>
            </a:r>
            <a:r>
              <a:rPr lang="zh-CN" altLang="en-US" sz="2400" b="1" dirty="0"/>
              <a:t>.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4" grpId="0" animBg="1"/>
      <p:bldP spid="8" grpId="0"/>
      <p:bldP spid="9" grpId="0" animBg="1"/>
      <p:bldP spid="10" grpId="0"/>
      <p:bldP spid="13" grpId="0" animBg="1"/>
      <p:bldP spid="14" grpId="0"/>
      <p:bldP spid="15" grpId="0"/>
      <p:bldP spid="16" grpId="0" animBg="1"/>
      <p:bldP spid="16" grpId="1" animBg="1"/>
    </p:bldLst>
  </p:timing>
</p:sld>
</file>

<file path=ppt/tags/tag1.xml><?xml version="1.0" encoding="utf-8"?>
<p:tagLst xmlns:p="http://schemas.openxmlformats.org/presentationml/2006/main">
  <p:tag name="KSO_WPP_MARK_KEY" val="39de3b54-9811-4c7a-bdb8-64741d526982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2276</Words>
  <Application>WPS 演示</Application>
  <PresentationFormat>全屏显示(16:9)</PresentationFormat>
  <Paragraphs>304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Times New Roman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570</cp:revision>
  <dcterms:created xsi:type="dcterms:W3CDTF">2015-08-27T07:30:00Z</dcterms:created>
  <dcterms:modified xsi:type="dcterms:W3CDTF">2026-01-05T08:57:52Z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B8BACE47D5A342438750DBCDF8F9D2FA</vt:lpwstr>
  </property>
</Properties>
</file>