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9"/>
  </p:notesMasterIdLst>
  <p:sldIdLst>
    <p:sldId id="274" r:id="rId4"/>
    <p:sldId id="386" r:id="rId5"/>
    <p:sldId id="447" r:id="rId6"/>
    <p:sldId id="455" r:id="rId7"/>
    <p:sldId id="456" r:id="rId8"/>
    <p:sldId id="457" r:id="rId9"/>
    <p:sldId id="462" r:id="rId10"/>
    <p:sldId id="459" r:id="rId11"/>
    <p:sldId id="448" r:id="rId12"/>
    <p:sldId id="285" r:id="rId13"/>
    <p:sldId id="370" r:id="rId14"/>
    <p:sldId id="335" r:id="rId15"/>
    <p:sldId id="409" r:id="rId16"/>
    <p:sldId id="461" r:id="rId17"/>
    <p:sldId id="414" r:id="rId18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FFFFCC"/>
    <a:srgbClr val="FFFFFF"/>
    <a:srgbClr val="007FFF"/>
    <a:srgbClr val="FE9700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 varScale="1">
        <p:scale>
          <a:sx n="96" d="100"/>
          <a:sy n="96" d="100"/>
        </p:scale>
        <p:origin x="84" y="912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1B44B32-97CA-4A32-A71E-51E616BD298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9F43A0-9F22-4758-80FF-34205648C5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566C1E-89E6-4CFF-91E9-22F9637E2450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DC81CD-68F0-4281-A655-C58334F6A420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09519" y="2050662"/>
              <a:ext cx="1169793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9892" y="2113530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6646" y="9175612"/>
                    <a:ext cx="757765" cy="844551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6214" y="9177697"/>
                    <a:ext cx="761999" cy="833967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7535" y="10192202"/>
                    <a:ext cx="457199" cy="1289051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30422" y="9073887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87048" y="3934263"/>
                  <a:ext cx="1263649" cy="1206500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2046" y="13326401"/>
                    <a:ext cx="3050460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086" y="14020371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9003" y="13849517"/>
                    <a:ext cx="149916" cy="224875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0672" y="13743370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2032" y="13596580"/>
                    <a:ext cx="149916" cy="23465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3157" y="14358832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7732" y="14283292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7759" y="14227686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8444" y="14181512"/>
                    <a:ext cx="146658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68517" y="14080579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5676" y="13664567"/>
                    <a:ext cx="2949429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138" y="3815887"/>
                    <a:ext cx="1967714" cy="32925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138" y="3815887"/>
                    <a:ext cx="1967714" cy="32925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2139702"/>
            <a:ext cx="6537325" cy="90011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1.6.2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菱形的判定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630" name="文本框 8"/>
          <p:cNvSpPr txBox="1">
            <a:spLocks noChangeArrowheads="1"/>
          </p:cNvSpPr>
          <p:nvPr/>
        </p:nvSpPr>
        <p:spPr bwMode="auto">
          <a:xfrm>
            <a:off x="1187451" y="1435521"/>
            <a:ext cx="6696918" cy="27924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能判定一个四边形是菱形的条件是（  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对角线相等且互相垂直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对角线相等且互相平分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对角线互相垂直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对角线互相垂直平分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2588" y="1549895"/>
            <a:ext cx="10302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971550" y="1058863"/>
            <a:ext cx="7416800" cy="2886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如图，在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中，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对角线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BD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相交于点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添加下列条件不能判定 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是菱形的是（   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        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＝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BC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＝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        D.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＝∠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endParaRPr kumimoji="0" lang="zh-CN" altLang="en-US" sz="24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970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7375" y="2425700"/>
            <a:ext cx="2865438" cy="180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411760" y="2251075"/>
            <a:ext cx="10302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4383" y="1972800"/>
            <a:ext cx="2400959" cy="18617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Text Box 2"/>
          <p:cNvSpPr txBox="1"/>
          <p:nvPr/>
        </p:nvSpPr>
        <p:spPr>
          <a:xfrm>
            <a:off x="539552" y="334028"/>
            <a:ext cx="6408712" cy="12207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画一个菱形，使它的两条对角线的长度分别为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cm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cm.</a:t>
            </a:r>
            <a:endParaRPr lang="en-US" altLang="zh-CN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853" y="2556329"/>
            <a:ext cx="3154019" cy="674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1503440"/>
            <a:ext cx="994784" cy="27798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17"/>
          <p:cNvSpPr txBox="1"/>
          <p:nvPr/>
        </p:nvSpPr>
        <p:spPr>
          <a:xfrm>
            <a:off x="498658" y="1635646"/>
            <a:ext cx="5723493" cy="2968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</a:rPr>
              <a:t>作法示</a:t>
            </a:r>
            <a:r>
              <a:rPr lang="zh-CN" altLang="en-US" sz="2600" b="1">
                <a:solidFill>
                  <a:srgbClr val="0000FF"/>
                </a:solidFill>
              </a:rPr>
              <a:t>例：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作线段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4 cm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，作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的垂直平分线，交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于点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altLang="zh-CN" sz="26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以点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为圆心，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1.5 cm 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为半径作圆，交垂线于点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600" b="1">
                <a:solidFill>
                  <a:srgbClr val="0000FF"/>
                </a:solidFill>
              </a:rPr>
              <a:t>，点</a:t>
            </a:r>
            <a:r>
              <a:rPr lang="en-US" altLang="zh-CN" sz="2600" b="1" i="1">
                <a:solidFill>
                  <a:srgbClr val="0000FF"/>
                </a:solidFill>
              </a:rPr>
              <a:t>B</a:t>
            </a:r>
            <a:r>
              <a:rPr lang="zh-CN" altLang="en-US" sz="2600" b="1">
                <a:solidFill>
                  <a:srgbClr val="0000FF"/>
                </a:solidFill>
              </a:rPr>
              <a:t>，则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BD 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= 3 cm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，且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AC 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</a:rPr>
              <a:t>垂直平分 </a:t>
            </a:r>
            <a:r>
              <a:rPr lang="en-US" altLang="zh-CN" sz="2600" b="1" i="1">
                <a:solidFill>
                  <a:srgbClr val="0000FF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altLang="zh-CN" sz="26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</a:rPr>
              <a:t>连接 </a:t>
            </a:r>
            <a:r>
              <a:rPr lang="en-US" altLang="zh-CN" sz="2600" b="1" i="1">
                <a:solidFill>
                  <a:srgbClr val="0000FF"/>
                </a:solidFill>
              </a:rPr>
              <a:t>AB</a:t>
            </a:r>
            <a:r>
              <a:rPr lang="zh-CN" altLang="en-US" sz="2600" b="1">
                <a:solidFill>
                  <a:srgbClr val="0000FF"/>
                </a:solidFill>
              </a:rPr>
              <a:t>，</a:t>
            </a:r>
            <a:r>
              <a:rPr lang="en-US" altLang="zh-CN" sz="2600" b="1" i="1">
                <a:solidFill>
                  <a:srgbClr val="0000FF"/>
                </a:solidFill>
              </a:rPr>
              <a:t>BC</a:t>
            </a:r>
            <a:r>
              <a:rPr lang="zh-CN" altLang="en-US" sz="2600" b="1">
                <a:solidFill>
                  <a:srgbClr val="0000FF"/>
                </a:solidFill>
              </a:rPr>
              <a:t>，</a:t>
            </a:r>
            <a:r>
              <a:rPr lang="en-US" altLang="zh-CN" sz="2600" b="1" i="1">
                <a:solidFill>
                  <a:srgbClr val="0000FF"/>
                </a:solidFill>
              </a:rPr>
              <a:t>CD</a:t>
            </a:r>
            <a:r>
              <a:rPr lang="zh-CN" altLang="en-US" sz="2600" b="1">
                <a:solidFill>
                  <a:srgbClr val="0000FF"/>
                </a:solidFill>
              </a:rPr>
              <a:t>，</a:t>
            </a:r>
            <a:r>
              <a:rPr lang="en-US" altLang="zh-CN" sz="2600" b="1" i="1">
                <a:solidFill>
                  <a:srgbClr val="0000FF"/>
                </a:solidFill>
              </a:rPr>
              <a:t>AD</a:t>
            </a:r>
            <a:r>
              <a:rPr lang="en-US" altLang="zh-CN" sz="2600" b="1">
                <a:solidFill>
                  <a:srgbClr val="0000FF"/>
                </a:solidFill>
              </a:rPr>
              <a:t>.</a:t>
            </a:r>
            <a:endParaRPr lang="zh-CN" altLang="zh-CN" sz="2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2" name="文本框 9"/>
          <p:cNvSpPr txBox="1"/>
          <p:nvPr/>
        </p:nvSpPr>
        <p:spPr>
          <a:xfrm flipH="1">
            <a:off x="3491879" y="1166255"/>
            <a:ext cx="301180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P38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9552" y="1671757"/>
            <a:ext cx="7788969" cy="31523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证明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：在△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BON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DOM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BON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DOM</a:t>
            </a:r>
            <a:r>
              <a:rPr lang="en-US" altLang="zh-CN" sz="2400" b="1">
                <a:solidFill>
                  <a:srgbClr val="FF0000"/>
                </a:solidFill>
              </a:rPr>
              <a:t> = 90°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BO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DO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DBN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BON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DOM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BNDM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的两条对角线且互相平分，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BNDM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BNDM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2" name="Text Box 2"/>
          <p:cNvSpPr txBox="1"/>
          <p:nvPr/>
        </p:nvSpPr>
        <p:spPr>
          <a:xfrm>
            <a:off x="323529" y="319405"/>
            <a:ext cx="7560632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如图，在</a:t>
            </a:r>
            <a:r>
              <a:rPr lang="zh-CN" altLang="en-US" sz="2400" b="1" i="1" dirty="0">
                <a:solidFill>
                  <a:srgbClr val="000000"/>
                </a:solidFill>
                <a:sym typeface="+mn-ea"/>
              </a:rPr>
              <a:t>□</a:t>
            </a:r>
            <a:r>
              <a:rPr lang="zh-CN" altLang="en-US" sz="2400" b="1" dirty="0">
                <a:ea typeface="黑体" panose="02010609060101010101" pitchFamily="49" charset="-122"/>
                <a:sym typeface="+mn-ea"/>
              </a:rPr>
              <a:t> 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中，对角线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相交于点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，过点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，分别交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求证：四边形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BNDM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是菱形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765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5992" y="1736449"/>
            <a:ext cx="2466975" cy="1592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2" name="文本框 9"/>
          <p:cNvSpPr txBox="1"/>
          <p:nvPr/>
        </p:nvSpPr>
        <p:spPr>
          <a:xfrm flipH="1">
            <a:off x="4283968" y="1347614"/>
            <a:ext cx="301180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P38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E97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2735" y="1347788"/>
            <a:ext cx="3249608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菱形的判定定理</a:t>
            </a:r>
            <a:r>
              <a:rPr kumimoji="0" lang="en-US" altLang="zh-CN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800" b="1" kern="1200" cap="none" spc="0" normalizeH="0" baseline="0" noProof="0" dirty="0">
              <a:solidFill>
                <a:schemeClr val="accent6">
                  <a:lumMod val="50000"/>
                </a:schemeClr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Text Box 10"/>
          <p:cNvSpPr txBox="1"/>
          <p:nvPr/>
        </p:nvSpPr>
        <p:spPr>
          <a:xfrm>
            <a:off x="1562735" y="1995686"/>
            <a:ext cx="4866798" cy="52322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四条边都相等的四边形是菱形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562735" y="2984634"/>
            <a:ext cx="3249608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菱形的判定定理</a:t>
            </a:r>
            <a:r>
              <a:rPr kumimoji="0" lang="en-US" altLang="zh-CN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800" b="1" kern="1200" cap="none" spc="0" normalizeH="0" baseline="0" noProof="0" dirty="0">
              <a:solidFill>
                <a:schemeClr val="accent6">
                  <a:lumMod val="50000"/>
                </a:schemeClr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1562735" y="3614915"/>
            <a:ext cx="5993130" cy="52322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对角线互相垂直的平行四边形是菱形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50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568" y="1347788"/>
            <a:ext cx="4699000" cy="57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黑体" panose="02010609060101010101" pitchFamily="49" charset="-122"/>
              </a:rPr>
              <a:t> 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zh-CN" sz="2400" b="1" dirty="0">
                <a:latin typeface="+mn-lt"/>
                <a:ea typeface="黑体" panose="02010609060101010101" pitchFamily="49" charset="-122"/>
              </a:rPr>
              <a:t>）菱形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的定义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42988" y="2767013"/>
            <a:ext cx="6769100" cy="11302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zh-CN" sz="2400" b="1" dirty="0">
                <a:latin typeface="+mn-lt"/>
                <a:ea typeface="黑体" panose="02010609060101010101" pitchFamily="49" charset="-122"/>
              </a:rPr>
              <a:t>）除了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用菱形的定义来判断一个四边形是否是菱形</a:t>
            </a:r>
            <a:r>
              <a:rPr lang="zh-CN" altLang="zh-CN" sz="2400" b="1" dirty="0">
                <a:latin typeface="+mn-lt"/>
                <a:ea typeface="黑体" panose="02010609060101010101" pitchFamily="49" charset="-122"/>
              </a:rPr>
              <a:t>之外，还有其他判别方法吗？</a:t>
            </a:r>
            <a:endParaRPr lang="zh-CN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76375" y="2211388"/>
            <a:ext cx="56880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一组邻边相等的平行四边形叫作菱形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2"/>
          <p:cNvSpPr txBox="1"/>
          <p:nvPr/>
        </p:nvSpPr>
        <p:spPr>
          <a:xfrm>
            <a:off x="827088" y="1707654"/>
            <a:ext cx="7489824" cy="113024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如图，用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支长度相等的铅笔首尾相接组成一个四边形，这个四边形是菱形吗？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4E8"/>
              </a:clrFrom>
              <a:clrTo>
                <a:srgbClr val="FEF4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3869" y="2618333"/>
            <a:ext cx="2976563" cy="182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 3"/>
          <p:cNvSpPr/>
          <p:nvPr/>
        </p:nvSpPr>
        <p:spPr>
          <a:xfrm>
            <a:off x="932323" y="3253743"/>
            <a:ext cx="4647789" cy="1190215"/>
          </a:xfrm>
          <a:prstGeom prst="cloud">
            <a:avLst/>
          </a:prstGeom>
          <a:solidFill>
            <a:srgbClr val="FFFFFF"/>
          </a:solidFill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你能试着证明吗？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2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新知探索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88" y="1059582"/>
            <a:ext cx="2088728" cy="580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555625"/>
            <a:ext cx="712904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已知：</a:t>
            </a:r>
            <a:r>
              <a:rPr lang="zh-CN" altLang="en-US" sz="2400" b="1">
                <a:latin typeface="+mj-lt"/>
                <a:ea typeface="+mj-ea"/>
              </a:rPr>
              <a:t>如图，在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AB=BC=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CD=</a:t>
            </a:r>
            <a:r>
              <a:rPr lang="en-US" altLang="zh-CN" sz="2400" b="1" i="1">
                <a:latin typeface="+mj-lt"/>
                <a:ea typeface="+mj-ea"/>
              </a:rPr>
              <a:t>DA.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95288" y="1101725"/>
            <a:ext cx="46799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求证：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是菱形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952" y="1644029"/>
            <a:ext cx="5141151" cy="279223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证明：在四边形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ABCD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中，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因为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DC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所以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ABCD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又因为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，由菱形的定义得，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ABCD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是菱形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015270" y="3507854"/>
            <a:ext cx="3776077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R="0" algn="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菱形的判定定理</a:t>
            </a:r>
            <a:r>
              <a:rPr kumimoji="0" lang="en-US" altLang="zh-CN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800" b="1" kern="1200" cap="none" spc="0" normalizeH="0" baseline="0" noProof="0" dirty="0">
              <a:solidFill>
                <a:schemeClr val="accent6">
                  <a:lumMod val="50000"/>
                </a:schemeClr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3650196" y="4131889"/>
            <a:ext cx="5141151" cy="52322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r" eaLnBrk="1" hangingPunct="1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四条边都相等的四边形是菱形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88631" y="899164"/>
            <a:ext cx="3368104" cy="2389849"/>
            <a:chOff x="5347779" y="941285"/>
            <a:chExt cx="3368104" cy="2389849"/>
          </a:xfrm>
        </p:grpSpPr>
        <p:sp>
          <p:nvSpPr>
            <p:cNvPr id="4" name="菱形 3"/>
            <p:cNvSpPr/>
            <p:nvPr/>
          </p:nvSpPr>
          <p:spPr>
            <a:xfrm>
              <a:off x="5699683" y="1380379"/>
              <a:ext cx="2664296" cy="1545456"/>
            </a:xfrm>
            <a:prstGeom prst="diamon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6855879" y="941285"/>
              <a:ext cx="351904" cy="46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en-US" altLang="zh-CN" sz="2400" b="1" i="1">
                  <a:latin typeface="+mj-lt"/>
                  <a:ea typeface="+mj-ea"/>
                </a:rPr>
                <a:t>A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5347779" y="1918567"/>
              <a:ext cx="351904" cy="46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en-US" altLang="zh-CN" sz="2400" b="1" i="1">
                  <a:latin typeface="+mj-lt"/>
                  <a:ea typeface="+mj-ea"/>
                </a:rPr>
                <a:t>B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8363979" y="1891889"/>
              <a:ext cx="351904" cy="46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en-US" altLang="zh-CN" sz="2400" b="1" i="1">
                  <a:latin typeface="+mj-lt"/>
                  <a:ea typeface="+mj-ea"/>
                </a:rPr>
                <a:t>D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6855879" y="2869171"/>
              <a:ext cx="351904" cy="46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en-US" altLang="zh-CN" sz="2400" b="1" i="1">
                  <a:latin typeface="+mj-lt"/>
                  <a:ea typeface="+mj-ea"/>
                </a:rPr>
                <a:t>C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6"/>
          <p:cNvSpPr txBox="1"/>
          <p:nvPr/>
        </p:nvSpPr>
        <p:spPr>
          <a:xfrm>
            <a:off x="179512" y="268288"/>
            <a:ext cx="7777039" cy="100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j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+mj-lt"/>
                <a:ea typeface="黑体" panose="02010609060101010101" pitchFamily="49" charset="-122"/>
              </a:rPr>
              <a:t>2 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如图，在四边形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中，线段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BD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垂直平分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，且相交于点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1 =∠</a:t>
            </a:r>
            <a:r>
              <a:rPr lang="en-US" altLang="zh-CN" sz="2400" b="1">
                <a:latin typeface="+mj-lt"/>
                <a:ea typeface="黑体" panose="02010609060101010101" pitchFamily="49" charset="-122"/>
              </a:rPr>
              <a:t>2. </a:t>
            </a:r>
            <a:r>
              <a:rPr lang="zh-CN" altLang="en-US" sz="2400" b="1">
                <a:latin typeface="+mj-lt"/>
                <a:ea typeface="黑体" panose="02010609060101010101" pitchFamily="49" charset="-122"/>
              </a:rPr>
              <a:t>求证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：四边形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是菱形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.</a:t>
            </a:r>
            <a:endParaRPr lang="zh-CN" altLang="zh-CN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45269" y="1354689"/>
            <a:ext cx="5113338" cy="4654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证明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 因为线段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垂直平分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45269" y="1820137"/>
            <a:ext cx="7928769" cy="29215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所以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BA = BC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DA = DC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OA = OC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在△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AOB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和△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COD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中，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因为∠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1 =∠2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AOB =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COD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OA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OC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所以 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A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O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O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D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（角角</a:t>
            </a:r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边）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，从而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AB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=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CD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，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因此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400" b="1" i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  <a:sym typeface="+mn-ea"/>
              </a:rPr>
              <a:t>B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= BC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CD = DA.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于是四边形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是菱形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四条边都相等的四边形是菱形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).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pic>
        <p:nvPicPr>
          <p:cNvPr id="21510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5188" y="1419225"/>
            <a:ext cx="2947987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2"/>
          <p:cNvSpPr txBox="1"/>
          <p:nvPr/>
        </p:nvSpPr>
        <p:spPr>
          <a:xfrm>
            <a:off x="827583" y="1175538"/>
            <a:ext cx="7807325" cy="168424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  我们已经知道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，菱形的两条对角线互相垂直，反过来，两条对角线互相垂直的四边形是菱形吗？两条对角线互相垂直的平行四边形呢？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Rectangle 3" descr="小网格"/>
          <p:cNvSpPr>
            <a:spLocks noChangeArrowheads="1"/>
          </p:cNvSpPr>
          <p:nvPr/>
        </p:nvSpPr>
        <p:spPr bwMode="auto">
          <a:xfrm>
            <a:off x="971600" y="3064400"/>
            <a:ext cx="3744062" cy="1198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两条对角线互相垂直的四边形不一定是菱形</a:t>
            </a:r>
            <a:r>
              <a:rPr lang="en-US" altLang="zh-CN" sz="2600" b="1" dirty="0">
                <a:solidFill>
                  <a:srgbClr val="0000FF"/>
                </a:solidFill>
                <a:latin typeface="+mn-ea"/>
                <a:ea typeface="+mn-ea"/>
              </a:rPr>
              <a:t>.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65" y="443661"/>
            <a:ext cx="2302487" cy="635404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4950296" y="2528947"/>
            <a:ext cx="3006080" cy="2275051"/>
            <a:chOff x="4716016" y="2614141"/>
            <a:chExt cx="3006080" cy="2275051"/>
          </a:xfrm>
        </p:grpSpPr>
        <p:grpSp>
          <p:nvGrpSpPr>
            <p:cNvPr id="22" name="组合 21"/>
            <p:cNvGrpSpPr/>
            <p:nvPr/>
          </p:nvGrpSpPr>
          <p:grpSpPr>
            <a:xfrm>
              <a:off x="5094180" y="2992983"/>
              <a:ext cx="2214124" cy="1483618"/>
              <a:chOff x="5377543" y="3135086"/>
              <a:chExt cx="1643743" cy="120831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377613" y="3143746"/>
                <a:ext cx="1643673" cy="1199654"/>
                <a:chOff x="5568350" y="3367427"/>
                <a:chExt cx="1643673" cy="1008095"/>
              </a:xfrm>
            </p:grpSpPr>
            <p:cxnSp>
              <p:nvCxnSpPr>
                <p:cNvPr id="4" name="直接连接符 3"/>
                <p:cNvCxnSpPr>
                  <a:endCxn id="20" idx="3"/>
                </p:cNvCxnSpPr>
                <p:nvPr/>
              </p:nvCxnSpPr>
              <p:spPr>
                <a:xfrm flipV="1">
                  <a:off x="5568350" y="3854115"/>
                  <a:ext cx="1643673" cy="579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>
                  <a:endCxn id="20" idx="2"/>
                </p:cNvCxnSpPr>
                <p:nvPr/>
              </p:nvCxnSpPr>
              <p:spPr>
                <a:xfrm flipH="1">
                  <a:off x="5981937" y="3367427"/>
                  <a:ext cx="4936" cy="1008095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任意多边形: 形状 19"/>
              <p:cNvSpPr/>
              <p:nvPr/>
            </p:nvSpPr>
            <p:spPr>
              <a:xfrm>
                <a:off x="5377543" y="3135086"/>
                <a:ext cx="1643743" cy="1208314"/>
              </a:xfrm>
              <a:custGeom>
                <a:avLst/>
                <a:gdLst>
                  <a:gd name="connsiteX0" fmla="*/ 413657 w 1643743"/>
                  <a:gd name="connsiteY0" fmla="*/ 0 h 1208314"/>
                  <a:gd name="connsiteX1" fmla="*/ 0 w 1643743"/>
                  <a:gd name="connsiteY1" fmla="*/ 587828 h 1208314"/>
                  <a:gd name="connsiteX2" fmla="*/ 413657 w 1643743"/>
                  <a:gd name="connsiteY2" fmla="*/ 1208314 h 1208314"/>
                  <a:gd name="connsiteX3" fmla="*/ 1643743 w 1643743"/>
                  <a:gd name="connsiteY3" fmla="*/ 587828 h 1208314"/>
                  <a:gd name="connsiteX4" fmla="*/ 413657 w 1643743"/>
                  <a:gd name="connsiteY4" fmla="*/ 0 h 120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3743" h="1208314">
                    <a:moveTo>
                      <a:pt x="413657" y="0"/>
                    </a:moveTo>
                    <a:lnTo>
                      <a:pt x="0" y="587828"/>
                    </a:lnTo>
                    <a:lnTo>
                      <a:pt x="413657" y="1208314"/>
                    </a:lnTo>
                    <a:lnTo>
                      <a:pt x="1643743" y="587828"/>
                    </a:lnTo>
                    <a:lnTo>
                      <a:pt x="413657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652120" y="3507854"/>
              <a:ext cx="162842" cy="196730"/>
              <a:chOff x="5572008" y="3147814"/>
              <a:chExt cx="238417" cy="288032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810425" y="3156016"/>
                <a:ext cx="0" cy="27983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5572008" y="3147814"/>
                <a:ext cx="238417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5454352" y="2614141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i="1" dirty="0"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16016" y="3473751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i="1" dirty="0"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408476" y="4427527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i="1" dirty="0"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36296" y="3469573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i="1" dirty="0"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04110" y="3641056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i="1" dirty="0"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 descr="小网格"/>
          <p:cNvSpPr>
            <a:spLocks noChangeArrowheads="1"/>
          </p:cNvSpPr>
          <p:nvPr/>
        </p:nvSpPr>
        <p:spPr bwMode="auto">
          <a:xfrm>
            <a:off x="971600" y="3064400"/>
            <a:ext cx="3744062" cy="1198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两条对角线互相垂直的平行四边形是菱形</a:t>
            </a:r>
            <a:r>
              <a:rPr lang="en-US" altLang="zh-CN" sz="2600" b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65" y="443661"/>
            <a:ext cx="2302487" cy="635404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5652120" y="2528947"/>
            <a:ext cx="2952328" cy="2275051"/>
            <a:chOff x="5004048" y="2528947"/>
            <a:chExt cx="2952328" cy="2275051"/>
          </a:xfrm>
        </p:grpSpPr>
        <p:grpSp>
          <p:nvGrpSpPr>
            <p:cNvPr id="17" name="组合 16"/>
            <p:cNvGrpSpPr/>
            <p:nvPr/>
          </p:nvGrpSpPr>
          <p:grpSpPr>
            <a:xfrm>
              <a:off x="5366077" y="2918422"/>
              <a:ext cx="2070014" cy="1472985"/>
              <a:chOff x="5623285" y="3367427"/>
              <a:chExt cx="1536757" cy="10080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5623285" y="3869391"/>
                <a:ext cx="1536757" cy="695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6391664" y="3367427"/>
                <a:ext cx="4936" cy="1008095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6425382" y="3455140"/>
              <a:ext cx="162842" cy="196730"/>
              <a:chOff x="5572008" y="3147814"/>
              <a:chExt cx="238417" cy="288032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810425" y="3156016"/>
                <a:ext cx="0" cy="27983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5572008" y="3147814"/>
                <a:ext cx="238417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/>
            <p:cNvSpPr txBox="1"/>
            <p:nvPr/>
          </p:nvSpPr>
          <p:spPr>
            <a:xfrm>
              <a:off x="6228184" y="2528947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i="1" dirty="0">
                <a:solidFill>
                  <a:srgbClr val="FF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04048" y="3435846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i="1" dirty="0">
                <a:solidFill>
                  <a:srgbClr val="FF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74432" y="4342333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i="1" dirty="0">
                <a:solidFill>
                  <a:srgbClr val="FF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470576" y="3384379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i="1" dirty="0">
                <a:solidFill>
                  <a:srgbClr val="FF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97803" y="3575297"/>
              <a:ext cx="485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i="1" dirty="0">
                <a:solidFill>
                  <a:srgbClr val="FF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5338242" y="2918422"/>
              <a:ext cx="2132333" cy="1472984"/>
            </a:xfrm>
            <a:prstGeom prst="diamond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云形 35"/>
          <p:cNvSpPr/>
          <p:nvPr/>
        </p:nvSpPr>
        <p:spPr>
          <a:xfrm>
            <a:off x="876333" y="3250936"/>
            <a:ext cx="4647789" cy="1190215"/>
          </a:xfrm>
          <a:prstGeom prst="cloud">
            <a:avLst/>
          </a:prstGeom>
          <a:solidFill>
            <a:srgbClr val="FFFFFF"/>
          </a:solidFill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你能试着证明吗？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2"/>
          <p:cNvSpPr txBox="1"/>
          <p:nvPr/>
        </p:nvSpPr>
        <p:spPr>
          <a:xfrm>
            <a:off x="827583" y="1175538"/>
            <a:ext cx="7807325" cy="168424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  我们已经知道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，菱形的两条对角线互相垂直，反过来，两条对角线互相垂直的四边形是菱形吗？两条对角线互相垂直的平行四边形呢？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2"/>
          <p:cNvSpPr txBox="1"/>
          <p:nvPr/>
        </p:nvSpPr>
        <p:spPr>
          <a:xfrm>
            <a:off x="827584" y="147764"/>
            <a:ext cx="6106323" cy="113024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黑体" panose="02010609060101010101" pitchFamily="49" charset="-122"/>
              </a:rPr>
              <a:t>如</a:t>
            </a:r>
            <a:r>
              <a:rPr lang="zh-CN" altLang="en-US" sz="2400" b="1">
                <a:ea typeface="黑体" panose="02010609060101010101" pitchFamily="49" charset="-122"/>
              </a:rPr>
              <a:t>图，在</a:t>
            </a:r>
            <a:r>
              <a:rPr lang="zh-CN" altLang="en-US" sz="2400" b="1" i="1"/>
              <a:t>□</a:t>
            </a:r>
            <a:r>
              <a:rPr lang="en-US" altLang="zh-CN" sz="2400" b="1" i="1"/>
              <a:t> ABCD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中，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⊥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垂足为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求证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i="1" dirty="0"/>
              <a:t> □</a:t>
            </a:r>
            <a:r>
              <a:rPr lang="en-US" altLang="zh-CN" sz="2400" b="1" i="1" dirty="0"/>
              <a:t> ABCD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是菱形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Rectangle 8" descr="小网格"/>
          <p:cNvSpPr>
            <a:spLocks noChangeArrowheads="1"/>
          </p:cNvSpPr>
          <p:nvPr/>
        </p:nvSpPr>
        <p:spPr bwMode="auto">
          <a:xfrm>
            <a:off x="494071" y="1278010"/>
            <a:ext cx="6503988" cy="279223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证明：在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垂足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为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  <a:ea typeface="+mn-ea"/>
              </a:rPr>
              <a:t>O</a:t>
            </a: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则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于是直线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是线段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的垂直平分线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根据线段垂直平分线的性质定理得，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于是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是菱形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467544" y="4342333"/>
            <a:ext cx="2813591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菱形的判定定理</a:t>
            </a:r>
            <a:r>
              <a:rPr kumimoji="0" lang="en-US" altLang="zh-CN" sz="24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400" b="1" kern="1200" cap="none" spc="0" normalizeH="0" baseline="0" noProof="0" dirty="0">
              <a:solidFill>
                <a:schemeClr val="accent6">
                  <a:lumMod val="50000"/>
                </a:schemeClr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 Box 10"/>
          <p:cNvSpPr txBox="1"/>
          <p:nvPr/>
        </p:nvSpPr>
        <p:spPr>
          <a:xfrm>
            <a:off x="3234184" y="4342333"/>
            <a:ext cx="5448300" cy="46166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对角线互相垂直的平行四边形是菱形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977225" y="1270730"/>
            <a:ext cx="2952328" cy="2275051"/>
            <a:chOff x="5977225" y="1270730"/>
            <a:chExt cx="2952328" cy="2275051"/>
          </a:xfrm>
        </p:grpSpPr>
        <p:grpSp>
          <p:nvGrpSpPr>
            <p:cNvPr id="2" name="组合 1"/>
            <p:cNvGrpSpPr/>
            <p:nvPr/>
          </p:nvGrpSpPr>
          <p:grpSpPr>
            <a:xfrm>
              <a:off x="5977225" y="1270730"/>
              <a:ext cx="2952328" cy="2275051"/>
              <a:chOff x="5004048" y="2528947"/>
              <a:chExt cx="2952328" cy="2275051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5338240" y="2918423"/>
                <a:ext cx="2132333" cy="1472984"/>
                <a:chOff x="5602620" y="3367426"/>
                <a:chExt cx="1583022" cy="1008094"/>
              </a:xfrm>
            </p:grpSpPr>
            <p:cxnSp>
              <p:nvCxnSpPr>
                <p:cNvPr id="16" name="直接连接符 15"/>
                <p:cNvCxnSpPr>
                  <a:stCxn id="11" idx="1"/>
                  <a:endCxn id="11" idx="3"/>
                </p:cNvCxnSpPr>
                <p:nvPr/>
              </p:nvCxnSpPr>
              <p:spPr>
                <a:xfrm>
                  <a:off x="5602620" y="3871472"/>
                  <a:ext cx="158302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stCxn id="11" idx="0"/>
                  <a:endCxn id="11" idx="2"/>
                </p:cNvCxnSpPr>
                <p:nvPr/>
              </p:nvCxnSpPr>
              <p:spPr>
                <a:xfrm>
                  <a:off x="6394132" y="3367426"/>
                  <a:ext cx="0" cy="100809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文本框 4"/>
              <p:cNvSpPr txBox="1"/>
              <p:nvPr/>
            </p:nvSpPr>
            <p:spPr>
              <a:xfrm>
                <a:off x="6228184" y="2528947"/>
                <a:ext cx="4858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endParaRPr lang="zh-CN" altLang="en-US" i="1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004048" y="3435846"/>
                <a:ext cx="4858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zh-CN" altLang="en-US" i="1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6174432" y="4342333"/>
                <a:ext cx="4858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i="1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470576" y="3384379"/>
                <a:ext cx="4858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zh-CN" altLang="en-US" i="1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997803" y="3575297"/>
                <a:ext cx="4858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楷体" panose="02010609060101010101" pitchFamily="49" charset="-122"/>
                    <a:cs typeface="Times New Roman" panose="02020603050405020304" pitchFamily="18" charset="0"/>
                  </a:rPr>
                  <a:t>O</a:t>
                </a:r>
                <a:endParaRPr lang="zh-CN" altLang="en-US" i="1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菱形 10"/>
              <p:cNvSpPr/>
              <p:nvPr/>
            </p:nvSpPr>
            <p:spPr>
              <a:xfrm>
                <a:off x="5338242" y="2918422"/>
                <a:ext cx="2132333" cy="1472984"/>
              </a:xfrm>
              <a:prstGeom prst="diamond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" name="任意多边形: 形状 21"/>
            <p:cNvSpPr/>
            <p:nvPr/>
          </p:nvSpPr>
          <p:spPr>
            <a:xfrm>
              <a:off x="7372350" y="2286000"/>
              <a:ext cx="117475" cy="104775"/>
            </a:xfrm>
            <a:custGeom>
              <a:avLst/>
              <a:gdLst>
                <a:gd name="connsiteX0" fmla="*/ 0 w 155575"/>
                <a:gd name="connsiteY0" fmla="*/ 0 h 104775"/>
                <a:gd name="connsiteX1" fmla="*/ 155575 w 155575"/>
                <a:gd name="connsiteY1" fmla="*/ 0 h 104775"/>
                <a:gd name="connsiteX2" fmla="*/ 155575 w 155575"/>
                <a:gd name="connsiteY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575" h="104775">
                  <a:moveTo>
                    <a:pt x="0" y="0"/>
                  </a:moveTo>
                  <a:lnTo>
                    <a:pt x="155575" y="0"/>
                  </a:lnTo>
                  <a:lnTo>
                    <a:pt x="155575" y="104775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7"/>
          <p:cNvSpPr txBox="1"/>
          <p:nvPr/>
        </p:nvSpPr>
        <p:spPr>
          <a:xfrm>
            <a:off x="467544" y="150813"/>
            <a:ext cx="7344816" cy="117316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□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中，</a:t>
            </a:r>
            <a:r>
              <a:rPr lang="zh-CN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6，</a:t>
            </a:r>
            <a:r>
              <a:rPr lang="zh-CN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8，</a:t>
            </a:r>
            <a:r>
              <a:rPr lang="zh-CN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5. 求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的长.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560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4560" y="1129330"/>
            <a:ext cx="2146300" cy="2640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Rectangle 2" descr="小网格"/>
          <p:cNvSpPr>
            <a:spLocks noChangeArrowheads="1"/>
          </p:cNvSpPr>
          <p:nvPr/>
        </p:nvSpPr>
        <p:spPr bwMode="auto">
          <a:xfrm>
            <a:off x="467544" y="4443958"/>
            <a:ext cx="3856038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 = AD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Rectangle 3" descr="小网格"/>
          <p:cNvSpPr>
            <a:spLocks noChangeArrowheads="1"/>
          </p:cNvSpPr>
          <p:nvPr/>
        </p:nvSpPr>
        <p:spPr bwMode="auto">
          <a:xfrm>
            <a:off x="467544" y="1349449"/>
            <a:ext cx="527580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因为四边形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为平行四边形，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Rectangle 4" descr="小网格"/>
          <p:cNvSpPr>
            <a:spLocks noChangeArrowheads="1"/>
          </p:cNvSpPr>
          <p:nvPr/>
        </p:nvSpPr>
        <p:spPr bwMode="auto">
          <a:xfrm>
            <a:off x="467544" y="3010357"/>
            <a:ext cx="6067687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所以△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DAO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是直角三角形，∠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DOA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=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90°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24" name="Rectangle 5" descr="小网格"/>
          <p:cNvSpPr>
            <a:spLocks noChangeArrowheads="1"/>
          </p:cNvSpPr>
          <p:nvPr/>
        </p:nvSpPr>
        <p:spPr bwMode="auto">
          <a:xfrm>
            <a:off x="467544" y="3488223"/>
            <a:ext cx="179568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即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Rectangle 6" descr="小网格"/>
          <p:cNvSpPr>
            <a:spLocks noChangeArrowheads="1"/>
          </p:cNvSpPr>
          <p:nvPr/>
        </p:nvSpPr>
        <p:spPr bwMode="auto">
          <a:xfrm>
            <a:off x="467544" y="3966090"/>
            <a:ext cx="831666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于是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是菱形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对角线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互相垂直的平行四边形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是菱形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6461" y="1743170"/>
          <a:ext cx="4819650" cy="757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2" imgW="116128800" imgH="18288000" progId="Equation.DSMT4">
                  <p:embed/>
                </p:oleObj>
              </mc:Choice>
              <mc:Fallback>
                <p:oleObj name="Equation" r:id="rId2" imgW="116128800" imgH="182880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6461" y="1743170"/>
                        <a:ext cx="4819650" cy="75787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11" descr="小网格"/>
          <p:cNvSpPr>
            <a:spLocks noChangeArrowheads="1"/>
          </p:cNvSpPr>
          <p:nvPr/>
        </p:nvSpPr>
        <p:spPr bwMode="auto">
          <a:xfrm>
            <a:off x="467544" y="2532491"/>
            <a:ext cx="5630067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又因为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，满足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OA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2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1748</Words>
  <Application>WPS 演示</Application>
  <PresentationFormat>全屏显示(16:9)</PresentationFormat>
  <Paragraphs>171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840</cp:revision>
  <dcterms:created xsi:type="dcterms:W3CDTF">2015-08-27T07:30:00Z</dcterms:created>
  <dcterms:modified xsi:type="dcterms:W3CDTF">2026-01-05T08:56:36Z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31AFB4E0B0F3444FA9972090B1971C7F</vt:lpwstr>
  </property>
</Properties>
</file>