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74" r:id="rId3"/>
    <p:sldId id="386" r:id="rId4"/>
    <p:sldId id="387" r:id="rId5"/>
    <p:sldId id="389" r:id="rId6"/>
    <p:sldId id="391" r:id="rId7"/>
    <p:sldId id="392" r:id="rId8"/>
    <p:sldId id="394" r:id="rId9"/>
    <p:sldId id="336" r:id="rId10"/>
    <p:sldId id="378" r:id="rId11"/>
    <p:sldId id="371" r:id="rId12"/>
    <p:sldId id="397" r:id="rId13"/>
    <p:sldId id="335" r:id="rId14"/>
    <p:sldId id="398" r:id="rId15"/>
    <p:sldId id="349" r:id="rId17"/>
    <p:sldId id="285" r:id="rId18"/>
    <p:sldId id="399" r:id="rId19"/>
    <p:sldId id="393" r:id="rId20"/>
    <p:sldId id="396" r:id="rId21"/>
    <p:sldId id="400" r:id="rId22"/>
    <p:sldId id="401" r:id="rId23"/>
    <p:sldId id="414" r:id="rId24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orient="horz" pos="739" userDrawn="1">
          <p15:clr>
            <a:srgbClr val="A4A3A4"/>
          </p15:clr>
        </p15:guide>
        <p15:guide id="3" orient="horz" pos="2889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7FFF"/>
    <a:srgbClr val="FF3300"/>
    <a:srgbClr val="FF00FF"/>
    <a:srgbClr val="D3EDFB"/>
    <a:srgbClr val="EAF6FD"/>
    <a:srgbClr val="FFFFCC"/>
    <a:srgbClr val="FE970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94"/>
    <p:restoredTop sz="96208"/>
  </p:normalViewPr>
  <p:slideViewPr>
    <p:cSldViewPr snapToGrid="0" showGuides="1">
      <p:cViewPr varScale="1">
        <p:scale>
          <a:sx n="149" d="100"/>
          <a:sy n="149" d="100"/>
        </p:scale>
        <p:origin x="408" y="114"/>
      </p:cViewPr>
      <p:guideLst>
        <p:guide orient="horz" pos="1620"/>
        <p:guide orient="horz" pos="739"/>
        <p:guide orient="horz" pos="2889"/>
        <p:guide pos="158"/>
        <p:guide pos="356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B44E4C-4FFB-45D2-9037-05067757122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7DA3CA8-1448-433F-8684-C0E64C39A61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2" Type="http://schemas.openxmlformats.org/officeDocument/2006/relationships/image" Target="../media/image5.png"/><Relationship Id="rId11" Type="http://schemas.openxmlformats.org/officeDocument/2006/relationships/image" Target="../media/image24.png"/><Relationship Id="rId10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386425" y="2063204"/>
              <a:ext cx="1169794" cy="11773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0336" y="2139578"/>
              <a:ext cx="1161857" cy="1167859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7" name="直接箭头连接符 56"/>
          <p:cNvCxnSpPr/>
          <p:nvPr/>
        </p:nvCxnSpPr>
        <p:spPr>
          <a:xfrm>
            <a:off x="1262063" y="4265613"/>
            <a:ext cx="19050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>
          <a:xfrm flipH="1" flipV="1">
            <a:off x="1771650" y="3027363"/>
            <a:ext cx="0" cy="160178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1458913" y="2930525"/>
            <a:ext cx="2873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y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3101975" y="4179888"/>
            <a:ext cx="2873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x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1447800" y="4233863"/>
            <a:ext cx="352425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O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0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4"/>
          <p:cNvPicPr>
            <a:picLocks noChangeAspect="1"/>
          </p:cNvPicPr>
          <p:nvPr userDrawn="1"/>
        </p:nvPicPr>
        <p:blipFill>
          <a:blip r:embed="rId4"/>
          <a:srcRect l="17503" t="35510" r="14226" b="30597"/>
          <a:stretch>
            <a:fillRect/>
          </a:stretch>
        </p:blipFill>
        <p:spPr>
          <a:xfrm>
            <a:off x="-180975" y="-92075"/>
            <a:ext cx="2611438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5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9.w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3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1.wav"/><Relationship Id="rId1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1.wav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71600" y="1604963"/>
            <a:ext cx="6400800" cy="18224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利用平面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直角坐标系或方位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刻画物体间的位置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1000" y="642932"/>
            <a:ext cx="8367713" cy="196124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3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如图，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时某渔政船在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海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岛（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处）正南方向、距海岛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30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海里的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处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渔政船以每小时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20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海里的速度向东航行，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时到达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处，并测得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海岛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的方向是北偏西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53°8′.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那么此时渔政船相对于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海岛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的位置怎样描述呢？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5" name="Text Box 378"/>
          <p:cNvSpPr txBox="1">
            <a:spLocks noChangeArrowheads="1"/>
          </p:cNvSpPr>
          <p:nvPr/>
        </p:nvSpPr>
        <p:spPr bwMode="auto">
          <a:xfrm>
            <a:off x="381000" y="2781300"/>
            <a:ext cx="5270500" cy="13795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分析    如图，设海岛所在处为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是直角三角形，∠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=90°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，利用勾股定理可以求出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间的距离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609320" y="2193579"/>
            <a:ext cx="3204711" cy="2429221"/>
            <a:chOff x="5467802" y="2193579"/>
            <a:chExt cx="3204711" cy="2429221"/>
          </a:xfrm>
        </p:grpSpPr>
        <p:pic>
          <p:nvPicPr>
            <p:cNvPr id="2867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580063" y="2441575"/>
              <a:ext cx="3092450" cy="21812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22976" y="2507312"/>
              <a:ext cx="316945" cy="278912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467802" y="2441575"/>
              <a:ext cx="6055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海岛</a:t>
              </a:r>
              <a:endPara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7783285" y="2507312"/>
              <a:ext cx="222503" cy="771652"/>
              <a:chOff x="7010400" y="231648"/>
              <a:chExt cx="276932" cy="1060704"/>
            </a:xfrm>
          </p:grpSpPr>
          <p:sp>
            <p:nvSpPr>
              <p:cNvPr id="4" name="等腰三角形 3"/>
              <p:cNvSpPr/>
              <p:nvPr/>
            </p:nvSpPr>
            <p:spPr>
              <a:xfrm rot="16200000">
                <a:off x="6549281" y="692767"/>
                <a:ext cx="1060704" cy="138466"/>
              </a:xfrm>
              <a:prstGeom prst="triangle">
                <a:avLst>
                  <a:gd name="adj" fmla="val 22165"/>
                </a:avLst>
              </a:prstGeom>
              <a:solidFill>
                <a:srgbClr val="FF33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等腰三角形 4"/>
              <p:cNvSpPr/>
              <p:nvPr/>
            </p:nvSpPr>
            <p:spPr>
              <a:xfrm rot="5400000" flipH="1">
                <a:off x="6687747" y="692767"/>
                <a:ext cx="1060704" cy="138466"/>
              </a:xfrm>
              <a:prstGeom prst="triangle">
                <a:avLst>
                  <a:gd name="adj" fmla="val 22165"/>
                </a:avLst>
              </a:prstGeom>
              <a:solidFill>
                <a:srgbClr val="007FFF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90550" y="2450143"/>
              <a:ext cx="269985" cy="219364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7693890" y="2193579"/>
              <a:ext cx="4313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北</a:t>
              </a:r>
              <a:endPara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16674" y="3808542"/>
              <a:ext cx="269985" cy="21936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29588" y="3867197"/>
              <a:ext cx="152400" cy="12382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7794172" y="3727175"/>
              <a:ext cx="666364" cy="323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15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</a:rPr>
                <a:t>53</a:t>
              </a:r>
              <a:r>
                <a:rPr kumimoji="0" lang="en-US" altLang="zh-CN" sz="15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rPr>
                <a:t>°</a:t>
              </a:r>
              <a:r>
                <a:rPr kumimoji="0" lang="en-US" altLang="zh-CN" sz="15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</a:rPr>
                <a:t>8′</a:t>
              </a:r>
              <a:endParaRPr lang="zh-CN" altLang="en-US" sz="1500" dirty="0">
                <a:latin typeface="+mn-lt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78"/>
          <p:cNvSpPr txBox="1">
            <a:spLocks noChangeArrowheads="1"/>
          </p:cNvSpPr>
          <p:nvPr/>
        </p:nvSpPr>
        <p:spPr bwMode="auto">
          <a:xfrm>
            <a:off x="228598" y="389392"/>
            <a:ext cx="5812971" cy="1379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解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如图连接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则△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是直角三角形，∠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CAB=90°.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Rt△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 Box 378"/>
          <p:cNvSpPr txBox="1">
            <a:spLocks noChangeArrowheads="1"/>
          </p:cNvSpPr>
          <p:nvPr/>
        </p:nvSpPr>
        <p:spPr bwMode="auto">
          <a:xfrm>
            <a:off x="228598" y="1765079"/>
            <a:ext cx="5900057" cy="4931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∵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=30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海里，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=20×2=40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（海里），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Box 378"/>
          <p:cNvSpPr txBox="1">
            <a:spLocks noChangeArrowheads="1"/>
          </p:cNvSpPr>
          <p:nvPr/>
        </p:nvSpPr>
        <p:spPr bwMode="auto">
          <a:xfrm>
            <a:off x="228598" y="2324333"/>
            <a:ext cx="6567488" cy="493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263648" y="2329959"/>
          <a:ext cx="4407807" cy="5134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1" imgW="60045600" imgH="7010400" progId="Equation.DSMT4">
                  <p:embed/>
                </p:oleObj>
              </mc:Choice>
              <mc:Fallback>
                <p:oleObj name="Equation" r:id="rId1" imgW="60045600" imgH="70104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63648" y="2329959"/>
                        <a:ext cx="4407807" cy="51348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378"/>
          <p:cNvSpPr txBox="1">
            <a:spLocks noChangeArrowheads="1"/>
          </p:cNvSpPr>
          <p:nvPr/>
        </p:nvSpPr>
        <p:spPr bwMode="auto">
          <a:xfrm>
            <a:off x="228598" y="2883578"/>
            <a:ext cx="5270500" cy="936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由于在点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处测得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海岛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在北偏西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53°8′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的方向上，则∠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BCA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53°8′.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378"/>
          <p:cNvSpPr txBox="1">
            <a:spLocks noChangeArrowheads="1"/>
          </p:cNvSpPr>
          <p:nvPr/>
        </p:nvSpPr>
        <p:spPr bwMode="auto">
          <a:xfrm>
            <a:off x="228598" y="3798659"/>
            <a:ext cx="5270500" cy="936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故此时，渔政船在海岛南偏东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53°8′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的方向上，距海岛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海里的位置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09320" y="2193579"/>
            <a:ext cx="3204711" cy="2429221"/>
            <a:chOff x="5467802" y="2193579"/>
            <a:chExt cx="3204711" cy="2429221"/>
          </a:xfrm>
        </p:grpSpPr>
        <p:pic>
          <p:nvPicPr>
            <p:cNvPr id="21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80063" y="2441575"/>
              <a:ext cx="3092450" cy="21812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22976" y="2507312"/>
              <a:ext cx="316945" cy="278912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5467802" y="2441575"/>
              <a:ext cx="6055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海岛</a:t>
              </a:r>
              <a:endPara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7783285" y="2507312"/>
              <a:ext cx="222503" cy="771652"/>
              <a:chOff x="7010400" y="231648"/>
              <a:chExt cx="276932" cy="1060704"/>
            </a:xfrm>
          </p:grpSpPr>
          <p:sp>
            <p:nvSpPr>
              <p:cNvPr id="30" name="等腰三角形 29"/>
              <p:cNvSpPr/>
              <p:nvPr/>
            </p:nvSpPr>
            <p:spPr>
              <a:xfrm rot="16200000">
                <a:off x="6549281" y="692767"/>
                <a:ext cx="1060704" cy="138466"/>
              </a:xfrm>
              <a:prstGeom prst="triangle">
                <a:avLst>
                  <a:gd name="adj" fmla="val 22165"/>
                </a:avLst>
              </a:prstGeom>
              <a:solidFill>
                <a:srgbClr val="FF33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5400000" flipH="1">
                <a:off x="6687747" y="692767"/>
                <a:ext cx="1060704" cy="138466"/>
              </a:xfrm>
              <a:prstGeom prst="triangle">
                <a:avLst>
                  <a:gd name="adj" fmla="val 22165"/>
                </a:avLst>
              </a:prstGeom>
              <a:solidFill>
                <a:srgbClr val="007FFF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190550" y="2450143"/>
              <a:ext cx="269985" cy="219364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7693890" y="2193579"/>
              <a:ext cx="4313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北</a:t>
              </a:r>
              <a:endPara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16674" y="3808542"/>
              <a:ext cx="269985" cy="219364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29588" y="3867197"/>
              <a:ext cx="152400" cy="1238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7794172" y="3727175"/>
              <a:ext cx="666364" cy="323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15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</a:rPr>
                <a:t>53</a:t>
              </a:r>
              <a:r>
                <a:rPr kumimoji="0" lang="en-US" altLang="zh-CN" sz="15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rPr>
                <a:t>°</a:t>
              </a:r>
              <a:r>
                <a:rPr kumimoji="0" lang="en-US" altLang="zh-CN" sz="15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</a:rPr>
                <a:t>8′</a:t>
              </a:r>
              <a:endParaRPr lang="zh-CN" altLang="en-US" sz="1500" dirty="0">
                <a:latin typeface="+mn-lt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55600" y="1002164"/>
            <a:ext cx="4335463" cy="33462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如图是某动物园的部分平面示意图，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其中小方格边长为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个单位长度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.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试建立适当的平面直角坐标系，用坐标分别表示大门、百鸟园、大象馆、狮子馆和猴山的位置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072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37679" y="893085"/>
            <a:ext cx="3911584" cy="351313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9" name="直接箭头连接符 28"/>
          <p:cNvCxnSpPr/>
          <p:nvPr/>
        </p:nvCxnSpPr>
        <p:spPr>
          <a:xfrm>
            <a:off x="4797652" y="4152222"/>
            <a:ext cx="3979863" cy="0"/>
          </a:xfrm>
          <a:prstGeom prst="straightConnector1">
            <a:avLst/>
          </a:prstGeom>
          <a:ln w="1905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 flipV="1">
            <a:off x="6805839" y="1080409"/>
            <a:ext cx="0" cy="3363913"/>
          </a:xfrm>
          <a:prstGeom prst="straightConnector1">
            <a:avLst/>
          </a:prstGeom>
          <a:ln w="1905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8629877" y="4125234"/>
            <a:ext cx="300038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x</a:t>
            </a:r>
            <a:endParaRPr kumimoji="0" lang="zh-CN" altLang="en-US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505802" y="824822"/>
            <a:ext cx="64928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y</a:t>
            </a:r>
            <a:endParaRPr kumimoji="0" lang="zh-CN" altLang="en-US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493102" y="4104597"/>
            <a:ext cx="350838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O</a:t>
            </a:r>
            <a:endParaRPr kumimoji="0" lang="zh-CN" altLang="en-US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1" name="Text Box 106"/>
          <p:cNvSpPr txBox="1"/>
          <p:nvPr/>
        </p:nvSpPr>
        <p:spPr>
          <a:xfrm>
            <a:off x="7341848" y="3644222"/>
            <a:ext cx="790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(0,0)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2" name="Text Box 106"/>
          <p:cNvSpPr txBox="1"/>
          <p:nvPr/>
        </p:nvSpPr>
        <p:spPr>
          <a:xfrm>
            <a:off x="5487535" y="2147702"/>
            <a:ext cx="92131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(-2,7)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3" name="Text Box 106"/>
          <p:cNvSpPr txBox="1"/>
          <p:nvPr/>
        </p:nvSpPr>
        <p:spPr>
          <a:xfrm>
            <a:off x="5445580" y="3108847"/>
            <a:ext cx="102325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(-6,3)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Text Box 106"/>
          <p:cNvSpPr txBox="1"/>
          <p:nvPr/>
        </p:nvSpPr>
        <p:spPr>
          <a:xfrm>
            <a:off x="7298304" y="1577297"/>
            <a:ext cx="953067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(3,11)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5" name="Text Box 106"/>
          <p:cNvSpPr txBox="1"/>
          <p:nvPr/>
        </p:nvSpPr>
        <p:spPr>
          <a:xfrm>
            <a:off x="7655427" y="2910118"/>
            <a:ext cx="953064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(5,3)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" name="文本框 57"/>
          <p:cNvSpPr txBox="1"/>
          <p:nvPr/>
        </p:nvSpPr>
        <p:spPr>
          <a:xfrm>
            <a:off x="355360" y="4348401"/>
            <a:ext cx="2588260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P60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练习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1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393" y="406096"/>
            <a:ext cx="2229806" cy="6258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7779" y="341199"/>
            <a:ext cx="5429250" cy="45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图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，若每个小方格的边长表示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50m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，借助量角器回答下列问题：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）猴山在大门的北偏西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____°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的方向上，到大门的距离为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_______m.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）百鸟园在狮子馆的南偏东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____°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的方向上，到狮子馆的距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离为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________m.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）大象馆在大门的北偏东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___°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的方向上，到大门的距离为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____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___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m.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1747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24894" y="894128"/>
            <a:ext cx="3911584" cy="3513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3744913" y="1167722"/>
            <a:ext cx="740002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63.5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26110" y="2764953"/>
            <a:ext cx="727075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60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405496" y="1938655"/>
            <a:ext cx="863600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225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4091738" y="3561334"/>
            <a:ext cx="769620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15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189954" y="3161553"/>
            <a:ext cx="1231657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270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481054" y="4360185"/>
            <a:ext cx="691877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385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57"/>
          <p:cNvSpPr txBox="1"/>
          <p:nvPr/>
        </p:nvSpPr>
        <p:spPr>
          <a:xfrm>
            <a:off x="1592964" y="4471923"/>
            <a:ext cx="2588260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P60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练习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5" grpId="0" bldLvl="0"/>
      <p:bldP spid="6" grpId="0" bldLvl="0"/>
      <p:bldP spid="7" grpId="0" bldLvl="0"/>
      <p:bldP spid="8" grpId="0" bldLvl="0"/>
      <p:bldP spid="9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8257" y="339502"/>
            <a:ext cx="8386441" cy="2090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为发展海洋经济，保护海洋生态环境，某单位派遣一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艘海洋科考船对某海域进行考察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如图，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已知该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科考船在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O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点用声纳发现了几群鲸鱼，若规定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个单位长度代表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10km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长，试用适当的方法来表示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这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个目标鲸鱼群相对于点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O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的位置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14505" y="2407621"/>
            <a:ext cx="4875951" cy="249677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解：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相对点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O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的位置是南偏东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45°30km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处；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北偏东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60°30km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处；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北偏东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45°20km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处；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南偏西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60°20km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处；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北偏西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30°50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km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处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98517" y="1992084"/>
            <a:ext cx="2827499" cy="2982687"/>
          </a:xfrm>
          <a:prstGeom prst="rect">
            <a:avLst/>
          </a:prstGeom>
        </p:spPr>
      </p:pic>
      <p:sp>
        <p:nvSpPr>
          <p:cNvPr id="2" name="文本框 57"/>
          <p:cNvSpPr txBox="1"/>
          <p:nvPr/>
        </p:nvSpPr>
        <p:spPr>
          <a:xfrm>
            <a:off x="2543389" y="2039025"/>
            <a:ext cx="2588260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P60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练习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3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随堂练习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3796" name="矩形 3"/>
          <p:cNvSpPr/>
          <p:nvPr/>
        </p:nvSpPr>
        <p:spPr>
          <a:xfrm>
            <a:off x="449263" y="1057506"/>
            <a:ext cx="8245475" cy="2265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如图，小明从点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O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出发，先向西走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米，再向南走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米到达点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，如果点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的位置用（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-40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-30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）表示，那么（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）表示的位置是（       ）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A.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			B.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endParaRPr lang="en-US" altLang="zh-CN" sz="2400" b="1" i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C.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			D.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D</a:t>
            </a:r>
            <a:endParaRPr lang="zh-CN" altLang="en-US" sz="2400" b="1" i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379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063" y="1984375"/>
            <a:ext cx="2808287" cy="2820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3392488" y="1849439"/>
            <a:ext cx="503237" cy="576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3"/>
          <p:cNvSpPr/>
          <p:nvPr/>
        </p:nvSpPr>
        <p:spPr>
          <a:xfrm>
            <a:off x="795393" y="1063132"/>
            <a:ext cx="7553213" cy="301723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2.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芳芳放学从校门向东走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400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米，再往北走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200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米到家，丽丽出校门向东走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200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米到家，则丽丽家在芳芳家的（       ）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A.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东南方向                    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B.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西南方向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C.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东北方向                    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D.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西北方向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85774" y="2283618"/>
            <a:ext cx="503237" cy="576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3"/>
          <p:cNvSpPr/>
          <p:nvPr/>
        </p:nvSpPr>
        <p:spPr>
          <a:xfrm>
            <a:off x="449263" y="612997"/>
            <a:ext cx="8245475" cy="301723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3.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某学校的平面示意图如图所示，为了管理的方便，在该平面图上建立了一个直角坐标系，如果实验楼所在位置的坐标为（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-3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），教学楼所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在位置的坐标为（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），那么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图书馆所在位置的坐标为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_______.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5843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8254" y="1895701"/>
            <a:ext cx="2671308" cy="2672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077571" y="3010426"/>
            <a:ext cx="1439863" cy="576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23"/>
          <p:cNvSpPr/>
          <p:nvPr/>
        </p:nvSpPr>
        <p:spPr>
          <a:xfrm>
            <a:off x="340406" y="345622"/>
            <a:ext cx="7715022" cy="445423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根据以下条件在图中画出小玲、小敏、小凡家的位置，并写出它们的坐标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个单位长度代表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50m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长）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小玲家：出校门向西走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150m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再向北走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100m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；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小敏家：出校门向东走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200m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再向北走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300m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；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小凡家：出校门向南走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100m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再向西走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300m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，最后向北走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250m.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6867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46916" y="1452776"/>
            <a:ext cx="3299959" cy="329067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2575" y="890588"/>
            <a:ext cx="3384550" cy="3362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50825" y="2006600"/>
            <a:ext cx="4968875" cy="113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小玲家（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），小敏家（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），小凡家（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7040" y="1149985"/>
            <a:ext cx="3220085" cy="35210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探究新知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411163" y="1697264"/>
            <a:ext cx="4895850" cy="292150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      右图是某中学的校区平面示意图（小方格的边长代表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个单位长度），试建立适当的平面直角坐标系，用坐标分别表示校门、图书馆、花坛、体育场、教学大楼、国旗杆、实验楼和体育馆的位置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551" y="1062897"/>
            <a:ext cx="2104254" cy="58477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81050" y="1577521"/>
            <a:ext cx="3895725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能够正确画出直角坐标系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8915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81050" y="2222046"/>
            <a:ext cx="7718425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能在直角坐标系中，根据坐标找出点，由点求出坐标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Text Box 27"/>
          <p:cNvSpPr txBox="1"/>
          <p:nvPr/>
        </p:nvSpPr>
        <p:spPr>
          <a:xfrm>
            <a:off x="781050" y="2868159"/>
            <a:ext cx="7718425" cy="935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能建立适当的直角坐标系用坐标表示地理位置，并懂得在不同的坐标系中同一地点的坐标不同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1480" y="339725"/>
            <a:ext cx="4590415" cy="1379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今天我们学习如何用</a:t>
            </a:r>
            <a:r>
              <a:rPr lang="zh-CN" altLang="zh-CN" sz="2400" b="1" noProof="0" dirty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pitchFamily="49" charset="-122"/>
                <a:sym typeface="+mn-ea"/>
              </a:rPr>
              <a:t>直角坐标系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表示地理位置，对于上面的问题，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思考：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1163" y="1776413"/>
            <a:ext cx="4895850" cy="795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）如何建立平面直角坐标系？以何参照点为原点？如何确定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轴、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轴？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1163" y="2628900"/>
            <a:ext cx="4895850" cy="795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）如何选用比例尺来绘制区域内地点分布情况平面图？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1163" y="3481388"/>
            <a:ext cx="4895850" cy="1165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）选取校门所在位置为原点，并以正东、正北方向为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轴、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轴的正方向有什么优点？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7040" y="1149985"/>
            <a:ext cx="3220085" cy="352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815975"/>
            <a:ext cx="3486150" cy="351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Rectangle 125"/>
          <p:cNvSpPr/>
          <p:nvPr/>
        </p:nvSpPr>
        <p:spPr>
          <a:xfrm>
            <a:off x="3911600" y="846138"/>
            <a:ext cx="4794250" cy="1277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以校门所在位置为原点，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分别以正东、正北方向为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轴、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轴的正方向，建立平面直角坐标系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xOy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Text Box 106"/>
          <p:cNvSpPr txBox="1"/>
          <p:nvPr/>
        </p:nvSpPr>
        <p:spPr>
          <a:xfrm>
            <a:off x="4216400" y="2286000"/>
            <a:ext cx="20081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校门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(0,0)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" name="Text Box 106"/>
          <p:cNvSpPr txBox="1"/>
          <p:nvPr/>
        </p:nvSpPr>
        <p:spPr>
          <a:xfrm>
            <a:off x="4216400" y="2841625"/>
            <a:ext cx="2008188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图书馆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(3,1)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2" name="Text Box 106"/>
          <p:cNvSpPr txBox="1"/>
          <p:nvPr/>
        </p:nvSpPr>
        <p:spPr>
          <a:xfrm>
            <a:off x="6372225" y="2286000"/>
            <a:ext cx="2219325" cy="1015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教学大楼</a:t>
            </a:r>
            <a:r>
              <a:rPr lang="en-US" altLang="zh-CN" sz="2400" b="1" dirty="0">
                <a:solidFill>
                  <a:srgbClr val="FF0000"/>
                </a:solidFill>
              </a:rPr>
              <a:t>(0,7)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3" name="Text Box 106"/>
          <p:cNvSpPr txBox="1"/>
          <p:nvPr/>
        </p:nvSpPr>
        <p:spPr>
          <a:xfrm>
            <a:off x="4216400" y="3949700"/>
            <a:ext cx="2128838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体育场</a:t>
            </a:r>
            <a:r>
              <a:rPr lang="en-US" altLang="zh-CN" sz="2400" b="1" dirty="0">
                <a:solidFill>
                  <a:srgbClr val="FF0000"/>
                </a:solidFill>
              </a:rPr>
              <a:t>(4,7)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4" name="Text Box 106"/>
          <p:cNvSpPr txBox="1"/>
          <p:nvPr/>
        </p:nvSpPr>
        <p:spPr>
          <a:xfrm>
            <a:off x="6372225" y="2841625"/>
            <a:ext cx="22193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国旗杆</a:t>
            </a:r>
            <a:r>
              <a:rPr lang="en-US" altLang="zh-CN" sz="2400" b="1" dirty="0">
                <a:solidFill>
                  <a:srgbClr val="FF0000"/>
                </a:solidFill>
              </a:rPr>
              <a:t>(0,3)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6" name="Text Box 106"/>
          <p:cNvSpPr txBox="1"/>
          <p:nvPr/>
        </p:nvSpPr>
        <p:spPr>
          <a:xfrm>
            <a:off x="6372225" y="3450930"/>
            <a:ext cx="2219325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实验楼</a:t>
            </a:r>
            <a:r>
              <a:rPr lang="en-US" altLang="zh-CN" sz="2400" b="1" dirty="0">
                <a:solidFill>
                  <a:srgbClr val="FF0000"/>
                </a:solidFill>
              </a:rPr>
              <a:t>(-4,6)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3" name="Text Box 106"/>
          <p:cNvSpPr txBox="1"/>
          <p:nvPr/>
        </p:nvSpPr>
        <p:spPr>
          <a:xfrm>
            <a:off x="4215608" y="3395811"/>
            <a:ext cx="2008188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花坛</a:t>
            </a:r>
            <a:r>
              <a:rPr lang="en-US" altLang="zh-CN" sz="2400" b="1" dirty="0">
                <a:solidFill>
                  <a:srgbClr val="FF0000"/>
                </a:solidFill>
              </a:rPr>
              <a:t>(3,4)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" name="Text Box 106"/>
          <p:cNvSpPr txBox="1"/>
          <p:nvPr/>
        </p:nvSpPr>
        <p:spPr>
          <a:xfrm>
            <a:off x="6372225" y="3963555"/>
            <a:ext cx="2128838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体育馆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(-3,2)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2" grpId="0"/>
      <p:bldP spid="23" grpId="0"/>
      <p:bldP spid="24" grpId="0"/>
      <p:bldP spid="26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7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46725" y="1173163"/>
            <a:ext cx="3186113" cy="3513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矩形 2"/>
          <p:cNvSpPr/>
          <p:nvPr/>
        </p:nvSpPr>
        <p:spPr>
          <a:xfrm>
            <a:off x="449263" y="1046163"/>
            <a:ext cx="4914900" cy="1863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        若以国旗杆所在位置为原点建立平面直角坐标系，则校区内各建筑物的坐标会发生变化吗？若发生变化，试写出此时各点的坐标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5226050" y="3395663"/>
            <a:ext cx="3638550" cy="0"/>
          </a:xfrm>
          <a:prstGeom prst="straightConnector1">
            <a:avLst/>
          </a:prstGeom>
          <a:ln w="1905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rot="16200000">
            <a:off x="5322888" y="2992438"/>
            <a:ext cx="3638550" cy="0"/>
          </a:xfrm>
          <a:prstGeom prst="straightConnector1">
            <a:avLst/>
          </a:prstGeom>
          <a:ln w="1905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648700" y="3352800"/>
            <a:ext cx="300038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x</a:t>
            </a:r>
            <a:endParaRPr kumimoji="0" lang="zh-CN" altLang="en-US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15138" y="941388"/>
            <a:ext cx="64928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y</a:t>
            </a:r>
            <a:endParaRPr kumimoji="0" lang="zh-CN" altLang="en-US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11963" y="3352800"/>
            <a:ext cx="35242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O</a:t>
            </a:r>
            <a:endParaRPr kumimoji="0" lang="zh-CN" altLang="en-US" b="1" i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293" y="392593"/>
            <a:ext cx="2213425" cy="614111"/>
          </a:xfrm>
          <a:prstGeom prst="rect">
            <a:avLst/>
          </a:prstGeom>
        </p:spPr>
      </p:pic>
      <p:sp>
        <p:nvSpPr>
          <p:cNvPr id="3" name="Text Box 106"/>
          <p:cNvSpPr txBox="1"/>
          <p:nvPr/>
        </p:nvSpPr>
        <p:spPr>
          <a:xfrm>
            <a:off x="846139" y="2844968"/>
            <a:ext cx="20081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校门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(0,-3)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" name="Text Box 106"/>
          <p:cNvSpPr txBox="1"/>
          <p:nvPr/>
        </p:nvSpPr>
        <p:spPr>
          <a:xfrm>
            <a:off x="846139" y="3400593"/>
            <a:ext cx="2008188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图书馆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(3,-2)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" name="Text Box 106"/>
          <p:cNvSpPr txBox="1"/>
          <p:nvPr/>
        </p:nvSpPr>
        <p:spPr>
          <a:xfrm>
            <a:off x="3001964" y="2844968"/>
            <a:ext cx="2219325" cy="1015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教学大楼</a:t>
            </a:r>
            <a:r>
              <a:rPr lang="en-US" altLang="zh-CN" sz="2400" b="1" dirty="0">
                <a:solidFill>
                  <a:srgbClr val="FF0000"/>
                </a:solidFill>
              </a:rPr>
              <a:t>(0,4)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" name="Text Box 106"/>
          <p:cNvSpPr txBox="1"/>
          <p:nvPr/>
        </p:nvSpPr>
        <p:spPr>
          <a:xfrm>
            <a:off x="846139" y="4508668"/>
            <a:ext cx="2128838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体育场</a:t>
            </a:r>
            <a:r>
              <a:rPr lang="en-US" altLang="zh-CN" sz="2400" b="1" dirty="0">
                <a:solidFill>
                  <a:srgbClr val="FF0000"/>
                </a:solidFill>
              </a:rPr>
              <a:t>(4,4)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Text Box 106"/>
          <p:cNvSpPr txBox="1"/>
          <p:nvPr/>
        </p:nvSpPr>
        <p:spPr>
          <a:xfrm>
            <a:off x="3001964" y="3400593"/>
            <a:ext cx="22193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国旗杆</a:t>
            </a:r>
            <a:r>
              <a:rPr lang="en-US" altLang="zh-CN" sz="2400" b="1" dirty="0">
                <a:solidFill>
                  <a:srgbClr val="FF0000"/>
                </a:solidFill>
              </a:rPr>
              <a:t>(0,0)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Text Box 106"/>
          <p:cNvSpPr txBox="1"/>
          <p:nvPr/>
        </p:nvSpPr>
        <p:spPr>
          <a:xfrm>
            <a:off x="3001964" y="4009898"/>
            <a:ext cx="2219325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实验楼</a:t>
            </a:r>
            <a:r>
              <a:rPr lang="en-US" altLang="zh-CN" sz="2400" b="1" dirty="0">
                <a:solidFill>
                  <a:srgbClr val="FF0000"/>
                </a:solidFill>
              </a:rPr>
              <a:t>(-4,3)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9" name="Text Box 106"/>
          <p:cNvSpPr txBox="1"/>
          <p:nvPr/>
        </p:nvSpPr>
        <p:spPr>
          <a:xfrm>
            <a:off x="845347" y="3954779"/>
            <a:ext cx="2008188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花坛</a:t>
            </a:r>
            <a:r>
              <a:rPr lang="en-US" altLang="zh-CN" sz="2400" b="1" dirty="0">
                <a:solidFill>
                  <a:srgbClr val="FF0000"/>
                </a:solidFill>
              </a:rPr>
              <a:t>(3,1)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Text Box 106"/>
          <p:cNvSpPr txBox="1"/>
          <p:nvPr/>
        </p:nvSpPr>
        <p:spPr>
          <a:xfrm>
            <a:off x="3001964" y="4522523"/>
            <a:ext cx="2128838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体育馆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(-3,-1)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" name="Text Box 117"/>
          <p:cNvSpPr txBox="1">
            <a:spLocks noChangeArrowheads="1"/>
          </p:cNvSpPr>
          <p:nvPr/>
        </p:nvSpPr>
        <p:spPr bwMode="auto">
          <a:xfrm>
            <a:off x="725489" y="2414588"/>
            <a:ext cx="7715250" cy="10763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/>
            </a:solidFill>
          </a:ln>
          <a:effec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       在平面内，不同的坐标系</a:t>
            </a:r>
            <a:r>
              <a:rPr lang="zh-CN" altLang="en-US" b="1" dirty="0">
                <a:solidFill>
                  <a:srgbClr val="FF00FF"/>
                </a:solidFill>
                <a:latin typeface="+mn-lt"/>
                <a:ea typeface="+mj-ea"/>
              </a:rPr>
              <a:t>中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（不同原点）同一点的坐标不同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38204" y="1002168"/>
            <a:ext cx="7326086" cy="871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2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根据以下条件画一幅示意图， 并分别标出学校、书店、电影院、汽车站的位置.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38203" y="1997983"/>
            <a:ext cx="7576453" cy="1822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）从学校向东走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500 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，再向北走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450 m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到书店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）从学校向西走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300 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，再向南走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300 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，最后向东走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50 m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到电影院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）从学校向南走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600 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，再向东走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400 m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到汽车站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1658" y="822745"/>
            <a:ext cx="3348492" cy="34980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Text Box 378"/>
          <p:cNvSpPr txBox="1">
            <a:spLocks noChangeArrowheads="1"/>
          </p:cNvSpPr>
          <p:nvPr/>
        </p:nvSpPr>
        <p:spPr bwMode="auto">
          <a:xfrm>
            <a:off x="323850" y="535667"/>
            <a:ext cx="4966607" cy="22382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解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如图所示，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以学校所在位置为原点，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分别以正东、正北方向为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轴，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轴的正方向，建立平面直角坐标系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xOy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，规定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个单位长度代表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100 m.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Text Box 393"/>
          <p:cNvSpPr txBox="1">
            <a:spLocks noChangeArrowheads="1"/>
          </p:cNvSpPr>
          <p:nvPr/>
        </p:nvSpPr>
        <p:spPr bwMode="auto">
          <a:xfrm>
            <a:off x="249010" y="2828020"/>
            <a:ext cx="5113338" cy="168424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       根据已知条件可得，书店位于点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(5,4.5)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处，电影院位于点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(-2.5,-3)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处，汽车站位于点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(4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-6)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处.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/>
      <p:bldP spid="23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/>
          <p:nvPr/>
        </p:nvSpPr>
        <p:spPr>
          <a:xfrm>
            <a:off x="846591" y="1273175"/>
            <a:ext cx="7450818" cy="2597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 cap="flat" cmpd="sng">
            <a:solidFill>
              <a:schemeClr val="accent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归纳：在日常生活中， 除了可以用平面直角坐标系刻画物体之间的位置关系外，有时还可借助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方向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距离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（或称方位） 来刻画两物体的相对位置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矩形 2"/>
          <p:cNvSpPr/>
          <p:nvPr/>
        </p:nvSpPr>
        <p:spPr>
          <a:xfrm>
            <a:off x="458788" y="907823"/>
            <a:ext cx="8226425" cy="18227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     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）如图，小婷家距学校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1000m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，如何用方向和距离来描述小婷家相对于学校的位置？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     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）反过来，学校相对于小婷家的位置应怎样用方向与距离来描述呢？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0" name="Rectangle 4"/>
          <p:cNvSpPr/>
          <p:nvPr/>
        </p:nvSpPr>
        <p:spPr>
          <a:xfrm>
            <a:off x="458788" y="2709181"/>
            <a:ext cx="5913437" cy="167853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200" b="1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+mn-ea"/>
              </a:rPr>
              <a:t>）小婷家在学校的北偏西</a:t>
            </a:r>
            <a:r>
              <a:rPr lang="en-US" altLang="zh-CN" sz="2200" b="1" dirty="0">
                <a:solidFill>
                  <a:srgbClr val="FF0000"/>
                </a:solidFill>
                <a:latin typeface="+mn-lt"/>
                <a:ea typeface="+mn-ea"/>
              </a:rPr>
              <a:t>60°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+mn-ea"/>
              </a:rPr>
              <a:t>的方向上， </a:t>
            </a:r>
            <a:endParaRPr lang="en-US" altLang="zh-CN" sz="22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+mn-ea"/>
              </a:rPr>
              <a:t>与学校的距离为</a:t>
            </a:r>
            <a:r>
              <a:rPr lang="en-US" altLang="zh-CN" sz="2200" b="1" dirty="0">
                <a:solidFill>
                  <a:srgbClr val="FF0000"/>
                </a:solidFill>
                <a:latin typeface="+mn-lt"/>
                <a:ea typeface="+mn-ea"/>
              </a:rPr>
              <a:t>1000m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+mn-ea"/>
              </a:rPr>
              <a:t>； </a:t>
            </a:r>
            <a:endParaRPr lang="en-US" altLang="zh-CN" sz="22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200" b="1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+mn-ea"/>
              </a:rPr>
              <a:t>）反过来，学校在小婷家南偏东</a:t>
            </a:r>
            <a:r>
              <a:rPr lang="en-US" altLang="zh-CN" sz="2200" b="1" dirty="0">
                <a:solidFill>
                  <a:srgbClr val="FF0000"/>
                </a:solidFill>
                <a:latin typeface="+mn-lt"/>
                <a:ea typeface="+mn-ea"/>
              </a:rPr>
              <a:t>60°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+mn-ea"/>
              </a:rPr>
              <a:t>的方</a:t>
            </a:r>
            <a:endParaRPr lang="en-US" altLang="zh-CN" sz="22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+mn-ea"/>
              </a:rPr>
              <a:t>向上，与小婷家的距离为</a:t>
            </a:r>
            <a:r>
              <a:rPr lang="en-US" altLang="zh-CN" sz="2200" b="1" dirty="0">
                <a:solidFill>
                  <a:srgbClr val="FF0000"/>
                </a:solidFill>
                <a:latin typeface="+mn-lt"/>
                <a:ea typeface="+mn-ea"/>
              </a:rPr>
              <a:t>1000m.</a:t>
            </a:r>
            <a:endParaRPr lang="en-US" altLang="zh-CN" sz="2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447517" y="4414628"/>
            <a:ext cx="7586139" cy="4931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像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北偏西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60°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、南偏东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60°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这样的角称为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方位角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371" y="254966"/>
            <a:ext cx="2080903" cy="579141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285137" y="2571750"/>
            <a:ext cx="2509603" cy="2181225"/>
            <a:chOff x="6252479" y="2571750"/>
            <a:chExt cx="2509603" cy="2181225"/>
          </a:xfrm>
        </p:grpSpPr>
        <p:pic>
          <p:nvPicPr>
            <p:cNvPr id="2765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4E8"/>
                </a:clrFrom>
                <a:clrTo>
                  <a:srgbClr val="FEF4E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01482" y="2571750"/>
              <a:ext cx="2260600" cy="21812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25899" y="3341010"/>
              <a:ext cx="669150" cy="26496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8238914">
              <a:off x="6610886" y="3469245"/>
              <a:ext cx="161925" cy="20955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6252479" y="3225389"/>
              <a:ext cx="87346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小婷家</a:t>
              </a:r>
              <a:endPara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p="http://schemas.openxmlformats.org/presentationml/2006/main">
  <p:tag name="KSO_WPP_MARK_KEY" val="75c4d2fd-dfcf-4276-bb93-494b9129778c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2533</Words>
  <Application>WPS 演示</Application>
  <PresentationFormat>全屏显示(16:9)</PresentationFormat>
  <Paragraphs>213</Paragraphs>
  <Slides>21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楷体</vt:lpstr>
      <vt:lpstr>黑体</vt:lpstr>
      <vt:lpstr>等线</vt:lpstr>
      <vt:lpstr>微软雅黑</vt:lpstr>
      <vt:lpstr>Times New Roman</vt:lpstr>
      <vt:lpstr>Calibri</vt:lpstr>
      <vt:lpstr>Cambria Math</vt:lpstr>
      <vt:lpstr>Arial Unicode MS</vt:lpstr>
      <vt:lpstr>自定义设计方案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589</cp:revision>
  <dcterms:created xsi:type="dcterms:W3CDTF">2015-08-27T07:30:00Z</dcterms:created>
  <dcterms:modified xsi:type="dcterms:W3CDTF">2026-01-05T08:58:00Z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382E4D877DFD471291548D009A02484C</vt:lpwstr>
  </property>
</Properties>
</file>