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8" r:id="rId3"/>
  </p:sldMasterIdLst>
  <p:notesMasterIdLst>
    <p:notesMasterId r:id="rId25"/>
  </p:notesMasterIdLst>
  <p:sldIdLst>
    <p:sldId id="274" r:id="rId4"/>
    <p:sldId id="386" r:id="rId5"/>
    <p:sldId id="460" r:id="rId6"/>
    <p:sldId id="465" r:id="rId7"/>
    <p:sldId id="466" r:id="rId8"/>
    <p:sldId id="467" r:id="rId9"/>
    <p:sldId id="486" r:id="rId10"/>
    <p:sldId id="468" r:id="rId11"/>
    <p:sldId id="471" r:id="rId12"/>
    <p:sldId id="472" r:id="rId13"/>
    <p:sldId id="473" r:id="rId14"/>
    <p:sldId id="474" r:id="rId15"/>
    <p:sldId id="464" r:id="rId16"/>
    <p:sldId id="487" r:id="rId17"/>
    <p:sldId id="475" r:id="rId18"/>
    <p:sldId id="503" r:id="rId19"/>
    <p:sldId id="504" r:id="rId20"/>
    <p:sldId id="505" r:id="rId21"/>
    <p:sldId id="502" r:id="rId22"/>
    <p:sldId id="273" r:id="rId23"/>
    <p:sldId id="414" r:id="rId24"/>
  </p:sldIdLst>
  <p:sldSz cx="9144000" cy="5143500" type="screen16x9"/>
  <p:notesSz cx="6858000" cy="914400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85" userDrawn="1">
          <p15:clr>
            <a:srgbClr val="A4A3A4"/>
          </p15:clr>
        </p15:guide>
        <p15:guide id="2" orient="horz" pos="728" userDrawn="1">
          <p15:clr>
            <a:srgbClr val="A4A3A4"/>
          </p15:clr>
        </p15:guide>
        <p15:guide id="3" orient="horz" pos="2971" userDrawn="1">
          <p15:clr>
            <a:srgbClr val="A4A3A4"/>
          </p15:clr>
        </p15:guide>
        <p15:guide id="4" pos="158" userDrawn="1">
          <p15:clr>
            <a:srgbClr val="A4A3A4"/>
          </p15:clr>
        </p15:guide>
        <p15:guide id="5" pos="35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6FAF4"/>
    <a:srgbClr val="FDF3ED"/>
    <a:srgbClr val="FF3399"/>
    <a:srgbClr val="0000FF"/>
    <a:srgbClr val="D5E3CF"/>
    <a:srgbClr val="EBF1E9"/>
    <a:srgbClr val="A7E8FF"/>
    <a:srgbClr val="E8D9F3"/>
    <a:srgbClr val="007FFF"/>
    <a:srgbClr val="FE97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203"/>
    <p:restoredTop sz="95244"/>
  </p:normalViewPr>
  <p:slideViewPr>
    <p:cSldViewPr showGuides="1">
      <p:cViewPr varScale="1">
        <p:scale>
          <a:sx n="98" d="100"/>
          <a:sy n="98" d="100"/>
        </p:scale>
        <p:origin x="102" y="882"/>
      </p:cViewPr>
      <p:guideLst>
        <p:guide orient="horz" pos="1585"/>
        <p:guide orient="horz" pos="728"/>
        <p:guide orient="horz" pos="2971"/>
        <p:guide pos="158"/>
        <p:guide pos="356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4" Type="http://schemas.openxmlformats.org/officeDocument/2006/relationships/image" Target="../media/image40.wmf"/><Relationship Id="rId3" Type="http://schemas.openxmlformats.org/officeDocument/2006/relationships/image" Target="../media/image39.wmf"/><Relationship Id="rId2" Type="http://schemas.openxmlformats.org/officeDocument/2006/relationships/image" Target="../media/image38.wmf"/><Relationship Id="rId1" Type="http://schemas.openxmlformats.org/officeDocument/2006/relationships/image" Target="../media/image37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8B43299-E6B9-46EF-B68B-4E4999308AC5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39197C2-8D27-44AE-AB6F-2AFA1022A4B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7" Type="http://schemas.openxmlformats.org/officeDocument/2006/relationships/image" Target="../media/image6.emf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png"/><Relationship Id="rId8" Type="http://schemas.openxmlformats.org/officeDocument/2006/relationships/image" Target="../media/image13.png"/><Relationship Id="rId7" Type="http://schemas.openxmlformats.org/officeDocument/2006/relationships/image" Target="../media/image12.png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image" Target="../media/image5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.png"/><Relationship Id="rId8" Type="http://schemas.openxmlformats.org/officeDocument/2006/relationships/image" Target="../media/image24.png"/><Relationship Id="rId7" Type="http://schemas.openxmlformats.org/officeDocument/2006/relationships/image" Target="../media/image23.png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2" Type="http://schemas.openxmlformats.org/officeDocument/2006/relationships/image" Target="../media/image5.png"/><Relationship Id="rId11" Type="http://schemas.openxmlformats.org/officeDocument/2006/relationships/image" Target="../media/image27.png"/><Relationship Id="rId10" Type="http://schemas.openxmlformats.org/officeDocument/2006/relationships/image" Target="../media/image2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.png"/><Relationship Id="rId8" Type="http://schemas.openxmlformats.org/officeDocument/2006/relationships/image" Target="../media/image24.png"/><Relationship Id="rId7" Type="http://schemas.openxmlformats.org/officeDocument/2006/relationships/image" Target="../media/image23.png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2" Type="http://schemas.openxmlformats.org/officeDocument/2006/relationships/image" Target="../media/image5.png"/><Relationship Id="rId11" Type="http://schemas.openxmlformats.org/officeDocument/2006/relationships/image" Target="../media/image27.png"/><Relationship Id="rId10" Type="http://schemas.openxmlformats.org/officeDocument/2006/relationships/image" Target="../media/image2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7" name="图片 2" descr="1-01"/>
          <p:cNvPicPr>
            <a:picLocks noChangeAspect="1"/>
          </p:cNvPicPr>
          <p:nvPr userDrawn="1"/>
        </p:nvPicPr>
        <p:blipFill>
          <a:blip r:embed="rId3"/>
          <a:srcRect r="636"/>
          <a:stretch>
            <a:fillRect/>
          </a:stretch>
        </p:blipFill>
        <p:spPr>
          <a:xfrm>
            <a:off x="-36512" y="14288"/>
            <a:ext cx="9144000" cy="5133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8" name="图片 3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87450" y="534988"/>
            <a:ext cx="6769100" cy="2478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9" name="图片 4"/>
          <p:cNvPicPr>
            <a:picLocks noChangeAspect="1"/>
          </p:cNvPicPr>
          <p:nvPr userDrawn="1"/>
        </p:nvPicPr>
        <p:blipFill>
          <a:blip r:embed="rId5"/>
          <a:srcRect b="15308"/>
          <a:stretch>
            <a:fillRect/>
          </a:stretch>
        </p:blipFill>
        <p:spPr>
          <a:xfrm>
            <a:off x="161925" y="2393950"/>
            <a:ext cx="3198813" cy="2708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0" name="图片 4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7639050" y="50800"/>
            <a:ext cx="1354138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1" name="图片 6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5553075" y="3022600"/>
            <a:ext cx="2035175" cy="15859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5088"/>
            <a:ext cx="9144000" cy="50784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50350" cy="4292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050" y="-1587"/>
            <a:ext cx="9182100" cy="51466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26987" y="-38100"/>
            <a:ext cx="9197975" cy="519747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135" rIns="1080135" anchor="ctr"/>
          <a:lstStyle/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5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声 明</a:t>
            </a: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  <a:sym typeface="+mn-ea"/>
            </a:endParaRPr>
          </a:p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 本文件仅用于个人学习、研究或欣赏，以及其他非商业性或非盈利性用途，但同时应遵守著作权法及其他相关法律的规定，不得侵犯本公司及相关权利人的合法权利。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 除此以外，将本文件任何内容用于其他用途时，应获得授权，如发现未经授权用于商业或盈利用途将追究侵权者的法律责任。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武汉天成贵龙文化传播有限公司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  <a:sym typeface="+mn-ea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湖北山河律师事务所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</a:endParaRPr>
          </a:p>
        </p:txBody>
      </p:sp>
      <p:sp>
        <p:nvSpPr>
          <p:cNvPr id="3" name="日期占位符 1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93F1008-8ABE-49CE-AAF0-386FDF61B256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2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>
                <a:ea typeface="黑体" panose="02010609060101010101" pitchFamily="49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181A41A-C0DF-4BAB-A6EC-1B1D567B1CD4}" type="slidenum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1" descr="1-01"/>
          <p:cNvPicPr>
            <a:picLocks noChangeAspect="1"/>
          </p:cNvPicPr>
          <p:nvPr userDrawn="1"/>
        </p:nvPicPr>
        <p:blipFill>
          <a:blip r:embed="rId2"/>
          <a:srcRect r="636"/>
          <a:stretch>
            <a:fillRect/>
          </a:stretch>
        </p:blipFill>
        <p:spPr>
          <a:xfrm>
            <a:off x="0" y="-7937"/>
            <a:ext cx="9177338" cy="5151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1" name="图片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946275" y="595313"/>
            <a:ext cx="1905000" cy="1905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3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268788" y="611188"/>
            <a:ext cx="1455737" cy="145573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53" name="组合 4"/>
          <p:cNvGrpSpPr/>
          <p:nvPr userDrawn="1"/>
        </p:nvGrpSpPr>
        <p:grpSpPr>
          <a:xfrm>
            <a:off x="6777038" y="1365250"/>
            <a:ext cx="633412" cy="762000"/>
            <a:chOff x="-29355" y="-874136"/>
            <a:chExt cx="889884" cy="1070441"/>
          </a:xfrm>
        </p:grpSpPr>
        <p:grpSp>
          <p:nvGrpSpPr>
            <p:cNvPr id="2100" name="组合 5"/>
            <p:cNvGrpSpPr/>
            <p:nvPr userDrawn="1"/>
          </p:nvGrpSpPr>
          <p:grpSpPr>
            <a:xfrm>
              <a:off x="-29355" y="-874136"/>
              <a:ext cx="889884" cy="1070441"/>
              <a:chOff x="-29355" y="-874136"/>
              <a:chExt cx="889884" cy="1070441"/>
            </a:xfrm>
          </p:grpSpPr>
          <p:sp>
            <p:nvSpPr>
              <p:cNvPr id="10" name="Oval 121"/>
              <p:cNvSpPr>
                <a:spLocks noChangeArrowheads="1"/>
              </p:cNvSpPr>
              <p:nvPr/>
            </p:nvSpPr>
            <p:spPr bwMode="auto">
              <a:xfrm>
                <a:off x="-362" y="-747020"/>
                <a:ext cx="814056" cy="816211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+mn-cs"/>
                </a:endParaRPr>
              </a:p>
            </p:txBody>
          </p:sp>
          <p:sp>
            <p:nvSpPr>
              <p:cNvPr id="11" name="Oval 122"/>
              <p:cNvSpPr>
                <a:spLocks noChangeArrowheads="1"/>
              </p:cNvSpPr>
              <p:nvPr/>
            </p:nvSpPr>
            <p:spPr bwMode="auto">
              <a:xfrm>
                <a:off x="48704" y="-700189"/>
                <a:ext cx="811825" cy="81844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+mn-cs"/>
                </a:endParaRPr>
              </a:p>
            </p:txBody>
          </p:sp>
          <p:sp>
            <p:nvSpPr>
              <p:cNvPr id="2106" name="Freeform 123"/>
              <p:cNvSpPr/>
              <p:nvPr/>
            </p:nvSpPr>
            <p:spPr>
              <a:xfrm>
                <a:off x="-29355" y="-874136"/>
                <a:ext cx="851193" cy="1070441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88" h="110">
                    <a:moveTo>
                      <a:pt x="86" y="55"/>
                    </a:moveTo>
                    <a:cubicBezTo>
                      <a:pt x="85" y="81"/>
                      <a:pt x="65" y="100"/>
                      <a:pt x="37" y="96"/>
                    </a:cubicBezTo>
                    <a:cubicBezTo>
                      <a:pt x="17" y="93"/>
                      <a:pt x="5" y="73"/>
                      <a:pt x="4" y="55"/>
                    </a:cubicBezTo>
                    <a:cubicBezTo>
                      <a:pt x="2" y="28"/>
                      <a:pt x="29" y="10"/>
                      <a:pt x="54" y="14"/>
                    </a:cubicBezTo>
                    <a:cubicBezTo>
                      <a:pt x="73" y="17"/>
                      <a:pt x="85" y="36"/>
                      <a:pt x="86" y="55"/>
                    </a:cubicBezTo>
                    <a:cubicBezTo>
                      <a:pt x="86" y="55"/>
                      <a:pt x="88" y="55"/>
                      <a:pt x="88" y="55"/>
                    </a:cubicBezTo>
                    <a:cubicBezTo>
                      <a:pt x="85" y="0"/>
                      <a:pt x="5" y="1"/>
                      <a:pt x="3" y="55"/>
                    </a:cubicBezTo>
                    <a:cubicBezTo>
                      <a:pt x="0" y="110"/>
                      <a:pt x="85" y="109"/>
                      <a:pt x="88" y="55"/>
                    </a:cubicBezTo>
                    <a:cubicBezTo>
                      <a:pt x="88" y="55"/>
                      <a:pt x="86" y="55"/>
                      <a:pt x="86" y="55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07" name="Freeform 124"/>
              <p:cNvSpPr/>
              <p:nvPr/>
            </p:nvSpPr>
            <p:spPr>
              <a:xfrm>
                <a:off x="77505" y="-640149"/>
                <a:ext cx="270835" cy="495609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28" h="51">
                    <a:moveTo>
                      <a:pt x="1" y="40"/>
                    </a:moveTo>
                    <a:cubicBezTo>
                      <a:pt x="0" y="36"/>
                      <a:pt x="0" y="33"/>
                      <a:pt x="0" y="30"/>
                    </a:cubicBezTo>
                    <a:cubicBezTo>
                      <a:pt x="0" y="23"/>
                      <a:pt x="3" y="16"/>
                      <a:pt x="7" y="11"/>
                    </a:cubicBezTo>
                    <a:cubicBezTo>
                      <a:pt x="10" y="8"/>
                      <a:pt x="13" y="5"/>
                      <a:pt x="17" y="4"/>
                    </a:cubicBezTo>
                    <a:cubicBezTo>
                      <a:pt x="19" y="2"/>
                      <a:pt x="24" y="0"/>
                      <a:pt x="26" y="4"/>
                    </a:cubicBezTo>
                    <a:cubicBezTo>
                      <a:pt x="28" y="5"/>
                      <a:pt x="24" y="9"/>
                      <a:pt x="23" y="10"/>
                    </a:cubicBezTo>
                    <a:cubicBezTo>
                      <a:pt x="21" y="12"/>
                      <a:pt x="19" y="13"/>
                      <a:pt x="17" y="14"/>
                    </a:cubicBezTo>
                    <a:cubicBezTo>
                      <a:pt x="13" y="17"/>
                      <a:pt x="11" y="22"/>
                      <a:pt x="9" y="27"/>
                    </a:cubicBezTo>
                    <a:cubicBezTo>
                      <a:pt x="8" y="31"/>
                      <a:pt x="9" y="36"/>
                      <a:pt x="10" y="40"/>
                    </a:cubicBezTo>
                    <a:cubicBezTo>
                      <a:pt x="11" y="42"/>
                      <a:pt x="13" y="49"/>
                      <a:pt x="10" y="50"/>
                    </a:cubicBezTo>
                    <a:cubicBezTo>
                      <a:pt x="7" y="51"/>
                      <a:pt x="4" y="47"/>
                      <a:pt x="3" y="45"/>
                    </a:cubicBezTo>
                    <a:cubicBezTo>
                      <a:pt x="2" y="44"/>
                      <a:pt x="1" y="42"/>
                      <a:pt x="1" y="40"/>
                    </a:cubicBezTo>
                    <a:close/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08" name="Freeform 125"/>
              <p:cNvSpPr/>
              <p:nvPr/>
            </p:nvSpPr>
            <p:spPr>
              <a:xfrm>
                <a:off x="95929" y="-610671"/>
                <a:ext cx="270835" cy="495609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28" h="51">
                    <a:moveTo>
                      <a:pt x="1" y="40"/>
                    </a:moveTo>
                    <a:cubicBezTo>
                      <a:pt x="0" y="36"/>
                      <a:pt x="0" y="33"/>
                      <a:pt x="0" y="30"/>
                    </a:cubicBezTo>
                    <a:cubicBezTo>
                      <a:pt x="1" y="23"/>
                      <a:pt x="3" y="16"/>
                      <a:pt x="7" y="11"/>
                    </a:cubicBezTo>
                    <a:cubicBezTo>
                      <a:pt x="10" y="8"/>
                      <a:pt x="13" y="5"/>
                      <a:pt x="17" y="4"/>
                    </a:cubicBezTo>
                    <a:cubicBezTo>
                      <a:pt x="20" y="2"/>
                      <a:pt x="25" y="0"/>
                      <a:pt x="27" y="3"/>
                    </a:cubicBezTo>
                    <a:cubicBezTo>
                      <a:pt x="28" y="5"/>
                      <a:pt x="24" y="9"/>
                      <a:pt x="23" y="10"/>
                    </a:cubicBezTo>
                    <a:cubicBezTo>
                      <a:pt x="22" y="12"/>
                      <a:pt x="20" y="13"/>
                      <a:pt x="18" y="14"/>
                    </a:cubicBezTo>
                    <a:cubicBezTo>
                      <a:pt x="14" y="17"/>
                      <a:pt x="11" y="22"/>
                      <a:pt x="10" y="27"/>
                    </a:cubicBezTo>
                    <a:cubicBezTo>
                      <a:pt x="9" y="31"/>
                      <a:pt x="9" y="36"/>
                      <a:pt x="10" y="40"/>
                    </a:cubicBezTo>
                    <a:cubicBezTo>
                      <a:pt x="11" y="42"/>
                      <a:pt x="13" y="49"/>
                      <a:pt x="10" y="50"/>
                    </a:cubicBezTo>
                    <a:cubicBezTo>
                      <a:pt x="8" y="51"/>
                      <a:pt x="4" y="47"/>
                      <a:pt x="3" y="45"/>
                    </a:cubicBezTo>
                    <a:cubicBezTo>
                      <a:pt x="2" y="44"/>
                      <a:pt x="2" y="42"/>
                      <a:pt x="1" y="40"/>
                    </a:cubicBezTo>
                    <a:close/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09" name="Freeform 126"/>
              <p:cNvSpPr/>
              <p:nvPr/>
            </p:nvSpPr>
            <p:spPr>
              <a:xfrm>
                <a:off x="48026" y="-660415"/>
                <a:ext cx="329792" cy="536142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4" h="55">
                    <a:moveTo>
                      <a:pt x="4" y="42"/>
                    </a:moveTo>
                    <a:cubicBezTo>
                      <a:pt x="3" y="33"/>
                      <a:pt x="4" y="25"/>
                      <a:pt x="8" y="17"/>
                    </a:cubicBezTo>
                    <a:cubicBezTo>
                      <a:pt x="10" y="12"/>
                      <a:pt x="22" y="0"/>
                      <a:pt x="29" y="6"/>
                    </a:cubicBezTo>
                    <a:cubicBezTo>
                      <a:pt x="32" y="8"/>
                      <a:pt x="21" y="15"/>
                      <a:pt x="20" y="16"/>
                    </a:cubicBezTo>
                    <a:cubicBezTo>
                      <a:pt x="13" y="22"/>
                      <a:pt x="11" y="30"/>
                      <a:pt x="12" y="39"/>
                    </a:cubicBezTo>
                    <a:cubicBezTo>
                      <a:pt x="12" y="42"/>
                      <a:pt x="13" y="45"/>
                      <a:pt x="14" y="48"/>
                    </a:cubicBezTo>
                    <a:cubicBezTo>
                      <a:pt x="14" y="52"/>
                      <a:pt x="9" y="50"/>
                      <a:pt x="8" y="49"/>
                    </a:cubicBezTo>
                    <a:cubicBezTo>
                      <a:pt x="6" y="47"/>
                      <a:pt x="5" y="44"/>
                      <a:pt x="4" y="42"/>
                    </a:cubicBezTo>
                    <a:cubicBezTo>
                      <a:pt x="4" y="42"/>
                      <a:pt x="3" y="42"/>
                      <a:pt x="3" y="42"/>
                    </a:cubicBezTo>
                    <a:cubicBezTo>
                      <a:pt x="4" y="46"/>
                      <a:pt x="9" y="55"/>
                      <a:pt x="14" y="51"/>
                    </a:cubicBezTo>
                    <a:cubicBezTo>
                      <a:pt x="17" y="49"/>
                      <a:pt x="13" y="37"/>
                      <a:pt x="12" y="35"/>
                    </a:cubicBezTo>
                    <a:cubicBezTo>
                      <a:pt x="11" y="24"/>
                      <a:pt x="20" y="18"/>
                      <a:pt x="27" y="11"/>
                    </a:cubicBezTo>
                    <a:cubicBezTo>
                      <a:pt x="34" y="5"/>
                      <a:pt x="27" y="2"/>
                      <a:pt x="21" y="5"/>
                    </a:cubicBezTo>
                    <a:cubicBezTo>
                      <a:pt x="6" y="11"/>
                      <a:pt x="0" y="27"/>
                      <a:pt x="3" y="42"/>
                    </a:cubicBezTo>
                    <a:cubicBezTo>
                      <a:pt x="3" y="42"/>
                      <a:pt x="4" y="42"/>
                      <a:pt x="4" y="4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7" name="Oval 127"/>
            <p:cNvSpPr>
              <a:spLocks noChangeArrowheads="1"/>
            </p:cNvSpPr>
            <p:nvPr/>
          </p:nvSpPr>
          <p:spPr bwMode="auto">
            <a:xfrm>
              <a:off x="416702" y="-668968"/>
              <a:ext cx="95902" cy="9589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8" name="Oval 128"/>
            <p:cNvSpPr>
              <a:spLocks noChangeArrowheads="1"/>
            </p:cNvSpPr>
            <p:nvPr/>
          </p:nvSpPr>
          <p:spPr bwMode="auto">
            <a:xfrm>
              <a:off x="434545" y="-648897"/>
              <a:ext cx="86981" cy="9812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2103" name="Freeform 129"/>
            <p:cNvSpPr/>
            <p:nvPr/>
          </p:nvSpPr>
          <p:spPr>
            <a:xfrm>
              <a:off x="405453" y="-688052"/>
              <a:ext cx="106860" cy="136338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11" h="14">
                  <a:moveTo>
                    <a:pt x="10" y="7"/>
                  </a:moveTo>
                  <a:cubicBezTo>
                    <a:pt x="10" y="9"/>
                    <a:pt x="8" y="12"/>
                    <a:pt x="5" y="11"/>
                  </a:cubicBezTo>
                  <a:cubicBezTo>
                    <a:pt x="3" y="11"/>
                    <a:pt x="2" y="9"/>
                    <a:pt x="2" y="7"/>
                  </a:cubicBezTo>
                  <a:cubicBezTo>
                    <a:pt x="2" y="4"/>
                    <a:pt x="4" y="2"/>
                    <a:pt x="6" y="2"/>
                  </a:cubicBezTo>
                  <a:cubicBezTo>
                    <a:pt x="9" y="3"/>
                    <a:pt x="10" y="5"/>
                    <a:pt x="10" y="7"/>
                  </a:cubicBezTo>
                  <a:cubicBezTo>
                    <a:pt x="10" y="7"/>
                    <a:pt x="11" y="7"/>
                    <a:pt x="11" y="7"/>
                  </a:cubicBezTo>
                  <a:cubicBezTo>
                    <a:pt x="11" y="0"/>
                    <a:pt x="1" y="1"/>
                    <a:pt x="1" y="7"/>
                  </a:cubicBezTo>
                  <a:cubicBezTo>
                    <a:pt x="0" y="14"/>
                    <a:pt x="11" y="13"/>
                    <a:pt x="11" y="7"/>
                  </a:cubicBezTo>
                  <a:cubicBezTo>
                    <a:pt x="11" y="7"/>
                    <a:pt x="10" y="7"/>
                    <a:pt x="10" y="7"/>
                  </a:cubicBezTo>
                  <a:close/>
                </a:path>
              </a:pathLst>
            </a:custGeom>
            <a:solidFill>
              <a:srgbClr val="49321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4" name="组合 15"/>
          <p:cNvGrpSpPr/>
          <p:nvPr userDrawn="1"/>
        </p:nvGrpSpPr>
        <p:grpSpPr>
          <a:xfrm rot="-207813">
            <a:off x="7748588" y="3586163"/>
            <a:ext cx="1249362" cy="1419225"/>
            <a:chOff x="-407050" y="1889480"/>
            <a:chExt cx="1249155" cy="1420498"/>
          </a:xfrm>
        </p:grpSpPr>
        <p:sp>
          <p:nvSpPr>
            <p:cNvPr id="17" name="Oval 112"/>
            <p:cNvSpPr>
              <a:spLocks noChangeArrowheads="1"/>
            </p:cNvSpPr>
            <p:nvPr/>
          </p:nvSpPr>
          <p:spPr bwMode="auto">
            <a:xfrm>
              <a:off x="-410816" y="2045808"/>
              <a:ext cx="1169794" cy="117739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18" name="Oval 113"/>
            <p:cNvSpPr>
              <a:spLocks noChangeArrowheads="1"/>
            </p:cNvSpPr>
            <p:nvPr/>
          </p:nvSpPr>
          <p:spPr bwMode="auto">
            <a:xfrm>
              <a:off x="-344646" y="2113242"/>
              <a:ext cx="1161857" cy="1167859"/>
            </a:xfrm>
            <a:prstGeom prst="ellipse">
              <a:avLst/>
            </a:prstGeom>
            <a:solidFill>
              <a:srgbClr val="A8CAEB"/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2096" name="Freeform 114"/>
            <p:cNvSpPr/>
            <p:nvPr/>
          </p:nvSpPr>
          <p:spPr>
            <a:xfrm>
              <a:off x="-407050" y="1889480"/>
              <a:ext cx="1190197" cy="1420498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123" h="146">
                  <a:moveTo>
                    <a:pt x="122" y="79"/>
                  </a:moveTo>
                  <a:cubicBezTo>
                    <a:pt x="120" y="116"/>
                    <a:pt x="91" y="144"/>
                    <a:pt x="52" y="138"/>
                  </a:cubicBezTo>
                  <a:cubicBezTo>
                    <a:pt x="23" y="134"/>
                    <a:pt x="4" y="107"/>
                    <a:pt x="3" y="79"/>
                  </a:cubicBezTo>
                  <a:cubicBezTo>
                    <a:pt x="1" y="42"/>
                    <a:pt x="37" y="15"/>
                    <a:pt x="73" y="20"/>
                  </a:cubicBezTo>
                  <a:cubicBezTo>
                    <a:pt x="102" y="24"/>
                    <a:pt x="121" y="52"/>
                    <a:pt x="122" y="79"/>
                  </a:cubicBezTo>
                  <a:cubicBezTo>
                    <a:pt x="122" y="79"/>
                    <a:pt x="123" y="79"/>
                    <a:pt x="123" y="79"/>
                  </a:cubicBezTo>
                  <a:cubicBezTo>
                    <a:pt x="120" y="0"/>
                    <a:pt x="5" y="1"/>
                    <a:pt x="2" y="79"/>
                  </a:cubicBezTo>
                  <a:cubicBezTo>
                    <a:pt x="0" y="116"/>
                    <a:pt x="38" y="146"/>
                    <a:pt x="73" y="139"/>
                  </a:cubicBezTo>
                  <a:cubicBezTo>
                    <a:pt x="102" y="132"/>
                    <a:pt x="122" y="109"/>
                    <a:pt x="123" y="79"/>
                  </a:cubicBezTo>
                  <a:cubicBezTo>
                    <a:pt x="123" y="79"/>
                    <a:pt x="122" y="79"/>
                    <a:pt x="122" y="79"/>
                  </a:cubicBezTo>
                  <a:close/>
                </a:path>
              </a:pathLst>
            </a:custGeom>
            <a:solidFill>
              <a:srgbClr val="49321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7" name="Freeform 115"/>
            <p:cNvSpPr/>
            <p:nvPr/>
          </p:nvSpPr>
          <p:spPr>
            <a:xfrm>
              <a:off x="-281766" y="2230325"/>
              <a:ext cx="388749" cy="700116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40" h="72">
                  <a:moveTo>
                    <a:pt x="1" y="57"/>
                  </a:moveTo>
                  <a:cubicBezTo>
                    <a:pt x="0" y="52"/>
                    <a:pt x="0" y="47"/>
                    <a:pt x="0" y="42"/>
                  </a:cubicBezTo>
                  <a:cubicBezTo>
                    <a:pt x="1" y="34"/>
                    <a:pt x="4" y="23"/>
                    <a:pt x="11" y="16"/>
                  </a:cubicBezTo>
                  <a:cubicBezTo>
                    <a:pt x="15" y="12"/>
                    <a:pt x="19" y="8"/>
                    <a:pt x="25" y="5"/>
                  </a:cubicBezTo>
                  <a:cubicBezTo>
                    <a:pt x="28" y="3"/>
                    <a:pt x="35" y="0"/>
                    <a:pt x="38" y="5"/>
                  </a:cubicBezTo>
                  <a:cubicBezTo>
                    <a:pt x="40" y="8"/>
                    <a:pt x="35" y="13"/>
                    <a:pt x="33" y="14"/>
                  </a:cubicBezTo>
                  <a:cubicBezTo>
                    <a:pt x="31" y="16"/>
                    <a:pt x="28" y="18"/>
                    <a:pt x="26" y="20"/>
                  </a:cubicBezTo>
                  <a:cubicBezTo>
                    <a:pt x="20" y="25"/>
                    <a:pt x="16" y="31"/>
                    <a:pt x="14" y="38"/>
                  </a:cubicBezTo>
                  <a:cubicBezTo>
                    <a:pt x="12" y="44"/>
                    <a:pt x="13" y="51"/>
                    <a:pt x="15" y="57"/>
                  </a:cubicBezTo>
                  <a:cubicBezTo>
                    <a:pt x="16" y="60"/>
                    <a:pt x="18" y="70"/>
                    <a:pt x="15" y="71"/>
                  </a:cubicBezTo>
                  <a:cubicBezTo>
                    <a:pt x="11" y="72"/>
                    <a:pt x="6" y="68"/>
                    <a:pt x="5" y="65"/>
                  </a:cubicBezTo>
                  <a:cubicBezTo>
                    <a:pt x="3" y="63"/>
                    <a:pt x="2" y="60"/>
                    <a:pt x="1" y="57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8" name="Freeform 116"/>
            <p:cNvSpPr/>
            <p:nvPr/>
          </p:nvSpPr>
          <p:spPr>
            <a:xfrm>
              <a:off x="-252287" y="2278227"/>
              <a:ext cx="397960" cy="700116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41" h="72">
                  <a:moveTo>
                    <a:pt x="2" y="56"/>
                  </a:moveTo>
                  <a:cubicBezTo>
                    <a:pt x="1" y="51"/>
                    <a:pt x="0" y="46"/>
                    <a:pt x="1" y="42"/>
                  </a:cubicBezTo>
                  <a:cubicBezTo>
                    <a:pt x="1" y="33"/>
                    <a:pt x="5" y="22"/>
                    <a:pt x="11" y="15"/>
                  </a:cubicBezTo>
                  <a:cubicBezTo>
                    <a:pt x="15" y="11"/>
                    <a:pt x="20" y="7"/>
                    <a:pt x="25" y="4"/>
                  </a:cubicBezTo>
                  <a:cubicBezTo>
                    <a:pt x="29" y="2"/>
                    <a:pt x="36" y="0"/>
                    <a:pt x="39" y="4"/>
                  </a:cubicBezTo>
                  <a:cubicBezTo>
                    <a:pt x="41" y="7"/>
                    <a:pt x="35" y="12"/>
                    <a:pt x="34" y="14"/>
                  </a:cubicBezTo>
                  <a:cubicBezTo>
                    <a:pt x="31" y="16"/>
                    <a:pt x="29" y="17"/>
                    <a:pt x="26" y="19"/>
                  </a:cubicBezTo>
                  <a:cubicBezTo>
                    <a:pt x="20" y="24"/>
                    <a:pt x="16" y="30"/>
                    <a:pt x="14" y="37"/>
                  </a:cubicBezTo>
                  <a:cubicBezTo>
                    <a:pt x="13" y="44"/>
                    <a:pt x="13" y="50"/>
                    <a:pt x="15" y="57"/>
                  </a:cubicBezTo>
                  <a:cubicBezTo>
                    <a:pt x="16" y="59"/>
                    <a:pt x="19" y="69"/>
                    <a:pt x="15" y="70"/>
                  </a:cubicBezTo>
                  <a:cubicBezTo>
                    <a:pt x="11" y="72"/>
                    <a:pt x="7" y="67"/>
                    <a:pt x="5" y="64"/>
                  </a:cubicBezTo>
                  <a:cubicBezTo>
                    <a:pt x="4" y="62"/>
                    <a:pt x="3" y="59"/>
                    <a:pt x="2" y="56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9" name="Freeform 117"/>
            <p:cNvSpPr/>
            <p:nvPr/>
          </p:nvSpPr>
          <p:spPr>
            <a:xfrm>
              <a:off x="-320456" y="2200846"/>
              <a:ext cx="466130" cy="76828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48" h="79">
                  <a:moveTo>
                    <a:pt x="6" y="60"/>
                  </a:moveTo>
                  <a:cubicBezTo>
                    <a:pt x="3" y="48"/>
                    <a:pt x="5" y="36"/>
                    <a:pt x="11" y="25"/>
                  </a:cubicBezTo>
                  <a:cubicBezTo>
                    <a:pt x="15" y="17"/>
                    <a:pt x="32" y="0"/>
                    <a:pt x="42" y="8"/>
                  </a:cubicBezTo>
                  <a:cubicBezTo>
                    <a:pt x="46" y="12"/>
                    <a:pt x="31" y="22"/>
                    <a:pt x="29" y="23"/>
                  </a:cubicBezTo>
                  <a:cubicBezTo>
                    <a:pt x="19" y="31"/>
                    <a:pt x="16" y="43"/>
                    <a:pt x="17" y="56"/>
                  </a:cubicBezTo>
                  <a:cubicBezTo>
                    <a:pt x="18" y="60"/>
                    <a:pt x="19" y="65"/>
                    <a:pt x="20" y="69"/>
                  </a:cubicBezTo>
                  <a:cubicBezTo>
                    <a:pt x="21" y="75"/>
                    <a:pt x="13" y="73"/>
                    <a:pt x="11" y="70"/>
                  </a:cubicBezTo>
                  <a:cubicBezTo>
                    <a:pt x="8" y="68"/>
                    <a:pt x="7" y="63"/>
                    <a:pt x="6" y="60"/>
                  </a:cubicBezTo>
                  <a:cubicBezTo>
                    <a:pt x="6" y="60"/>
                    <a:pt x="5" y="60"/>
                    <a:pt x="5" y="60"/>
                  </a:cubicBezTo>
                  <a:cubicBezTo>
                    <a:pt x="7" y="66"/>
                    <a:pt x="13" y="79"/>
                    <a:pt x="20" y="73"/>
                  </a:cubicBezTo>
                  <a:cubicBezTo>
                    <a:pt x="24" y="70"/>
                    <a:pt x="18" y="54"/>
                    <a:pt x="18" y="51"/>
                  </a:cubicBezTo>
                  <a:cubicBezTo>
                    <a:pt x="16" y="34"/>
                    <a:pt x="29" y="26"/>
                    <a:pt x="39" y="16"/>
                  </a:cubicBezTo>
                  <a:cubicBezTo>
                    <a:pt x="48" y="8"/>
                    <a:pt x="39" y="3"/>
                    <a:pt x="31" y="7"/>
                  </a:cubicBezTo>
                  <a:cubicBezTo>
                    <a:pt x="10" y="16"/>
                    <a:pt x="0" y="38"/>
                    <a:pt x="5" y="60"/>
                  </a:cubicBezTo>
                  <a:cubicBezTo>
                    <a:pt x="5" y="60"/>
                    <a:pt x="6" y="60"/>
                    <a:pt x="6" y="60"/>
                  </a:cubicBezTo>
                  <a:close/>
                </a:path>
              </a:pathLst>
            </a:custGeom>
            <a:solidFill>
              <a:srgbClr val="49321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5" name="组合 22"/>
          <p:cNvGrpSpPr/>
          <p:nvPr userDrawn="1"/>
        </p:nvGrpSpPr>
        <p:grpSpPr>
          <a:xfrm>
            <a:off x="879475" y="842963"/>
            <a:ext cx="7385050" cy="3959225"/>
            <a:chOff x="198182" y="225783"/>
            <a:chExt cx="11756920" cy="6302017"/>
          </a:xfrm>
        </p:grpSpPr>
        <p:pic>
          <p:nvPicPr>
            <p:cNvPr id="2063" name="图片 2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23181" y="225783"/>
              <a:ext cx="11724048" cy="3327973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2064" name="组合 24"/>
            <p:cNvGrpSpPr/>
            <p:nvPr userDrawn="1"/>
          </p:nvGrpSpPr>
          <p:grpSpPr>
            <a:xfrm>
              <a:off x="198182" y="281627"/>
              <a:ext cx="11724048" cy="1105255"/>
              <a:chOff x="198182" y="281627"/>
              <a:chExt cx="11724048" cy="1105255"/>
            </a:xfrm>
          </p:grpSpPr>
          <p:pic>
            <p:nvPicPr>
              <p:cNvPr id="2066" name="图片 26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98182" y="281627"/>
                <a:ext cx="11724048" cy="110525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67" name="Freeform 75"/>
              <p:cNvSpPr/>
              <p:nvPr/>
            </p:nvSpPr>
            <p:spPr>
              <a:xfrm>
                <a:off x="773935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8" name="Freeform 76"/>
              <p:cNvSpPr/>
              <p:nvPr/>
            </p:nvSpPr>
            <p:spPr>
              <a:xfrm>
                <a:off x="1171895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3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4" y="32"/>
                      <a:pt x="28" y="30"/>
                      <a:pt x="31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9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9" name="Freeform 77"/>
              <p:cNvSpPr/>
              <p:nvPr/>
            </p:nvSpPr>
            <p:spPr>
              <a:xfrm>
                <a:off x="1577226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0" name="Freeform 78"/>
              <p:cNvSpPr/>
              <p:nvPr/>
            </p:nvSpPr>
            <p:spPr>
              <a:xfrm>
                <a:off x="1984397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1" name="Freeform 79"/>
              <p:cNvSpPr/>
              <p:nvPr/>
            </p:nvSpPr>
            <p:spPr>
              <a:xfrm>
                <a:off x="2391571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2" name="Freeform 80"/>
              <p:cNvSpPr/>
              <p:nvPr/>
            </p:nvSpPr>
            <p:spPr>
              <a:xfrm>
                <a:off x="2796901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3" name="Freeform 81"/>
              <p:cNvSpPr/>
              <p:nvPr/>
            </p:nvSpPr>
            <p:spPr>
              <a:xfrm>
                <a:off x="3204073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6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4" name="Freeform 82"/>
              <p:cNvSpPr/>
              <p:nvPr/>
            </p:nvSpPr>
            <p:spPr>
              <a:xfrm>
                <a:off x="3602033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3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4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9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5" name="Freeform 83"/>
              <p:cNvSpPr/>
              <p:nvPr/>
            </p:nvSpPr>
            <p:spPr>
              <a:xfrm>
                <a:off x="4007363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6" name="Freeform 84"/>
              <p:cNvSpPr/>
              <p:nvPr/>
            </p:nvSpPr>
            <p:spPr>
              <a:xfrm>
                <a:off x="4414536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7" name="Freeform 85"/>
              <p:cNvSpPr/>
              <p:nvPr/>
            </p:nvSpPr>
            <p:spPr>
              <a:xfrm>
                <a:off x="4821708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8" name="Freeform 86"/>
              <p:cNvSpPr/>
              <p:nvPr/>
            </p:nvSpPr>
            <p:spPr>
              <a:xfrm>
                <a:off x="5227038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7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9" name="Freeform 87"/>
              <p:cNvSpPr/>
              <p:nvPr/>
            </p:nvSpPr>
            <p:spPr>
              <a:xfrm>
                <a:off x="5634211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8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6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8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0" name="Freeform 88"/>
              <p:cNvSpPr/>
              <p:nvPr/>
            </p:nvSpPr>
            <p:spPr>
              <a:xfrm>
                <a:off x="6032172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3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9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1" name="Freeform 89"/>
              <p:cNvSpPr/>
              <p:nvPr/>
            </p:nvSpPr>
            <p:spPr>
              <a:xfrm>
                <a:off x="6437502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2" name="Freeform 90"/>
              <p:cNvSpPr/>
              <p:nvPr/>
            </p:nvSpPr>
            <p:spPr>
              <a:xfrm>
                <a:off x="6844674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3" name="Freeform 91"/>
              <p:cNvSpPr/>
              <p:nvPr/>
            </p:nvSpPr>
            <p:spPr>
              <a:xfrm>
                <a:off x="7251847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9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4" name="Freeform 92"/>
              <p:cNvSpPr/>
              <p:nvPr/>
            </p:nvSpPr>
            <p:spPr>
              <a:xfrm>
                <a:off x="7657177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7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5" name="Freeform 93"/>
              <p:cNvSpPr/>
              <p:nvPr/>
            </p:nvSpPr>
            <p:spPr>
              <a:xfrm>
                <a:off x="8064349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8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6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8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6" name="Freeform 94"/>
              <p:cNvSpPr/>
              <p:nvPr/>
            </p:nvSpPr>
            <p:spPr>
              <a:xfrm>
                <a:off x="8462310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7" name="Freeform 95"/>
              <p:cNvSpPr/>
              <p:nvPr/>
            </p:nvSpPr>
            <p:spPr>
              <a:xfrm>
                <a:off x="8867640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8" name="Freeform 96"/>
              <p:cNvSpPr/>
              <p:nvPr/>
            </p:nvSpPr>
            <p:spPr>
              <a:xfrm>
                <a:off x="9274813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9" name="Freeform 97"/>
              <p:cNvSpPr/>
              <p:nvPr/>
            </p:nvSpPr>
            <p:spPr>
              <a:xfrm>
                <a:off x="9681985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0" name="Freeform 98"/>
              <p:cNvSpPr/>
              <p:nvPr/>
            </p:nvSpPr>
            <p:spPr>
              <a:xfrm>
                <a:off x="10087315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1" name="Freeform 99"/>
              <p:cNvSpPr/>
              <p:nvPr/>
            </p:nvSpPr>
            <p:spPr>
              <a:xfrm>
                <a:off x="10485275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3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4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9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2" name="Freeform 100"/>
              <p:cNvSpPr/>
              <p:nvPr/>
            </p:nvSpPr>
            <p:spPr>
              <a:xfrm>
                <a:off x="10892449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3" name="Freeform 101"/>
              <p:cNvSpPr/>
              <p:nvPr/>
            </p:nvSpPr>
            <p:spPr>
              <a:xfrm>
                <a:off x="11297779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pic>
          <p:nvPicPr>
            <p:cNvPr id="2065" name="图片 25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31054" y="3553756"/>
              <a:ext cx="11724048" cy="2974044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2056" name="图片 54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 rot="-3643798">
            <a:off x="671513" y="449263"/>
            <a:ext cx="1235075" cy="1235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7" name="图片 4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7629525" y="123825"/>
            <a:ext cx="1354138" cy="720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7" name="椭圆 56"/>
          <p:cNvSpPr/>
          <p:nvPr/>
        </p:nvSpPr>
        <p:spPr>
          <a:xfrm>
            <a:off x="1449388" y="3557588"/>
            <a:ext cx="647700" cy="647700"/>
          </a:xfrm>
          <a:prstGeom prst="ellipse">
            <a:avLst/>
          </a:prstGeom>
          <a:noFill/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8" name="椭圆 57"/>
          <p:cNvSpPr/>
          <p:nvPr/>
        </p:nvSpPr>
        <p:spPr>
          <a:xfrm>
            <a:off x="2278063" y="3557588"/>
            <a:ext cx="647700" cy="647700"/>
          </a:xfrm>
          <a:prstGeom prst="ellips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9" name="椭圆 58"/>
          <p:cNvSpPr/>
          <p:nvPr/>
        </p:nvSpPr>
        <p:spPr>
          <a:xfrm>
            <a:off x="3108325" y="3557588"/>
            <a:ext cx="647700" cy="647700"/>
          </a:xfrm>
          <a:prstGeom prst="ellipse">
            <a:avLst/>
          </a:prstGeom>
          <a:noFill/>
          <a:ln w="57150">
            <a:solidFill>
              <a:srgbClr val="E8333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0" name="椭圆 59"/>
          <p:cNvSpPr/>
          <p:nvPr/>
        </p:nvSpPr>
        <p:spPr>
          <a:xfrm>
            <a:off x="1863725" y="3846513"/>
            <a:ext cx="647700" cy="647700"/>
          </a:xfrm>
          <a:prstGeom prst="ellipse">
            <a:avLst/>
          </a:prstGeom>
          <a:noFill/>
          <a:ln w="57150">
            <a:solidFill>
              <a:srgbClr val="FE97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1" name="椭圆 60"/>
          <p:cNvSpPr/>
          <p:nvPr/>
        </p:nvSpPr>
        <p:spPr>
          <a:xfrm>
            <a:off x="2690813" y="3846513"/>
            <a:ext cx="649288" cy="647700"/>
          </a:xfrm>
          <a:prstGeom prst="ellipse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1" descr="1-01"/>
          <p:cNvPicPr>
            <a:picLocks noChangeAspect="1"/>
          </p:cNvPicPr>
          <p:nvPr userDrawn="1"/>
        </p:nvPicPr>
        <p:blipFill>
          <a:blip r:embed="rId2"/>
          <a:srcRect r="636"/>
          <a:stretch>
            <a:fillRect/>
          </a:stretch>
        </p:blipFill>
        <p:spPr>
          <a:xfrm>
            <a:off x="0" y="0"/>
            <a:ext cx="9144000" cy="5133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142875" y="138113"/>
            <a:ext cx="8858250" cy="48672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076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812360" y="99222"/>
            <a:ext cx="1224136" cy="6515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9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451725" y="195263"/>
            <a:ext cx="1354138" cy="720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1"/>
          <p:cNvGrpSpPr/>
          <p:nvPr userDrawn="1"/>
        </p:nvGrpSpPr>
        <p:grpSpPr>
          <a:xfrm>
            <a:off x="-15875" y="0"/>
            <a:ext cx="9159875" cy="5143500"/>
            <a:chOff x="-15864" y="0"/>
            <a:chExt cx="9159865" cy="5143500"/>
          </a:xfrm>
        </p:grpSpPr>
        <p:sp>
          <p:nvSpPr>
            <p:cNvPr id="3" name="矩形 2"/>
            <p:cNvSpPr/>
            <p:nvPr/>
          </p:nvSpPr>
          <p:spPr>
            <a:xfrm>
              <a:off x="11" y="0"/>
              <a:ext cx="9143990" cy="51435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5124" name="组合 3"/>
            <p:cNvGrpSpPr/>
            <p:nvPr/>
          </p:nvGrpSpPr>
          <p:grpSpPr>
            <a:xfrm>
              <a:off x="-15864" y="207562"/>
              <a:ext cx="9159865" cy="4935938"/>
              <a:chOff x="-15864" y="207562"/>
              <a:chExt cx="9159865" cy="4935938"/>
            </a:xfrm>
          </p:grpSpPr>
          <p:sp>
            <p:nvSpPr>
              <p:cNvPr id="5" name="任意多边形 2"/>
              <p:cNvSpPr/>
              <p:nvPr/>
            </p:nvSpPr>
            <p:spPr>
              <a:xfrm>
                <a:off x="-15864" y="3065463"/>
                <a:ext cx="9159865" cy="2078037"/>
              </a:xfrm>
              <a:custGeom>
                <a:avLst/>
                <a:gdLst>
                  <a:gd name="connsiteX0" fmla="*/ 0 w 12213154"/>
                  <a:gd name="connsiteY0" fmla="*/ 2586699 h 2770197"/>
                  <a:gd name="connsiteX1" fmla="*/ 60560 w 12213154"/>
                  <a:gd name="connsiteY1" fmla="*/ 2594946 h 2770197"/>
                  <a:gd name="connsiteX2" fmla="*/ 2940804 w 12213154"/>
                  <a:gd name="connsiteY2" fmla="*/ 2770197 h 2770197"/>
                  <a:gd name="connsiteX3" fmla="*/ 0 w 12213154"/>
                  <a:gd name="connsiteY3" fmla="*/ 2770197 h 2770197"/>
                  <a:gd name="connsiteX4" fmla="*/ 12213154 w 12213154"/>
                  <a:gd name="connsiteY4" fmla="*/ 0 h 2770197"/>
                  <a:gd name="connsiteX5" fmla="*/ 12213154 w 12213154"/>
                  <a:gd name="connsiteY5" fmla="*/ 2770197 h 2770197"/>
                  <a:gd name="connsiteX6" fmla="*/ 2940804 w 12213154"/>
                  <a:gd name="connsiteY6" fmla="*/ 2770197 h 2770197"/>
                  <a:gd name="connsiteX7" fmla="*/ 12191096 w 12213154"/>
                  <a:gd name="connsiteY7" fmla="*/ 31262 h 2770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213154" h="2770197">
                    <a:moveTo>
                      <a:pt x="0" y="2586699"/>
                    </a:moveTo>
                    <a:lnTo>
                      <a:pt x="60560" y="2594946"/>
                    </a:lnTo>
                    <a:cubicBezTo>
                      <a:pt x="970428" y="2708841"/>
                      <a:pt x="1937812" y="2770197"/>
                      <a:pt x="2940804" y="2770197"/>
                    </a:cubicBezTo>
                    <a:lnTo>
                      <a:pt x="0" y="2770197"/>
                    </a:lnTo>
                    <a:close/>
                    <a:moveTo>
                      <a:pt x="12213154" y="0"/>
                    </a:moveTo>
                    <a:lnTo>
                      <a:pt x="12213154" y="2770197"/>
                    </a:lnTo>
                    <a:lnTo>
                      <a:pt x="2940804" y="2770197"/>
                    </a:lnTo>
                    <a:cubicBezTo>
                      <a:pt x="7287102" y="2770197"/>
                      <a:pt x="10964770" y="1618062"/>
                      <a:pt x="12191096" y="31262"/>
                    </a:cubicBezTo>
                    <a:close/>
                  </a:path>
                </a:pathLst>
              </a:custGeom>
              <a:solidFill>
                <a:srgbClr val="21B8B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grpSp>
            <p:nvGrpSpPr>
              <p:cNvPr id="5126" name="组合 5"/>
              <p:cNvGrpSpPr/>
              <p:nvPr/>
            </p:nvGrpSpPr>
            <p:grpSpPr>
              <a:xfrm rot="-1291772">
                <a:off x="4773844" y="2066086"/>
                <a:ext cx="921544" cy="1913811"/>
                <a:chOff x="10922634" y="3936050"/>
                <a:chExt cx="1228725" cy="2551748"/>
              </a:xfrm>
            </p:grpSpPr>
            <p:grpSp>
              <p:nvGrpSpPr>
                <p:cNvPr id="5158" name="组合 37"/>
                <p:cNvGrpSpPr/>
                <p:nvPr/>
              </p:nvGrpSpPr>
              <p:grpSpPr>
                <a:xfrm>
                  <a:off x="11029950" y="4058923"/>
                  <a:ext cx="1033462" cy="2428875"/>
                  <a:chOff x="10836275" y="9112251"/>
                  <a:chExt cx="1033462" cy="2428875"/>
                </a:xfrm>
              </p:grpSpPr>
              <p:sp>
                <p:nvSpPr>
                  <p:cNvPr id="40" name="Freeform 138"/>
                  <p:cNvSpPr/>
                  <p:nvPr/>
                </p:nvSpPr>
                <p:spPr bwMode="auto">
                  <a:xfrm>
                    <a:off x="11332987" y="10085566"/>
                    <a:ext cx="192616" cy="143933"/>
                  </a:xfrm>
                  <a:custGeom>
                    <a:avLst/>
                    <a:gdLst>
                      <a:gd name="T0" fmla="*/ 0 w 123"/>
                      <a:gd name="T1" fmla="*/ 19 h 91"/>
                      <a:gd name="T2" fmla="*/ 13 w 123"/>
                      <a:gd name="T3" fmla="*/ 91 h 91"/>
                      <a:gd name="T4" fmla="*/ 123 w 123"/>
                      <a:gd name="T5" fmla="*/ 72 h 91"/>
                      <a:gd name="T6" fmla="*/ 109 w 123"/>
                      <a:gd name="T7" fmla="*/ 0 h 91"/>
                      <a:gd name="T8" fmla="*/ 0 w 123"/>
                      <a:gd name="T9" fmla="*/ 19 h 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3" h="91">
                        <a:moveTo>
                          <a:pt x="0" y="19"/>
                        </a:moveTo>
                        <a:lnTo>
                          <a:pt x="13" y="91"/>
                        </a:lnTo>
                        <a:lnTo>
                          <a:pt x="123" y="72"/>
                        </a:lnTo>
                        <a:lnTo>
                          <a:pt x="109" y="0"/>
                        </a:lnTo>
                        <a:lnTo>
                          <a:pt x="0" y="19"/>
                        </a:lnTo>
                        <a:close/>
                      </a:path>
                    </a:pathLst>
                  </a:custGeom>
                  <a:solidFill>
                    <a:srgbClr val="4D4D4D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1" name="Freeform 139"/>
                  <p:cNvSpPr>
                    <a:spLocks noEditPoints="1"/>
                  </p:cNvSpPr>
                  <p:nvPr/>
                </p:nvSpPr>
                <p:spPr bwMode="auto">
                  <a:xfrm>
                    <a:off x="10820829" y="9096825"/>
                    <a:ext cx="761999" cy="927100"/>
                  </a:xfrm>
                  <a:custGeom>
                    <a:avLst/>
                    <a:gdLst>
                      <a:gd name="T0" fmla="*/ 97 w 182"/>
                      <a:gd name="T1" fmla="*/ 218 h 220"/>
                      <a:gd name="T2" fmla="*/ 119 w 182"/>
                      <a:gd name="T3" fmla="*/ 220 h 220"/>
                      <a:gd name="T4" fmla="*/ 127 w 182"/>
                      <a:gd name="T5" fmla="*/ 220 h 220"/>
                      <a:gd name="T6" fmla="*/ 119 w 182"/>
                      <a:gd name="T7" fmla="*/ 220 h 220"/>
                      <a:gd name="T8" fmla="*/ 97 w 182"/>
                      <a:gd name="T9" fmla="*/ 218 h 220"/>
                      <a:gd name="T10" fmla="*/ 119 w 182"/>
                      <a:gd name="T11" fmla="*/ 0 h 220"/>
                      <a:gd name="T12" fmla="*/ 99 w 182"/>
                      <a:gd name="T13" fmla="*/ 2 h 220"/>
                      <a:gd name="T14" fmla="*/ 11 w 182"/>
                      <a:gd name="T15" fmla="*/ 130 h 220"/>
                      <a:gd name="T16" fmla="*/ 64 w 182"/>
                      <a:gd name="T17" fmla="*/ 205 h 220"/>
                      <a:gd name="T18" fmla="*/ 56 w 182"/>
                      <a:gd name="T19" fmla="*/ 200 h 220"/>
                      <a:gd name="T20" fmla="*/ 182 w 182"/>
                      <a:gd name="T21" fmla="*/ 20 h 220"/>
                      <a:gd name="T22" fmla="*/ 119 w 182"/>
                      <a:gd name="T23" fmla="*/ 0 h 2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82" h="220">
                        <a:moveTo>
                          <a:pt x="97" y="218"/>
                        </a:moveTo>
                        <a:cubicBezTo>
                          <a:pt x="104" y="219"/>
                          <a:pt x="111" y="220"/>
                          <a:pt x="119" y="220"/>
                        </a:cubicBezTo>
                        <a:cubicBezTo>
                          <a:pt x="121" y="220"/>
                          <a:pt x="124" y="220"/>
                          <a:pt x="127" y="220"/>
                        </a:cubicBezTo>
                        <a:cubicBezTo>
                          <a:pt x="124" y="220"/>
                          <a:pt x="122" y="220"/>
                          <a:pt x="119" y="220"/>
                        </a:cubicBezTo>
                        <a:cubicBezTo>
                          <a:pt x="112" y="220"/>
                          <a:pt x="104" y="219"/>
                          <a:pt x="97" y="218"/>
                        </a:cubicBezTo>
                        <a:moveTo>
                          <a:pt x="119" y="0"/>
                        </a:moveTo>
                        <a:cubicBezTo>
                          <a:pt x="113" y="0"/>
                          <a:pt x="106" y="1"/>
                          <a:pt x="99" y="2"/>
                        </a:cubicBezTo>
                        <a:cubicBezTo>
                          <a:pt x="40" y="13"/>
                          <a:pt x="0" y="70"/>
                          <a:pt x="11" y="130"/>
                        </a:cubicBezTo>
                        <a:cubicBezTo>
                          <a:pt x="17" y="163"/>
                          <a:pt x="37" y="189"/>
                          <a:pt x="64" y="205"/>
                        </a:cubicBezTo>
                        <a:cubicBezTo>
                          <a:pt x="61" y="204"/>
                          <a:pt x="59" y="202"/>
                          <a:pt x="56" y="200"/>
                        </a:cubicBezTo>
                        <a:cubicBezTo>
                          <a:pt x="182" y="20"/>
                          <a:pt x="182" y="20"/>
                          <a:pt x="182" y="20"/>
                        </a:cubicBezTo>
                        <a:cubicBezTo>
                          <a:pt x="164" y="7"/>
                          <a:pt x="142" y="0"/>
                          <a:pt x="119" y="0"/>
                        </a:cubicBezTo>
                      </a:path>
                    </a:pathLst>
                  </a:custGeom>
                  <a:solidFill>
                    <a:srgbClr val="C3BBBB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2" name="Freeform 140"/>
                  <p:cNvSpPr>
                    <a:spLocks noEditPoints="1"/>
                  </p:cNvSpPr>
                  <p:nvPr/>
                </p:nvSpPr>
                <p:spPr bwMode="auto">
                  <a:xfrm>
                    <a:off x="11077256" y="9174521"/>
                    <a:ext cx="751416" cy="842433"/>
                  </a:xfrm>
                  <a:custGeom>
                    <a:avLst/>
                    <a:gdLst>
                      <a:gd name="T0" fmla="*/ 0 w 180"/>
                      <a:gd name="T1" fmla="*/ 185 h 200"/>
                      <a:gd name="T2" fmla="*/ 33 w 180"/>
                      <a:gd name="T3" fmla="*/ 198 h 200"/>
                      <a:gd name="T4" fmla="*/ 0 w 180"/>
                      <a:gd name="T5" fmla="*/ 185 h 200"/>
                      <a:gd name="T6" fmla="*/ 118 w 180"/>
                      <a:gd name="T7" fmla="*/ 0 h 200"/>
                      <a:gd name="T8" fmla="*/ 118 w 180"/>
                      <a:gd name="T9" fmla="*/ 0 h 200"/>
                      <a:gd name="T10" fmla="*/ 163 w 180"/>
                      <a:gd name="T11" fmla="*/ 70 h 200"/>
                      <a:gd name="T12" fmla="*/ 75 w 180"/>
                      <a:gd name="T13" fmla="*/ 198 h 200"/>
                      <a:gd name="T14" fmla="*/ 63 w 180"/>
                      <a:gd name="T15" fmla="*/ 200 h 200"/>
                      <a:gd name="T16" fmla="*/ 145 w 180"/>
                      <a:gd name="T17" fmla="*/ 153 h 200"/>
                      <a:gd name="T18" fmla="*/ 118 w 180"/>
                      <a:gd name="T19" fmla="*/ 0 h 2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80" h="200">
                        <a:moveTo>
                          <a:pt x="0" y="185"/>
                        </a:moveTo>
                        <a:cubicBezTo>
                          <a:pt x="10" y="191"/>
                          <a:pt x="22" y="195"/>
                          <a:pt x="33" y="198"/>
                        </a:cubicBezTo>
                        <a:cubicBezTo>
                          <a:pt x="21" y="195"/>
                          <a:pt x="10" y="191"/>
                          <a:pt x="0" y="185"/>
                        </a:cubicBezTo>
                        <a:moveTo>
                          <a:pt x="118" y="0"/>
                        </a:moveTo>
                        <a:cubicBezTo>
                          <a:pt x="118" y="0"/>
                          <a:pt x="118" y="0"/>
                          <a:pt x="118" y="0"/>
                        </a:cubicBezTo>
                        <a:cubicBezTo>
                          <a:pt x="141" y="16"/>
                          <a:pt x="158" y="40"/>
                          <a:pt x="163" y="70"/>
                        </a:cubicBezTo>
                        <a:cubicBezTo>
                          <a:pt x="174" y="130"/>
                          <a:pt x="134" y="187"/>
                          <a:pt x="75" y="198"/>
                        </a:cubicBezTo>
                        <a:cubicBezTo>
                          <a:pt x="71" y="199"/>
                          <a:pt x="67" y="199"/>
                          <a:pt x="63" y="200"/>
                        </a:cubicBezTo>
                        <a:cubicBezTo>
                          <a:pt x="95" y="197"/>
                          <a:pt x="126" y="181"/>
                          <a:pt x="145" y="153"/>
                        </a:cubicBezTo>
                        <a:cubicBezTo>
                          <a:pt x="180" y="103"/>
                          <a:pt x="168" y="34"/>
                          <a:pt x="118" y="0"/>
                        </a:cubicBezTo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3" name="Freeform 141"/>
                  <p:cNvSpPr/>
                  <p:nvPr/>
                </p:nvSpPr>
                <p:spPr bwMode="auto">
                  <a:xfrm>
                    <a:off x="11040696" y="9175441"/>
                    <a:ext cx="761999" cy="831851"/>
                  </a:xfrm>
                  <a:custGeom>
                    <a:avLst/>
                    <a:gdLst>
                      <a:gd name="T0" fmla="*/ 126 w 182"/>
                      <a:gd name="T1" fmla="*/ 0 h 200"/>
                      <a:gd name="T2" fmla="*/ 0 w 182"/>
                      <a:gd name="T3" fmla="*/ 180 h 200"/>
                      <a:gd name="T4" fmla="*/ 8 w 182"/>
                      <a:gd name="T5" fmla="*/ 185 h 200"/>
                      <a:gd name="T6" fmla="*/ 41 w 182"/>
                      <a:gd name="T7" fmla="*/ 198 h 200"/>
                      <a:gd name="T8" fmla="*/ 63 w 182"/>
                      <a:gd name="T9" fmla="*/ 200 h 200"/>
                      <a:gd name="T10" fmla="*/ 71 w 182"/>
                      <a:gd name="T11" fmla="*/ 200 h 200"/>
                      <a:gd name="T12" fmla="*/ 83 w 182"/>
                      <a:gd name="T13" fmla="*/ 198 h 200"/>
                      <a:gd name="T14" fmla="*/ 171 w 182"/>
                      <a:gd name="T15" fmla="*/ 70 h 200"/>
                      <a:gd name="T16" fmla="*/ 126 w 182"/>
                      <a:gd name="T17" fmla="*/ 0 h 2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82" h="200">
                        <a:moveTo>
                          <a:pt x="126" y="0"/>
                        </a:moveTo>
                        <a:cubicBezTo>
                          <a:pt x="0" y="180"/>
                          <a:pt x="0" y="180"/>
                          <a:pt x="0" y="180"/>
                        </a:cubicBezTo>
                        <a:cubicBezTo>
                          <a:pt x="3" y="182"/>
                          <a:pt x="5" y="184"/>
                          <a:pt x="8" y="185"/>
                        </a:cubicBezTo>
                        <a:cubicBezTo>
                          <a:pt x="18" y="191"/>
                          <a:pt x="29" y="195"/>
                          <a:pt x="41" y="198"/>
                        </a:cubicBezTo>
                        <a:cubicBezTo>
                          <a:pt x="48" y="199"/>
                          <a:pt x="56" y="200"/>
                          <a:pt x="63" y="200"/>
                        </a:cubicBezTo>
                        <a:cubicBezTo>
                          <a:pt x="66" y="200"/>
                          <a:pt x="68" y="200"/>
                          <a:pt x="71" y="200"/>
                        </a:cubicBezTo>
                        <a:cubicBezTo>
                          <a:pt x="75" y="199"/>
                          <a:pt x="79" y="199"/>
                          <a:pt x="83" y="198"/>
                        </a:cubicBezTo>
                        <a:cubicBezTo>
                          <a:pt x="142" y="187"/>
                          <a:pt x="182" y="130"/>
                          <a:pt x="171" y="70"/>
                        </a:cubicBezTo>
                        <a:cubicBezTo>
                          <a:pt x="166" y="40"/>
                          <a:pt x="149" y="16"/>
                          <a:pt x="126" y="0"/>
                        </a:cubicBezTo>
                      </a:path>
                    </a:pathLst>
                  </a:custGeom>
                  <a:solidFill>
                    <a:srgbClr val="DBD6D6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4" name="Freeform 142"/>
                  <p:cNvSpPr/>
                  <p:nvPr/>
                </p:nvSpPr>
                <p:spPr bwMode="auto">
                  <a:xfrm>
                    <a:off x="11323571" y="10186008"/>
                    <a:ext cx="457199" cy="1286934"/>
                  </a:xfrm>
                  <a:custGeom>
                    <a:avLst/>
                    <a:gdLst>
                      <a:gd name="T0" fmla="*/ 103 w 109"/>
                      <a:gd name="T1" fmla="*/ 256 h 308"/>
                      <a:gd name="T2" fmla="*/ 53 w 109"/>
                      <a:gd name="T3" fmla="*/ 4 h 308"/>
                      <a:gd name="T4" fmla="*/ 48 w 109"/>
                      <a:gd name="T5" fmla="*/ 0 h 308"/>
                      <a:gd name="T6" fmla="*/ 4 w 109"/>
                      <a:gd name="T7" fmla="*/ 8 h 308"/>
                      <a:gd name="T8" fmla="*/ 0 w 109"/>
                      <a:gd name="T9" fmla="*/ 13 h 308"/>
                      <a:gd name="T10" fmla="*/ 42 w 109"/>
                      <a:gd name="T11" fmla="*/ 267 h 308"/>
                      <a:gd name="T12" fmla="*/ 45 w 109"/>
                      <a:gd name="T13" fmla="*/ 280 h 308"/>
                      <a:gd name="T14" fmla="*/ 81 w 109"/>
                      <a:gd name="T15" fmla="*/ 305 h 308"/>
                      <a:gd name="T16" fmla="*/ 106 w 109"/>
                      <a:gd name="T17" fmla="*/ 269 h 308"/>
                      <a:gd name="T18" fmla="*/ 103 w 109"/>
                      <a:gd name="T19" fmla="*/ 256 h 30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09" h="308">
                        <a:moveTo>
                          <a:pt x="103" y="256"/>
                        </a:moveTo>
                        <a:cubicBezTo>
                          <a:pt x="53" y="4"/>
                          <a:pt x="53" y="4"/>
                          <a:pt x="53" y="4"/>
                        </a:cubicBezTo>
                        <a:cubicBezTo>
                          <a:pt x="53" y="1"/>
                          <a:pt x="51" y="0"/>
                          <a:pt x="48" y="0"/>
                        </a:cubicBezTo>
                        <a:cubicBezTo>
                          <a:pt x="4" y="8"/>
                          <a:pt x="4" y="8"/>
                          <a:pt x="4" y="8"/>
                        </a:cubicBezTo>
                        <a:cubicBezTo>
                          <a:pt x="2" y="9"/>
                          <a:pt x="0" y="11"/>
                          <a:pt x="0" y="13"/>
                        </a:cubicBezTo>
                        <a:cubicBezTo>
                          <a:pt x="42" y="267"/>
                          <a:pt x="42" y="267"/>
                          <a:pt x="42" y="267"/>
                        </a:cubicBezTo>
                        <a:cubicBezTo>
                          <a:pt x="45" y="280"/>
                          <a:pt x="45" y="280"/>
                          <a:pt x="45" y="280"/>
                        </a:cubicBezTo>
                        <a:cubicBezTo>
                          <a:pt x="48" y="297"/>
                          <a:pt x="64" y="308"/>
                          <a:pt x="81" y="305"/>
                        </a:cubicBezTo>
                        <a:cubicBezTo>
                          <a:pt x="98" y="302"/>
                          <a:pt x="109" y="286"/>
                          <a:pt x="106" y="269"/>
                        </a:cubicBezTo>
                        <a:lnTo>
                          <a:pt x="103" y="256"/>
                        </a:lnTo>
                        <a:close/>
                      </a:path>
                    </a:pathLst>
                  </a:custGeom>
                  <a:solidFill>
                    <a:srgbClr val="21B8BB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5" name="Freeform 143"/>
                  <p:cNvSpPr/>
                  <p:nvPr/>
                </p:nvSpPr>
                <p:spPr bwMode="auto">
                  <a:xfrm>
                    <a:off x="10827723" y="9070049"/>
                    <a:ext cx="952498" cy="958851"/>
                  </a:xfrm>
                  <a:custGeom>
                    <a:avLst/>
                    <a:gdLst>
                      <a:gd name="T0" fmla="*/ 94 w 228"/>
                      <a:gd name="T1" fmla="*/ 6 h 228"/>
                      <a:gd name="T2" fmla="*/ 94 w 228"/>
                      <a:gd name="T3" fmla="*/ 1 h 228"/>
                      <a:gd name="T4" fmla="*/ 0 w 228"/>
                      <a:gd name="T5" fmla="*/ 114 h 228"/>
                      <a:gd name="T6" fmla="*/ 1 w 228"/>
                      <a:gd name="T7" fmla="*/ 134 h 228"/>
                      <a:gd name="T8" fmla="*/ 114 w 228"/>
                      <a:gd name="T9" fmla="*/ 228 h 228"/>
                      <a:gd name="T10" fmla="*/ 134 w 228"/>
                      <a:gd name="T11" fmla="*/ 226 h 228"/>
                      <a:gd name="T12" fmla="*/ 228 w 228"/>
                      <a:gd name="T13" fmla="*/ 114 h 228"/>
                      <a:gd name="T14" fmla="*/ 226 w 228"/>
                      <a:gd name="T15" fmla="*/ 94 h 228"/>
                      <a:gd name="T16" fmla="*/ 114 w 228"/>
                      <a:gd name="T17" fmla="*/ 0 h 228"/>
                      <a:gd name="T18" fmla="*/ 94 w 228"/>
                      <a:gd name="T19" fmla="*/ 1 h 228"/>
                      <a:gd name="T20" fmla="*/ 94 w 228"/>
                      <a:gd name="T21" fmla="*/ 6 h 228"/>
                      <a:gd name="T22" fmla="*/ 95 w 228"/>
                      <a:gd name="T23" fmla="*/ 10 h 228"/>
                      <a:gd name="T24" fmla="*/ 114 w 228"/>
                      <a:gd name="T25" fmla="*/ 8 h 228"/>
                      <a:gd name="T26" fmla="*/ 218 w 228"/>
                      <a:gd name="T27" fmla="*/ 95 h 228"/>
                      <a:gd name="T28" fmla="*/ 220 w 228"/>
                      <a:gd name="T29" fmla="*/ 114 h 228"/>
                      <a:gd name="T30" fmla="*/ 133 w 228"/>
                      <a:gd name="T31" fmla="*/ 218 h 228"/>
                      <a:gd name="T32" fmla="*/ 114 w 228"/>
                      <a:gd name="T33" fmla="*/ 220 h 228"/>
                      <a:gd name="T34" fmla="*/ 10 w 228"/>
                      <a:gd name="T35" fmla="*/ 133 h 228"/>
                      <a:gd name="T36" fmla="*/ 8 w 228"/>
                      <a:gd name="T37" fmla="*/ 114 h 228"/>
                      <a:gd name="T38" fmla="*/ 95 w 228"/>
                      <a:gd name="T39" fmla="*/ 10 h 228"/>
                      <a:gd name="T40" fmla="*/ 94 w 228"/>
                      <a:gd name="T41" fmla="*/ 6 h 2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</a:cxnLst>
                    <a:rect l="0" t="0" r="r" b="b"/>
                    <a:pathLst>
                      <a:path w="228" h="228">
                        <a:moveTo>
                          <a:pt x="94" y="6"/>
                        </a:moveTo>
                        <a:cubicBezTo>
                          <a:pt x="94" y="1"/>
                          <a:pt x="94" y="1"/>
                          <a:pt x="94" y="1"/>
                        </a:cubicBezTo>
                        <a:cubicBezTo>
                          <a:pt x="38" y="12"/>
                          <a:pt x="0" y="60"/>
                          <a:pt x="0" y="114"/>
                        </a:cubicBezTo>
                        <a:cubicBezTo>
                          <a:pt x="0" y="121"/>
                          <a:pt x="0" y="127"/>
                          <a:pt x="1" y="134"/>
                        </a:cubicBezTo>
                        <a:cubicBezTo>
                          <a:pt x="12" y="190"/>
                          <a:pt x="60" y="228"/>
                          <a:pt x="114" y="228"/>
                        </a:cubicBezTo>
                        <a:cubicBezTo>
                          <a:pt x="121" y="228"/>
                          <a:pt x="127" y="228"/>
                          <a:pt x="134" y="226"/>
                        </a:cubicBezTo>
                        <a:cubicBezTo>
                          <a:pt x="190" y="216"/>
                          <a:pt x="228" y="168"/>
                          <a:pt x="228" y="114"/>
                        </a:cubicBezTo>
                        <a:cubicBezTo>
                          <a:pt x="228" y="107"/>
                          <a:pt x="228" y="100"/>
                          <a:pt x="226" y="94"/>
                        </a:cubicBezTo>
                        <a:cubicBezTo>
                          <a:pt x="216" y="38"/>
                          <a:pt x="168" y="0"/>
                          <a:pt x="114" y="0"/>
                        </a:cubicBezTo>
                        <a:cubicBezTo>
                          <a:pt x="107" y="0"/>
                          <a:pt x="100" y="0"/>
                          <a:pt x="94" y="1"/>
                        </a:cubicBezTo>
                        <a:cubicBezTo>
                          <a:pt x="94" y="6"/>
                          <a:pt x="94" y="6"/>
                          <a:pt x="94" y="6"/>
                        </a:cubicBezTo>
                        <a:cubicBezTo>
                          <a:pt x="95" y="10"/>
                          <a:pt x="95" y="10"/>
                          <a:pt x="95" y="10"/>
                        </a:cubicBezTo>
                        <a:cubicBezTo>
                          <a:pt x="101" y="9"/>
                          <a:pt x="108" y="8"/>
                          <a:pt x="114" y="8"/>
                        </a:cubicBezTo>
                        <a:cubicBezTo>
                          <a:pt x="164" y="8"/>
                          <a:pt x="209" y="44"/>
                          <a:pt x="218" y="95"/>
                        </a:cubicBezTo>
                        <a:cubicBezTo>
                          <a:pt x="219" y="101"/>
                          <a:pt x="220" y="108"/>
                          <a:pt x="220" y="114"/>
                        </a:cubicBezTo>
                        <a:cubicBezTo>
                          <a:pt x="220" y="164"/>
                          <a:pt x="184" y="209"/>
                          <a:pt x="133" y="218"/>
                        </a:cubicBezTo>
                        <a:cubicBezTo>
                          <a:pt x="126" y="219"/>
                          <a:pt x="120" y="220"/>
                          <a:pt x="114" y="220"/>
                        </a:cubicBezTo>
                        <a:cubicBezTo>
                          <a:pt x="64" y="220"/>
                          <a:pt x="19" y="184"/>
                          <a:pt x="10" y="133"/>
                        </a:cubicBezTo>
                        <a:cubicBezTo>
                          <a:pt x="9" y="126"/>
                          <a:pt x="8" y="120"/>
                          <a:pt x="8" y="114"/>
                        </a:cubicBezTo>
                        <a:cubicBezTo>
                          <a:pt x="8" y="64"/>
                          <a:pt x="44" y="19"/>
                          <a:pt x="95" y="10"/>
                        </a:cubicBezTo>
                        <a:lnTo>
                          <a:pt x="94" y="6"/>
                        </a:lnTo>
                        <a:close/>
                      </a:path>
                    </a:pathLst>
                  </a:custGeom>
                  <a:solidFill>
                    <a:srgbClr val="4D4D4D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39" name="Freeform 144"/>
                <p:cNvSpPr>
                  <a:spLocks noEditPoints="1"/>
                </p:cNvSpPr>
                <p:nvPr/>
              </p:nvSpPr>
              <p:spPr bwMode="auto">
                <a:xfrm>
                  <a:off x="10880920" y="3933098"/>
                  <a:ext cx="1269998" cy="1206500"/>
                </a:xfrm>
                <a:custGeom>
                  <a:avLst/>
                  <a:gdLst>
                    <a:gd name="T0" fmla="*/ 121 w 290"/>
                    <a:gd name="T1" fmla="*/ 14 h 290"/>
                    <a:gd name="T2" fmla="*/ 14 w 290"/>
                    <a:gd name="T3" fmla="*/ 169 h 290"/>
                    <a:gd name="T4" fmla="*/ 169 w 290"/>
                    <a:gd name="T5" fmla="*/ 276 h 290"/>
                    <a:gd name="T6" fmla="*/ 276 w 290"/>
                    <a:gd name="T7" fmla="*/ 121 h 290"/>
                    <a:gd name="T8" fmla="*/ 121 w 290"/>
                    <a:gd name="T9" fmla="*/ 14 h 290"/>
                    <a:gd name="T10" fmla="*/ 165 w 290"/>
                    <a:gd name="T11" fmla="*/ 253 h 290"/>
                    <a:gd name="T12" fmla="*/ 37 w 290"/>
                    <a:gd name="T13" fmla="*/ 165 h 290"/>
                    <a:gd name="T14" fmla="*/ 125 w 290"/>
                    <a:gd name="T15" fmla="*/ 37 h 290"/>
                    <a:gd name="T16" fmla="*/ 253 w 290"/>
                    <a:gd name="T17" fmla="*/ 125 h 290"/>
                    <a:gd name="T18" fmla="*/ 165 w 290"/>
                    <a:gd name="T19" fmla="*/ 253 h 2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90" h="290">
                      <a:moveTo>
                        <a:pt x="121" y="14"/>
                      </a:moveTo>
                      <a:cubicBezTo>
                        <a:pt x="49" y="27"/>
                        <a:pt x="0" y="96"/>
                        <a:pt x="14" y="169"/>
                      </a:cubicBezTo>
                      <a:cubicBezTo>
                        <a:pt x="27" y="241"/>
                        <a:pt x="96" y="290"/>
                        <a:pt x="169" y="276"/>
                      </a:cubicBezTo>
                      <a:cubicBezTo>
                        <a:pt x="241" y="263"/>
                        <a:pt x="290" y="194"/>
                        <a:pt x="276" y="121"/>
                      </a:cubicBezTo>
                      <a:cubicBezTo>
                        <a:pt x="263" y="49"/>
                        <a:pt x="194" y="0"/>
                        <a:pt x="121" y="14"/>
                      </a:cubicBezTo>
                      <a:close/>
                      <a:moveTo>
                        <a:pt x="165" y="253"/>
                      </a:moveTo>
                      <a:cubicBezTo>
                        <a:pt x="105" y="264"/>
                        <a:pt x="48" y="224"/>
                        <a:pt x="37" y="165"/>
                      </a:cubicBezTo>
                      <a:cubicBezTo>
                        <a:pt x="26" y="105"/>
                        <a:pt x="66" y="48"/>
                        <a:pt x="125" y="37"/>
                      </a:cubicBezTo>
                      <a:cubicBezTo>
                        <a:pt x="185" y="26"/>
                        <a:pt x="242" y="66"/>
                        <a:pt x="253" y="125"/>
                      </a:cubicBezTo>
                      <a:cubicBezTo>
                        <a:pt x="264" y="185"/>
                        <a:pt x="224" y="242"/>
                        <a:pt x="165" y="253"/>
                      </a:cubicBezTo>
                      <a:close/>
                    </a:path>
                  </a:pathLst>
                </a:custGeom>
                <a:solidFill>
                  <a:srgbClr val="666666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5127" name="组合 6"/>
              <p:cNvGrpSpPr/>
              <p:nvPr userDrawn="1"/>
            </p:nvGrpSpPr>
            <p:grpSpPr>
              <a:xfrm>
                <a:off x="430510" y="207562"/>
                <a:ext cx="4114201" cy="4454107"/>
                <a:chOff x="430510" y="207562"/>
                <a:chExt cx="4114201" cy="4454107"/>
              </a:xfrm>
            </p:grpSpPr>
            <p:pic>
              <p:nvPicPr>
                <p:cNvPr id="5130" name="图片 9"/>
                <p:cNvPicPr>
                  <a:picLocks noChangeAspect="1"/>
                </p:cNvPicPr>
                <p:nvPr userDrawn="1"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430510" y="1066209"/>
                  <a:ext cx="4114201" cy="330669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5131" name="图片 10" descr="12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 rot="-1920000">
                  <a:off x="1563427" y="207562"/>
                  <a:ext cx="1714024" cy="190642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grpSp>
              <p:nvGrpSpPr>
                <p:cNvPr id="5132" name="组合 11"/>
                <p:cNvGrpSpPr/>
                <p:nvPr/>
              </p:nvGrpSpPr>
              <p:grpSpPr>
                <a:xfrm rot="6000000">
                  <a:off x="1331569" y="3487053"/>
                  <a:ext cx="1496301" cy="852930"/>
                  <a:chOff x="8510587" y="13255626"/>
                  <a:chExt cx="3071813" cy="1751013"/>
                </a:xfrm>
              </p:grpSpPr>
              <p:sp>
                <p:nvSpPr>
                  <p:cNvPr id="22" name="Freeform 105"/>
                  <p:cNvSpPr>
                    <a:spLocks noEditPoints="1"/>
                  </p:cNvSpPr>
                  <p:nvPr/>
                </p:nvSpPr>
                <p:spPr bwMode="auto">
                  <a:xfrm>
                    <a:off x="8540534" y="13336593"/>
                    <a:ext cx="3050460" cy="1665369"/>
                  </a:xfrm>
                  <a:custGeom>
                    <a:avLst/>
                    <a:gdLst>
                      <a:gd name="T0" fmla="*/ 0 w 711"/>
                      <a:gd name="T1" fmla="*/ 82 h 381"/>
                      <a:gd name="T2" fmla="*/ 675 w 711"/>
                      <a:gd name="T3" fmla="*/ 381 h 381"/>
                      <a:gd name="T4" fmla="*/ 711 w 711"/>
                      <a:gd name="T5" fmla="*/ 299 h 381"/>
                      <a:gd name="T6" fmla="*/ 36 w 711"/>
                      <a:gd name="T7" fmla="*/ 0 h 381"/>
                      <a:gd name="T8" fmla="*/ 0 w 711"/>
                      <a:gd name="T9" fmla="*/ 82 h 381"/>
                      <a:gd name="T10" fmla="*/ 641 w 711"/>
                      <a:gd name="T11" fmla="*/ 317 h 381"/>
                      <a:gd name="T12" fmla="*/ 662 w 711"/>
                      <a:gd name="T13" fmla="*/ 308 h 381"/>
                      <a:gd name="T14" fmla="*/ 671 w 711"/>
                      <a:gd name="T15" fmla="*/ 330 h 381"/>
                      <a:gd name="T16" fmla="*/ 649 w 711"/>
                      <a:gd name="T17" fmla="*/ 338 h 381"/>
                      <a:gd name="T18" fmla="*/ 641 w 711"/>
                      <a:gd name="T19" fmla="*/ 317 h 38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711" h="381">
                        <a:moveTo>
                          <a:pt x="0" y="82"/>
                        </a:moveTo>
                        <a:cubicBezTo>
                          <a:pt x="675" y="381"/>
                          <a:pt x="675" y="381"/>
                          <a:pt x="675" y="381"/>
                        </a:cubicBezTo>
                        <a:cubicBezTo>
                          <a:pt x="711" y="299"/>
                          <a:pt x="711" y="299"/>
                          <a:pt x="711" y="299"/>
                        </a:cubicBezTo>
                        <a:cubicBezTo>
                          <a:pt x="36" y="0"/>
                          <a:pt x="36" y="0"/>
                          <a:pt x="36" y="0"/>
                        </a:cubicBezTo>
                        <a:lnTo>
                          <a:pt x="0" y="82"/>
                        </a:lnTo>
                        <a:close/>
                        <a:moveTo>
                          <a:pt x="641" y="317"/>
                        </a:moveTo>
                        <a:cubicBezTo>
                          <a:pt x="644" y="308"/>
                          <a:pt x="654" y="305"/>
                          <a:pt x="662" y="308"/>
                        </a:cubicBezTo>
                        <a:cubicBezTo>
                          <a:pt x="671" y="312"/>
                          <a:pt x="674" y="322"/>
                          <a:pt x="671" y="330"/>
                        </a:cubicBezTo>
                        <a:cubicBezTo>
                          <a:pt x="667" y="338"/>
                          <a:pt x="657" y="342"/>
                          <a:pt x="649" y="338"/>
                        </a:cubicBezTo>
                        <a:cubicBezTo>
                          <a:pt x="641" y="335"/>
                          <a:pt x="637" y="325"/>
                          <a:pt x="641" y="317"/>
                        </a:cubicBezTo>
                        <a:close/>
                      </a:path>
                    </a:pathLst>
                  </a:custGeom>
                  <a:solidFill>
                    <a:srgbClr val="00D3D3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3" name="Freeform 106"/>
                  <p:cNvSpPr/>
                  <p:nvPr/>
                </p:nvSpPr>
                <p:spPr bwMode="auto">
                  <a:xfrm>
                    <a:off x="10102577" y="14030567"/>
                    <a:ext cx="149916" cy="231391"/>
                  </a:xfrm>
                  <a:custGeom>
                    <a:avLst/>
                    <a:gdLst>
                      <a:gd name="T0" fmla="*/ 0 w 94"/>
                      <a:gd name="T1" fmla="*/ 118 h 137"/>
                      <a:gd name="T2" fmla="*/ 43 w 94"/>
                      <a:gd name="T3" fmla="*/ 137 h 137"/>
                      <a:gd name="T4" fmla="*/ 94 w 94"/>
                      <a:gd name="T5" fmla="*/ 19 h 137"/>
                      <a:gd name="T6" fmla="*/ 54 w 94"/>
                      <a:gd name="T7" fmla="*/ 0 h 137"/>
                      <a:gd name="T8" fmla="*/ 0 w 94"/>
                      <a:gd name="T9" fmla="*/ 118 h 1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7">
                        <a:moveTo>
                          <a:pt x="0" y="118"/>
                        </a:moveTo>
                        <a:lnTo>
                          <a:pt x="43" y="137"/>
                        </a:lnTo>
                        <a:lnTo>
                          <a:pt x="94" y="19"/>
                        </a:lnTo>
                        <a:lnTo>
                          <a:pt x="54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4" name="Freeform 107"/>
                  <p:cNvSpPr/>
                  <p:nvPr/>
                </p:nvSpPr>
                <p:spPr bwMode="auto">
                  <a:xfrm>
                    <a:off x="9933190" y="13828943"/>
                    <a:ext cx="146656" cy="215096"/>
                  </a:xfrm>
                  <a:custGeom>
                    <a:avLst/>
                    <a:gdLst>
                      <a:gd name="T0" fmla="*/ 0 w 93"/>
                      <a:gd name="T1" fmla="*/ 118 h 137"/>
                      <a:gd name="T2" fmla="*/ 42 w 93"/>
                      <a:gd name="T3" fmla="*/ 137 h 137"/>
                      <a:gd name="T4" fmla="*/ 93 w 93"/>
                      <a:gd name="T5" fmla="*/ 19 h 137"/>
                      <a:gd name="T6" fmla="*/ 50 w 93"/>
                      <a:gd name="T7" fmla="*/ 0 h 137"/>
                      <a:gd name="T8" fmla="*/ 0 w 93"/>
                      <a:gd name="T9" fmla="*/ 118 h 1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7">
                        <a:moveTo>
                          <a:pt x="0" y="118"/>
                        </a:moveTo>
                        <a:lnTo>
                          <a:pt x="42" y="137"/>
                        </a:lnTo>
                        <a:lnTo>
                          <a:pt x="93" y="19"/>
                        </a:lnTo>
                        <a:lnTo>
                          <a:pt x="50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5" name="Freeform 108"/>
                  <p:cNvSpPr/>
                  <p:nvPr/>
                </p:nvSpPr>
                <p:spPr bwMode="auto">
                  <a:xfrm>
                    <a:off x="9758056" y="13859663"/>
                    <a:ext cx="149916" cy="231391"/>
                  </a:xfrm>
                  <a:custGeom>
                    <a:avLst/>
                    <a:gdLst>
                      <a:gd name="T0" fmla="*/ 0 w 93"/>
                      <a:gd name="T1" fmla="*/ 118 h 137"/>
                      <a:gd name="T2" fmla="*/ 43 w 93"/>
                      <a:gd name="T3" fmla="*/ 137 h 137"/>
                      <a:gd name="T4" fmla="*/ 93 w 93"/>
                      <a:gd name="T5" fmla="*/ 19 h 137"/>
                      <a:gd name="T6" fmla="*/ 51 w 93"/>
                      <a:gd name="T7" fmla="*/ 0 h 137"/>
                      <a:gd name="T8" fmla="*/ 0 w 93"/>
                      <a:gd name="T9" fmla="*/ 118 h 1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7">
                        <a:moveTo>
                          <a:pt x="0" y="118"/>
                        </a:moveTo>
                        <a:lnTo>
                          <a:pt x="43" y="137"/>
                        </a:lnTo>
                        <a:lnTo>
                          <a:pt x="93" y="19"/>
                        </a:lnTo>
                        <a:lnTo>
                          <a:pt x="51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6" name="Freeform 109"/>
                  <p:cNvSpPr/>
                  <p:nvPr/>
                </p:nvSpPr>
                <p:spPr bwMode="auto">
                  <a:xfrm>
                    <a:off x="9561043" y="13745067"/>
                    <a:ext cx="153174" cy="215096"/>
                  </a:xfrm>
                  <a:custGeom>
                    <a:avLst/>
                    <a:gdLst>
                      <a:gd name="T0" fmla="*/ 0 w 94"/>
                      <a:gd name="T1" fmla="*/ 115 h 133"/>
                      <a:gd name="T2" fmla="*/ 40 w 94"/>
                      <a:gd name="T3" fmla="*/ 133 h 133"/>
                      <a:gd name="T4" fmla="*/ 94 w 94"/>
                      <a:gd name="T5" fmla="*/ 19 h 133"/>
                      <a:gd name="T6" fmla="*/ 51 w 94"/>
                      <a:gd name="T7" fmla="*/ 0 h 133"/>
                      <a:gd name="T8" fmla="*/ 0 w 94"/>
                      <a:gd name="T9" fmla="*/ 115 h 1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3">
                        <a:moveTo>
                          <a:pt x="0" y="115"/>
                        </a:moveTo>
                        <a:lnTo>
                          <a:pt x="40" y="133"/>
                        </a:lnTo>
                        <a:lnTo>
                          <a:pt x="94" y="19"/>
                        </a:lnTo>
                        <a:lnTo>
                          <a:pt x="51" y="0"/>
                        </a:lnTo>
                        <a:lnTo>
                          <a:pt x="0" y="11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7" name="Freeform 110"/>
                  <p:cNvSpPr/>
                  <p:nvPr/>
                </p:nvSpPr>
                <p:spPr bwMode="auto">
                  <a:xfrm>
                    <a:off x="9401528" y="13640923"/>
                    <a:ext cx="153176" cy="228133"/>
                  </a:xfrm>
                  <a:custGeom>
                    <a:avLst/>
                    <a:gdLst>
                      <a:gd name="T0" fmla="*/ 0 w 93"/>
                      <a:gd name="T1" fmla="*/ 115 h 133"/>
                      <a:gd name="T2" fmla="*/ 42 w 93"/>
                      <a:gd name="T3" fmla="*/ 133 h 133"/>
                      <a:gd name="T4" fmla="*/ 93 w 93"/>
                      <a:gd name="T5" fmla="*/ 18 h 133"/>
                      <a:gd name="T6" fmla="*/ 53 w 93"/>
                      <a:gd name="T7" fmla="*/ 0 h 133"/>
                      <a:gd name="T8" fmla="*/ 0 w 93"/>
                      <a:gd name="T9" fmla="*/ 115 h 1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3">
                        <a:moveTo>
                          <a:pt x="0" y="115"/>
                        </a:moveTo>
                        <a:lnTo>
                          <a:pt x="42" y="133"/>
                        </a:lnTo>
                        <a:lnTo>
                          <a:pt x="93" y="18"/>
                        </a:lnTo>
                        <a:lnTo>
                          <a:pt x="53" y="0"/>
                        </a:lnTo>
                        <a:lnTo>
                          <a:pt x="0" y="11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8" name="Freeform 111"/>
                  <p:cNvSpPr/>
                  <p:nvPr/>
                </p:nvSpPr>
                <p:spPr bwMode="auto">
                  <a:xfrm>
                    <a:off x="9243730" y="13606210"/>
                    <a:ext cx="149916" cy="234651"/>
                  </a:xfrm>
                  <a:custGeom>
                    <a:avLst/>
                    <a:gdLst>
                      <a:gd name="T0" fmla="*/ 0 w 93"/>
                      <a:gd name="T1" fmla="*/ 117 h 136"/>
                      <a:gd name="T2" fmla="*/ 43 w 93"/>
                      <a:gd name="T3" fmla="*/ 136 h 136"/>
                      <a:gd name="T4" fmla="*/ 93 w 93"/>
                      <a:gd name="T5" fmla="*/ 18 h 136"/>
                      <a:gd name="T6" fmla="*/ 53 w 93"/>
                      <a:gd name="T7" fmla="*/ 0 h 136"/>
                      <a:gd name="T8" fmla="*/ 0 w 93"/>
                      <a:gd name="T9" fmla="*/ 117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6">
                        <a:moveTo>
                          <a:pt x="0" y="117"/>
                        </a:moveTo>
                        <a:lnTo>
                          <a:pt x="43" y="136"/>
                        </a:lnTo>
                        <a:lnTo>
                          <a:pt x="93" y="18"/>
                        </a:lnTo>
                        <a:lnTo>
                          <a:pt x="53" y="0"/>
                        </a:lnTo>
                        <a:lnTo>
                          <a:pt x="0" y="11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9" name="Freeform 112"/>
                  <p:cNvSpPr/>
                  <p:nvPr/>
                </p:nvSpPr>
                <p:spPr bwMode="auto">
                  <a:xfrm>
                    <a:off x="9069256" y="13470781"/>
                    <a:ext cx="156434" cy="215096"/>
                  </a:xfrm>
                  <a:custGeom>
                    <a:avLst/>
                    <a:gdLst>
                      <a:gd name="T0" fmla="*/ 0 w 94"/>
                      <a:gd name="T1" fmla="*/ 117 h 136"/>
                      <a:gd name="T2" fmla="*/ 43 w 94"/>
                      <a:gd name="T3" fmla="*/ 136 h 136"/>
                      <a:gd name="T4" fmla="*/ 94 w 94"/>
                      <a:gd name="T5" fmla="*/ 18 h 136"/>
                      <a:gd name="T6" fmla="*/ 51 w 94"/>
                      <a:gd name="T7" fmla="*/ 0 h 136"/>
                      <a:gd name="T8" fmla="*/ 0 w 94"/>
                      <a:gd name="T9" fmla="*/ 117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6">
                        <a:moveTo>
                          <a:pt x="0" y="117"/>
                        </a:moveTo>
                        <a:lnTo>
                          <a:pt x="43" y="136"/>
                        </a:lnTo>
                        <a:lnTo>
                          <a:pt x="94" y="18"/>
                        </a:lnTo>
                        <a:lnTo>
                          <a:pt x="51" y="0"/>
                        </a:lnTo>
                        <a:lnTo>
                          <a:pt x="0" y="11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0" name="Freeform 113"/>
                  <p:cNvSpPr/>
                  <p:nvPr/>
                </p:nvSpPr>
                <p:spPr bwMode="auto">
                  <a:xfrm>
                    <a:off x="8910357" y="13376929"/>
                    <a:ext cx="149916" cy="215096"/>
                  </a:xfrm>
                  <a:custGeom>
                    <a:avLst/>
                    <a:gdLst>
                      <a:gd name="T0" fmla="*/ 0 w 94"/>
                      <a:gd name="T1" fmla="*/ 117 h 136"/>
                      <a:gd name="T2" fmla="*/ 43 w 94"/>
                      <a:gd name="T3" fmla="*/ 136 h 136"/>
                      <a:gd name="T4" fmla="*/ 94 w 94"/>
                      <a:gd name="T5" fmla="*/ 18 h 136"/>
                      <a:gd name="T6" fmla="*/ 51 w 94"/>
                      <a:gd name="T7" fmla="*/ 0 h 136"/>
                      <a:gd name="T8" fmla="*/ 0 w 94"/>
                      <a:gd name="T9" fmla="*/ 117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6">
                        <a:moveTo>
                          <a:pt x="0" y="117"/>
                        </a:moveTo>
                        <a:lnTo>
                          <a:pt x="43" y="136"/>
                        </a:lnTo>
                        <a:lnTo>
                          <a:pt x="94" y="18"/>
                        </a:lnTo>
                        <a:lnTo>
                          <a:pt x="51" y="0"/>
                        </a:lnTo>
                        <a:lnTo>
                          <a:pt x="0" y="11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1" name="Freeform 114"/>
                  <p:cNvSpPr/>
                  <p:nvPr/>
                </p:nvSpPr>
                <p:spPr bwMode="auto">
                  <a:xfrm>
                    <a:off x="8744632" y="13300539"/>
                    <a:ext cx="146658" cy="215096"/>
                  </a:xfrm>
                  <a:custGeom>
                    <a:avLst/>
                    <a:gdLst>
                      <a:gd name="T0" fmla="*/ 0 w 93"/>
                      <a:gd name="T1" fmla="*/ 115 h 134"/>
                      <a:gd name="T2" fmla="*/ 40 w 93"/>
                      <a:gd name="T3" fmla="*/ 134 h 134"/>
                      <a:gd name="T4" fmla="*/ 93 w 93"/>
                      <a:gd name="T5" fmla="*/ 19 h 134"/>
                      <a:gd name="T6" fmla="*/ 50 w 93"/>
                      <a:gd name="T7" fmla="*/ 0 h 134"/>
                      <a:gd name="T8" fmla="*/ 0 w 93"/>
                      <a:gd name="T9" fmla="*/ 115 h 1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4">
                        <a:moveTo>
                          <a:pt x="0" y="115"/>
                        </a:moveTo>
                        <a:lnTo>
                          <a:pt x="40" y="134"/>
                        </a:lnTo>
                        <a:lnTo>
                          <a:pt x="93" y="19"/>
                        </a:lnTo>
                        <a:lnTo>
                          <a:pt x="50" y="0"/>
                        </a:lnTo>
                        <a:lnTo>
                          <a:pt x="0" y="11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2" name="Freeform 115"/>
                  <p:cNvSpPr/>
                  <p:nvPr/>
                </p:nvSpPr>
                <p:spPr bwMode="auto">
                  <a:xfrm>
                    <a:off x="10964855" y="14368462"/>
                    <a:ext cx="146658" cy="215096"/>
                  </a:xfrm>
                  <a:custGeom>
                    <a:avLst/>
                    <a:gdLst>
                      <a:gd name="T0" fmla="*/ 0 w 93"/>
                      <a:gd name="T1" fmla="*/ 118 h 136"/>
                      <a:gd name="T2" fmla="*/ 43 w 93"/>
                      <a:gd name="T3" fmla="*/ 136 h 136"/>
                      <a:gd name="T4" fmla="*/ 93 w 93"/>
                      <a:gd name="T5" fmla="*/ 19 h 136"/>
                      <a:gd name="T6" fmla="*/ 53 w 93"/>
                      <a:gd name="T7" fmla="*/ 0 h 136"/>
                      <a:gd name="T8" fmla="*/ 0 w 93"/>
                      <a:gd name="T9" fmla="*/ 118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6">
                        <a:moveTo>
                          <a:pt x="0" y="118"/>
                        </a:moveTo>
                        <a:lnTo>
                          <a:pt x="43" y="136"/>
                        </a:lnTo>
                        <a:lnTo>
                          <a:pt x="93" y="19"/>
                        </a:lnTo>
                        <a:lnTo>
                          <a:pt x="53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3" name="Freeform 116"/>
                  <p:cNvSpPr/>
                  <p:nvPr/>
                </p:nvSpPr>
                <p:spPr bwMode="auto">
                  <a:xfrm>
                    <a:off x="10786221" y="14293488"/>
                    <a:ext cx="153176" cy="215096"/>
                  </a:xfrm>
                  <a:custGeom>
                    <a:avLst/>
                    <a:gdLst>
                      <a:gd name="T0" fmla="*/ 0 w 93"/>
                      <a:gd name="T1" fmla="*/ 118 h 136"/>
                      <a:gd name="T2" fmla="*/ 43 w 93"/>
                      <a:gd name="T3" fmla="*/ 136 h 136"/>
                      <a:gd name="T4" fmla="*/ 93 w 93"/>
                      <a:gd name="T5" fmla="*/ 19 h 136"/>
                      <a:gd name="T6" fmla="*/ 51 w 93"/>
                      <a:gd name="T7" fmla="*/ 0 h 136"/>
                      <a:gd name="T8" fmla="*/ 0 w 93"/>
                      <a:gd name="T9" fmla="*/ 118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6">
                        <a:moveTo>
                          <a:pt x="0" y="118"/>
                        </a:moveTo>
                        <a:lnTo>
                          <a:pt x="43" y="136"/>
                        </a:lnTo>
                        <a:lnTo>
                          <a:pt x="93" y="19"/>
                        </a:lnTo>
                        <a:lnTo>
                          <a:pt x="51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4" name="Freeform 117"/>
                  <p:cNvSpPr/>
                  <p:nvPr/>
                </p:nvSpPr>
                <p:spPr bwMode="auto">
                  <a:xfrm>
                    <a:off x="10621154" y="14246943"/>
                    <a:ext cx="149916" cy="237911"/>
                  </a:xfrm>
                  <a:custGeom>
                    <a:avLst/>
                    <a:gdLst>
                      <a:gd name="T0" fmla="*/ 0 w 94"/>
                      <a:gd name="T1" fmla="*/ 118 h 136"/>
                      <a:gd name="T2" fmla="*/ 43 w 94"/>
                      <a:gd name="T3" fmla="*/ 136 h 136"/>
                      <a:gd name="T4" fmla="*/ 94 w 94"/>
                      <a:gd name="T5" fmla="*/ 19 h 136"/>
                      <a:gd name="T6" fmla="*/ 51 w 94"/>
                      <a:gd name="T7" fmla="*/ 0 h 136"/>
                      <a:gd name="T8" fmla="*/ 0 w 94"/>
                      <a:gd name="T9" fmla="*/ 118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6">
                        <a:moveTo>
                          <a:pt x="0" y="118"/>
                        </a:moveTo>
                        <a:lnTo>
                          <a:pt x="43" y="136"/>
                        </a:lnTo>
                        <a:lnTo>
                          <a:pt x="94" y="19"/>
                        </a:lnTo>
                        <a:lnTo>
                          <a:pt x="51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5" name="Freeform 118"/>
                  <p:cNvSpPr/>
                  <p:nvPr/>
                </p:nvSpPr>
                <p:spPr bwMode="auto">
                  <a:xfrm>
                    <a:off x="10449860" y="14184647"/>
                    <a:ext cx="146658" cy="221614"/>
                  </a:xfrm>
                  <a:custGeom>
                    <a:avLst/>
                    <a:gdLst>
                      <a:gd name="T0" fmla="*/ 0 w 93"/>
                      <a:gd name="T1" fmla="*/ 114 h 133"/>
                      <a:gd name="T2" fmla="*/ 40 w 93"/>
                      <a:gd name="T3" fmla="*/ 133 h 133"/>
                      <a:gd name="T4" fmla="*/ 93 w 93"/>
                      <a:gd name="T5" fmla="*/ 18 h 133"/>
                      <a:gd name="T6" fmla="*/ 50 w 93"/>
                      <a:gd name="T7" fmla="*/ 0 h 133"/>
                      <a:gd name="T8" fmla="*/ 0 w 93"/>
                      <a:gd name="T9" fmla="*/ 114 h 1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3">
                        <a:moveTo>
                          <a:pt x="0" y="114"/>
                        </a:moveTo>
                        <a:lnTo>
                          <a:pt x="40" y="133"/>
                        </a:lnTo>
                        <a:lnTo>
                          <a:pt x="93" y="18"/>
                        </a:lnTo>
                        <a:lnTo>
                          <a:pt x="50" y="0"/>
                        </a:lnTo>
                        <a:lnTo>
                          <a:pt x="0" y="114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6" name="Freeform 119"/>
                  <p:cNvSpPr/>
                  <p:nvPr/>
                </p:nvSpPr>
                <p:spPr bwMode="auto">
                  <a:xfrm>
                    <a:off x="10269933" y="14083714"/>
                    <a:ext cx="149916" cy="221614"/>
                  </a:xfrm>
                  <a:custGeom>
                    <a:avLst/>
                    <a:gdLst>
                      <a:gd name="T0" fmla="*/ 0 w 94"/>
                      <a:gd name="T1" fmla="*/ 114 h 133"/>
                      <a:gd name="T2" fmla="*/ 43 w 94"/>
                      <a:gd name="T3" fmla="*/ 133 h 133"/>
                      <a:gd name="T4" fmla="*/ 94 w 94"/>
                      <a:gd name="T5" fmla="*/ 18 h 133"/>
                      <a:gd name="T6" fmla="*/ 53 w 94"/>
                      <a:gd name="T7" fmla="*/ 0 h 133"/>
                      <a:gd name="T8" fmla="*/ 0 w 94"/>
                      <a:gd name="T9" fmla="*/ 114 h 1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3">
                        <a:moveTo>
                          <a:pt x="0" y="114"/>
                        </a:moveTo>
                        <a:lnTo>
                          <a:pt x="43" y="133"/>
                        </a:lnTo>
                        <a:lnTo>
                          <a:pt x="94" y="18"/>
                        </a:lnTo>
                        <a:lnTo>
                          <a:pt x="53" y="0"/>
                        </a:lnTo>
                        <a:lnTo>
                          <a:pt x="0" y="114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7" name="Freeform 120"/>
                  <p:cNvSpPr/>
                  <p:nvPr/>
                </p:nvSpPr>
                <p:spPr bwMode="auto">
                  <a:xfrm>
                    <a:off x="8484139" y="13674479"/>
                    <a:ext cx="2952689" cy="1447012"/>
                  </a:xfrm>
                  <a:custGeom>
                    <a:avLst/>
                    <a:gdLst>
                      <a:gd name="T0" fmla="*/ 0 w 1839"/>
                      <a:gd name="T1" fmla="*/ 85 h 884"/>
                      <a:gd name="T2" fmla="*/ 1801 w 1839"/>
                      <a:gd name="T3" fmla="*/ 884 h 884"/>
                      <a:gd name="T4" fmla="*/ 1839 w 1839"/>
                      <a:gd name="T5" fmla="*/ 799 h 884"/>
                      <a:gd name="T6" fmla="*/ 40 w 1839"/>
                      <a:gd name="T7" fmla="*/ 0 h 884"/>
                      <a:gd name="T8" fmla="*/ 0 w 1839"/>
                      <a:gd name="T9" fmla="*/ 85 h 88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839" h="884">
                        <a:moveTo>
                          <a:pt x="0" y="85"/>
                        </a:moveTo>
                        <a:lnTo>
                          <a:pt x="1801" y="884"/>
                        </a:lnTo>
                        <a:lnTo>
                          <a:pt x="1839" y="799"/>
                        </a:lnTo>
                        <a:lnTo>
                          <a:pt x="40" y="0"/>
                        </a:lnTo>
                        <a:lnTo>
                          <a:pt x="0" y="85"/>
                        </a:lnTo>
                        <a:close/>
                      </a:path>
                    </a:pathLst>
                  </a:custGeom>
                  <a:solidFill>
                    <a:srgbClr val="009AA0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5133" name="组合 12"/>
                <p:cNvGrpSpPr>
                  <a:grpSpLocks noChangeAspect="1"/>
                </p:cNvGrpSpPr>
                <p:nvPr/>
              </p:nvGrpSpPr>
              <p:grpSpPr>
                <a:xfrm rot="1440000">
                  <a:off x="1780531" y="3987921"/>
                  <a:ext cx="2023324" cy="275820"/>
                  <a:chOff x="7840662" y="3743961"/>
                  <a:chExt cx="3330575" cy="454025"/>
                </a:xfrm>
              </p:grpSpPr>
              <p:sp>
                <p:nvSpPr>
                  <p:cNvPr id="14" name="Freeform 97"/>
                  <p:cNvSpPr/>
                  <p:nvPr/>
                </p:nvSpPr>
                <p:spPr bwMode="auto">
                  <a:xfrm>
                    <a:off x="8489426" y="3821951"/>
                    <a:ext cx="1962487" cy="324033"/>
                  </a:xfrm>
                  <a:custGeom>
                    <a:avLst/>
                    <a:gdLst>
                      <a:gd name="T0" fmla="*/ 2 w 1257"/>
                      <a:gd name="T1" fmla="*/ 0 h 240"/>
                      <a:gd name="T2" fmla="*/ 0 w 1257"/>
                      <a:gd name="T3" fmla="*/ 219 h 240"/>
                      <a:gd name="T4" fmla="*/ 1254 w 1257"/>
                      <a:gd name="T5" fmla="*/ 240 h 240"/>
                      <a:gd name="T6" fmla="*/ 1257 w 1257"/>
                      <a:gd name="T7" fmla="*/ 21 h 240"/>
                      <a:gd name="T8" fmla="*/ 2 w 1257"/>
                      <a:gd name="T9" fmla="*/ 0 h 2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57" h="240">
                        <a:moveTo>
                          <a:pt x="2" y="0"/>
                        </a:moveTo>
                        <a:lnTo>
                          <a:pt x="0" y="219"/>
                        </a:lnTo>
                        <a:lnTo>
                          <a:pt x="1254" y="240"/>
                        </a:lnTo>
                        <a:lnTo>
                          <a:pt x="1257" y="21"/>
                        </a:lnTo>
                        <a:lnTo>
                          <a:pt x="2" y="0"/>
                        </a:lnTo>
                        <a:close/>
                      </a:path>
                    </a:pathLst>
                  </a:custGeom>
                  <a:solidFill>
                    <a:srgbClr val="E79C5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" name="Freeform 98"/>
                  <p:cNvSpPr/>
                  <p:nvPr/>
                </p:nvSpPr>
                <p:spPr bwMode="auto">
                  <a:xfrm>
                    <a:off x="8489426" y="3821951"/>
                    <a:ext cx="1962487" cy="324033"/>
                  </a:xfrm>
                  <a:custGeom>
                    <a:avLst/>
                    <a:gdLst>
                      <a:gd name="T0" fmla="*/ 2 w 1257"/>
                      <a:gd name="T1" fmla="*/ 0 h 240"/>
                      <a:gd name="T2" fmla="*/ 0 w 1257"/>
                      <a:gd name="T3" fmla="*/ 219 h 240"/>
                      <a:gd name="T4" fmla="*/ 1254 w 1257"/>
                      <a:gd name="T5" fmla="*/ 240 h 240"/>
                      <a:gd name="T6" fmla="*/ 1257 w 1257"/>
                      <a:gd name="T7" fmla="*/ 21 h 240"/>
                      <a:gd name="T8" fmla="*/ 2 w 1257"/>
                      <a:gd name="T9" fmla="*/ 0 h 2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57" h="240">
                        <a:moveTo>
                          <a:pt x="2" y="0"/>
                        </a:moveTo>
                        <a:lnTo>
                          <a:pt x="0" y="219"/>
                        </a:lnTo>
                        <a:lnTo>
                          <a:pt x="1254" y="240"/>
                        </a:lnTo>
                        <a:lnTo>
                          <a:pt x="1257" y="21"/>
                        </a:lnTo>
                        <a:lnTo>
                          <a:pt x="2" y="0"/>
                        </a:lnTo>
                      </a:path>
                    </a:pathLst>
                  </a:custGeom>
                  <a:noFill/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6" name="Freeform 99"/>
                  <p:cNvSpPr/>
                  <p:nvPr/>
                </p:nvSpPr>
                <p:spPr bwMode="auto">
                  <a:xfrm>
                    <a:off x="10843317" y="3744850"/>
                    <a:ext cx="326645" cy="452079"/>
                  </a:xfrm>
                  <a:custGeom>
                    <a:avLst/>
                    <a:gdLst>
                      <a:gd name="T0" fmla="*/ 1 w 77"/>
                      <a:gd name="T1" fmla="*/ 19 h 107"/>
                      <a:gd name="T2" fmla="*/ 0 w 77"/>
                      <a:gd name="T3" fmla="*/ 91 h 107"/>
                      <a:gd name="T4" fmla="*/ 74 w 77"/>
                      <a:gd name="T5" fmla="*/ 53 h 107"/>
                      <a:gd name="T6" fmla="*/ 1 w 77"/>
                      <a:gd name="T7" fmla="*/ 19 h 10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77" h="107">
                        <a:moveTo>
                          <a:pt x="1" y="19"/>
                        </a:moveTo>
                        <a:cubicBezTo>
                          <a:pt x="0" y="91"/>
                          <a:pt x="0" y="91"/>
                          <a:pt x="0" y="91"/>
                        </a:cubicBezTo>
                        <a:cubicBezTo>
                          <a:pt x="0" y="91"/>
                          <a:pt x="72" y="107"/>
                          <a:pt x="74" y="53"/>
                        </a:cubicBezTo>
                        <a:cubicBezTo>
                          <a:pt x="77" y="0"/>
                          <a:pt x="1" y="19"/>
                          <a:pt x="1" y="19"/>
                        </a:cubicBezTo>
                        <a:close/>
                      </a:path>
                    </a:pathLst>
                  </a:custGeom>
                  <a:solidFill>
                    <a:srgbClr val="F2798D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pic>
                <p:nvPicPr>
                  <p:cNvPr id="5137" name="Picture 100"/>
                  <p:cNvPicPr>
                    <a:picLocks noChangeAspect="1"/>
                  </p:cNvPicPr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>
                    <a:off x="8467725" y="3824924"/>
                    <a:ext cx="2033588" cy="2286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8" name="Freeform 101"/>
                  <p:cNvSpPr/>
                  <p:nvPr/>
                </p:nvSpPr>
                <p:spPr bwMode="auto">
                  <a:xfrm>
                    <a:off x="10459664" y="3809721"/>
                    <a:ext cx="431173" cy="337098"/>
                  </a:xfrm>
                  <a:custGeom>
                    <a:avLst/>
                    <a:gdLst>
                      <a:gd name="T0" fmla="*/ 0 w 272"/>
                      <a:gd name="T1" fmla="*/ 235 h 240"/>
                      <a:gd name="T2" fmla="*/ 270 w 272"/>
                      <a:gd name="T3" fmla="*/ 240 h 240"/>
                      <a:gd name="T4" fmla="*/ 272 w 272"/>
                      <a:gd name="T5" fmla="*/ 5 h 240"/>
                      <a:gd name="T6" fmla="*/ 3 w 272"/>
                      <a:gd name="T7" fmla="*/ 0 h 240"/>
                      <a:gd name="T8" fmla="*/ 0 w 272"/>
                      <a:gd name="T9" fmla="*/ 235 h 2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72" h="240">
                        <a:moveTo>
                          <a:pt x="0" y="235"/>
                        </a:moveTo>
                        <a:lnTo>
                          <a:pt x="270" y="240"/>
                        </a:lnTo>
                        <a:lnTo>
                          <a:pt x="272" y="5"/>
                        </a:lnTo>
                        <a:lnTo>
                          <a:pt x="3" y="0"/>
                        </a:lnTo>
                        <a:lnTo>
                          <a:pt x="0" y="235"/>
                        </a:lnTo>
                        <a:close/>
                      </a:path>
                    </a:pathLst>
                  </a:custGeom>
                  <a:solidFill>
                    <a:srgbClr val="85937C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9" name="Freeform 102"/>
                  <p:cNvSpPr/>
                  <p:nvPr/>
                </p:nvSpPr>
                <p:spPr bwMode="auto">
                  <a:xfrm>
                    <a:off x="10471258" y="3946638"/>
                    <a:ext cx="415493" cy="182922"/>
                  </a:xfrm>
                  <a:custGeom>
                    <a:avLst/>
                    <a:gdLst>
                      <a:gd name="T0" fmla="*/ 0 w 262"/>
                      <a:gd name="T1" fmla="*/ 114 h 117"/>
                      <a:gd name="T2" fmla="*/ 262 w 262"/>
                      <a:gd name="T3" fmla="*/ 117 h 117"/>
                      <a:gd name="T4" fmla="*/ 262 w 262"/>
                      <a:gd name="T5" fmla="*/ 5 h 117"/>
                      <a:gd name="T6" fmla="*/ 3 w 262"/>
                      <a:gd name="T7" fmla="*/ 0 h 117"/>
                      <a:gd name="T8" fmla="*/ 0 w 262"/>
                      <a:gd name="T9" fmla="*/ 114 h 1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62" h="117">
                        <a:moveTo>
                          <a:pt x="0" y="114"/>
                        </a:moveTo>
                        <a:lnTo>
                          <a:pt x="262" y="117"/>
                        </a:lnTo>
                        <a:lnTo>
                          <a:pt x="262" y="5"/>
                        </a:lnTo>
                        <a:lnTo>
                          <a:pt x="3" y="0"/>
                        </a:lnTo>
                        <a:lnTo>
                          <a:pt x="0" y="114"/>
                        </a:lnTo>
                        <a:close/>
                      </a:path>
                    </a:pathLst>
                  </a:custGeom>
                  <a:solidFill>
                    <a:srgbClr val="9DA597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0" name="Freeform 103"/>
                  <p:cNvSpPr/>
                  <p:nvPr/>
                </p:nvSpPr>
                <p:spPr bwMode="auto">
                  <a:xfrm>
                    <a:off x="8090936" y="3765155"/>
                    <a:ext cx="397201" cy="342326"/>
                  </a:xfrm>
                  <a:custGeom>
                    <a:avLst/>
                    <a:gdLst>
                      <a:gd name="T0" fmla="*/ 0 w 250"/>
                      <a:gd name="T1" fmla="*/ 133 h 219"/>
                      <a:gd name="T2" fmla="*/ 248 w 250"/>
                      <a:gd name="T3" fmla="*/ 219 h 219"/>
                      <a:gd name="T4" fmla="*/ 250 w 250"/>
                      <a:gd name="T5" fmla="*/ 0 h 219"/>
                      <a:gd name="T6" fmla="*/ 0 w 250"/>
                      <a:gd name="T7" fmla="*/ 64 h 219"/>
                      <a:gd name="T8" fmla="*/ 0 w 250"/>
                      <a:gd name="T9" fmla="*/ 133 h 2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50" h="219">
                        <a:moveTo>
                          <a:pt x="0" y="133"/>
                        </a:moveTo>
                        <a:lnTo>
                          <a:pt x="248" y="219"/>
                        </a:lnTo>
                        <a:lnTo>
                          <a:pt x="250" y="0"/>
                        </a:lnTo>
                        <a:lnTo>
                          <a:pt x="0" y="64"/>
                        </a:lnTo>
                        <a:lnTo>
                          <a:pt x="0" y="133"/>
                        </a:lnTo>
                        <a:close/>
                      </a:path>
                    </a:pathLst>
                  </a:custGeom>
                  <a:solidFill>
                    <a:srgbClr val="F4B68C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1" name="Freeform 104"/>
                  <p:cNvSpPr/>
                  <p:nvPr/>
                </p:nvSpPr>
                <p:spPr bwMode="auto">
                  <a:xfrm>
                    <a:off x="7847144" y="3875335"/>
                    <a:ext cx="248252" cy="99300"/>
                  </a:xfrm>
                  <a:custGeom>
                    <a:avLst/>
                    <a:gdLst>
                      <a:gd name="T0" fmla="*/ 0 w 59"/>
                      <a:gd name="T1" fmla="*/ 13 h 28"/>
                      <a:gd name="T2" fmla="*/ 59 w 59"/>
                      <a:gd name="T3" fmla="*/ 28 h 28"/>
                      <a:gd name="T4" fmla="*/ 59 w 59"/>
                      <a:gd name="T5" fmla="*/ 2 h 28"/>
                      <a:gd name="T6" fmla="*/ 0 w 59"/>
                      <a:gd name="T7" fmla="*/ 13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59" h="28">
                        <a:moveTo>
                          <a:pt x="0" y="13"/>
                        </a:moveTo>
                        <a:cubicBezTo>
                          <a:pt x="0" y="26"/>
                          <a:pt x="59" y="28"/>
                          <a:pt x="59" y="28"/>
                        </a:cubicBezTo>
                        <a:cubicBezTo>
                          <a:pt x="59" y="2"/>
                          <a:pt x="59" y="2"/>
                          <a:pt x="59" y="2"/>
                        </a:cubicBezTo>
                        <a:cubicBezTo>
                          <a:pt x="59" y="2"/>
                          <a:pt x="0" y="0"/>
                          <a:pt x="0" y="13"/>
                        </a:cubicBezTo>
                        <a:close/>
                      </a:path>
                    </a:pathLst>
                  </a:custGeom>
                  <a:solidFill>
                    <a:srgbClr val="5D5D5D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</p:grpSp>
          </p:grpSp>
          <p:sp>
            <p:nvSpPr>
              <p:cNvPr id="8" name="文本框 7"/>
              <p:cNvSpPr txBox="1">
                <a:spLocks noChangeArrowheads="1"/>
              </p:cNvSpPr>
              <p:nvPr/>
            </p:nvSpPr>
            <p:spPr bwMode="auto">
              <a:xfrm>
                <a:off x="4770444" y="2144713"/>
                <a:ext cx="3900483" cy="9239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9pPr>
              </a:lstStyle>
              <a:p>
                <a:pPr marL="0" marR="0" lvl="0" indent="0" algn="dist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5400" b="1" i="0" u="none" strike="noStrike" kern="1200" cap="none" spc="0" normalizeH="0" baseline="0" noProof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方正粗黑繁体" panose="03000509000000000000" charset="-122"/>
                    <a:ea typeface="方正粗黑繁体" panose="03000509000000000000" charset="-122"/>
                    <a:cs typeface="Times New Roman" panose="02020603050405020304" pitchFamily="18" charset="0"/>
                  </a:rPr>
                  <a:t>THANKS</a:t>
                </a:r>
                <a:endParaRPr kumimoji="0" lang="zh-CN" altLang="en-US" sz="5400" b="1" i="0" u="none" strike="noStrike" kern="1200" cap="none" spc="0" normalizeH="0" baseline="0" noProof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方正粗黑繁体" panose="03000509000000000000" charset="-122"/>
                  <a:ea typeface="方正粗黑繁体" panose="03000509000000000000" charset="-122"/>
                  <a:cs typeface="Times New Roman" panose="02020603050405020304" pitchFamily="18" charset="0"/>
                </a:endParaRPr>
              </a:p>
            </p:txBody>
          </p:sp>
          <p:pic>
            <p:nvPicPr>
              <p:cNvPr id="5129" name="图片 8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518432" y="913572"/>
                <a:ext cx="2045984" cy="1088954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1" descr="1-01"/>
          <p:cNvPicPr>
            <a:picLocks noChangeAspect="1"/>
          </p:cNvPicPr>
          <p:nvPr userDrawn="1"/>
        </p:nvPicPr>
        <p:blipFill>
          <a:blip r:embed="rId2"/>
          <a:srcRect r="636"/>
          <a:stretch>
            <a:fillRect/>
          </a:stretch>
        </p:blipFill>
        <p:spPr>
          <a:xfrm>
            <a:off x="0" y="0"/>
            <a:ext cx="9144000" cy="5133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142875" y="138113"/>
            <a:ext cx="8858250" cy="48672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148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451725" y="195263"/>
            <a:ext cx="1354138" cy="7207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149" name="组合 11"/>
          <p:cNvGrpSpPr/>
          <p:nvPr userDrawn="1"/>
        </p:nvGrpSpPr>
        <p:grpSpPr>
          <a:xfrm>
            <a:off x="466725" y="987425"/>
            <a:ext cx="8210550" cy="3641725"/>
            <a:chOff x="251520" y="980207"/>
            <a:chExt cx="8784976" cy="3895800"/>
          </a:xfrm>
        </p:grpSpPr>
        <p:sp>
          <p:nvSpPr>
            <p:cNvPr id="6" name="圆角矩形 9"/>
            <p:cNvSpPr/>
            <p:nvPr/>
          </p:nvSpPr>
          <p:spPr>
            <a:xfrm>
              <a:off x="251520" y="980207"/>
              <a:ext cx="8784976" cy="3895800"/>
            </a:xfrm>
            <a:prstGeom prst="roundRect">
              <a:avLst>
                <a:gd name="adj" fmla="val 11033"/>
              </a:avLst>
            </a:prstGeom>
            <a:solidFill>
              <a:srgbClr val="B6DDE8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" name="圆角矩形 11"/>
            <p:cNvSpPr/>
            <p:nvPr/>
          </p:nvSpPr>
          <p:spPr>
            <a:xfrm>
              <a:off x="377214" y="1088895"/>
              <a:ext cx="8533588" cy="3678423"/>
            </a:xfrm>
            <a:prstGeom prst="roundRect">
              <a:avLst>
                <a:gd name="adj" fmla="val 11033"/>
              </a:avLst>
            </a:prstGeom>
            <a:noFill/>
            <a:ln w="25400">
              <a:solidFill>
                <a:schemeClr val="bg1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形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525" y="-4762"/>
            <a:ext cx="9153525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1" name="图形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587" y="1338263"/>
            <a:ext cx="2624137" cy="1066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2" name="图形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15875" y="2260600"/>
            <a:ext cx="9153525" cy="26273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3" name="图形 10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418013" y="180975"/>
            <a:ext cx="523875" cy="1920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4" name="图形 11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95325" y="617538"/>
            <a:ext cx="522288" cy="192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5" name="图形 31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3940175" y="-17462"/>
            <a:ext cx="5157788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6" name="图形 32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-34925" y="-11112"/>
            <a:ext cx="5156200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7" name="图形 38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182688" y="1355725"/>
            <a:ext cx="6784975" cy="2495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8" name="图形 13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114300" y="2854325"/>
            <a:ext cx="700088" cy="1390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9" name="图形 14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-22225" y="3259138"/>
            <a:ext cx="9166225" cy="18843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80" name="图形 15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3821113" y="3379788"/>
            <a:ext cx="2955925" cy="1323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81" name="图形 39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47625" y="150813"/>
            <a:ext cx="9048750" cy="4841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82" name="图片 4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7366000" y="280988"/>
            <a:ext cx="1354138" cy="720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形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525" y="-4762"/>
            <a:ext cx="9153525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5" name="图形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587" y="1338263"/>
            <a:ext cx="2624137" cy="1066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6" name="图形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15875" y="2260600"/>
            <a:ext cx="9153525" cy="26273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7" name="图形 10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418013" y="180975"/>
            <a:ext cx="523875" cy="1920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8" name="图形 11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95325" y="617538"/>
            <a:ext cx="522288" cy="192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9" name="图形 31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3940175" y="-17462"/>
            <a:ext cx="5157788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0" name="图形 32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-34925" y="-11112"/>
            <a:ext cx="5156200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1" name="图形 38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182688" y="1355725"/>
            <a:ext cx="6784975" cy="2495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2" name="图形 13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114300" y="2854325"/>
            <a:ext cx="700088" cy="1390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3" name="图形 14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-22225" y="3259138"/>
            <a:ext cx="9166225" cy="18843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4" name="图形 15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3821113" y="3379788"/>
            <a:ext cx="2955925" cy="1323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5" name="图形 39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47625" y="150813"/>
            <a:ext cx="9048750" cy="4841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6" name="图片 4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7366000" y="280988"/>
            <a:ext cx="1354138" cy="720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矩形 14"/>
          <p:cNvSpPr/>
          <p:nvPr/>
        </p:nvSpPr>
        <p:spPr>
          <a:xfrm>
            <a:off x="-26987" y="-38100"/>
            <a:ext cx="9197975" cy="519747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135" rIns="1080135" anchor="ctr"/>
          <a:lstStyle/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5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声 明</a:t>
            </a: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 本文件仅用于个人学习、研究或欣赏，以及其他非商业性或非盈利性用途，但同时应遵守著作权法及其他相关法律的规定，不得侵犯本公司及相关权利人的合法权利。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 除此以外，将本文件任何内容用于其他用途时，应获得授权，如发现未经授权用于商业或盈利用途将追究侵权者的法律责任。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武汉天成贵龙文化传播有限公司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湖北山河律师事务所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26987" y="-38100"/>
            <a:ext cx="9197975" cy="519747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135" rIns="1080135" anchor="ctr"/>
          <a:lstStyle/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5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声 明</a:t>
            </a: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  <a:sym typeface="+mn-ea"/>
            </a:endParaRPr>
          </a:p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 本文件仅用于个人学习、研究或欣赏，以及其他非商业性或非盈利性用途，但同时应遵守著作权法及其他相关法律的规定，不得侵犯本司及相关权利人的合法权利。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 除此以外，将本文件任何内容用于其他用途时，应获得授权，如发现未经授权用于商业或盈利用途将追究侵权者的法律责任。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武汉天成贵龙文化传播有限公司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  <a:sym typeface="+mn-ea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湖北山河律师事务所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28.png"/><Relationship Id="rId4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0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36.emf"/><Relationship Id="rId2" Type="http://schemas.openxmlformats.org/officeDocument/2006/relationships/image" Target="../media/image35.emf"/><Relationship Id="rId1" Type="http://schemas.openxmlformats.org/officeDocument/2006/relationships/image" Target="../media/image32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image" Target="../media/image41.png"/><Relationship Id="rId8" Type="http://schemas.openxmlformats.org/officeDocument/2006/relationships/image" Target="../media/image40.wmf"/><Relationship Id="rId7" Type="http://schemas.openxmlformats.org/officeDocument/2006/relationships/oleObject" Target="../embeddings/oleObject4.bin"/><Relationship Id="rId6" Type="http://schemas.openxmlformats.org/officeDocument/2006/relationships/image" Target="../media/image39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38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37.wmf"/><Relationship Id="rId11" Type="http://schemas.openxmlformats.org/officeDocument/2006/relationships/vmlDrawing" Target="../drawings/vmlDrawing1.vml"/><Relationship Id="rId10" Type="http://schemas.openxmlformats.org/officeDocument/2006/relationships/slideLayout" Target="../slideLayouts/slideLayout3.xml"/><Relationship Id="rId1" Type="http://schemas.openxmlformats.org/officeDocument/2006/relationships/oleObject" Target="../embeddings/oleObject1.bin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2.v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44.png"/><Relationship Id="rId3" Type="http://schemas.openxmlformats.org/officeDocument/2006/relationships/image" Target="../media/image43.wmf"/><Relationship Id="rId2" Type="http://schemas.openxmlformats.org/officeDocument/2006/relationships/oleObject" Target="../embeddings/oleObject5.bin"/><Relationship Id="rId1" Type="http://schemas.openxmlformats.org/officeDocument/2006/relationships/image" Target="../media/image4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5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9.png"/><Relationship Id="rId1" Type="http://schemas.openxmlformats.org/officeDocument/2006/relationships/image" Target="../media/image5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audio2.wav"/><Relationship Id="rId1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303338" y="2122488"/>
            <a:ext cx="6537325" cy="898525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</a:rPr>
              <a:t>小结与复习</a:t>
            </a:r>
            <a:endParaRPr kumimoji="0" lang="en-US" altLang="zh-CN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588" y="42863"/>
            <a:ext cx="2160588" cy="368300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</a:rPr>
              <a:t>湘教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</a:rPr>
              <a:t>·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</a:rPr>
              <a:t>八年级下册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e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文本框 2"/>
          <p:cNvSpPr txBox="1"/>
          <p:nvPr/>
        </p:nvSpPr>
        <p:spPr>
          <a:xfrm>
            <a:off x="971550" y="1058863"/>
            <a:ext cx="7056438" cy="1684244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6.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矩形、菱形、正方形除了具有平行四边形的性质外，分别还具有哪些特殊性质</a:t>
            </a:r>
            <a:r>
              <a:rPr lang="zh-CN" altLang="en-US" sz="2400" b="1" dirty="0">
                <a:ea typeface="黑体" panose="02010609060101010101" pitchFamily="49" charset="-122"/>
              </a:rPr>
              <a:t>？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如何判定一个四边形是矩形、菱形、正方形？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表格 2"/>
          <p:cNvGraphicFramePr>
            <a:graphicFrameLocks noGrp="1"/>
          </p:cNvGraphicFramePr>
          <p:nvPr/>
        </p:nvGraphicFramePr>
        <p:xfrm>
          <a:off x="395288" y="827088"/>
          <a:ext cx="8353426" cy="395079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08360"/>
                <a:gridCol w="1584082"/>
                <a:gridCol w="1224209"/>
                <a:gridCol w="3240552"/>
                <a:gridCol w="1296223"/>
              </a:tblGrid>
              <a:tr h="435808">
                <a:tc>
                  <a:txBody>
                    <a:bodyPr/>
                    <a:lstStyle/>
                    <a:p>
                      <a:pPr algn="ctr"/>
                      <a:endParaRPr lang="zh-CN" altLang="en-US" sz="20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1445" marR="91445" marT="45718" marB="457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边</a:t>
                      </a:r>
                      <a:endParaRPr lang="zh-CN" altLang="en-US" sz="20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1445" marR="91445" marT="45718" marB="457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角</a:t>
                      </a:r>
                      <a:endParaRPr lang="zh-CN" altLang="en-US" sz="20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1445" marR="91445" marT="45718" marB="457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对角线</a:t>
                      </a:r>
                      <a:endParaRPr lang="zh-CN" altLang="en-US" sz="20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1445" marR="91445" marT="45718" marB="457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对称性</a:t>
                      </a:r>
                      <a:endParaRPr lang="zh-CN" altLang="en-US" sz="20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1445" marR="91445" marT="45718" marB="45718" anchor="ctr"/>
                </a:tc>
              </a:tr>
              <a:tr h="88698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平行四边形</a:t>
                      </a:r>
                      <a:endParaRPr lang="zh-CN" altLang="en-US" sz="20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1445" marR="91445" marT="45718" marB="45718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1445" marR="91445" marT="45718" marB="45718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1445" marR="91445" marT="45718" marB="45718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1445" marR="91445" marT="45718" marB="45718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1445" marR="91445" marT="45718" marB="45718" anchor="ctr"/>
                </a:tc>
              </a:tr>
              <a:tr h="828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矩形</a:t>
                      </a:r>
                      <a:endParaRPr lang="zh-CN" altLang="en-US" sz="20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1445" marR="91445" marT="45718" marB="45718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1445" marR="91445" marT="45718" marB="45718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1445" marR="91445" marT="45718" marB="45718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1445" marR="91445" marT="45718" marB="45718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1445" marR="91445" marT="45718" marB="45718" anchor="ctr"/>
                </a:tc>
              </a:tr>
              <a:tr h="828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菱形</a:t>
                      </a:r>
                      <a:endParaRPr lang="zh-CN" altLang="en-US" sz="20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1445" marR="91445" marT="45718" marB="45718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1445" marR="91445" marT="45718" marB="45718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1445" marR="91445" marT="45718" marB="45718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1445" marR="91445" marT="45718" marB="45718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1445" marR="91445" marT="45718" marB="45718" anchor="ctr"/>
                </a:tc>
              </a:tr>
              <a:tr h="97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正方形</a:t>
                      </a:r>
                      <a:endParaRPr lang="zh-CN" altLang="en-US" sz="20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1445" marR="91445" marT="45718" marB="45718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1445" marR="91445" marT="45718" marB="45718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1445" marR="91445" marT="45718" marB="45718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1445" marR="91445" marT="45718" marB="45718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1445" marR="91445" marT="45718" marB="45718" anchor="ctr"/>
                </a:tc>
              </a:tr>
            </a:tbl>
          </a:graphicData>
        </a:graphic>
      </p:graphicFrame>
      <p:sp>
        <p:nvSpPr>
          <p:cNvPr id="25" name="Text Box 53"/>
          <p:cNvSpPr txBox="1"/>
          <p:nvPr/>
        </p:nvSpPr>
        <p:spPr>
          <a:xfrm>
            <a:off x="1613847" y="1347614"/>
            <a:ext cx="1105037" cy="688256"/>
          </a:xfrm>
          <a:prstGeom prst="rect">
            <a:avLst/>
          </a:prstGeom>
          <a:noFill/>
          <a:ln w="9525">
            <a:noFill/>
          </a:ln>
        </p:spPr>
        <p:txBody>
          <a:bodyPr wrap="none" lIns="36000" tIns="36000" rIns="36000" bIns="36000">
            <a:spAutoFit/>
          </a:bodyPr>
          <a:lstStyle/>
          <a:p>
            <a:pPr algn="ctr" eaLnBrk="1" hangingPunct="1"/>
            <a:r>
              <a:rPr lang="zh-CN" altLang="en-US" sz="2000" b="1" dirty="0">
                <a:latin typeface="+mj-ea"/>
                <a:ea typeface="+mj-ea"/>
              </a:rPr>
              <a:t>对边</a:t>
            </a:r>
            <a:r>
              <a:rPr lang="zh-CN" altLang="en-US" sz="2000" b="1" dirty="0">
                <a:solidFill>
                  <a:srgbClr val="0000FF"/>
                </a:solidFill>
                <a:latin typeface="+mj-ea"/>
                <a:ea typeface="+mj-ea"/>
              </a:rPr>
              <a:t>平行</a:t>
            </a:r>
            <a:endParaRPr lang="zh-CN" altLang="en-US" sz="2000" b="1" dirty="0">
              <a:solidFill>
                <a:srgbClr val="0000FF"/>
              </a:solidFill>
              <a:latin typeface="+mj-ea"/>
              <a:ea typeface="+mj-ea"/>
            </a:endParaRPr>
          </a:p>
          <a:p>
            <a:pPr algn="ctr" eaLnBrk="1" hangingPunct="1"/>
            <a:r>
              <a:rPr lang="zh-CN" altLang="en-US" sz="2000" b="1">
                <a:latin typeface="+mj-ea"/>
                <a:ea typeface="+mj-ea"/>
              </a:rPr>
              <a:t> 且</a:t>
            </a:r>
            <a:r>
              <a:rPr lang="zh-CN" altLang="en-US" sz="2000" b="1" dirty="0">
                <a:solidFill>
                  <a:srgbClr val="FF3300"/>
                </a:solidFill>
                <a:latin typeface="+mj-ea"/>
                <a:ea typeface="+mj-ea"/>
              </a:rPr>
              <a:t>相等</a:t>
            </a:r>
            <a:endParaRPr lang="zh-CN" altLang="en-US" sz="2000" b="1" dirty="0">
              <a:solidFill>
                <a:srgbClr val="FF3300"/>
              </a:solidFill>
              <a:latin typeface="+mj-ea"/>
              <a:ea typeface="+mj-ea"/>
            </a:endParaRPr>
          </a:p>
        </p:txBody>
      </p:sp>
      <p:sp>
        <p:nvSpPr>
          <p:cNvPr id="26" name="Text Box 59"/>
          <p:cNvSpPr txBox="1"/>
          <p:nvPr/>
        </p:nvSpPr>
        <p:spPr>
          <a:xfrm>
            <a:off x="3059832" y="1501571"/>
            <a:ext cx="1105037" cy="380480"/>
          </a:xfrm>
          <a:prstGeom prst="rect">
            <a:avLst/>
          </a:prstGeom>
          <a:noFill/>
          <a:ln w="9525">
            <a:noFill/>
          </a:ln>
        </p:spPr>
        <p:txBody>
          <a:bodyPr wrap="none" lIns="36000" tIns="36000" rIns="36000" bIns="36000">
            <a:spAutoFit/>
          </a:bodyPr>
          <a:lstStyle/>
          <a:p>
            <a:pPr algn="ctr" eaLnBrk="1" hangingPunct="1"/>
            <a:r>
              <a:rPr lang="zh-CN" altLang="en-US" sz="2000" b="1" dirty="0">
                <a:latin typeface="+mj-ea"/>
                <a:ea typeface="+mj-ea"/>
              </a:rPr>
              <a:t>对角</a:t>
            </a:r>
            <a:r>
              <a:rPr lang="zh-CN" altLang="en-US" sz="2000" b="1" dirty="0">
                <a:solidFill>
                  <a:srgbClr val="FF3300"/>
                </a:solidFill>
                <a:latin typeface="+mj-ea"/>
                <a:ea typeface="+mj-ea"/>
              </a:rPr>
              <a:t>相等</a:t>
            </a:r>
            <a:endParaRPr lang="zh-CN" altLang="en-US" sz="2000" b="1" dirty="0">
              <a:solidFill>
                <a:srgbClr val="FF3300"/>
              </a:solidFill>
              <a:latin typeface="+mj-ea"/>
              <a:ea typeface="+mj-ea"/>
            </a:endParaRPr>
          </a:p>
        </p:txBody>
      </p:sp>
      <p:sp>
        <p:nvSpPr>
          <p:cNvPr id="27" name="Text Box 66"/>
          <p:cNvSpPr txBox="1"/>
          <p:nvPr/>
        </p:nvSpPr>
        <p:spPr>
          <a:xfrm>
            <a:off x="4613759" y="1501571"/>
            <a:ext cx="2395455" cy="380480"/>
          </a:xfrm>
          <a:prstGeom prst="rect">
            <a:avLst/>
          </a:prstGeom>
          <a:noFill/>
          <a:ln w="9525">
            <a:noFill/>
          </a:ln>
        </p:spPr>
        <p:txBody>
          <a:bodyPr wrap="none" lIns="36000" tIns="36000" rIns="36000" bIns="36000">
            <a:spAutoFit/>
          </a:bodyPr>
          <a:lstStyle/>
          <a:p>
            <a:pPr algn="ctr" eaLnBrk="1" hangingPunct="1"/>
            <a:r>
              <a:rPr lang="zh-CN" altLang="en-US" sz="2000" b="1" dirty="0">
                <a:latin typeface="+mj-ea"/>
                <a:ea typeface="+mj-ea"/>
              </a:rPr>
              <a:t>两条对角线互相</a:t>
            </a:r>
            <a:r>
              <a:rPr lang="zh-CN" altLang="en-US" sz="2000" b="1" dirty="0">
                <a:solidFill>
                  <a:srgbClr val="FF00FF"/>
                </a:solidFill>
                <a:latin typeface="+mj-ea"/>
                <a:ea typeface="+mj-ea"/>
              </a:rPr>
              <a:t>平分</a:t>
            </a:r>
            <a:endParaRPr lang="zh-CN" altLang="en-US" sz="2000" b="1" dirty="0">
              <a:solidFill>
                <a:srgbClr val="FF00FF"/>
              </a:solidFill>
              <a:latin typeface="+mj-ea"/>
              <a:ea typeface="+mj-ea"/>
            </a:endParaRPr>
          </a:p>
        </p:txBody>
      </p:sp>
      <p:sp>
        <p:nvSpPr>
          <p:cNvPr id="28" name="Text Box 72"/>
          <p:cNvSpPr txBox="1"/>
          <p:nvPr/>
        </p:nvSpPr>
        <p:spPr>
          <a:xfrm>
            <a:off x="7548244" y="1501571"/>
            <a:ext cx="1105037" cy="380480"/>
          </a:xfrm>
          <a:prstGeom prst="rect">
            <a:avLst/>
          </a:prstGeom>
          <a:noFill/>
          <a:ln w="9525">
            <a:noFill/>
          </a:ln>
        </p:spPr>
        <p:txBody>
          <a:bodyPr wrap="none" lIns="36000" tIns="36000" rIns="36000" bIns="36000">
            <a:spAutoFit/>
          </a:bodyPr>
          <a:lstStyle/>
          <a:p>
            <a:pPr algn="ctr" eaLnBrk="1" hangingPunct="1"/>
            <a:r>
              <a:rPr lang="zh-CN" altLang="en-US" sz="2000" b="1" dirty="0">
                <a:latin typeface="+mj-ea"/>
                <a:ea typeface="+mj-ea"/>
              </a:rPr>
              <a:t>中心对称</a:t>
            </a:r>
            <a:endParaRPr lang="zh-CN" altLang="en-US" sz="2000" b="1" dirty="0">
              <a:latin typeface="+mj-ea"/>
              <a:ea typeface="+mj-ea"/>
            </a:endParaRPr>
          </a:p>
        </p:txBody>
      </p:sp>
      <p:sp>
        <p:nvSpPr>
          <p:cNvPr id="29" name="Text Box 54"/>
          <p:cNvSpPr txBox="1"/>
          <p:nvPr/>
        </p:nvSpPr>
        <p:spPr>
          <a:xfrm>
            <a:off x="1613847" y="2199643"/>
            <a:ext cx="1105037" cy="688256"/>
          </a:xfrm>
          <a:prstGeom prst="rect">
            <a:avLst/>
          </a:prstGeom>
          <a:noFill/>
          <a:ln w="9525">
            <a:noFill/>
          </a:ln>
        </p:spPr>
        <p:txBody>
          <a:bodyPr wrap="none" lIns="36000" tIns="36000" rIns="36000" bIns="36000">
            <a:spAutoFit/>
          </a:bodyPr>
          <a:lstStyle/>
          <a:p>
            <a:pPr algn="ctr" eaLnBrk="1" hangingPunct="1"/>
            <a:r>
              <a:rPr lang="zh-CN" altLang="en-US" sz="2000" b="1" dirty="0">
                <a:latin typeface="+mj-ea"/>
                <a:ea typeface="+mj-ea"/>
              </a:rPr>
              <a:t>对边</a:t>
            </a:r>
            <a:r>
              <a:rPr lang="zh-CN" altLang="en-US" sz="2000" b="1" dirty="0">
                <a:solidFill>
                  <a:srgbClr val="0000FF"/>
                </a:solidFill>
                <a:latin typeface="+mj-ea"/>
                <a:ea typeface="+mj-ea"/>
              </a:rPr>
              <a:t>平行</a:t>
            </a:r>
            <a:endParaRPr lang="zh-CN" altLang="en-US" sz="2000" b="1" dirty="0">
              <a:solidFill>
                <a:srgbClr val="0000FF"/>
              </a:solidFill>
              <a:latin typeface="+mj-ea"/>
              <a:ea typeface="+mj-ea"/>
            </a:endParaRPr>
          </a:p>
          <a:p>
            <a:pPr algn="ctr" eaLnBrk="1" hangingPunct="1"/>
            <a:r>
              <a:rPr lang="zh-CN" altLang="en-US" sz="2000" b="1">
                <a:latin typeface="+mj-ea"/>
                <a:ea typeface="+mj-ea"/>
              </a:rPr>
              <a:t>且</a:t>
            </a:r>
            <a:r>
              <a:rPr lang="zh-CN" altLang="en-US" sz="2000" b="1" dirty="0">
                <a:solidFill>
                  <a:srgbClr val="FF3300"/>
                </a:solidFill>
                <a:latin typeface="+mj-ea"/>
                <a:ea typeface="+mj-ea"/>
              </a:rPr>
              <a:t>相等</a:t>
            </a:r>
            <a:endParaRPr lang="zh-CN" altLang="en-US" sz="2000" b="1" dirty="0">
              <a:solidFill>
                <a:srgbClr val="FF3300"/>
              </a:solidFill>
              <a:latin typeface="+mj-ea"/>
              <a:ea typeface="+mj-ea"/>
            </a:endParaRPr>
          </a:p>
        </p:txBody>
      </p:sp>
      <p:sp>
        <p:nvSpPr>
          <p:cNvPr id="30" name="Text Box 60"/>
          <p:cNvSpPr txBox="1"/>
          <p:nvPr/>
        </p:nvSpPr>
        <p:spPr>
          <a:xfrm>
            <a:off x="3060932" y="2155753"/>
            <a:ext cx="1105037" cy="776037"/>
          </a:xfrm>
          <a:prstGeom prst="rect">
            <a:avLst/>
          </a:prstGeom>
          <a:noFill/>
          <a:ln w="9525">
            <a:noFill/>
          </a:ln>
        </p:spPr>
        <p:txBody>
          <a:bodyPr wrap="none" lIns="36000" tIns="36000" rIns="36000" bIns="36000">
            <a:spAutoFit/>
          </a:bodyPr>
          <a:lstStyle/>
          <a:p>
            <a:pPr algn="ctr" eaLnBrk="1" hangingPunct="1">
              <a:lnSpc>
                <a:spcPct val="120000"/>
              </a:lnSpc>
            </a:pPr>
            <a:r>
              <a:rPr lang="zh-CN" altLang="en-US" sz="2000" b="1">
                <a:latin typeface="+mj-ea"/>
                <a:ea typeface="+mj-ea"/>
              </a:rPr>
              <a:t>四</a:t>
            </a:r>
            <a:r>
              <a:rPr lang="zh-CN" altLang="en-US" sz="2000" b="1" dirty="0">
                <a:latin typeface="+mj-ea"/>
                <a:ea typeface="+mj-ea"/>
              </a:rPr>
              <a:t>个角</a:t>
            </a:r>
            <a:endParaRPr lang="zh-CN" altLang="en-US" sz="2000" b="1" dirty="0">
              <a:latin typeface="+mj-ea"/>
              <a:ea typeface="+mj-ea"/>
            </a:endParaRPr>
          </a:p>
          <a:p>
            <a:pPr algn="ctr" eaLnBrk="1" hangingPunct="1">
              <a:lnSpc>
                <a:spcPct val="120000"/>
              </a:lnSpc>
            </a:pPr>
            <a:r>
              <a:rPr lang="zh-CN" altLang="en-US" sz="2000" b="1" dirty="0">
                <a:latin typeface="+mj-ea"/>
                <a:ea typeface="+mj-ea"/>
              </a:rPr>
              <a:t>都是</a:t>
            </a:r>
            <a:r>
              <a:rPr lang="zh-CN" altLang="en-US" sz="2000" b="1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</a:rPr>
              <a:t>直角</a:t>
            </a:r>
            <a:endParaRPr lang="zh-CN" altLang="en-US" sz="2000" b="1" dirty="0">
              <a:solidFill>
                <a:schemeClr val="accent6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1" name="Text Box 67"/>
          <p:cNvSpPr txBox="1"/>
          <p:nvPr/>
        </p:nvSpPr>
        <p:spPr>
          <a:xfrm>
            <a:off x="4170652" y="2340419"/>
            <a:ext cx="3281668" cy="406705"/>
          </a:xfrm>
          <a:prstGeom prst="rect">
            <a:avLst/>
          </a:prstGeom>
          <a:noFill/>
          <a:ln w="9525">
            <a:noFill/>
          </a:ln>
        </p:spPr>
        <p:txBody>
          <a:bodyPr wrap="square" lIns="36000" tIns="36000" rIns="36000" bIns="36000">
            <a:spAutoFit/>
          </a:bodyPr>
          <a:lstStyle/>
          <a:p>
            <a:pPr algn="ctr" eaLnBrk="1" hangingPunct="1">
              <a:lnSpc>
                <a:spcPct val="120000"/>
              </a:lnSpc>
            </a:pPr>
            <a:r>
              <a:rPr lang="zh-CN" altLang="en-US" sz="2000" b="1" dirty="0">
                <a:latin typeface="+mj-ea"/>
                <a:ea typeface="+mj-ea"/>
              </a:rPr>
              <a:t>两条对角线互相</a:t>
            </a:r>
            <a:r>
              <a:rPr lang="zh-CN" altLang="en-US" sz="2000" b="1" dirty="0">
                <a:solidFill>
                  <a:srgbClr val="FF00FF"/>
                </a:solidFill>
                <a:latin typeface="+mj-ea"/>
                <a:ea typeface="+mj-ea"/>
              </a:rPr>
              <a:t>平分</a:t>
            </a:r>
            <a:r>
              <a:rPr lang="zh-CN" altLang="en-US" sz="2000" b="1" dirty="0">
                <a:latin typeface="+mj-ea"/>
                <a:ea typeface="+mj-ea"/>
              </a:rPr>
              <a:t>且</a:t>
            </a:r>
            <a:r>
              <a:rPr lang="zh-CN" altLang="en-US" sz="2000" b="1" dirty="0">
                <a:solidFill>
                  <a:srgbClr val="FF3300"/>
                </a:solidFill>
                <a:latin typeface="+mj-ea"/>
                <a:ea typeface="+mj-ea"/>
              </a:rPr>
              <a:t>相等</a:t>
            </a:r>
            <a:endParaRPr lang="zh-CN" altLang="en-US" sz="2000" b="1" dirty="0">
              <a:solidFill>
                <a:srgbClr val="FF3300"/>
              </a:solidFill>
              <a:latin typeface="+mj-ea"/>
              <a:ea typeface="+mj-ea"/>
            </a:endParaRPr>
          </a:p>
        </p:txBody>
      </p:sp>
      <p:sp>
        <p:nvSpPr>
          <p:cNvPr id="32" name="Text Box 73"/>
          <p:cNvSpPr txBox="1"/>
          <p:nvPr/>
        </p:nvSpPr>
        <p:spPr>
          <a:xfrm>
            <a:off x="7549344" y="2155753"/>
            <a:ext cx="1105037" cy="776037"/>
          </a:xfrm>
          <a:prstGeom prst="rect">
            <a:avLst/>
          </a:prstGeom>
          <a:noFill/>
          <a:ln w="9525">
            <a:noFill/>
          </a:ln>
        </p:spPr>
        <p:txBody>
          <a:bodyPr wrap="none" lIns="36000" tIns="36000" rIns="36000" bIns="36000">
            <a:spAutoFit/>
          </a:bodyPr>
          <a:lstStyle/>
          <a:p>
            <a:pPr algn="ctr" eaLnBrk="1" hangingPunct="1">
              <a:lnSpc>
                <a:spcPct val="120000"/>
              </a:lnSpc>
            </a:pPr>
            <a:r>
              <a:rPr lang="zh-CN" altLang="en-US" sz="2000" b="1">
                <a:latin typeface="+mj-ea"/>
                <a:ea typeface="+mj-ea"/>
              </a:rPr>
              <a:t>轴对称</a:t>
            </a:r>
            <a:endParaRPr lang="zh-CN" altLang="en-US" sz="2000" b="1" dirty="0">
              <a:latin typeface="+mj-ea"/>
              <a:ea typeface="+mj-ea"/>
            </a:endParaRPr>
          </a:p>
          <a:p>
            <a:pPr algn="ctr" eaLnBrk="1" hangingPunct="1">
              <a:lnSpc>
                <a:spcPct val="120000"/>
              </a:lnSpc>
            </a:pPr>
            <a:r>
              <a:rPr lang="zh-CN" altLang="en-US" sz="2000" b="1" dirty="0">
                <a:latin typeface="+mj-ea"/>
                <a:ea typeface="+mj-ea"/>
              </a:rPr>
              <a:t>中心对称</a:t>
            </a:r>
            <a:endParaRPr lang="zh-CN" altLang="en-US" sz="2000" b="1" dirty="0">
              <a:latin typeface="+mj-ea"/>
              <a:ea typeface="+mj-ea"/>
            </a:endParaRPr>
          </a:p>
        </p:txBody>
      </p:sp>
      <p:sp>
        <p:nvSpPr>
          <p:cNvPr id="33" name="Text Box 55"/>
          <p:cNvSpPr txBox="1"/>
          <p:nvPr/>
        </p:nvSpPr>
        <p:spPr>
          <a:xfrm>
            <a:off x="1336103" y="3000331"/>
            <a:ext cx="1660525" cy="762315"/>
          </a:xfrm>
          <a:prstGeom prst="rect">
            <a:avLst/>
          </a:prstGeom>
          <a:noFill/>
          <a:ln w="9525">
            <a:noFill/>
          </a:ln>
        </p:spPr>
        <p:txBody>
          <a:bodyPr lIns="36000" tIns="36000" rIns="36000" bIns="36000">
            <a:spAutoFit/>
          </a:bodyPr>
          <a:lstStyle/>
          <a:p>
            <a:pPr algn="ctr" eaLnBrk="1" hangingPunct="1">
              <a:lnSpc>
                <a:spcPct val="120000"/>
              </a:lnSpc>
            </a:pPr>
            <a:r>
              <a:rPr lang="zh-CN" altLang="en-US" sz="2000" b="1" dirty="0">
                <a:latin typeface="+mj-ea"/>
                <a:ea typeface="+mj-ea"/>
              </a:rPr>
              <a:t>对边</a:t>
            </a:r>
            <a:r>
              <a:rPr lang="zh-CN" altLang="en-US" sz="2000" b="1">
                <a:solidFill>
                  <a:srgbClr val="0000FF"/>
                </a:solidFill>
                <a:latin typeface="+mj-ea"/>
                <a:ea typeface="+mj-ea"/>
              </a:rPr>
              <a:t>平行</a:t>
            </a:r>
            <a:r>
              <a:rPr lang="zh-CN" altLang="en-US" sz="2000" b="1">
                <a:latin typeface="+mj-ea"/>
                <a:ea typeface="+mj-ea"/>
              </a:rPr>
              <a:t>，</a:t>
            </a:r>
            <a:endParaRPr lang="en-US" altLang="zh-CN" sz="2000" b="1">
              <a:latin typeface="+mj-ea"/>
              <a:ea typeface="+mj-ea"/>
            </a:endParaRPr>
          </a:p>
          <a:p>
            <a:pPr algn="ctr" eaLnBrk="1" hangingPunct="1">
              <a:lnSpc>
                <a:spcPct val="120000"/>
              </a:lnSpc>
            </a:pPr>
            <a:r>
              <a:rPr lang="zh-CN" altLang="en-US" sz="2000" b="1">
                <a:latin typeface="+mj-ea"/>
                <a:ea typeface="+mj-ea"/>
              </a:rPr>
              <a:t>四</a:t>
            </a:r>
            <a:r>
              <a:rPr lang="zh-CN" altLang="en-US" sz="2000" b="1" dirty="0">
                <a:latin typeface="+mj-ea"/>
                <a:ea typeface="+mj-ea"/>
              </a:rPr>
              <a:t>条边都</a:t>
            </a:r>
            <a:r>
              <a:rPr lang="zh-CN" altLang="en-US" sz="2000" b="1" dirty="0">
                <a:solidFill>
                  <a:srgbClr val="FF3300"/>
                </a:solidFill>
                <a:latin typeface="+mj-ea"/>
                <a:ea typeface="+mj-ea"/>
              </a:rPr>
              <a:t>相等</a:t>
            </a:r>
            <a:endParaRPr lang="zh-CN" altLang="en-US" sz="2000" b="1" dirty="0">
              <a:solidFill>
                <a:srgbClr val="FF3300"/>
              </a:solidFill>
              <a:latin typeface="+mj-ea"/>
              <a:ea typeface="+mj-ea"/>
            </a:endParaRPr>
          </a:p>
        </p:txBody>
      </p:sp>
      <p:sp>
        <p:nvSpPr>
          <p:cNvPr id="34" name="Text Box 62"/>
          <p:cNvSpPr txBox="1"/>
          <p:nvPr/>
        </p:nvSpPr>
        <p:spPr>
          <a:xfrm>
            <a:off x="3041770" y="3207924"/>
            <a:ext cx="1105037" cy="380480"/>
          </a:xfrm>
          <a:prstGeom prst="rect">
            <a:avLst/>
          </a:prstGeom>
          <a:noFill/>
          <a:ln w="9525">
            <a:noFill/>
          </a:ln>
        </p:spPr>
        <p:txBody>
          <a:bodyPr wrap="none" lIns="36000" tIns="36000" rIns="36000" bIns="36000">
            <a:spAutoFit/>
          </a:bodyPr>
          <a:lstStyle/>
          <a:p>
            <a:pPr algn="ctr" eaLnBrk="1" hangingPunct="1"/>
            <a:r>
              <a:rPr lang="zh-CN" altLang="en-US" sz="2000" b="1" dirty="0">
                <a:latin typeface="+mj-ea"/>
                <a:ea typeface="+mj-ea"/>
              </a:rPr>
              <a:t>对角</a:t>
            </a:r>
            <a:r>
              <a:rPr lang="zh-CN" altLang="en-US" sz="2000" b="1" dirty="0">
                <a:solidFill>
                  <a:srgbClr val="FF3300"/>
                </a:solidFill>
                <a:latin typeface="+mj-ea"/>
                <a:ea typeface="+mj-ea"/>
              </a:rPr>
              <a:t>相等</a:t>
            </a:r>
            <a:endParaRPr lang="zh-CN" altLang="en-US" sz="2000" b="1" dirty="0">
              <a:solidFill>
                <a:srgbClr val="FF3300"/>
              </a:solidFill>
              <a:latin typeface="+mj-ea"/>
              <a:ea typeface="+mj-ea"/>
            </a:endParaRPr>
          </a:p>
        </p:txBody>
      </p:sp>
      <p:sp>
        <p:nvSpPr>
          <p:cNvPr id="35" name="Text Box 68"/>
          <p:cNvSpPr txBox="1"/>
          <p:nvPr/>
        </p:nvSpPr>
        <p:spPr>
          <a:xfrm>
            <a:off x="4226634" y="3010146"/>
            <a:ext cx="3169705" cy="776037"/>
          </a:xfrm>
          <a:prstGeom prst="rect">
            <a:avLst/>
          </a:prstGeom>
          <a:noFill/>
          <a:ln w="9525">
            <a:noFill/>
          </a:ln>
        </p:spPr>
        <p:txBody>
          <a:bodyPr wrap="none" lIns="36000" tIns="36000" rIns="36000" bIns="36000">
            <a:spAutoFit/>
          </a:bodyPr>
          <a:lstStyle/>
          <a:p>
            <a:pPr algn="ctr" eaLnBrk="1" hangingPunct="1">
              <a:lnSpc>
                <a:spcPct val="120000"/>
              </a:lnSpc>
            </a:pPr>
            <a:r>
              <a:rPr lang="zh-CN" altLang="en-US" sz="2000" b="1" dirty="0">
                <a:latin typeface="+mj-ea"/>
                <a:ea typeface="+mj-ea"/>
              </a:rPr>
              <a:t>两条对角线互相</a:t>
            </a:r>
            <a:r>
              <a:rPr lang="zh-CN" altLang="en-US" sz="2000" b="1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</a:rPr>
              <a:t>垂直</a:t>
            </a:r>
            <a:r>
              <a:rPr lang="zh-CN" altLang="en-US" sz="2000" b="1" dirty="0">
                <a:solidFill>
                  <a:srgbClr val="FF00FF"/>
                </a:solidFill>
                <a:latin typeface="+mj-ea"/>
                <a:ea typeface="+mj-ea"/>
              </a:rPr>
              <a:t>平分</a:t>
            </a:r>
            <a:r>
              <a:rPr lang="zh-CN" altLang="en-US" sz="2000" b="1" dirty="0">
                <a:latin typeface="+mj-ea"/>
                <a:ea typeface="+mj-ea"/>
              </a:rPr>
              <a:t>，</a:t>
            </a:r>
            <a:endParaRPr lang="zh-CN" altLang="en-US" sz="2000" b="1" dirty="0">
              <a:latin typeface="+mj-ea"/>
              <a:ea typeface="+mj-ea"/>
            </a:endParaRPr>
          </a:p>
          <a:p>
            <a:pPr algn="ctr" eaLnBrk="1" hangingPunct="1">
              <a:lnSpc>
                <a:spcPct val="120000"/>
              </a:lnSpc>
            </a:pPr>
            <a:r>
              <a:rPr lang="zh-CN" altLang="en-US" sz="2000" b="1" dirty="0">
                <a:latin typeface="+mj-ea"/>
                <a:ea typeface="+mj-ea"/>
              </a:rPr>
              <a:t>每条对角线</a:t>
            </a:r>
            <a:r>
              <a:rPr lang="zh-CN" altLang="en-US" sz="2000" b="1" dirty="0">
                <a:solidFill>
                  <a:srgbClr val="FF00FF"/>
                </a:solidFill>
                <a:latin typeface="+mj-ea"/>
                <a:ea typeface="+mj-ea"/>
              </a:rPr>
              <a:t>平分</a:t>
            </a:r>
            <a:r>
              <a:rPr lang="zh-CN" altLang="en-US" sz="2000" b="1" dirty="0">
                <a:latin typeface="+mj-ea"/>
                <a:ea typeface="+mj-ea"/>
              </a:rPr>
              <a:t>一组对角</a:t>
            </a:r>
            <a:endParaRPr lang="zh-CN" altLang="en-US" sz="2000" b="1" dirty="0">
              <a:latin typeface="+mj-ea"/>
              <a:ea typeface="+mj-ea"/>
            </a:endParaRPr>
          </a:p>
        </p:txBody>
      </p:sp>
      <p:sp>
        <p:nvSpPr>
          <p:cNvPr id="36" name="Text Box 74"/>
          <p:cNvSpPr txBox="1"/>
          <p:nvPr/>
        </p:nvSpPr>
        <p:spPr>
          <a:xfrm>
            <a:off x="7530182" y="3010146"/>
            <a:ext cx="1105037" cy="776037"/>
          </a:xfrm>
          <a:prstGeom prst="rect">
            <a:avLst/>
          </a:prstGeom>
          <a:noFill/>
          <a:ln w="9525">
            <a:noFill/>
          </a:ln>
        </p:spPr>
        <p:txBody>
          <a:bodyPr wrap="none" lIns="36000" tIns="36000" rIns="36000" bIns="36000">
            <a:spAutoFit/>
          </a:bodyPr>
          <a:lstStyle/>
          <a:p>
            <a:pPr algn="ctr" eaLnBrk="1" hangingPunct="1">
              <a:lnSpc>
                <a:spcPct val="120000"/>
              </a:lnSpc>
            </a:pPr>
            <a:r>
              <a:rPr lang="zh-CN" altLang="en-US" sz="2000" b="1">
                <a:latin typeface="+mj-ea"/>
                <a:ea typeface="+mj-ea"/>
              </a:rPr>
              <a:t>轴对称</a:t>
            </a:r>
            <a:endParaRPr lang="zh-CN" altLang="en-US" sz="2000" b="1" dirty="0">
              <a:latin typeface="+mj-ea"/>
              <a:ea typeface="+mj-ea"/>
            </a:endParaRPr>
          </a:p>
          <a:p>
            <a:pPr algn="ctr" eaLnBrk="1" hangingPunct="1">
              <a:lnSpc>
                <a:spcPct val="120000"/>
              </a:lnSpc>
            </a:pPr>
            <a:r>
              <a:rPr lang="zh-CN" altLang="en-US" sz="2000" b="1" dirty="0">
                <a:latin typeface="+mj-ea"/>
                <a:ea typeface="+mj-ea"/>
              </a:rPr>
              <a:t>中心对称</a:t>
            </a:r>
            <a:endParaRPr lang="zh-CN" altLang="en-US" sz="2000" b="1" dirty="0">
              <a:latin typeface="+mj-ea"/>
              <a:ea typeface="+mj-ea"/>
            </a:endParaRPr>
          </a:p>
        </p:txBody>
      </p:sp>
      <p:sp>
        <p:nvSpPr>
          <p:cNvPr id="37" name="Text Box 2"/>
          <p:cNvSpPr txBox="1"/>
          <p:nvPr/>
        </p:nvSpPr>
        <p:spPr>
          <a:xfrm>
            <a:off x="2940784" y="339502"/>
            <a:ext cx="3262432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几种特殊四边形的</a:t>
            </a:r>
            <a:r>
              <a:rPr lang="zh-CN" altLang="en-US" sz="24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性质</a:t>
            </a:r>
            <a:endParaRPr lang="zh-CN" altLang="en-US" sz="2400" b="1" dirty="0">
              <a:solidFill>
                <a:srgbClr val="FF33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8" name="Text Box 56"/>
          <p:cNvSpPr txBox="1"/>
          <p:nvPr/>
        </p:nvSpPr>
        <p:spPr>
          <a:xfrm>
            <a:off x="1336103" y="3902930"/>
            <a:ext cx="1660525" cy="781945"/>
          </a:xfrm>
          <a:prstGeom prst="rect">
            <a:avLst/>
          </a:prstGeom>
          <a:noFill/>
          <a:ln w="9525">
            <a:noFill/>
          </a:ln>
        </p:spPr>
        <p:txBody>
          <a:bodyPr lIns="36000" tIns="36000" rIns="36000" bIns="36000">
            <a:spAutoFit/>
          </a:bodyPr>
          <a:lstStyle/>
          <a:p>
            <a:pPr algn="ctr" eaLnBrk="1" hangingPunct="1">
              <a:lnSpc>
                <a:spcPct val="120000"/>
              </a:lnSpc>
            </a:pPr>
            <a:r>
              <a:rPr lang="zh-CN" altLang="en-US" sz="2000" b="1" dirty="0">
                <a:latin typeface="+mj-ea"/>
                <a:ea typeface="+mj-ea"/>
              </a:rPr>
              <a:t>对边</a:t>
            </a:r>
            <a:r>
              <a:rPr lang="zh-CN" altLang="en-US" sz="2000" b="1" dirty="0">
                <a:solidFill>
                  <a:srgbClr val="0000FF"/>
                </a:solidFill>
                <a:latin typeface="+mj-ea"/>
                <a:ea typeface="+mj-ea"/>
              </a:rPr>
              <a:t>平行</a:t>
            </a:r>
            <a:r>
              <a:rPr lang="zh-CN" altLang="en-US" sz="2000" b="1" dirty="0">
                <a:latin typeface="+mj-ea"/>
                <a:ea typeface="+mj-ea"/>
              </a:rPr>
              <a:t>，</a:t>
            </a:r>
            <a:endParaRPr lang="zh-CN" altLang="en-US" sz="2000" b="1" dirty="0">
              <a:latin typeface="+mj-ea"/>
              <a:ea typeface="+mj-ea"/>
            </a:endParaRPr>
          </a:p>
          <a:p>
            <a:pPr algn="ctr" eaLnBrk="1" hangingPunct="1">
              <a:lnSpc>
                <a:spcPct val="120000"/>
              </a:lnSpc>
            </a:pPr>
            <a:r>
              <a:rPr lang="zh-CN" altLang="en-US" sz="2000" b="1" dirty="0">
                <a:latin typeface="+mj-ea"/>
                <a:ea typeface="+mj-ea"/>
              </a:rPr>
              <a:t>四条边都</a:t>
            </a:r>
            <a:r>
              <a:rPr lang="zh-CN" altLang="en-US" sz="2000" b="1" dirty="0">
                <a:solidFill>
                  <a:srgbClr val="FF3300"/>
                </a:solidFill>
                <a:latin typeface="+mj-ea"/>
                <a:ea typeface="+mj-ea"/>
              </a:rPr>
              <a:t>相等</a:t>
            </a:r>
            <a:endParaRPr lang="zh-CN" altLang="en-US" sz="2000" b="1" dirty="0">
              <a:solidFill>
                <a:srgbClr val="FF3300"/>
              </a:solidFill>
              <a:latin typeface="+mj-ea"/>
              <a:ea typeface="+mj-ea"/>
            </a:endParaRPr>
          </a:p>
        </p:txBody>
      </p:sp>
      <p:sp>
        <p:nvSpPr>
          <p:cNvPr id="39" name="Text Box 63"/>
          <p:cNvSpPr txBox="1"/>
          <p:nvPr/>
        </p:nvSpPr>
        <p:spPr>
          <a:xfrm>
            <a:off x="3059832" y="3949774"/>
            <a:ext cx="1105037" cy="688256"/>
          </a:xfrm>
          <a:prstGeom prst="rect">
            <a:avLst/>
          </a:prstGeom>
          <a:noFill/>
          <a:ln w="9525">
            <a:noFill/>
          </a:ln>
        </p:spPr>
        <p:txBody>
          <a:bodyPr wrap="none" lIns="36000" tIns="36000" rIns="36000" bIns="36000">
            <a:spAutoFit/>
          </a:bodyPr>
          <a:lstStyle/>
          <a:p>
            <a:pPr algn="ctr" eaLnBrk="1" hangingPunct="1"/>
            <a:r>
              <a:rPr lang="zh-CN" altLang="en-US" sz="2000" b="1">
                <a:latin typeface="+mj-ea"/>
                <a:ea typeface="+mj-ea"/>
              </a:rPr>
              <a:t>四</a:t>
            </a:r>
            <a:r>
              <a:rPr lang="zh-CN" altLang="en-US" sz="2000" b="1" dirty="0">
                <a:latin typeface="+mj-ea"/>
                <a:ea typeface="+mj-ea"/>
              </a:rPr>
              <a:t>个角</a:t>
            </a:r>
            <a:endParaRPr lang="zh-CN" altLang="en-US" sz="2000" b="1" dirty="0">
              <a:latin typeface="+mj-ea"/>
              <a:ea typeface="+mj-ea"/>
            </a:endParaRPr>
          </a:p>
          <a:p>
            <a:pPr algn="ctr" eaLnBrk="1" hangingPunct="1"/>
            <a:r>
              <a:rPr lang="zh-CN" altLang="en-US" sz="2000" b="1" dirty="0">
                <a:latin typeface="+mj-ea"/>
                <a:ea typeface="+mj-ea"/>
              </a:rPr>
              <a:t>都是</a:t>
            </a:r>
            <a:r>
              <a:rPr lang="zh-CN" altLang="en-US" sz="2000" b="1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</a:rPr>
              <a:t>直角</a:t>
            </a:r>
            <a:endParaRPr lang="zh-CN" altLang="en-US" sz="2000" b="1" dirty="0">
              <a:solidFill>
                <a:schemeClr val="accent6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0" name="Text Box 69"/>
          <p:cNvSpPr txBox="1"/>
          <p:nvPr/>
        </p:nvSpPr>
        <p:spPr>
          <a:xfrm>
            <a:off x="4263153" y="3795886"/>
            <a:ext cx="3096666" cy="996033"/>
          </a:xfrm>
          <a:prstGeom prst="rect">
            <a:avLst/>
          </a:prstGeom>
          <a:noFill/>
          <a:ln w="9525">
            <a:noFill/>
          </a:ln>
        </p:spPr>
        <p:txBody>
          <a:bodyPr wrap="square" lIns="36000" tIns="36000" rIns="36000" bIns="36000">
            <a:spAutoFit/>
          </a:bodyPr>
          <a:lstStyle/>
          <a:p>
            <a:pPr algn="ctr" eaLnBrk="1" hangingPunct="1"/>
            <a:r>
              <a:rPr lang="zh-CN" altLang="en-US" sz="2000" b="1" dirty="0">
                <a:latin typeface="+mj-ea"/>
                <a:ea typeface="+mj-ea"/>
              </a:rPr>
              <a:t>两条对角线互相</a:t>
            </a:r>
            <a:r>
              <a:rPr lang="zh-CN" altLang="en-US" sz="2000" b="1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</a:rPr>
              <a:t>垂直</a:t>
            </a:r>
            <a:r>
              <a:rPr lang="zh-CN" altLang="en-US" sz="2000" b="1" dirty="0">
                <a:solidFill>
                  <a:srgbClr val="FF00FF"/>
                </a:solidFill>
                <a:latin typeface="+mj-ea"/>
                <a:ea typeface="+mj-ea"/>
              </a:rPr>
              <a:t>平分</a:t>
            </a:r>
            <a:r>
              <a:rPr lang="zh-CN" altLang="en-US" sz="2000" b="1">
                <a:latin typeface="+mj-ea"/>
                <a:ea typeface="+mj-ea"/>
              </a:rPr>
              <a:t>且</a:t>
            </a:r>
            <a:r>
              <a:rPr lang="zh-CN" altLang="en-US" sz="2000" b="1">
                <a:solidFill>
                  <a:srgbClr val="FF3300"/>
                </a:solidFill>
                <a:latin typeface="+mj-ea"/>
                <a:ea typeface="+mj-ea"/>
              </a:rPr>
              <a:t>相等</a:t>
            </a:r>
            <a:r>
              <a:rPr lang="zh-CN" altLang="en-US" sz="2000" b="1">
                <a:latin typeface="+mj-ea"/>
                <a:ea typeface="+mj-ea"/>
              </a:rPr>
              <a:t>，</a:t>
            </a:r>
            <a:r>
              <a:rPr lang="en-US" altLang="zh-CN" sz="2000" b="1">
                <a:latin typeface="+mj-ea"/>
                <a:ea typeface="+mj-ea"/>
              </a:rPr>
              <a:t> </a:t>
            </a:r>
            <a:r>
              <a:rPr lang="zh-CN" altLang="en-US" sz="2000" b="1" dirty="0">
                <a:latin typeface="+mj-ea"/>
                <a:ea typeface="+mj-ea"/>
              </a:rPr>
              <a:t>每条对角线</a:t>
            </a:r>
            <a:r>
              <a:rPr lang="zh-CN" altLang="en-US" sz="2000" b="1" dirty="0">
                <a:solidFill>
                  <a:srgbClr val="FF00FF"/>
                </a:solidFill>
                <a:latin typeface="+mj-ea"/>
                <a:ea typeface="+mj-ea"/>
              </a:rPr>
              <a:t>平分</a:t>
            </a:r>
            <a:r>
              <a:rPr lang="zh-CN" altLang="en-US" sz="2000" b="1" dirty="0">
                <a:latin typeface="+mj-ea"/>
                <a:ea typeface="+mj-ea"/>
              </a:rPr>
              <a:t>一组对角</a:t>
            </a:r>
            <a:endParaRPr lang="zh-CN" altLang="en-US" sz="2000" b="1" dirty="0">
              <a:latin typeface="+mj-ea"/>
              <a:ea typeface="+mj-ea"/>
            </a:endParaRPr>
          </a:p>
        </p:txBody>
      </p:sp>
      <p:sp>
        <p:nvSpPr>
          <p:cNvPr id="41" name="Text Box 75"/>
          <p:cNvSpPr txBox="1"/>
          <p:nvPr/>
        </p:nvSpPr>
        <p:spPr>
          <a:xfrm>
            <a:off x="7548244" y="3905884"/>
            <a:ext cx="1105037" cy="776037"/>
          </a:xfrm>
          <a:prstGeom prst="rect">
            <a:avLst/>
          </a:prstGeom>
          <a:noFill/>
          <a:ln w="9525">
            <a:noFill/>
          </a:ln>
        </p:spPr>
        <p:txBody>
          <a:bodyPr wrap="none" lIns="36000" tIns="36000" rIns="36000" bIns="36000">
            <a:spAutoFit/>
          </a:bodyPr>
          <a:lstStyle/>
          <a:p>
            <a:pPr algn="ctr" eaLnBrk="1" hangingPunct="1">
              <a:lnSpc>
                <a:spcPct val="120000"/>
              </a:lnSpc>
            </a:pPr>
            <a:r>
              <a:rPr lang="zh-CN" altLang="en-US" sz="2000" b="1">
                <a:latin typeface="+mj-ea"/>
                <a:ea typeface="+mj-ea"/>
              </a:rPr>
              <a:t>轴对称</a:t>
            </a:r>
            <a:endParaRPr lang="zh-CN" altLang="en-US" sz="2000" b="1" dirty="0">
              <a:latin typeface="+mj-ea"/>
              <a:ea typeface="+mj-ea"/>
            </a:endParaRPr>
          </a:p>
          <a:p>
            <a:pPr algn="ctr" eaLnBrk="1" hangingPunct="1">
              <a:lnSpc>
                <a:spcPct val="120000"/>
              </a:lnSpc>
            </a:pPr>
            <a:r>
              <a:rPr lang="zh-CN" altLang="en-US" sz="2000" b="1" dirty="0">
                <a:latin typeface="+mj-ea"/>
                <a:ea typeface="+mj-ea"/>
              </a:rPr>
              <a:t>中心对称</a:t>
            </a:r>
            <a:endParaRPr lang="zh-CN" altLang="en-US" sz="2000" b="1" dirty="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8" grpId="0"/>
      <p:bldP spid="39" grpId="0"/>
      <p:bldP spid="40" grpId="0"/>
      <p:bldP spid="4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"/>
          <p:cNvSpPr txBox="1"/>
          <p:nvPr/>
        </p:nvSpPr>
        <p:spPr>
          <a:xfrm>
            <a:off x="2286000" y="309885"/>
            <a:ext cx="4572000" cy="461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特殊四边形的常用</a:t>
            </a:r>
            <a:r>
              <a:rPr lang="zh-CN" altLang="en-US" sz="24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判定</a:t>
            </a:r>
            <a:r>
              <a:rPr lang="zh-CN" altLang="en-US" sz="2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方法</a:t>
            </a:r>
            <a:endParaRPr lang="zh-CN" altLang="en-US" sz="24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graphicFrame>
        <p:nvGraphicFramePr>
          <p:cNvPr id="26" name="Group 3"/>
          <p:cNvGraphicFramePr>
            <a:graphicFrameLocks noGrp="1"/>
          </p:cNvGraphicFramePr>
          <p:nvPr/>
        </p:nvGraphicFramePr>
        <p:xfrm>
          <a:off x="443234" y="843558"/>
          <a:ext cx="8171327" cy="4020219"/>
        </p:xfrm>
        <a:graphic>
          <a:graphicData uri="http://schemas.openxmlformats.org/drawingml/2006/table">
            <a:tbl>
              <a:tblPr/>
              <a:tblGrid>
                <a:gridCol w="863327"/>
                <a:gridCol w="7308000"/>
              </a:tblGrid>
              <a:tr h="1032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7" marB="4571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32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7" marB="4571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47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7" marB="4571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081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7" marB="4571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7" name="Text Box 23"/>
          <p:cNvSpPr txBox="1"/>
          <p:nvPr/>
        </p:nvSpPr>
        <p:spPr>
          <a:xfrm>
            <a:off x="395536" y="975320"/>
            <a:ext cx="960519" cy="707886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zh-CN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平行 </a:t>
            </a:r>
            <a:endParaRPr lang="zh-CN" altLang="en-US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 eaLnBrk="1" hangingPunct="1"/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四边形</a:t>
            </a:r>
            <a:endParaRPr lang="zh-CN" altLang="en-US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9" name="Text Box 24"/>
          <p:cNvSpPr txBox="1"/>
          <p:nvPr/>
        </p:nvSpPr>
        <p:spPr>
          <a:xfrm>
            <a:off x="1360512" y="923950"/>
            <a:ext cx="3151825" cy="40011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zh-CN" altLang="zh-CN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）两组</a:t>
            </a:r>
            <a:r>
              <a:rPr lang="zh-CN" altLang="en-US" sz="2000" b="1" dirty="0">
                <a:solidFill>
                  <a:srgbClr val="FF505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对边</a:t>
            </a: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分别平行；</a:t>
            </a:r>
            <a:endParaRPr lang="zh-CN" altLang="en-US" sz="2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0" name="Text Box 25"/>
          <p:cNvSpPr txBox="1"/>
          <p:nvPr/>
        </p:nvSpPr>
        <p:spPr>
          <a:xfrm>
            <a:off x="4067944" y="923950"/>
            <a:ext cx="3151825" cy="40011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zh-CN" altLang="zh-CN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）两组</a:t>
            </a:r>
            <a:r>
              <a:rPr lang="zh-CN" altLang="en-US" sz="2000" b="1" dirty="0">
                <a:solidFill>
                  <a:srgbClr val="FF505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对边</a:t>
            </a: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分别相等；</a:t>
            </a:r>
            <a:endParaRPr lang="zh-CN" altLang="en-US" sz="2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1" name="Text Box 29"/>
          <p:cNvSpPr txBox="1"/>
          <p:nvPr/>
        </p:nvSpPr>
        <p:spPr>
          <a:xfrm>
            <a:off x="2699792" y="1422727"/>
            <a:ext cx="3409908" cy="40011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zh-CN" altLang="zh-CN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）两条</a:t>
            </a:r>
            <a:r>
              <a:rPr lang="zh-CN" altLang="en-US" sz="20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对角线</a:t>
            </a: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互相平分；</a:t>
            </a:r>
            <a:endParaRPr lang="zh-CN" altLang="en-US" sz="2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2" name="Text Box 30"/>
          <p:cNvSpPr txBox="1"/>
          <p:nvPr/>
        </p:nvSpPr>
        <p:spPr>
          <a:xfrm>
            <a:off x="5724128" y="1422727"/>
            <a:ext cx="2893741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zh-CN" altLang="zh-CN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）两组</a:t>
            </a:r>
            <a:r>
              <a:rPr lang="zh-CN" altLang="en-US" sz="2000" b="1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对角</a:t>
            </a: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分别相等</a:t>
            </a:r>
            <a:endParaRPr lang="zh-CN" altLang="en-US" sz="2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3" name="Text Box 31"/>
          <p:cNvSpPr txBox="1"/>
          <p:nvPr/>
        </p:nvSpPr>
        <p:spPr>
          <a:xfrm>
            <a:off x="525379" y="2273895"/>
            <a:ext cx="700833" cy="40011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矩形</a:t>
            </a:r>
            <a:endParaRPr lang="zh-CN" altLang="en-US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4" name="Text Box 32"/>
          <p:cNvSpPr txBox="1"/>
          <p:nvPr/>
        </p:nvSpPr>
        <p:spPr>
          <a:xfrm>
            <a:off x="1360512" y="1918269"/>
            <a:ext cx="2893741" cy="40011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000" b="1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zh-CN" altLang="zh-CN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）有三个角是直角；</a:t>
            </a:r>
            <a:endParaRPr lang="zh-CN" altLang="en-US" sz="2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5" name="Text Box 33"/>
          <p:cNvSpPr txBox="1"/>
          <p:nvPr/>
        </p:nvSpPr>
        <p:spPr>
          <a:xfrm>
            <a:off x="4291334" y="1918269"/>
            <a:ext cx="4442242" cy="40011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zh-CN" altLang="zh-CN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）有一个角是直角的</a:t>
            </a:r>
            <a:r>
              <a:rPr lang="zh-CN" altLang="en-US" sz="2000" b="1" dirty="0">
                <a:solidFill>
                  <a:srgbClr val="FF33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平行四边形</a:t>
            </a: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；</a:t>
            </a:r>
            <a:endParaRPr lang="zh-CN" altLang="en-US" sz="2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6" name="Text Box 34"/>
          <p:cNvSpPr txBox="1"/>
          <p:nvPr/>
        </p:nvSpPr>
        <p:spPr>
          <a:xfrm>
            <a:off x="1360512" y="2417046"/>
            <a:ext cx="4248150" cy="4000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）两条对角线相等的</a:t>
            </a:r>
            <a:r>
              <a:rPr lang="zh-CN" altLang="en-US" sz="2000" b="1" dirty="0">
                <a:solidFill>
                  <a:srgbClr val="FF33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平行四边形</a:t>
            </a: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2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7" name="Text Box 35"/>
          <p:cNvSpPr txBox="1"/>
          <p:nvPr/>
        </p:nvSpPr>
        <p:spPr>
          <a:xfrm>
            <a:off x="525379" y="3207593"/>
            <a:ext cx="700833" cy="40011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菱形</a:t>
            </a:r>
            <a:endParaRPr lang="zh-CN" altLang="en-US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8" name="Text Box 36"/>
          <p:cNvSpPr txBox="1"/>
          <p:nvPr/>
        </p:nvSpPr>
        <p:spPr>
          <a:xfrm>
            <a:off x="1360512" y="2915763"/>
            <a:ext cx="2635658" cy="40011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zh-CN" altLang="zh-CN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）四条边都相等；</a:t>
            </a:r>
            <a:endParaRPr lang="zh-CN" altLang="en-US" sz="2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9" name="Text Box 37"/>
          <p:cNvSpPr txBox="1"/>
          <p:nvPr/>
        </p:nvSpPr>
        <p:spPr>
          <a:xfrm>
            <a:off x="4138934" y="2915763"/>
            <a:ext cx="4442242" cy="40011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zh-CN" altLang="zh-CN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）有一组邻边相等的</a:t>
            </a:r>
            <a:r>
              <a:rPr lang="zh-CN" altLang="en-US" sz="2000" b="1" dirty="0">
                <a:solidFill>
                  <a:srgbClr val="FF33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平行四边形</a:t>
            </a: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；</a:t>
            </a:r>
            <a:endParaRPr lang="zh-CN" altLang="en-US" sz="2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0" name="Text Box 38"/>
          <p:cNvSpPr txBox="1"/>
          <p:nvPr/>
        </p:nvSpPr>
        <p:spPr>
          <a:xfrm>
            <a:off x="1360512" y="3414540"/>
            <a:ext cx="4764087" cy="4000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zh-CN" altLang="zh-CN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两条对角线互相垂直的</a:t>
            </a:r>
            <a:r>
              <a:rPr lang="zh-CN" altLang="en-US" sz="2000" b="1" dirty="0">
                <a:solidFill>
                  <a:srgbClr val="FF33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平行四边形</a:t>
            </a:r>
            <a:endParaRPr lang="zh-CN" altLang="en-US" sz="2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1" name="Text Box 39"/>
          <p:cNvSpPr txBox="1"/>
          <p:nvPr/>
        </p:nvSpPr>
        <p:spPr>
          <a:xfrm>
            <a:off x="396370" y="4247703"/>
            <a:ext cx="958850" cy="4000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正方形</a:t>
            </a:r>
            <a:endParaRPr lang="zh-CN" altLang="en-US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2" name="Text Box 40"/>
          <p:cNvSpPr txBox="1"/>
          <p:nvPr/>
        </p:nvSpPr>
        <p:spPr>
          <a:xfrm>
            <a:off x="1360512" y="4412035"/>
            <a:ext cx="3667992" cy="40011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）有一组邻边相等的</a:t>
            </a:r>
            <a:r>
              <a:rPr lang="zh-CN" altLang="en-US" sz="2000" b="1" dirty="0">
                <a:solidFill>
                  <a:srgbClr val="FF33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矩形</a:t>
            </a: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；</a:t>
            </a:r>
            <a:endParaRPr lang="zh-CN" altLang="en-US" sz="2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3" name="Text Box 41"/>
          <p:cNvSpPr txBox="1"/>
          <p:nvPr/>
        </p:nvSpPr>
        <p:spPr>
          <a:xfrm>
            <a:off x="5053334" y="4412035"/>
            <a:ext cx="3409908" cy="40011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zh-CN" altLang="zh-CN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）有一个角是直角的</a:t>
            </a:r>
            <a:r>
              <a:rPr lang="zh-CN" altLang="en-US" sz="2000" b="1" dirty="0">
                <a:solidFill>
                  <a:srgbClr val="FF33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菱形</a:t>
            </a:r>
            <a:endParaRPr lang="zh-CN" altLang="en-US" sz="2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4" name="Text Box 45"/>
          <p:cNvSpPr txBox="1"/>
          <p:nvPr/>
        </p:nvSpPr>
        <p:spPr>
          <a:xfrm>
            <a:off x="1360512" y="1422727"/>
            <a:ext cx="167640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平行</a:t>
            </a:r>
            <a:r>
              <a:rPr lang="zh-CN" altLang="en-US" sz="2000" b="1">
                <a:latin typeface="Times New Roman" panose="02020603050405020304" pitchFamily="18" charset="0"/>
                <a:ea typeface="宋体" panose="02010600030101010101" pitchFamily="2" charset="-122"/>
              </a:rPr>
              <a:t>且相等；</a:t>
            </a:r>
            <a:endParaRPr lang="zh-CN" altLang="zh-CN" sz="2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5" name="Text Box 46"/>
          <p:cNvSpPr txBox="1"/>
          <p:nvPr/>
        </p:nvSpPr>
        <p:spPr>
          <a:xfrm>
            <a:off x="1360512" y="3913257"/>
            <a:ext cx="6595864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000" b="1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zh-CN" altLang="zh-CN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zh-CN" altLang="en-US" sz="2000" b="1" dirty="0">
                <a:ea typeface="宋体" panose="02010600030101010101" pitchFamily="2" charset="-122"/>
                <a:sym typeface="+mn-ea"/>
              </a:rPr>
              <a:t>有一组邻边相等且</a:t>
            </a: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有一个角是直角的</a:t>
            </a:r>
            <a:r>
              <a:rPr lang="zh-CN" altLang="en-US" sz="2000" b="1" dirty="0">
                <a:solidFill>
                  <a:srgbClr val="FF33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平行四边形；</a:t>
            </a:r>
            <a:endParaRPr lang="zh-CN" altLang="en-US" sz="2000" b="1" dirty="0">
              <a:solidFill>
                <a:srgbClr val="FF3399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6" name="Text Box 27"/>
          <p:cNvSpPr txBox="1"/>
          <p:nvPr/>
        </p:nvSpPr>
        <p:spPr>
          <a:xfrm>
            <a:off x="6732240" y="923950"/>
            <a:ext cx="1862138" cy="40004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zh-CN" altLang="zh-CN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）一组</a:t>
            </a:r>
            <a:r>
              <a:rPr lang="zh-CN" altLang="en-US" sz="2000" b="1" dirty="0">
                <a:solidFill>
                  <a:srgbClr val="FF505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对边</a:t>
            </a:r>
            <a:endParaRPr lang="zh-CN" altLang="en-US" sz="2000" b="1" dirty="0">
              <a:solidFill>
                <a:srgbClr val="FF505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6" grpId="0"/>
      <p:bldP spid="38" grpId="0"/>
      <p:bldP spid="39" grpId="0"/>
      <p:bldP spid="40" grpId="0"/>
      <p:bldP spid="42" grpId="0"/>
      <p:bldP spid="43" grpId="0"/>
      <p:bldP spid="4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241550" y="1376363"/>
            <a:ext cx="1790700" cy="841375"/>
            <a:chOff x="2140743" y="1377050"/>
            <a:chExt cx="1790700" cy="841375"/>
          </a:xfrm>
        </p:grpSpPr>
        <p:sp>
          <p:nvSpPr>
            <p:cNvPr id="30751" name="AutoShape 6"/>
            <p:cNvSpPr/>
            <p:nvPr/>
          </p:nvSpPr>
          <p:spPr>
            <a:xfrm>
              <a:off x="2140743" y="1377050"/>
              <a:ext cx="1790700" cy="841375"/>
            </a:xfrm>
            <a:prstGeom prst="parallelogram">
              <a:avLst>
                <a:gd name="adj" fmla="val 43244"/>
              </a:avLst>
            </a:prstGeom>
            <a:solidFill>
              <a:srgbClr val="FF93B7">
                <a:alpha val="72940"/>
              </a:srgbClr>
            </a:solidFill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sz="24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752" name="Rectangle 24"/>
            <p:cNvSpPr/>
            <p:nvPr/>
          </p:nvSpPr>
          <p:spPr>
            <a:xfrm>
              <a:off x="2521919" y="1443793"/>
              <a:ext cx="1218603" cy="70788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latin typeface="楷体" panose="02010609060101010101" pitchFamily="49" charset="-122"/>
                </a:rPr>
                <a:t>平行四</a:t>
              </a:r>
              <a:endParaRPr lang="zh-CN" altLang="en-US" sz="2000" b="1" dirty="0">
                <a:latin typeface="楷体" panose="02010609060101010101" pitchFamily="49" charset="-122"/>
              </a:endParaRPr>
            </a:p>
            <a:p>
              <a:r>
                <a:rPr lang="zh-CN" altLang="en-US" sz="2000" b="1" dirty="0">
                  <a:latin typeface="楷体" panose="02010609060101010101" pitchFamily="49" charset="-122"/>
                </a:rPr>
                <a:t> 边形 　</a:t>
              </a:r>
              <a:endParaRPr lang="zh-CN" altLang="en-US" sz="2000" b="1" dirty="0">
                <a:latin typeface="楷体" panose="02010609060101010101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075238" y="411163"/>
            <a:ext cx="1398587" cy="774700"/>
            <a:chOff x="4972844" y="411850"/>
            <a:chExt cx="1398562" cy="774700"/>
          </a:xfrm>
        </p:grpSpPr>
        <p:sp>
          <p:nvSpPr>
            <p:cNvPr id="30749" name="Rectangle 7"/>
            <p:cNvSpPr/>
            <p:nvPr/>
          </p:nvSpPr>
          <p:spPr>
            <a:xfrm>
              <a:off x="4972844" y="411850"/>
              <a:ext cx="1333500" cy="774700"/>
            </a:xfrm>
            <a:prstGeom prst="rect">
              <a:avLst/>
            </a:prstGeom>
            <a:solidFill>
              <a:srgbClr val="66CCFF"/>
            </a:solidFill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750" name="Rectangle 27"/>
            <p:cNvSpPr/>
            <p:nvPr/>
          </p:nvSpPr>
          <p:spPr>
            <a:xfrm>
              <a:off x="5236343" y="588151"/>
              <a:ext cx="1135063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2000" b="1" dirty="0">
                  <a:latin typeface="楷体" panose="02010609060101010101" pitchFamily="49" charset="-122"/>
                </a:rPr>
                <a:t>矩形 　</a:t>
              </a:r>
              <a:endParaRPr lang="zh-CN" altLang="en-US" sz="2000" b="1" dirty="0">
                <a:latin typeface="楷体" panose="02010609060101010101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916488" y="2120900"/>
            <a:ext cx="1577975" cy="917575"/>
            <a:chOff x="4815681" y="2121588"/>
            <a:chExt cx="1576388" cy="917575"/>
          </a:xfrm>
        </p:grpSpPr>
        <p:sp>
          <p:nvSpPr>
            <p:cNvPr id="30747" name="AutoShape 8"/>
            <p:cNvSpPr/>
            <p:nvPr/>
          </p:nvSpPr>
          <p:spPr>
            <a:xfrm>
              <a:off x="4815681" y="2121588"/>
              <a:ext cx="1576388" cy="917575"/>
            </a:xfrm>
            <a:prstGeom prst="diamond">
              <a:avLst/>
            </a:prstGeom>
            <a:solidFill>
              <a:srgbClr val="0000FF">
                <a:alpha val="27058"/>
              </a:srgbClr>
            </a:solidFill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748" name="Rectangle 30"/>
            <p:cNvSpPr/>
            <p:nvPr/>
          </p:nvSpPr>
          <p:spPr>
            <a:xfrm>
              <a:off x="5235665" y="2363281"/>
              <a:ext cx="1066800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2000" b="1" dirty="0">
                  <a:latin typeface="楷体" panose="02010609060101010101" pitchFamily="49" charset="-122"/>
                </a:rPr>
                <a:t>菱形 　</a:t>
              </a:r>
              <a:endParaRPr lang="zh-CN" altLang="en-US" sz="2000" b="1" dirty="0">
                <a:latin typeface="楷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466013" y="1136650"/>
            <a:ext cx="1289050" cy="1325563"/>
            <a:chOff x="7363619" y="1137338"/>
            <a:chExt cx="1289050" cy="1325563"/>
          </a:xfrm>
        </p:grpSpPr>
        <p:sp>
          <p:nvSpPr>
            <p:cNvPr id="30745" name="Rectangle 34"/>
            <p:cNvSpPr/>
            <p:nvPr/>
          </p:nvSpPr>
          <p:spPr>
            <a:xfrm>
              <a:off x="7363619" y="1137338"/>
              <a:ext cx="1289050" cy="1325563"/>
            </a:xfrm>
            <a:prstGeom prst="rect">
              <a:avLst/>
            </a:prstGeom>
            <a:solidFill>
              <a:srgbClr val="FF257D"/>
            </a:solidFill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746" name="Rectangle 35"/>
            <p:cNvSpPr/>
            <p:nvPr/>
          </p:nvSpPr>
          <p:spPr>
            <a:xfrm>
              <a:off x="7530628" y="1589540"/>
              <a:ext cx="1073026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2000" b="1" dirty="0">
                  <a:latin typeface="楷体" panose="02010609060101010101" pitchFamily="49" charset="-122"/>
                </a:rPr>
                <a:t>正方形　</a:t>
              </a:r>
              <a:endParaRPr lang="zh-CN" altLang="en-US" sz="2000" b="1" dirty="0">
                <a:latin typeface="楷体" panose="02010609060101010101" pitchFamily="49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73050" y="1187450"/>
            <a:ext cx="1614488" cy="1022350"/>
            <a:chOff x="171254" y="1187054"/>
            <a:chExt cx="1614488" cy="1022038"/>
          </a:xfrm>
        </p:grpSpPr>
        <p:sp>
          <p:nvSpPr>
            <p:cNvPr id="15" name="矩形 1"/>
            <p:cNvSpPr/>
            <p:nvPr/>
          </p:nvSpPr>
          <p:spPr>
            <a:xfrm>
              <a:off x="171254" y="1187054"/>
              <a:ext cx="1614488" cy="1022038"/>
            </a:xfrm>
            <a:custGeom>
              <a:avLst/>
              <a:gdLst>
                <a:gd name="connsiteX0" fmla="*/ 0 w 1614488"/>
                <a:gd name="connsiteY0" fmla="*/ 0 h 1050613"/>
                <a:gd name="connsiteX1" fmla="*/ 1614488 w 1614488"/>
                <a:gd name="connsiteY1" fmla="*/ 0 h 1050613"/>
                <a:gd name="connsiteX2" fmla="*/ 1614488 w 1614488"/>
                <a:gd name="connsiteY2" fmla="*/ 1050613 h 1050613"/>
                <a:gd name="connsiteX3" fmla="*/ 0 w 1614488"/>
                <a:gd name="connsiteY3" fmla="*/ 1050613 h 1050613"/>
                <a:gd name="connsiteX4" fmla="*/ 0 w 1614488"/>
                <a:gd name="connsiteY4" fmla="*/ 0 h 1050613"/>
                <a:gd name="connsiteX0-1" fmla="*/ 0 w 1614488"/>
                <a:gd name="connsiteY0-2" fmla="*/ 0 h 1050613"/>
                <a:gd name="connsiteX1-3" fmla="*/ 919163 w 1614488"/>
                <a:gd name="connsiteY1-4" fmla="*/ 19050 h 1050613"/>
                <a:gd name="connsiteX2-5" fmla="*/ 1614488 w 1614488"/>
                <a:gd name="connsiteY2-6" fmla="*/ 1050613 h 1050613"/>
                <a:gd name="connsiteX3-7" fmla="*/ 0 w 1614488"/>
                <a:gd name="connsiteY3-8" fmla="*/ 1050613 h 1050613"/>
                <a:gd name="connsiteX4-9" fmla="*/ 0 w 1614488"/>
                <a:gd name="connsiteY4-10" fmla="*/ 0 h 1050613"/>
                <a:gd name="connsiteX0-11" fmla="*/ 333375 w 1614488"/>
                <a:gd name="connsiteY0-12" fmla="*/ 285750 h 1031563"/>
                <a:gd name="connsiteX1-13" fmla="*/ 919163 w 1614488"/>
                <a:gd name="connsiteY1-14" fmla="*/ 0 h 1031563"/>
                <a:gd name="connsiteX2-15" fmla="*/ 1614488 w 1614488"/>
                <a:gd name="connsiteY2-16" fmla="*/ 1031563 h 1031563"/>
                <a:gd name="connsiteX3-17" fmla="*/ 0 w 1614488"/>
                <a:gd name="connsiteY3-18" fmla="*/ 1031563 h 1031563"/>
                <a:gd name="connsiteX4-19" fmla="*/ 333375 w 1614488"/>
                <a:gd name="connsiteY4-20" fmla="*/ 285750 h 1031563"/>
                <a:gd name="connsiteX0-21" fmla="*/ 333375 w 1614488"/>
                <a:gd name="connsiteY0-22" fmla="*/ 276225 h 1022038"/>
                <a:gd name="connsiteX1-23" fmla="*/ 1033463 w 1614488"/>
                <a:gd name="connsiteY1-24" fmla="*/ 0 h 1022038"/>
                <a:gd name="connsiteX2-25" fmla="*/ 1614488 w 1614488"/>
                <a:gd name="connsiteY2-26" fmla="*/ 1022038 h 1022038"/>
                <a:gd name="connsiteX3-27" fmla="*/ 0 w 1614488"/>
                <a:gd name="connsiteY3-28" fmla="*/ 1022038 h 1022038"/>
                <a:gd name="connsiteX4-29" fmla="*/ 333375 w 1614488"/>
                <a:gd name="connsiteY4-30" fmla="*/ 276225 h 102203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614488" h="1022038">
                  <a:moveTo>
                    <a:pt x="333375" y="276225"/>
                  </a:moveTo>
                  <a:lnTo>
                    <a:pt x="1033463" y="0"/>
                  </a:lnTo>
                  <a:lnTo>
                    <a:pt x="1614488" y="1022038"/>
                  </a:lnTo>
                  <a:lnTo>
                    <a:pt x="0" y="1022038"/>
                  </a:lnTo>
                  <a:lnTo>
                    <a:pt x="333375" y="276225"/>
                  </a:lnTo>
                  <a:close/>
                </a:path>
              </a:pathLst>
            </a:custGeom>
            <a:solidFill>
              <a:srgbClr val="FFFF6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0744" name="Rectangle 41"/>
            <p:cNvSpPr/>
            <p:nvPr/>
          </p:nvSpPr>
          <p:spPr>
            <a:xfrm>
              <a:off x="486312" y="1597713"/>
              <a:ext cx="1061156" cy="3999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2000" b="1">
                  <a:latin typeface="楷体" panose="02010609060101010101" pitchFamily="49" charset="-122"/>
                </a:rPr>
                <a:t>四边形 </a:t>
              </a:r>
              <a:endParaRPr lang="zh-CN" altLang="en-US" sz="2000" b="1" dirty="0">
                <a:latin typeface="楷体" panose="02010609060101010101" pitchFamily="49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622425" y="1133475"/>
            <a:ext cx="857250" cy="573088"/>
            <a:chOff x="1521618" y="1133816"/>
            <a:chExt cx="857250" cy="573434"/>
          </a:xfrm>
        </p:grpSpPr>
        <p:sp>
          <p:nvSpPr>
            <p:cNvPr id="30741" name="Line 52"/>
            <p:cNvSpPr/>
            <p:nvPr/>
          </p:nvSpPr>
          <p:spPr>
            <a:xfrm>
              <a:off x="1521618" y="1707250"/>
              <a:ext cx="857250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19" name="TextBox 5"/>
            <p:cNvSpPr txBox="1"/>
            <p:nvPr/>
          </p:nvSpPr>
          <p:spPr>
            <a:xfrm>
              <a:off x="1767681" y="1133816"/>
              <a:ext cx="363537" cy="56390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800" b="1" i="1" kern="1200" cap="none" spc="0" normalizeH="0" baseline="0" noProof="0" dirty="0">
                  <a:solidFill>
                    <a:srgbClr val="FF3399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a</a:t>
              </a:r>
              <a:endParaRPr kumimoji="0" lang="zh-CN" altLang="en-US" sz="2800" b="1" i="1" kern="1200" cap="none" spc="0" normalizeH="0" baseline="0" noProof="0" dirty="0">
                <a:solidFill>
                  <a:srgbClr val="FF3399"/>
                </a:solidFill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884613" y="698500"/>
            <a:ext cx="1038225" cy="1052513"/>
            <a:chOff x="3783806" y="699181"/>
            <a:chExt cx="1036638" cy="1052519"/>
          </a:xfrm>
        </p:grpSpPr>
        <p:sp>
          <p:nvSpPr>
            <p:cNvPr id="30739" name="Line 15"/>
            <p:cNvSpPr/>
            <p:nvPr/>
          </p:nvSpPr>
          <p:spPr>
            <a:xfrm flipV="1">
              <a:off x="3783806" y="703950"/>
              <a:ext cx="1036638" cy="104775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22" name="TextBox 49"/>
            <p:cNvSpPr txBox="1"/>
            <p:nvPr/>
          </p:nvSpPr>
          <p:spPr>
            <a:xfrm>
              <a:off x="4016811" y="699181"/>
              <a:ext cx="362982" cy="56356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800" b="1" i="1" kern="1200" cap="none" spc="0" normalizeH="0" baseline="0" noProof="0" dirty="0">
                  <a:solidFill>
                    <a:srgbClr val="FF3399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b</a:t>
              </a:r>
              <a:endParaRPr kumimoji="0" lang="zh-CN" altLang="en-US" sz="2800" b="1" i="1" kern="1200" cap="none" spc="0" normalizeH="0" baseline="0" noProof="0" dirty="0">
                <a:solidFill>
                  <a:srgbClr val="FF3399"/>
                </a:solidFill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884613" y="1800225"/>
            <a:ext cx="1038225" cy="777875"/>
            <a:chOff x="3783806" y="1800913"/>
            <a:chExt cx="1036638" cy="776982"/>
          </a:xfrm>
        </p:grpSpPr>
        <p:sp>
          <p:nvSpPr>
            <p:cNvPr id="30737" name="Line 16"/>
            <p:cNvSpPr/>
            <p:nvPr/>
          </p:nvSpPr>
          <p:spPr>
            <a:xfrm>
              <a:off x="3783806" y="1800913"/>
              <a:ext cx="1036638" cy="719138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25" name="TextBox 50"/>
            <p:cNvSpPr txBox="1"/>
            <p:nvPr/>
          </p:nvSpPr>
          <p:spPr>
            <a:xfrm>
              <a:off x="4026322" y="2013394"/>
              <a:ext cx="343961" cy="56450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800" b="1" i="1" kern="1200" cap="none" spc="0" normalizeH="0" baseline="0" noProof="0" dirty="0">
                  <a:solidFill>
                    <a:srgbClr val="FF3399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c</a:t>
              </a:r>
              <a:endParaRPr kumimoji="0" lang="zh-CN" altLang="en-US" sz="2800" b="1" i="1" kern="1200" cap="none" spc="0" normalizeH="0" baseline="0" noProof="0" dirty="0">
                <a:solidFill>
                  <a:srgbClr val="FF3399"/>
                </a:solidFill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408738" y="676275"/>
            <a:ext cx="981075" cy="1123950"/>
            <a:chOff x="6306344" y="676268"/>
            <a:chExt cx="981075" cy="1124645"/>
          </a:xfrm>
        </p:grpSpPr>
        <p:sp>
          <p:nvSpPr>
            <p:cNvPr id="30735" name="Line 36"/>
            <p:cNvSpPr/>
            <p:nvPr/>
          </p:nvSpPr>
          <p:spPr>
            <a:xfrm>
              <a:off x="6306344" y="754750"/>
              <a:ext cx="981075" cy="1046163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28" name="TextBox 51"/>
            <p:cNvSpPr txBox="1"/>
            <p:nvPr/>
          </p:nvSpPr>
          <p:spPr>
            <a:xfrm>
              <a:off x="6677819" y="676268"/>
              <a:ext cx="343364" cy="56460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800" b="1" i="1" kern="1200" cap="none" spc="0" normalizeH="0" baseline="0" noProof="0">
                  <a:solidFill>
                    <a:srgbClr val="FF3399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c</a:t>
              </a:r>
              <a:endParaRPr kumimoji="0" lang="zh-CN" altLang="en-US" sz="2800" b="1" i="1" kern="1200" cap="none" spc="0" normalizeH="0" baseline="0" noProof="0" dirty="0">
                <a:solidFill>
                  <a:srgbClr val="FF3399"/>
                </a:solidFill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559550" y="1800226"/>
            <a:ext cx="828675" cy="810320"/>
            <a:chOff x="6457949" y="1800913"/>
            <a:chExt cx="829469" cy="808975"/>
          </a:xfrm>
        </p:grpSpPr>
        <p:sp>
          <p:nvSpPr>
            <p:cNvPr id="30733" name="Line 37"/>
            <p:cNvSpPr/>
            <p:nvPr/>
          </p:nvSpPr>
          <p:spPr>
            <a:xfrm flipV="1">
              <a:off x="6457949" y="1800913"/>
              <a:ext cx="829469" cy="719138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31" name="TextBox 52"/>
            <p:cNvSpPr txBox="1"/>
            <p:nvPr/>
          </p:nvSpPr>
          <p:spPr>
            <a:xfrm>
              <a:off x="6767809" y="2046568"/>
              <a:ext cx="364551" cy="56332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800" b="1" i="1" kern="1200" cap="none" spc="0" normalizeH="0" baseline="0" noProof="0">
                  <a:solidFill>
                    <a:srgbClr val="FF3399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b</a:t>
              </a:r>
              <a:endParaRPr kumimoji="0" lang="zh-CN" altLang="en-US" sz="2800" b="1" i="1" kern="1200" cap="none" spc="0" normalizeH="0" baseline="0" noProof="0" dirty="0">
                <a:solidFill>
                  <a:srgbClr val="FF3399"/>
                </a:solidFill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395536" y="3593073"/>
            <a:ext cx="30134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1" strike="noStrike" kern="1200" cap="none" spc="0" normalizeH="0" baseline="0" noProof="0" dirty="0">
                <a:ln>
                  <a:noFill/>
                </a:ln>
                <a:solidFill>
                  <a:srgbClr val="FF3399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a</a:t>
            </a:r>
            <a:r>
              <a:rPr kumimoji="0" lang="en-US" altLang="zh-CN" sz="2400" b="1" i="0" strike="noStrike" kern="1200" cap="none" spc="0" normalizeH="0" baseline="0" noProof="0" dirty="0">
                <a:ln>
                  <a:noFill/>
                </a:ln>
                <a:solidFill>
                  <a:srgbClr val="FF3399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.</a:t>
            </a:r>
            <a:r>
              <a:rPr kumimoji="0" lang="zh-CN" altLang="zh-CN" sz="2400" b="1" i="0" strike="noStrike" kern="1200" cap="none" spc="0" normalizeH="0" baseline="0" noProof="0" dirty="0">
                <a:ln>
                  <a:noFill/>
                </a:ln>
                <a:solidFill>
                  <a:srgbClr val="FF3399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两组对边分别平行</a:t>
            </a:r>
            <a:endParaRPr kumimoji="0" lang="en-US" altLang="zh-CN" sz="2400" b="1" i="0" strike="noStrike" kern="1200" cap="none" spc="0" normalizeH="0" baseline="0" noProof="0" dirty="0">
              <a:ln>
                <a:noFill/>
              </a:ln>
              <a:solidFill>
                <a:srgbClr val="FF3399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565230" y="3593073"/>
            <a:ext cx="265208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400" b="1" i="1" strike="noStrike" kern="1200" cap="none" spc="0" normalizeH="0" baseline="0" noProof="0" dirty="0">
                <a:ln>
                  <a:noFill/>
                </a:ln>
                <a:solidFill>
                  <a:srgbClr val="FF3399"/>
                </a:solidFill>
                <a:effectLst/>
                <a:uLnTx/>
                <a:uFillTx/>
                <a:latin typeface="Times New Roman" panose="02020603050405020304"/>
                <a:ea typeface="楷体" panose="02010609060101010101" pitchFamily="49" charset="-122"/>
              </a:rPr>
              <a:t>b</a:t>
            </a:r>
            <a:r>
              <a:rPr kumimoji="0" lang="en-US" altLang="zh-CN" sz="2400" b="1" i="0" strike="noStrike" kern="1200" cap="none" spc="0" normalizeH="0" baseline="0" noProof="0" dirty="0">
                <a:ln>
                  <a:noFill/>
                </a:ln>
                <a:solidFill>
                  <a:srgbClr val="FF3399"/>
                </a:solidFill>
                <a:effectLst/>
                <a:uLnTx/>
                <a:uFillTx/>
                <a:latin typeface="Times New Roman" panose="02020603050405020304"/>
                <a:ea typeface="楷体" panose="02010609060101010101" pitchFamily="49" charset="-122"/>
              </a:rPr>
              <a:t>.</a:t>
            </a:r>
            <a:r>
              <a:rPr kumimoji="0" lang="zh-CN" altLang="zh-CN" sz="2400" b="1" i="0" strike="noStrike" kern="1200" cap="none" spc="0" normalizeH="0" baseline="0" noProof="0" dirty="0">
                <a:ln>
                  <a:noFill/>
                </a:ln>
                <a:solidFill>
                  <a:srgbClr val="FF3399"/>
                </a:solidFill>
                <a:effectLst/>
                <a:uLnTx/>
                <a:uFillTx/>
                <a:latin typeface="Times New Roman" panose="02020603050405020304"/>
                <a:ea typeface="楷体" panose="02010609060101010101" pitchFamily="49" charset="-122"/>
              </a:rPr>
              <a:t>有一个角</a:t>
            </a:r>
            <a:r>
              <a:rPr kumimoji="0" lang="zh-CN" altLang="zh-CN" sz="2400" b="1" i="0" strike="noStrike" kern="1200" cap="none" spc="0" normalizeH="0" baseline="0" noProof="0">
                <a:ln>
                  <a:noFill/>
                </a:ln>
                <a:solidFill>
                  <a:srgbClr val="FF3399"/>
                </a:solidFill>
                <a:effectLst/>
                <a:uLnTx/>
                <a:uFillTx/>
                <a:latin typeface="Times New Roman" panose="02020603050405020304"/>
                <a:ea typeface="楷体" panose="02010609060101010101" pitchFamily="49" charset="-122"/>
              </a:rPr>
              <a:t>是直角</a:t>
            </a:r>
            <a:endParaRPr lang="zh-CN" altLang="en-US" dirty="0">
              <a:solidFill>
                <a:srgbClr val="FF3399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373521" y="3593073"/>
            <a:ext cx="232837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400" b="1" i="1" strike="noStrike" kern="1200" cap="none" spc="0" normalizeH="0" baseline="0" noProof="0">
                <a:ln>
                  <a:noFill/>
                </a:ln>
                <a:solidFill>
                  <a:srgbClr val="FF3399"/>
                </a:solidFill>
                <a:effectLst/>
                <a:uLnTx/>
                <a:uFillTx/>
                <a:latin typeface="Times New Roman" panose="02020603050405020304"/>
                <a:ea typeface="楷体" panose="02010609060101010101" pitchFamily="49" charset="-122"/>
              </a:rPr>
              <a:t>c</a:t>
            </a:r>
            <a:r>
              <a:rPr kumimoji="0" lang="en-US" altLang="zh-CN" sz="2400" b="1" i="0" strike="noStrike" kern="1200" cap="none" spc="0" normalizeH="0" baseline="0" noProof="0">
                <a:ln>
                  <a:noFill/>
                </a:ln>
                <a:solidFill>
                  <a:srgbClr val="FF3399"/>
                </a:solidFill>
                <a:effectLst/>
                <a:uLnTx/>
                <a:uFillTx/>
                <a:latin typeface="Times New Roman" panose="02020603050405020304"/>
                <a:ea typeface="楷体" panose="02010609060101010101" pitchFamily="49" charset="-122"/>
              </a:rPr>
              <a:t>.</a:t>
            </a:r>
            <a:r>
              <a:rPr kumimoji="0" lang="zh-CN" altLang="zh-CN" sz="2400" b="1" i="0" strike="noStrike" kern="1200" cap="none" spc="0" normalizeH="0" baseline="0" noProof="0">
                <a:ln>
                  <a:noFill/>
                </a:ln>
                <a:solidFill>
                  <a:srgbClr val="FF3399"/>
                </a:solidFill>
                <a:effectLst/>
                <a:uLnTx/>
                <a:uFillTx/>
                <a:latin typeface="Times New Roman" panose="02020603050405020304"/>
                <a:ea typeface="楷体" panose="02010609060101010101" pitchFamily="49" charset="-122"/>
              </a:rPr>
              <a:t>一</a:t>
            </a:r>
            <a:r>
              <a:rPr kumimoji="0" lang="zh-CN" altLang="zh-CN" sz="2400" b="1" i="0" strike="noStrike" kern="1200" cap="none" spc="0" normalizeH="0" baseline="0" noProof="0" dirty="0">
                <a:ln>
                  <a:noFill/>
                </a:ln>
                <a:solidFill>
                  <a:srgbClr val="FF3399"/>
                </a:solidFill>
                <a:effectLst/>
                <a:uLnTx/>
                <a:uFillTx/>
                <a:latin typeface="Times New Roman" panose="02020603050405020304"/>
                <a:ea typeface="楷体" panose="02010609060101010101" pitchFamily="49" charset="-122"/>
              </a:rPr>
              <a:t>组</a:t>
            </a:r>
            <a:r>
              <a:rPr kumimoji="0" lang="zh-CN" altLang="zh-CN" sz="2400" b="1" i="0" strike="noStrike" kern="1200" cap="none" spc="0" normalizeH="0" baseline="0" noProof="0">
                <a:ln>
                  <a:noFill/>
                </a:ln>
                <a:solidFill>
                  <a:srgbClr val="FF3399"/>
                </a:solidFill>
                <a:effectLst/>
                <a:uLnTx/>
                <a:uFillTx/>
                <a:latin typeface="Times New Roman" panose="02020603050405020304"/>
                <a:ea typeface="楷体" panose="02010609060101010101" pitchFamily="49" charset="-122"/>
              </a:rPr>
              <a:t>邻边相等</a:t>
            </a:r>
            <a:endParaRPr lang="zh-CN" altLang="en-US" dirty="0">
              <a:solidFill>
                <a:srgbClr val="FF33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6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文本框 2"/>
          <p:cNvSpPr txBox="1"/>
          <p:nvPr/>
        </p:nvSpPr>
        <p:spPr>
          <a:xfrm>
            <a:off x="971550" y="627534"/>
            <a:ext cx="7056438" cy="1130246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7.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矩形、菱形、正方形是轴对称图形吗？若是，它们的对称轴是什么？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" name="Rectangle 2" descr="小网格"/>
          <p:cNvSpPr/>
          <p:nvPr/>
        </p:nvSpPr>
        <p:spPr>
          <a:xfrm>
            <a:off x="968666" y="1780381"/>
            <a:ext cx="6854251" cy="576248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>
            <a:defPPr>
              <a:defRPr lang="zh-CN"/>
            </a:defPPr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FF3399"/>
                </a:solidFill>
                <a:cs typeface="Times New Roman" panose="02020603050405020304" pitchFamily="18" charset="0"/>
              </a:rPr>
              <a:t>它们都是轴对称图形</a:t>
            </a:r>
            <a:r>
              <a:rPr lang="en-US" altLang="zh-CN" sz="2400" b="1" dirty="0">
                <a:solidFill>
                  <a:srgbClr val="FF3399"/>
                </a:solidFill>
                <a:cs typeface="Times New Roman" panose="02020603050405020304" pitchFamily="18" charset="0"/>
              </a:rPr>
              <a:t>.</a:t>
            </a:r>
            <a:endParaRPr lang="en-US" altLang="zh-CN" sz="2400" b="1" dirty="0">
              <a:solidFill>
                <a:srgbClr val="FF3399"/>
              </a:solidFill>
              <a:cs typeface="Times New Roman" panose="02020603050405020304" pitchFamily="18" charset="0"/>
            </a:endParaRPr>
          </a:p>
        </p:txBody>
      </p:sp>
      <p:sp>
        <p:nvSpPr>
          <p:cNvPr id="3" name="Rectangle 2" descr="小网格"/>
          <p:cNvSpPr/>
          <p:nvPr/>
        </p:nvSpPr>
        <p:spPr>
          <a:xfrm>
            <a:off x="971600" y="2379230"/>
            <a:ext cx="6854251" cy="576248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>
            <a:defPPr>
              <a:defRPr lang="zh-CN"/>
            </a:defPPr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cs typeface="Times New Roman" panose="02020603050405020304" pitchFamily="18" charset="0"/>
              </a:rPr>
              <a:t>过每一组对边中点的直线</a:t>
            </a:r>
            <a:r>
              <a:rPr lang="zh-CN" altLang="en-US" sz="2400" b="1" dirty="0">
                <a:solidFill>
                  <a:srgbClr val="FF3399"/>
                </a:solidFill>
                <a:cs typeface="Times New Roman" panose="02020603050405020304" pitchFamily="18" charset="0"/>
              </a:rPr>
              <a:t>是矩形的对称轴；</a:t>
            </a:r>
            <a:endParaRPr lang="en-US" altLang="zh-CN" sz="2400" b="1" dirty="0">
              <a:solidFill>
                <a:srgbClr val="0000FF"/>
              </a:solidFill>
              <a:latin typeface="+mn-lt"/>
              <a:ea typeface="+mn-ea"/>
            </a:endParaRPr>
          </a:p>
        </p:txBody>
      </p:sp>
      <p:sp>
        <p:nvSpPr>
          <p:cNvPr id="4" name="Rectangle 2" descr="小网格"/>
          <p:cNvSpPr/>
          <p:nvPr/>
        </p:nvSpPr>
        <p:spPr>
          <a:xfrm>
            <a:off x="971161" y="2957777"/>
            <a:ext cx="6854251" cy="576248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>
            <a:defPPr>
              <a:defRPr lang="zh-CN"/>
            </a:defPPr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cs typeface="Times New Roman" panose="02020603050405020304" pitchFamily="18" charset="0"/>
              </a:rPr>
              <a:t>两条对角线所在的直线</a:t>
            </a:r>
            <a:r>
              <a:rPr lang="zh-CN" altLang="en-US" sz="2400" b="1" dirty="0">
                <a:solidFill>
                  <a:srgbClr val="FF3399"/>
                </a:solidFill>
                <a:cs typeface="Times New Roman" panose="02020603050405020304" pitchFamily="18" charset="0"/>
              </a:rPr>
              <a:t>是菱形的对称轴；</a:t>
            </a:r>
            <a:endParaRPr lang="en-US" altLang="zh-CN" sz="2400" b="1" dirty="0">
              <a:solidFill>
                <a:srgbClr val="0000FF"/>
              </a:solidFill>
              <a:latin typeface="+mn-lt"/>
              <a:ea typeface="+mn-ea"/>
            </a:endParaRPr>
          </a:p>
        </p:txBody>
      </p:sp>
      <p:sp>
        <p:nvSpPr>
          <p:cNvPr id="5" name="Rectangle 2" descr="小网格"/>
          <p:cNvSpPr/>
          <p:nvPr/>
        </p:nvSpPr>
        <p:spPr>
          <a:xfrm>
            <a:off x="967199" y="3553644"/>
            <a:ext cx="6854251" cy="1130246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cs typeface="Times New Roman" panose="02020603050405020304" pitchFamily="18" charset="0"/>
              </a:rPr>
              <a:t>两条对角线所在直线，以及过每一组对边中点的直线</a:t>
            </a:r>
            <a:r>
              <a:rPr lang="zh-CN" altLang="en-US" sz="2400" b="1" dirty="0">
                <a:solidFill>
                  <a:srgbClr val="FF3399"/>
                </a:solidFill>
                <a:cs typeface="Times New Roman" panose="02020603050405020304" pitchFamily="18" charset="0"/>
              </a:rPr>
              <a:t>都是正方形的对称轴</a:t>
            </a:r>
            <a:r>
              <a:rPr lang="en-US" altLang="zh-CN" sz="2400" b="1" dirty="0">
                <a:solidFill>
                  <a:srgbClr val="FF3399"/>
                </a:solidFill>
                <a:cs typeface="Times New Roman" panose="02020603050405020304" pitchFamily="18" charset="0"/>
              </a:rPr>
              <a:t>.</a:t>
            </a:r>
            <a:endParaRPr lang="en-US" altLang="zh-CN" sz="2400" b="1" dirty="0">
              <a:solidFill>
                <a:srgbClr val="0000FF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7" name="图片 1"/>
          <p:cNvPicPr>
            <a:picLocks noChangeAspect="1"/>
          </p:cNvPicPr>
          <p:nvPr/>
        </p:nvPicPr>
        <p:blipFill>
          <a:blip r:embed="rId1"/>
          <a:srcRect l="15620" t="31876" r="14226" b="30597"/>
          <a:stretch>
            <a:fillRect/>
          </a:stretch>
        </p:blipFill>
        <p:spPr>
          <a:xfrm>
            <a:off x="-252412" y="-231775"/>
            <a:ext cx="2682875" cy="1435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77333" y="193629"/>
            <a:ext cx="2046396" cy="584775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marR="0" lvl="0" indent="0" algn="dist" defTabSz="914400" latinLnBrk="0">
              <a:lnSpc>
                <a:spcPct val="100000"/>
              </a:lnSpc>
              <a:buClrTx/>
              <a:buSzTx/>
              <a:buFontTx/>
              <a:buNone/>
              <a:defRPr sz="3200" b="1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62000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巩固复习</a:t>
            </a:r>
            <a:endParaRPr kumimoji="0" lang="zh-CN" altLang="en-US" sz="3200" b="1" i="0" u="none" strike="noStrike" kern="1200" cap="none" spc="0" normalizeH="0" baseline="0" noProof="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62000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" name="文本框 2"/>
          <p:cNvSpPr txBox="1"/>
          <p:nvPr/>
        </p:nvSpPr>
        <p:spPr>
          <a:xfrm>
            <a:off x="611560" y="849092"/>
            <a:ext cx="6697662" cy="5708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1.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作出菱形 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ABCD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关于 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C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点成中心对称的图形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16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1920" y="1383284"/>
            <a:ext cx="2706688" cy="2270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74445" y="1388046"/>
            <a:ext cx="2678113" cy="2270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" name="文本框 17"/>
          <p:cNvSpPr txBox="1"/>
          <p:nvPr/>
        </p:nvSpPr>
        <p:spPr>
          <a:xfrm>
            <a:off x="326083" y="1690627"/>
            <a:ext cx="3970337" cy="196124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rgbClr val="FF3399"/>
                </a:solidFill>
                <a:latin typeface="Times New Roman" panose="02020603050405020304" pitchFamily="18" charset="0"/>
              </a:rPr>
              <a:t>作法：（</a:t>
            </a:r>
            <a:r>
              <a:rPr lang="en-US" altLang="zh-CN" sz="2400" b="1" dirty="0">
                <a:solidFill>
                  <a:srgbClr val="FF3399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2400" b="1" dirty="0">
                <a:solidFill>
                  <a:srgbClr val="FF3399"/>
                </a:solidFill>
                <a:latin typeface="Times New Roman" panose="02020603050405020304" pitchFamily="18" charset="0"/>
              </a:rPr>
              <a:t>）延长 </a:t>
            </a:r>
            <a:r>
              <a:rPr lang="en-US" altLang="zh-CN" sz="2400" b="1" i="1" dirty="0">
                <a:solidFill>
                  <a:srgbClr val="FF3399"/>
                </a:solidFill>
                <a:latin typeface="Times New Roman" panose="02020603050405020304" pitchFamily="18" charset="0"/>
              </a:rPr>
              <a:t>DC</a:t>
            </a:r>
            <a:r>
              <a:rPr lang="zh-CN" altLang="en-US" sz="2400" b="1" dirty="0">
                <a:solidFill>
                  <a:srgbClr val="FF3399"/>
                </a:solidFill>
                <a:latin typeface="Times New Roman" panose="02020603050405020304" pitchFamily="18" charset="0"/>
              </a:rPr>
              <a:t> 到点 </a:t>
            </a:r>
            <a:r>
              <a:rPr lang="en-US" altLang="zh-CN" sz="2400" b="1" i="1">
                <a:solidFill>
                  <a:srgbClr val="FF3399"/>
                </a:solidFill>
                <a:latin typeface="Times New Roman" panose="02020603050405020304" pitchFamily="18" charset="0"/>
              </a:rPr>
              <a:t>D′</a:t>
            </a:r>
            <a:r>
              <a:rPr lang="zh-CN" altLang="en-US" sz="2400" b="1">
                <a:solidFill>
                  <a:srgbClr val="FF3399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400" b="1">
                <a:solidFill>
                  <a:srgbClr val="FF3399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400" b="1" dirty="0">
                <a:solidFill>
                  <a:srgbClr val="FF3399"/>
                </a:solidFill>
                <a:latin typeface="Times New Roman" panose="02020603050405020304" pitchFamily="18" charset="0"/>
              </a:rPr>
              <a:t>使 </a:t>
            </a:r>
            <a:r>
              <a:rPr lang="en-US" altLang="zh-CN" sz="2400" b="1" i="1" dirty="0">
                <a:solidFill>
                  <a:srgbClr val="FF3399"/>
                </a:solidFill>
                <a:latin typeface="Times New Roman" panose="02020603050405020304" pitchFamily="18" charset="0"/>
              </a:rPr>
              <a:t>D</a:t>
            </a:r>
            <a:r>
              <a:rPr lang="en-US" altLang="zh-CN" sz="2400" b="1" i="1">
                <a:solidFill>
                  <a:srgbClr val="FF3399"/>
                </a:solidFill>
                <a:latin typeface="Times New Roman" panose="02020603050405020304" pitchFamily="18" charset="0"/>
              </a:rPr>
              <a:t>′C</a:t>
            </a:r>
            <a:r>
              <a:rPr lang="zh-CN" altLang="en-US" sz="2400" b="1">
                <a:solidFill>
                  <a:srgbClr val="FF3399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>
                <a:solidFill>
                  <a:srgbClr val="FF3399"/>
                </a:solidFill>
                <a:latin typeface="Times New Roman" panose="02020603050405020304" pitchFamily="18" charset="0"/>
              </a:rPr>
              <a:t>= </a:t>
            </a:r>
            <a:r>
              <a:rPr lang="en-US" altLang="zh-CN" sz="2400" b="1" i="1">
                <a:solidFill>
                  <a:srgbClr val="FF3399"/>
                </a:solidFill>
                <a:latin typeface="Times New Roman" panose="02020603050405020304" pitchFamily="18" charset="0"/>
              </a:rPr>
              <a:t>DC </a:t>
            </a:r>
            <a:r>
              <a:rPr lang="zh-CN" altLang="en-US" sz="2400" b="1">
                <a:solidFill>
                  <a:srgbClr val="FF3399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400" b="1">
                <a:solidFill>
                  <a:srgbClr val="FF3399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400" b="1" dirty="0">
                <a:solidFill>
                  <a:srgbClr val="FF3399"/>
                </a:solidFill>
                <a:latin typeface="Times New Roman" panose="02020603050405020304" pitchFamily="18" charset="0"/>
              </a:rPr>
              <a:t>延长 </a:t>
            </a:r>
            <a:r>
              <a:rPr lang="en-US" altLang="zh-CN" sz="2400" b="1" i="1" dirty="0">
                <a:solidFill>
                  <a:srgbClr val="FF3399"/>
                </a:solidFill>
                <a:latin typeface="Times New Roman" panose="02020603050405020304" pitchFamily="18" charset="0"/>
              </a:rPr>
              <a:t>AC</a:t>
            </a:r>
            <a:r>
              <a:rPr lang="zh-CN" altLang="en-US" sz="2400" b="1" dirty="0">
                <a:solidFill>
                  <a:srgbClr val="FF3399"/>
                </a:solidFill>
                <a:latin typeface="Times New Roman" panose="02020603050405020304" pitchFamily="18" charset="0"/>
              </a:rPr>
              <a:t> 到 </a:t>
            </a:r>
            <a:r>
              <a:rPr lang="en-US" altLang="zh-CN" sz="2400" b="1" i="1">
                <a:solidFill>
                  <a:srgbClr val="FF3399"/>
                </a:solidFill>
                <a:latin typeface="Times New Roman" panose="02020603050405020304" pitchFamily="18" charset="0"/>
              </a:rPr>
              <a:t>A′ </a:t>
            </a:r>
            <a:r>
              <a:rPr lang="zh-CN" altLang="en-US" sz="2400" b="1">
                <a:solidFill>
                  <a:srgbClr val="FF3399"/>
                </a:solidFill>
                <a:latin typeface="Times New Roman" panose="02020603050405020304" pitchFamily="18" charset="0"/>
              </a:rPr>
              <a:t>使 </a:t>
            </a:r>
            <a:r>
              <a:rPr lang="en-US" altLang="zh-CN" sz="2400" b="1" i="1" dirty="0">
                <a:solidFill>
                  <a:srgbClr val="FF3399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400" b="1" i="1">
                <a:solidFill>
                  <a:srgbClr val="FF3399"/>
                </a:solidFill>
                <a:latin typeface="Times New Roman" panose="02020603050405020304" pitchFamily="18" charset="0"/>
              </a:rPr>
              <a:t>′C</a:t>
            </a:r>
            <a:r>
              <a:rPr lang="zh-CN" altLang="en-US" sz="2400" b="1" i="1">
                <a:solidFill>
                  <a:srgbClr val="FF3399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>
                <a:solidFill>
                  <a:srgbClr val="FF3399"/>
                </a:solidFill>
                <a:latin typeface="Times New Roman" panose="02020603050405020304" pitchFamily="18" charset="0"/>
              </a:rPr>
              <a:t>= </a:t>
            </a:r>
            <a:r>
              <a:rPr lang="en-US" altLang="zh-CN" sz="2400" b="1" i="1">
                <a:solidFill>
                  <a:srgbClr val="FF3399"/>
                </a:solidFill>
                <a:latin typeface="Times New Roman" panose="02020603050405020304" pitchFamily="18" charset="0"/>
              </a:rPr>
              <a:t>AC </a:t>
            </a:r>
            <a:r>
              <a:rPr lang="zh-CN" altLang="en-US" sz="2400" b="1">
                <a:solidFill>
                  <a:srgbClr val="FF3399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400" b="1">
                <a:solidFill>
                  <a:srgbClr val="FF3399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400" b="1" dirty="0">
                <a:solidFill>
                  <a:srgbClr val="FF3399"/>
                </a:solidFill>
                <a:latin typeface="Times New Roman" panose="02020603050405020304" pitchFamily="18" charset="0"/>
              </a:rPr>
              <a:t>延长 </a:t>
            </a:r>
            <a:r>
              <a:rPr lang="en-US" altLang="zh-CN" sz="2400" b="1" i="1" dirty="0">
                <a:solidFill>
                  <a:srgbClr val="FF3399"/>
                </a:solidFill>
                <a:latin typeface="Times New Roman" panose="02020603050405020304" pitchFamily="18" charset="0"/>
              </a:rPr>
              <a:t>BC</a:t>
            </a:r>
            <a:r>
              <a:rPr lang="zh-CN" altLang="en-US" sz="2400" b="1" dirty="0">
                <a:solidFill>
                  <a:srgbClr val="FF3399"/>
                </a:solidFill>
                <a:latin typeface="Times New Roman" panose="02020603050405020304" pitchFamily="18" charset="0"/>
              </a:rPr>
              <a:t> 到 </a:t>
            </a:r>
            <a:r>
              <a:rPr lang="en-US" altLang="zh-CN" sz="2400" b="1" i="1" dirty="0">
                <a:solidFill>
                  <a:srgbClr val="FF3399"/>
                </a:solidFill>
                <a:latin typeface="Times New Roman" panose="02020603050405020304" pitchFamily="18" charset="0"/>
              </a:rPr>
              <a:t>B′C</a:t>
            </a:r>
            <a:r>
              <a:rPr lang="zh-CN" altLang="en-US" sz="2400" b="1" i="1" dirty="0">
                <a:solidFill>
                  <a:srgbClr val="FF3399"/>
                </a:solidFill>
                <a:latin typeface="Times New Roman" panose="02020603050405020304" pitchFamily="18" charset="0"/>
              </a:rPr>
              <a:t>，</a:t>
            </a:r>
            <a:r>
              <a:rPr lang="zh-CN" altLang="en-US" sz="2400" b="1" dirty="0">
                <a:solidFill>
                  <a:srgbClr val="FF3399"/>
                </a:solidFill>
                <a:latin typeface="Times New Roman" panose="02020603050405020304" pitchFamily="18" charset="0"/>
              </a:rPr>
              <a:t>使</a:t>
            </a:r>
            <a:r>
              <a:rPr lang="en-US" altLang="zh-CN" sz="2400" b="1" i="1" dirty="0">
                <a:solidFill>
                  <a:srgbClr val="FF3399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400" b="1" i="1">
                <a:solidFill>
                  <a:srgbClr val="FF3399"/>
                </a:solidFill>
                <a:latin typeface="Times New Roman" panose="02020603050405020304" pitchFamily="18" charset="0"/>
              </a:rPr>
              <a:t>′C</a:t>
            </a:r>
            <a:r>
              <a:rPr lang="zh-CN" altLang="en-US" sz="2400" b="1" i="1">
                <a:solidFill>
                  <a:srgbClr val="FF3399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>
                <a:solidFill>
                  <a:srgbClr val="FF3399"/>
                </a:solidFill>
                <a:latin typeface="Times New Roman" panose="02020603050405020304" pitchFamily="18" charset="0"/>
              </a:rPr>
              <a:t>= </a:t>
            </a:r>
            <a:r>
              <a:rPr lang="en-US" altLang="zh-CN" sz="2400" b="1" i="1">
                <a:solidFill>
                  <a:srgbClr val="FF3399"/>
                </a:solidFill>
                <a:latin typeface="Times New Roman" panose="02020603050405020304" pitchFamily="18" charset="0"/>
              </a:rPr>
              <a:t>BC</a:t>
            </a:r>
            <a:r>
              <a:rPr lang="en-US" altLang="zh-CN" sz="2400" b="1">
                <a:solidFill>
                  <a:srgbClr val="FF3399"/>
                </a:solidFill>
                <a:latin typeface="Times New Roman" panose="02020603050405020304" pitchFamily="18" charset="0"/>
              </a:rPr>
              <a:t>.</a:t>
            </a:r>
            <a:endParaRPr lang="en-US" altLang="zh-CN" sz="2400" b="1" dirty="0">
              <a:solidFill>
                <a:srgbClr val="FF3399"/>
              </a:solidFill>
              <a:latin typeface="Times New Roman" panose="02020603050405020304" pitchFamily="18" charset="0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4217045" y="2521521"/>
            <a:ext cx="4319588" cy="0"/>
          </a:xfrm>
          <a:prstGeom prst="line">
            <a:avLst/>
          </a:prstGeom>
          <a:ln w="190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191442" y="3654676"/>
            <a:ext cx="8626475" cy="52084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rgbClr val="FF3399"/>
                </a:solidFill>
                <a:latin typeface="Times New Roman" panose="02020603050405020304" pitchFamily="18" charset="0"/>
              </a:rPr>
              <a:t>（</a:t>
            </a:r>
            <a:r>
              <a:rPr lang="en-US" altLang="zh-CN" sz="2400" b="1" dirty="0">
                <a:solidFill>
                  <a:srgbClr val="FF3399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400" b="1" dirty="0">
                <a:solidFill>
                  <a:srgbClr val="FF3399"/>
                </a:solidFill>
                <a:latin typeface="Times New Roman" panose="02020603050405020304" pitchFamily="18" charset="0"/>
              </a:rPr>
              <a:t>）连接 </a:t>
            </a:r>
            <a:r>
              <a:rPr lang="en-US" altLang="zh-CN" sz="2400" b="1" i="1" dirty="0">
                <a:solidFill>
                  <a:srgbClr val="FF3399"/>
                </a:solidFill>
                <a:latin typeface="Times New Roman" panose="02020603050405020304" pitchFamily="18" charset="0"/>
              </a:rPr>
              <a:t>A′B</a:t>
            </a:r>
            <a:r>
              <a:rPr lang="en-US" altLang="zh-CN" sz="2400" b="1" i="1">
                <a:solidFill>
                  <a:srgbClr val="FF3399"/>
                </a:solidFill>
                <a:latin typeface="Times New Roman" panose="02020603050405020304" pitchFamily="18" charset="0"/>
              </a:rPr>
              <a:t>′ </a:t>
            </a:r>
            <a:r>
              <a:rPr lang="zh-CN" altLang="en-US" sz="2400" b="1">
                <a:solidFill>
                  <a:srgbClr val="FF3399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400" b="1">
                <a:solidFill>
                  <a:srgbClr val="FF3399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 i="1" dirty="0">
                <a:solidFill>
                  <a:srgbClr val="FF3399"/>
                </a:solidFill>
                <a:latin typeface="Times New Roman" panose="02020603050405020304" pitchFamily="18" charset="0"/>
              </a:rPr>
              <a:t>A′D</a:t>
            </a:r>
            <a:r>
              <a:rPr lang="en-US" altLang="zh-CN" sz="2400" b="1" i="1">
                <a:solidFill>
                  <a:srgbClr val="FF3399"/>
                </a:solidFill>
                <a:latin typeface="Times New Roman" panose="02020603050405020304" pitchFamily="18" charset="0"/>
              </a:rPr>
              <a:t>′ </a:t>
            </a:r>
            <a:r>
              <a:rPr lang="zh-CN" altLang="en-US" sz="2400" b="1">
                <a:solidFill>
                  <a:srgbClr val="FF3399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400" b="1">
                <a:solidFill>
                  <a:srgbClr val="FF3399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400" b="1" dirty="0">
                <a:solidFill>
                  <a:srgbClr val="FF3399"/>
                </a:solidFill>
                <a:latin typeface="Times New Roman" panose="02020603050405020304" pitchFamily="18" charset="0"/>
              </a:rPr>
              <a:t>则菱形 </a:t>
            </a:r>
            <a:r>
              <a:rPr lang="en-US" altLang="zh-CN" sz="2400" b="1" i="1" dirty="0">
                <a:solidFill>
                  <a:srgbClr val="FF3399"/>
                </a:solidFill>
                <a:latin typeface="Times New Roman" panose="02020603050405020304" pitchFamily="18" charset="0"/>
              </a:rPr>
              <a:t>A′B′CD′ </a:t>
            </a:r>
            <a:r>
              <a:rPr lang="zh-CN" altLang="en-US" sz="2400" b="1" dirty="0">
                <a:solidFill>
                  <a:srgbClr val="FF3399"/>
                </a:solidFill>
                <a:latin typeface="Times New Roman" panose="02020603050405020304" pitchFamily="18" charset="0"/>
              </a:rPr>
              <a:t>就是所求</a:t>
            </a:r>
            <a:r>
              <a:rPr lang="zh-CN" altLang="en-US" sz="2400" b="1">
                <a:solidFill>
                  <a:srgbClr val="FF3399"/>
                </a:solidFill>
                <a:latin typeface="Times New Roman" panose="02020603050405020304" pitchFamily="18" charset="0"/>
              </a:rPr>
              <a:t>作的图形</a:t>
            </a:r>
            <a:r>
              <a:rPr lang="en-US" altLang="zh-CN" sz="2400" b="1" dirty="0">
                <a:solidFill>
                  <a:srgbClr val="FF3399"/>
                </a:solidFill>
                <a:latin typeface="Times New Roman" panose="02020603050405020304" pitchFamily="18" charset="0"/>
              </a:rPr>
              <a:t>.</a:t>
            </a:r>
            <a:endParaRPr lang="zh-CN" altLang="en-US" sz="2400" b="1" dirty="0">
              <a:solidFill>
                <a:srgbClr val="FF3399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"/>
          <p:cNvSpPr txBox="1"/>
          <p:nvPr/>
        </p:nvSpPr>
        <p:spPr>
          <a:xfrm>
            <a:off x="323528" y="139638"/>
            <a:ext cx="7272809" cy="10009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2.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设矩形的一条对角线长为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2cm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zh-CN" altLang="en-US" sz="2400" b="1">
                <a:ea typeface="黑体" panose="02010609060101010101" pitchFamily="49" charset="-122"/>
              </a:rPr>
              <a:t>在由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两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条对角线组成的对顶角中，有一组是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120°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，求矩形的周长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3528" y="1119787"/>
            <a:ext cx="7992888" cy="3817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解：如图，在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矩形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ABCD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 中，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AC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= 2 cm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，∴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AO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= 1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cm.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∵∠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BOC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= 120°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，∴∠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AOB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= 180°–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∠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BOC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= 60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°.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∵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AC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=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BD</a:t>
            </a:r>
            <a:r>
              <a:rPr lang="en-US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，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OA</a:t>
            </a:r>
            <a:r>
              <a:rPr lang="zh-CN" altLang="en-US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= 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 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AC</a:t>
            </a:r>
            <a:r>
              <a:rPr lang="en-US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，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OB</a:t>
            </a:r>
            <a:r>
              <a:rPr lang="zh-CN" altLang="en-US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= 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 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BD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∴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OA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=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OB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，∴△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AOB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是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等边三角形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.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∴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BO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=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AO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=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AB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= 1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cm.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∵∠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ABC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= 90°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，∴在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Rt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△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ABC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 中，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由勾股定理，得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BC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= 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∴矩形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ABCD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的周长为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302945" y="3866639"/>
          <a:ext cx="4413034" cy="4955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4" name="Equation" r:id="rId1" imgW="111252000" imgH="12496800" progId="Equation.DSMT4">
                  <p:embed/>
                </p:oleObj>
              </mc:Choice>
              <mc:Fallback>
                <p:oleObj name="Equation" r:id="rId1" imgW="111252000" imgH="12496800" progId="Equation.DSMT4">
                  <p:embed/>
                  <p:pic>
                    <p:nvPicPr>
                      <p:cNvPr id="0" name="对象 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302945" y="3866639"/>
                        <a:ext cx="4413034" cy="49559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627071" y="4319397"/>
          <a:ext cx="5183673" cy="5769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5" name="Equation" r:id="rId3" imgW="136855200" imgH="15240000" progId="Equation.DSMT4">
                  <p:embed/>
                </p:oleObj>
              </mc:Choice>
              <mc:Fallback>
                <p:oleObj name="Equation" r:id="rId3" imgW="136855200" imgH="15240000" progId="Equation.DSMT4">
                  <p:embed/>
                  <p:pic>
                    <p:nvPicPr>
                      <p:cNvPr id="0" name="对象 1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627071" y="4319397"/>
                        <a:ext cx="5183673" cy="57698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3033593" y="2001294"/>
          <a:ext cx="230727" cy="6578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6" name="Equation" r:id="rId5" imgW="6096000" imgH="17373600" progId="Equation.DSMT4">
                  <p:embed/>
                </p:oleObj>
              </mc:Choice>
              <mc:Fallback>
                <p:oleObj name="Equation" r:id="rId5" imgW="6096000" imgH="17373600" progId="Equation.DSMT4">
                  <p:embed/>
                  <p:pic>
                    <p:nvPicPr>
                      <p:cNvPr id="0" name="对象 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033593" y="2001294"/>
                        <a:ext cx="230727" cy="65781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4799561" y="1992650"/>
          <a:ext cx="230727" cy="6578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7" name="Equation" r:id="rId7" imgW="6096000" imgH="17373600" progId="Equation.DSMT4">
                  <p:embed/>
                </p:oleObj>
              </mc:Choice>
              <mc:Fallback>
                <p:oleObj name="Equation" r:id="rId7" imgW="6096000" imgH="17373600" progId="Equation.DSMT4">
                  <p:embed/>
                  <p:pic>
                    <p:nvPicPr>
                      <p:cNvPr id="0" name="对象 1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799561" y="1992650"/>
                        <a:ext cx="230727" cy="65781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图片 7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35878" y="2028676"/>
            <a:ext cx="2413318" cy="16833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"/>
          <p:cNvSpPr txBox="1"/>
          <p:nvPr/>
        </p:nvSpPr>
        <p:spPr>
          <a:xfrm>
            <a:off x="323851" y="123478"/>
            <a:ext cx="7128470" cy="10009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3. 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如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图，两个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边长为 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2 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的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正方形重叠在一起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400" b="1" i="1">
                <a:latin typeface="Times New Roman" panose="02020603050405020304" pitchFamily="18" charset="0"/>
                <a:ea typeface="黑体" panose="02010609060101010101" pitchFamily="49" charset="-122"/>
              </a:rPr>
              <a:t>O 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是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其中一个正方形的中心，求阴影部分的面积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EBF4EB"/>
              </a:clrFrom>
              <a:clrTo>
                <a:srgbClr val="EBF4EB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27763" y="2285444"/>
            <a:ext cx="2427287" cy="16430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323850" y="1066165"/>
            <a:ext cx="8508365" cy="340163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rgbClr val="FF0000"/>
                </a:solidFill>
              </a:rPr>
              <a:t>解：如</a:t>
            </a:r>
            <a:r>
              <a:rPr lang="zh-CN" altLang="en-US" sz="2400" b="1" dirty="0">
                <a:solidFill>
                  <a:srgbClr val="FF0000"/>
                </a:solidFill>
              </a:rPr>
              <a:t>图</a:t>
            </a:r>
            <a:r>
              <a:rPr lang="zh-CN" altLang="en-US" sz="2400" b="1">
                <a:solidFill>
                  <a:srgbClr val="FF0000"/>
                </a:solidFill>
              </a:rPr>
              <a:t>所示，连接 </a:t>
            </a:r>
            <a:r>
              <a:rPr lang="en-US" altLang="zh-CN" sz="2400" b="1" i="1">
                <a:solidFill>
                  <a:srgbClr val="FF0000"/>
                </a:solidFill>
              </a:rPr>
              <a:t>AC</a:t>
            </a:r>
            <a:r>
              <a:rPr lang="zh-CN" altLang="en-US" sz="2400" b="1">
                <a:solidFill>
                  <a:srgbClr val="FF0000"/>
                </a:solidFill>
              </a:rPr>
              <a:t>，</a:t>
            </a:r>
            <a:r>
              <a:rPr lang="en-US" altLang="zh-CN" sz="2400" b="1" i="1">
                <a:solidFill>
                  <a:srgbClr val="FF0000"/>
                </a:solidFill>
              </a:rPr>
              <a:t>BD</a:t>
            </a:r>
            <a:r>
              <a:rPr lang="zh-CN" altLang="en-US" sz="2400" b="1">
                <a:solidFill>
                  <a:srgbClr val="FF0000"/>
                </a:solidFill>
              </a:rPr>
              <a:t> 交</a:t>
            </a:r>
            <a:r>
              <a:rPr lang="zh-CN" altLang="en-US" sz="2400" b="1" dirty="0">
                <a:solidFill>
                  <a:srgbClr val="FF0000"/>
                </a:solidFill>
              </a:rPr>
              <a:t>于点 </a:t>
            </a:r>
            <a:r>
              <a:rPr lang="en-US" altLang="zh-CN" sz="2400" b="1" i="1" dirty="0">
                <a:solidFill>
                  <a:srgbClr val="FF0000"/>
                </a:solidFill>
              </a:rPr>
              <a:t>O</a:t>
            </a:r>
            <a:r>
              <a:rPr lang="en-US" altLang="zh-CN" sz="2400" b="1">
                <a:solidFill>
                  <a:srgbClr val="FF0000"/>
                </a:solidFill>
              </a:rPr>
              <a:t>. </a:t>
            </a:r>
            <a:r>
              <a:rPr lang="zh-CN" altLang="en-US" sz="2400" b="1">
                <a:solidFill>
                  <a:srgbClr val="FF0000"/>
                </a:solidFill>
              </a:rPr>
              <a:t>在</a:t>
            </a:r>
            <a:r>
              <a:rPr lang="zh-CN" altLang="en-US" sz="2400" b="1" dirty="0">
                <a:solidFill>
                  <a:srgbClr val="FF0000"/>
                </a:solidFill>
              </a:rPr>
              <a:t>正方形 </a:t>
            </a:r>
            <a:r>
              <a:rPr lang="en-US" altLang="zh-CN" sz="2400" b="1" i="1">
                <a:solidFill>
                  <a:srgbClr val="FF0000"/>
                </a:solidFill>
              </a:rPr>
              <a:t>ABCD</a:t>
            </a:r>
            <a:r>
              <a:rPr lang="zh-CN" altLang="en-US" sz="2400" b="1">
                <a:solidFill>
                  <a:srgbClr val="FF0000"/>
                </a:solidFill>
              </a:rPr>
              <a:t> 中</a:t>
            </a:r>
            <a:r>
              <a:rPr lang="en-US" altLang="en-US" sz="2400" b="1">
                <a:solidFill>
                  <a:srgbClr val="FF0000"/>
                </a:solidFill>
              </a:rPr>
              <a:t>，</a:t>
            </a:r>
            <a:endParaRPr lang="en-US" altLang="en-US" sz="2400" b="1">
              <a:solidFill>
                <a:srgbClr val="FF0000"/>
              </a:solidFill>
            </a:endParaRPr>
          </a:p>
          <a:p>
            <a:pPr>
              <a:lnSpc>
                <a:spcPct val="130000"/>
              </a:lnSpc>
            </a:pPr>
            <a:r>
              <a:rPr lang="en-US" altLang="zh-CN" sz="2400" b="1">
                <a:solidFill>
                  <a:srgbClr val="FF0000"/>
                </a:solidFill>
              </a:rPr>
              <a:t>∵∠</a:t>
            </a:r>
            <a:r>
              <a:rPr lang="en-US" altLang="zh-CN" sz="2400" b="1" i="1">
                <a:solidFill>
                  <a:srgbClr val="FF0000"/>
                </a:solidFill>
              </a:rPr>
              <a:t>DOC</a:t>
            </a:r>
            <a:r>
              <a:rPr lang="zh-CN" altLang="en-US" sz="2400" b="1" i="1">
                <a:solidFill>
                  <a:srgbClr val="FF0000"/>
                </a:solidFill>
              </a:rPr>
              <a:t> </a:t>
            </a:r>
            <a:r>
              <a:rPr lang="en-US" altLang="zh-CN" sz="2400" b="1">
                <a:solidFill>
                  <a:srgbClr val="FF0000"/>
                </a:solidFill>
              </a:rPr>
              <a:t>= 90°</a:t>
            </a:r>
            <a:r>
              <a:rPr lang="en-US" altLang="en-US" sz="2400" b="1">
                <a:solidFill>
                  <a:srgbClr val="FF0000"/>
                </a:solidFill>
              </a:rPr>
              <a:t>， ∴∠</a:t>
            </a:r>
            <a:r>
              <a:rPr lang="en-US" altLang="zh-CN" sz="2400" b="1" i="1">
                <a:solidFill>
                  <a:srgbClr val="FF0000"/>
                </a:solidFill>
              </a:rPr>
              <a:t>COF</a:t>
            </a:r>
            <a:r>
              <a:rPr lang="zh-CN" altLang="en-US" sz="2400" b="1">
                <a:solidFill>
                  <a:srgbClr val="FF0000"/>
                </a:solidFill>
              </a:rPr>
              <a:t> </a:t>
            </a:r>
            <a:r>
              <a:rPr lang="en-US" altLang="zh-CN" sz="2400" b="1">
                <a:solidFill>
                  <a:srgbClr val="FF0000"/>
                </a:solidFill>
              </a:rPr>
              <a:t>+∠</a:t>
            </a:r>
            <a:r>
              <a:rPr lang="en-US" altLang="zh-CN" sz="2400" b="1" i="1">
                <a:solidFill>
                  <a:srgbClr val="FF0000"/>
                </a:solidFill>
              </a:rPr>
              <a:t>DOF</a:t>
            </a:r>
            <a:r>
              <a:rPr lang="zh-CN" altLang="en-US" sz="2400" b="1">
                <a:solidFill>
                  <a:srgbClr val="FF0000"/>
                </a:solidFill>
              </a:rPr>
              <a:t> </a:t>
            </a:r>
            <a:r>
              <a:rPr lang="en-US" altLang="zh-CN" sz="2400" b="1">
                <a:solidFill>
                  <a:srgbClr val="FF0000"/>
                </a:solidFill>
              </a:rPr>
              <a:t>= 90°.</a:t>
            </a:r>
            <a:endParaRPr lang="en-US" altLang="zh-CN" sz="2400" b="1">
              <a:solidFill>
                <a:srgbClr val="FF0000"/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rgbClr val="FF0000"/>
                </a:solidFill>
              </a:rPr>
              <a:t>在正方形 </a:t>
            </a:r>
            <a:r>
              <a:rPr lang="en-US" altLang="zh-CN" sz="2400" b="1" i="1">
                <a:solidFill>
                  <a:srgbClr val="FF0000"/>
                </a:solidFill>
              </a:rPr>
              <a:t>A′OC′D′ </a:t>
            </a:r>
            <a:r>
              <a:rPr lang="zh-CN" altLang="en-US" sz="2400" b="1">
                <a:solidFill>
                  <a:srgbClr val="FF0000"/>
                </a:solidFill>
              </a:rPr>
              <a:t>中</a:t>
            </a:r>
            <a:r>
              <a:rPr lang="en-US" altLang="en-US" sz="2400" b="1">
                <a:solidFill>
                  <a:srgbClr val="FF0000"/>
                </a:solidFill>
              </a:rPr>
              <a:t>，</a:t>
            </a:r>
            <a:r>
              <a:rPr lang="en-US" altLang="zh-CN" sz="2400" b="1">
                <a:solidFill>
                  <a:srgbClr val="FF0000"/>
                </a:solidFill>
              </a:rPr>
              <a:t>∠</a:t>
            </a:r>
            <a:r>
              <a:rPr lang="en-US" altLang="zh-CN" sz="2400" b="1" i="1">
                <a:solidFill>
                  <a:srgbClr val="FF0000"/>
                </a:solidFill>
              </a:rPr>
              <a:t>A′OC′ </a:t>
            </a:r>
            <a:r>
              <a:rPr lang="en-US" altLang="zh-CN" sz="2400" b="1">
                <a:solidFill>
                  <a:srgbClr val="FF0000"/>
                </a:solidFill>
              </a:rPr>
              <a:t>= 90°</a:t>
            </a:r>
            <a:r>
              <a:rPr lang="en-US" altLang="en-US" sz="2400" b="1">
                <a:solidFill>
                  <a:srgbClr val="FF0000"/>
                </a:solidFill>
              </a:rPr>
              <a:t>，</a:t>
            </a:r>
            <a:endParaRPr lang="en-US" altLang="en-US" sz="2400" b="1">
              <a:solidFill>
                <a:srgbClr val="FF0000"/>
              </a:solidFill>
            </a:endParaRPr>
          </a:p>
          <a:p>
            <a:pPr>
              <a:lnSpc>
                <a:spcPct val="130000"/>
              </a:lnSpc>
            </a:pPr>
            <a:r>
              <a:rPr lang="en-US" altLang="zh-CN" sz="2400" b="1">
                <a:solidFill>
                  <a:srgbClr val="FF0000"/>
                </a:solidFill>
              </a:rPr>
              <a:t>∴ ∠</a:t>
            </a:r>
            <a:r>
              <a:rPr lang="en-US" altLang="zh-CN" sz="2400" b="1" i="1">
                <a:solidFill>
                  <a:srgbClr val="FF0000"/>
                </a:solidFill>
              </a:rPr>
              <a:t>DOE </a:t>
            </a:r>
            <a:r>
              <a:rPr lang="en-US" altLang="zh-CN" sz="2400" b="1">
                <a:solidFill>
                  <a:srgbClr val="FF0000"/>
                </a:solidFill>
              </a:rPr>
              <a:t>+</a:t>
            </a:r>
            <a:r>
              <a:rPr lang="zh-CN" altLang="en-US" sz="2400" b="1">
                <a:solidFill>
                  <a:srgbClr val="FF0000"/>
                </a:solidFill>
              </a:rPr>
              <a:t>∠</a:t>
            </a:r>
            <a:r>
              <a:rPr lang="en-US" altLang="zh-CN" sz="2400" b="1" i="1">
                <a:solidFill>
                  <a:srgbClr val="FF0000"/>
                </a:solidFill>
              </a:rPr>
              <a:t>DOF</a:t>
            </a:r>
            <a:r>
              <a:rPr lang="zh-CN" altLang="en-US" sz="2400" b="1">
                <a:solidFill>
                  <a:srgbClr val="FF0000"/>
                </a:solidFill>
              </a:rPr>
              <a:t> </a:t>
            </a:r>
            <a:r>
              <a:rPr lang="en-US" altLang="zh-CN" sz="2400" b="1">
                <a:solidFill>
                  <a:srgbClr val="FF0000"/>
                </a:solidFill>
              </a:rPr>
              <a:t>= 90</a:t>
            </a:r>
            <a:r>
              <a:rPr lang="en-US" altLang="zh-CN" sz="2400" b="1" dirty="0">
                <a:solidFill>
                  <a:srgbClr val="FF0000"/>
                </a:solidFill>
              </a:rPr>
              <a:t>°.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30000"/>
              </a:lnSpc>
            </a:pPr>
            <a:r>
              <a:rPr lang="en-US" altLang="zh-CN" sz="2400" b="1" dirty="0">
                <a:solidFill>
                  <a:srgbClr val="FF0000"/>
                </a:solidFill>
              </a:rPr>
              <a:t>∴ </a:t>
            </a:r>
            <a:r>
              <a:rPr lang="en-US" altLang="zh-CN" sz="2400" b="1">
                <a:solidFill>
                  <a:srgbClr val="FF0000"/>
                </a:solidFill>
              </a:rPr>
              <a:t>∠</a:t>
            </a:r>
            <a:r>
              <a:rPr lang="en-US" altLang="zh-CN" sz="2400" b="1" i="1">
                <a:solidFill>
                  <a:srgbClr val="FF0000"/>
                </a:solidFill>
              </a:rPr>
              <a:t>COF</a:t>
            </a:r>
            <a:r>
              <a:rPr lang="zh-CN" altLang="en-US" sz="2400" b="1" i="1">
                <a:solidFill>
                  <a:srgbClr val="FF0000"/>
                </a:solidFill>
              </a:rPr>
              <a:t> </a:t>
            </a:r>
            <a:r>
              <a:rPr lang="en-US" altLang="zh-CN" sz="2400" b="1">
                <a:solidFill>
                  <a:srgbClr val="FF0000"/>
                </a:solidFill>
              </a:rPr>
              <a:t>=</a:t>
            </a:r>
            <a:r>
              <a:rPr lang="zh-CN" altLang="en-US" sz="2400" b="1">
                <a:solidFill>
                  <a:srgbClr val="FF0000"/>
                </a:solidFill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</a:rPr>
              <a:t>DOE</a:t>
            </a:r>
            <a:r>
              <a:rPr lang="en-US" altLang="zh-CN" sz="2400" b="1" dirty="0">
                <a:solidFill>
                  <a:srgbClr val="FF0000"/>
                </a:solidFill>
              </a:rPr>
              <a:t>. 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rgbClr val="FF0000"/>
                </a:solidFill>
              </a:rPr>
              <a:t>又∠</a:t>
            </a:r>
            <a:r>
              <a:rPr lang="en-US" altLang="zh-CN" sz="2400" b="1" i="1">
                <a:solidFill>
                  <a:srgbClr val="FF0000"/>
                </a:solidFill>
              </a:rPr>
              <a:t>OCF</a:t>
            </a:r>
            <a:r>
              <a:rPr lang="zh-CN" altLang="en-US" sz="2400" b="1">
                <a:solidFill>
                  <a:srgbClr val="FF0000"/>
                </a:solidFill>
              </a:rPr>
              <a:t> </a:t>
            </a:r>
            <a:r>
              <a:rPr lang="en-US" altLang="zh-CN" sz="2400" b="1">
                <a:solidFill>
                  <a:srgbClr val="FF0000"/>
                </a:solidFill>
              </a:rPr>
              <a:t>=</a:t>
            </a:r>
            <a:r>
              <a:rPr lang="zh-CN" altLang="en-US" sz="2400" b="1">
                <a:solidFill>
                  <a:srgbClr val="FF0000"/>
                </a:solidFill>
              </a:rPr>
              <a:t>∠</a:t>
            </a:r>
            <a:r>
              <a:rPr lang="en-US" altLang="zh-CN" sz="2400" b="1" i="1">
                <a:solidFill>
                  <a:srgbClr val="FF0000"/>
                </a:solidFill>
              </a:rPr>
              <a:t>ODE</a:t>
            </a:r>
            <a:r>
              <a:rPr lang="zh-CN" altLang="en-US" sz="2400" b="1">
                <a:solidFill>
                  <a:srgbClr val="FF0000"/>
                </a:solidFill>
              </a:rPr>
              <a:t> </a:t>
            </a:r>
            <a:r>
              <a:rPr lang="en-US" altLang="zh-CN" sz="2400" b="1">
                <a:solidFill>
                  <a:srgbClr val="FF0000"/>
                </a:solidFill>
              </a:rPr>
              <a:t>= 45°</a:t>
            </a:r>
            <a:r>
              <a:rPr lang="en-US" altLang="en-US" sz="2400" b="1">
                <a:solidFill>
                  <a:srgbClr val="FF0000"/>
                </a:solidFill>
              </a:rPr>
              <a:t>，</a:t>
            </a:r>
            <a:r>
              <a:rPr lang="en-US" altLang="zh-CN" sz="2400" b="1" i="1">
                <a:solidFill>
                  <a:srgbClr val="FF0000"/>
                </a:solidFill>
              </a:rPr>
              <a:t>OC</a:t>
            </a:r>
            <a:r>
              <a:rPr lang="zh-CN" altLang="en-US" sz="2400" b="1">
                <a:solidFill>
                  <a:srgbClr val="FF0000"/>
                </a:solidFill>
              </a:rPr>
              <a:t> </a:t>
            </a:r>
            <a:r>
              <a:rPr lang="en-US" altLang="zh-CN" sz="2400" b="1">
                <a:solidFill>
                  <a:srgbClr val="FF0000"/>
                </a:solidFill>
              </a:rPr>
              <a:t>= </a:t>
            </a:r>
            <a:r>
              <a:rPr lang="en-US" altLang="zh-CN" sz="2400" b="1" i="1">
                <a:solidFill>
                  <a:srgbClr val="FF0000"/>
                </a:solidFill>
              </a:rPr>
              <a:t>OD</a:t>
            </a:r>
            <a:r>
              <a:rPr lang="zh-CN" altLang="en-US" sz="2400" b="1">
                <a:solidFill>
                  <a:srgbClr val="FF0000"/>
                </a:solidFill>
              </a:rPr>
              <a:t>，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30000"/>
              </a:lnSpc>
            </a:pPr>
            <a:r>
              <a:rPr lang="en-US" altLang="zh-CN" sz="2400" b="1" dirty="0">
                <a:solidFill>
                  <a:srgbClr val="FF0000"/>
                </a:solidFill>
              </a:rPr>
              <a:t>∴ △</a:t>
            </a:r>
            <a:r>
              <a:rPr lang="en-US" altLang="zh-CN" sz="2400" b="1" i="1" dirty="0">
                <a:solidFill>
                  <a:srgbClr val="FF0000"/>
                </a:solidFill>
              </a:rPr>
              <a:t>OCF</a:t>
            </a:r>
            <a:r>
              <a:rPr lang="en-US" altLang="zh-CN" sz="2400" b="1" dirty="0">
                <a:solidFill>
                  <a:srgbClr val="FF0000"/>
                </a:solidFill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≌</a:t>
            </a:r>
            <a:r>
              <a:rPr lang="en-US" altLang="zh-CN" sz="2400" b="1" dirty="0">
                <a:solidFill>
                  <a:srgbClr val="FF0000"/>
                </a:solidFill>
              </a:rPr>
              <a:t>△</a:t>
            </a:r>
            <a:r>
              <a:rPr lang="en-US" altLang="zh-CN" sz="2400" b="1" i="1" dirty="0">
                <a:solidFill>
                  <a:srgbClr val="FF0000"/>
                </a:solidFill>
              </a:rPr>
              <a:t>ODE</a:t>
            </a:r>
            <a:r>
              <a:rPr lang="en-US" altLang="zh-CN" sz="2400" b="1" dirty="0">
                <a:solidFill>
                  <a:srgbClr val="FF0000"/>
                </a:solidFill>
              </a:rPr>
              <a:t> (</a:t>
            </a:r>
            <a:r>
              <a:rPr lang="en-US" altLang="zh-CN" sz="2400" b="1">
                <a:solidFill>
                  <a:srgbClr val="FF0000"/>
                </a:solidFill>
              </a:rPr>
              <a:t>ASA)</a:t>
            </a:r>
            <a:r>
              <a:rPr lang="zh-CN" altLang="en-US" sz="2400" b="1">
                <a:solidFill>
                  <a:srgbClr val="FF0000"/>
                </a:solidFill>
              </a:rPr>
              <a:t>，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467544" y="4477710"/>
          <a:ext cx="8013600" cy="4060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1" name="Equation" r:id="rId2" imgW="192328800" imgH="9753600" progId="Equation.DSMT4">
                  <p:embed/>
                </p:oleObj>
              </mc:Choice>
              <mc:Fallback>
                <p:oleObj name="Equation" r:id="rId2" imgW="192328800" imgH="9753600" progId="Equation.DSMT4">
                  <p:embed/>
                  <p:pic>
                    <p:nvPicPr>
                      <p:cNvPr id="0" name="对象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67544" y="4477710"/>
                        <a:ext cx="8013600" cy="40608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69978" y="2040969"/>
            <a:ext cx="2662237" cy="21320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"/>
          <p:cNvSpPr txBox="1"/>
          <p:nvPr/>
        </p:nvSpPr>
        <p:spPr>
          <a:xfrm>
            <a:off x="323528" y="483518"/>
            <a:ext cx="4680521" cy="52084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4. </a:t>
            </a:r>
            <a:r>
              <a:rPr lang="zh-CN" altLang="en-US" sz="2400" b="1">
                <a:ea typeface="黑体" panose="02010609060101010101" pitchFamily="49" charset="-122"/>
              </a:rPr>
              <a:t>准备</a:t>
            </a:r>
            <a:r>
              <a:rPr lang="zh-CN" altLang="en-US" sz="2400" b="1" dirty="0">
                <a:ea typeface="黑体" panose="02010609060101010101" pitchFamily="49" charset="-122"/>
              </a:rPr>
              <a:t>一</a:t>
            </a:r>
            <a:r>
              <a:rPr lang="zh-CN" altLang="en-US" sz="2400" b="1">
                <a:ea typeface="黑体" panose="02010609060101010101" pitchFamily="49" charset="-122"/>
              </a:rPr>
              <a:t>张</a:t>
            </a:r>
            <a:r>
              <a:rPr lang="en-US" altLang="zh-CN" sz="2400" b="1">
                <a:ea typeface="黑体" panose="02010609060101010101" pitchFamily="49" charset="-122"/>
              </a:rPr>
              <a:t>A4</a:t>
            </a:r>
            <a:r>
              <a:rPr lang="zh-CN" altLang="en-US" sz="2400" b="1">
                <a:ea typeface="黑体" panose="02010609060101010101" pitchFamily="49" charset="-122"/>
              </a:rPr>
              <a:t>纸，按下</a:t>
            </a:r>
            <a:r>
              <a:rPr lang="zh-CN" altLang="en-US" sz="2400" b="1" dirty="0">
                <a:ea typeface="黑体" panose="02010609060101010101" pitchFamily="49" charset="-122"/>
              </a:rPr>
              <a:t>图操作：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" name="文本框 2"/>
          <p:cNvSpPr txBox="1"/>
          <p:nvPr/>
        </p:nvSpPr>
        <p:spPr>
          <a:xfrm>
            <a:off x="435268" y="4083918"/>
            <a:ext cx="7881148" cy="52084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ea typeface="黑体" panose="02010609060101010101" pitchFamily="49" charset="-122"/>
              </a:rPr>
              <a:t>你能说出按上述步骤可以折出一个等边三角形的道理吗？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23528" y="1203598"/>
            <a:ext cx="8397288" cy="2810368"/>
            <a:chOff x="495520" y="1485925"/>
            <a:chExt cx="8397288" cy="2810368"/>
          </a:xfrm>
        </p:grpSpPr>
        <p:sp>
          <p:nvSpPr>
            <p:cNvPr id="8" name="文本框 2"/>
            <p:cNvSpPr txBox="1"/>
            <p:nvPr/>
          </p:nvSpPr>
          <p:spPr>
            <a:xfrm>
              <a:off x="495520" y="3070576"/>
              <a:ext cx="2347959" cy="8495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b="1" dirty="0">
                  <a:latin typeface="+mn-lt"/>
                  <a:ea typeface="+mj-ea"/>
                </a:rPr>
                <a:t>（</a:t>
              </a:r>
              <a:r>
                <a:rPr lang="en-US" altLang="zh-CN" sz="2000" b="1" dirty="0">
                  <a:latin typeface="+mn-lt"/>
                  <a:ea typeface="+mj-ea"/>
                </a:rPr>
                <a:t>1</a:t>
              </a:r>
              <a:r>
                <a:rPr lang="zh-CN" altLang="en-US" sz="2000" b="1" dirty="0">
                  <a:latin typeface="+mn-lt"/>
                  <a:ea typeface="+mj-ea"/>
                </a:rPr>
                <a:t>）把矩形</a:t>
              </a:r>
              <a:r>
                <a:rPr lang="en-US" altLang="zh-CN" sz="2000" b="1" i="1" dirty="0">
                  <a:latin typeface="+mn-lt"/>
                  <a:ea typeface="+mj-ea"/>
                </a:rPr>
                <a:t>ABCD</a:t>
              </a:r>
              <a:r>
                <a:rPr lang="zh-CN" altLang="en-US" sz="2000" b="1" dirty="0">
                  <a:latin typeface="+mn-lt"/>
                  <a:ea typeface="+mj-ea"/>
                </a:rPr>
                <a:t>对折，得折痕</a:t>
              </a:r>
              <a:r>
                <a:rPr lang="en-US" altLang="zh-CN" sz="2000" b="1" i="1" dirty="0">
                  <a:latin typeface="+mn-lt"/>
                  <a:ea typeface="+mj-ea"/>
                </a:rPr>
                <a:t>MN</a:t>
              </a:r>
              <a:r>
                <a:rPr lang="en-US" altLang="zh-CN" sz="2000" b="1" dirty="0">
                  <a:latin typeface="+mn-lt"/>
                  <a:ea typeface="+mj-ea"/>
                </a:rPr>
                <a:t>.</a:t>
              </a:r>
              <a:endParaRPr lang="zh-CN" altLang="en-US" sz="2000" b="1" dirty="0">
                <a:latin typeface="+mn-lt"/>
                <a:ea typeface="+mj-ea"/>
              </a:endParaRPr>
            </a:p>
          </p:txBody>
        </p:sp>
        <p:sp>
          <p:nvSpPr>
            <p:cNvPr id="9" name="文本框 2"/>
            <p:cNvSpPr txBox="1"/>
            <p:nvPr/>
          </p:nvSpPr>
          <p:spPr>
            <a:xfrm>
              <a:off x="3419872" y="3057223"/>
              <a:ext cx="2474254" cy="8495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b="1" dirty="0">
                  <a:latin typeface="+mn-lt"/>
                  <a:ea typeface="+mj-ea"/>
                </a:rPr>
                <a:t>（</a:t>
              </a:r>
              <a:r>
                <a:rPr lang="en-US" altLang="zh-CN" sz="2000" b="1" dirty="0">
                  <a:latin typeface="+mn-lt"/>
                  <a:ea typeface="+mj-ea"/>
                </a:rPr>
                <a:t>2</a:t>
              </a:r>
              <a:r>
                <a:rPr lang="zh-CN" altLang="en-US" sz="2000" b="1" dirty="0">
                  <a:latin typeface="+mn-lt"/>
                  <a:ea typeface="+mj-ea"/>
                </a:rPr>
                <a:t>）把</a:t>
              </a:r>
              <a:r>
                <a:rPr lang="en-US" altLang="zh-CN" sz="2000" b="1" i="1" dirty="0">
                  <a:latin typeface="+mn-lt"/>
                  <a:ea typeface="+mj-ea"/>
                </a:rPr>
                <a:t>A</a:t>
              </a:r>
              <a:r>
                <a:rPr lang="zh-CN" altLang="en-US" sz="2000" b="1" dirty="0">
                  <a:latin typeface="+mn-lt"/>
                  <a:ea typeface="+mj-ea"/>
                </a:rPr>
                <a:t>折向</a:t>
              </a:r>
              <a:r>
                <a:rPr lang="en-US" altLang="zh-CN" sz="2000" b="1" i="1" dirty="0">
                  <a:latin typeface="+mn-lt"/>
                  <a:ea typeface="+mj-ea"/>
                </a:rPr>
                <a:t>MN</a:t>
              </a:r>
              <a:r>
                <a:rPr lang="zh-CN" altLang="en-US" sz="2000" b="1" dirty="0">
                  <a:latin typeface="+mn-lt"/>
                  <a:ea typeface="+mj-ea"/>
                </a:rPr>
                <a:t>，得</a:t>
              </a:r>
              <a:r>
                <a:rPr lang="en-US" altLang="zh-CN" sz="2000" b="1" dirty="0">
                  <a:latin typeface="+mn-lt"/>
                  <a:ea typeface="+mj-ea"/>
                </a:rPr>
                <a:t>Rt</a:t>
              </a:r>
              <a:r>
                <a:rPr lang="zh-CN" altLang="en-US" sz="2000" b="1" dirty="0">
                  <a:latin typeface="+mn-lt"/>
                  <a:ea typeface="+mj-ea"/>
                </a:rPr>
                <a:t>△</a:t>
              </a:r>
              <a:r>
                <a:rPr lang="en-US" altLang="zh-CN" sz="2000" b="1" i="1" dirty="0">
                  <a:latin typeface="+mn-lt"/>
                  <a:ea typeface="+mj-ea"/>
                </a:rPr>
                <a:t>AEB</a:t>
              </a:r>
              <a:r>
                <a:rPr lang="en-US" altLang="zh-CN" sz="2000" b="1" dirty="0">
                  <a:latin typeface="+mn-lt"/>
                  <a:ea typeface="+mj-ea"/>
                </a:rPr>
                <a:t>.</a:t>
              </a:r>
              <a:endParaRPr lang="zh-CN" altLang="en-US" sz="2000" b="1" dirty="0">
                <a:latin typeface="+mn-lt"/>
                <a:ea typeface="+mj-ea"/>
              </a:endParaRPr>
            </a:p>
          </p:txBody>
        </p:sp>
        <p:sp>
          <p:nvSpPr>
            <p:cNvPr id="10" name="文本框 2"/>
            <p:cNvSpPr txBox="1"/>
            <p:nvPr/>
          </p:nvSpPr>
          <p:spPr>
            <a:xfrm>
              <a:off x="5920155" y="3046656"/>
              <a:ext cx="2972653" cy="124963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1" hangingPunct="1">
                <a:lnSpc>
                  <a:spcPct val="130000"/>
                </a:lnSpc>
              </a:pPr>
              <a:r>
                <a:rPr lang="zh-CN" altLang="en-US" sz="2000" b="1" dirty="0">
                  <a:latin typeface="+mn-lt"/>
                  <a:ea typeface="+mj-ea"/>
                </a:rPr>
                <a:t>（</a:t>
              </a:r>
              <a:r>
                <a:rPr lang="en-US" altLang="zh-CN" sz="2000" b="1" dirty="0">
                  <a:latin typeface="+mn-lt"/>
                  <a:ea typeface="+mj-ea"/>
                </a:rPr>
                <a:t>3</a:t>
              </a:r>
              <a:r>
                <a:rPr lang="zh-CN" altLang="en-US" sz="2000" b="1" dirty="0">
                  <a:latin typeface="+mn-lt"/>
                  <a:ea typeface="+mj-ea"/>
                </a:rPr>
                <a:t>）沿线段</a:t>
              </a:r>
              <a:r>
                <a:rPr lang="en-US" altLang="zh-CN" sz="2000" b="1" i="1" dirty="0">
                  <a:latin typeface="+mn-lt"/>
                  <a:ea typeface="+mj-ea"/>
                </a:rPr>
                <a:t>EA</a:t>
              </a:r>
              <a:r>
                <a:rPr lang="zh-CN" altLang="en-US" sz="2000" b="1" dirty="0">
                  <a:latin typeface="+mn-lt"/>
                  <a:ea typeface="+mj-ea"/>
                </a:rPr>
                <a:t>折叠，得到另一条折痕</a:t>
              </a:r>
              <a:r>
                <a:rPr lang="en-US" altLang="zh-CN" sz="2000" b="1" i="1" dirty="0">
                  <a:latin typeface="+mn-lt"/>
                  <a:ea typeface="+mj-ea"/>
                </a:rPr>
                <a:t>EF</a:t>
              </a:r>
              <a:r>
                <a:rPr lang="zh-CN" altLang="en-US" sz="2000" b="1" dirty="0">
                  <a:latin typeface="+mn-lt"/>
                  <a:ea typeface="+mj-ea"/>
                </a:rPr>
                <a:t>，展开后可得等边三角形</a:t>
              </a:r>
              <a:r>
                <a:rPr lang="en-US" altLang="zh-CN" sz="2000" b="1" i="1" dirty="0">
                  <a:latin typeface="+mn-lt"/>
                  <a:ea typeface="+mj-ea"/>
                </a:rPr>
                <a:t>EBF.</a:t>
              </a:r>
              <a:endParaRPr lang="zh-CN" altLang="en-US" sz="2000" b="1" dirty="0">
                <a:latin typeface="+mn-lt"/>
                <a:ea typeface="+mj-ea"/>
              </a:endParaRPr>
            </a:p>
          </p:txBody>
        </p:sp>
        <p:pic>
          <p:nvPicPr>
            <p:cNvPr id="12" name="图片 3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EBF4EB"/>
                </a:clrFrom>
                <a:clrTo>
                  <a:srgbClr val="EBF4EB">
                    <a:alpha val="0"/>
                  </a:srgbClr>
                </a:clrTo>
              </a:clrChange>
            </a:blip>
            <a:srcRect l="6495" t="13335" r="6175" b="44994"/>
            <a:stretch>
              <a:fillRect/>
            </a:stretch>
          </p:blipFill>
          <p:spPr>
            <a:xfrm>
              <a:off x="521550" y="1485925"/>
              <a:ext cx="8100900" cy="1673739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文本框 2"/>
          <p:cNvSpPr txBox="1"/>
          <p:nvPr/>
        </p:nvSpPr>
        <p:spPr>
          <a:xfrm>
            <a:off x="205105" y="123478"/>
            <a:ext cx="7499350" cy="49650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解：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∵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DE</a:t>
            </a:r>
            <a:r>
              <a:rPr lang="en-US" altLang="zh-CN" sz="2400" b="1" i="1">
                <a:solidFill>
                  <a:srgbClr val="FF0000"/>
                </a:solidFill>
              </a:rPr>
              <a:t> //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BC</a:t>
            </a:r>
            <a:r>
              <a:rPr lang="en-US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， </a:t>
            </a:r>
            <a:r>
              <a:rPr lang="en-US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∴ </a:t>
            </a:r>
            <a:r>
              <a:rPr lang="en-US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∠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DEF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=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EFB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∵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M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N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是矩形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ABCD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的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边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AB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CD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的中点，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∴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EA</a:t>
            </a:r>
            <a:r>
              <a:rPr lang="zh-CN" altLang="en-US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=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AF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∵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∠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BAE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= 90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°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∴ </a:t>
            </a:r>
            <a:r>
              <a:rPr lang="en-US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∠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BAF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=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∠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BAE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= 90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°.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在△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BAE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和△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BAF</a:t>
            </a:r>
            <a:r>
              <a:rPr lang="zh-CN" altLang="en-US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中 ，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AE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=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AF</a:t>
            </a:r>
            <a:r>
              <a:rPr lang="en-US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∠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BAE</a:t>
            </a:r>
            <a:r>
              <a:rPr lang="zh-CN" altLang="en-US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=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∠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BAF </a:t>
            </a:r>
            <a:r>
              <a:rPr lang="en-US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，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AB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=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AB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∴ △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BAE</a:t>
            </a:r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≌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△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BAF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(SAS). ∴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∠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BEA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=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BFE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又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∠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DEF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=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∠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EFB </a:t>
            </a:r>
            <a:r>
              <a:rPr lang="en-US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， </a:t>
            </a:r>
            <a:r>
              <a:rPr lang="en-US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∴ </a:t>
            </a:r>
            <a:r>
              <a:rPr lang="en-US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∠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BEA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=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DEA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由于以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E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为顶点在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ED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边及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ED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边的反向延长线上的三个角构成一个平角且这三个角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相等，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∴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这三个角均为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60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°，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∴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△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EBF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为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等边三角形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EBF4EB">
                  <a:alpha val="100000"/>
                </a:srgbClr>
              </a:clrFrom>
              <a:clrTo>
                <a:srgbClr val="EBF4EB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85458" y="123478"/>
            <a:ext cx="1712024" cy="145427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EBF4EB">
                  <a:alpha val="100000"/>
                </a:srgbClr>
              </a:clrFrom>
              <a:clrTo>
                <a:srgbClr val="EBF4EB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72788" y="1403996"/>
            <a:ext cx="1449388" cy="146126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EBF4EB">
                  <a:alpha val="100000"/>
                </a:srgbClr>
              </a:clrFrom>
              <a:clrTo>
                <a:srgbClr val="EBF4EB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65683" y="3101969"/>
            <a:ext cx="1863598" cy="17099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09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09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09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096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096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096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096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096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1"/>
          <p:cNvPicPr>
            <a:picLocks noChangeAspect="1"/>
          </p:cNvPicPr>
          <p:nvPr/>
        </p:nvPicPr>
        <p:blipFill>
          <a:blip r:embed="rId1"/>
          <a:srcRect l="15620" t="31876" r="14226" b="30597"/>
          <a:stretch>
            <a:fillRect/>
          </a:stretch>
        </p:blipFill>
        <p:spPr>
          <a:xfrm>
            <a:off x="-252412" y="-231775"/>
            <a:ext cx="2682875" cy="1435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" name="文本框 23"/>
          <p:cNvSpPr txBox="1"/>
          <p:nvPr/>
        </p:nvSpPr>
        <p:spPr>
          <a:xfrm>
            <a:off x="77333" y="193629"/>
            <a:ext cx="2046396" cy="584775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marR="0" lvl="0" indent="0" algn="dist" defTabSz="914400" latinLnBrk="0">
              <a:lnSpc>
                <a:spcPct val="100000"/>
              </a:lnSpc>
              <a:buClrTx/>
              <a:buSzTx/>
              <a:buFontTx/>
              <a:buNone/>
              <a:defRPr sz="3200" b="1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62000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知识结构</a:t>
            </a:r>
            <a:endParaRPr kumimoji="0" lang="zh-CN" altLang="en-US" sz="3200" b="1" i="0" u="none" strike="noStrike" kern="1200" cap="none" spc="0" normalizeH="0" baseline="0" noProof="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62000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18465" name="组合 18464"/>
          <p:cNvGrpSpPr/>
          <p:nvPr/>
        </p:nvGrpSpPr>
        <p:grpSpPr>
          <a:xfrm>
            <a:off x="251520" y="363315"/>
            <a:ext cx="8162774" cy="4368675"/>
            <a:chOff x="323528" y="579339"/>
            <a:chExt cx="8162774" cy="4368675"/>
          </a:xfrm>
        </p:grpSpPr>
        <p:grpSp>
          <p:nvGrpSpPr>
            <p:cNvPr id="5" name="组合 4"/>
            <p:cNvGrpSpPr/>
            <p:nvPr/>
          </p:nvGrpSpPr>
          <p:grpSpPr>
            <a:xfrm>
              <a:off x="323528" y="1712683"/>
              <a:ext cx="575543" cy="1631216"/>
              <a:chOff x="251520" y="2082790"/>
              <a:chExt cx="575543" cy="1631216"/>
            </a:xfrm>
          </p:grpSpPr>
          <p:sp>
            <p:nvSpPr>
              <p:cNvPr id="2" name="矩形 1"/>
              <p:cNvSpPr/>
              <p:nvPr/>
            </p:nvSpPr>
            <p:spPr>
              <a:xfrm>
                <a:off x="286502" y="2097161"/>
                <a:ext cx="357065" cy="1602473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文本框 12"/>
              <p:cNvSpPr txBox="1"/>
              <p:nvPr/>
            </p:nvSpPr>
            <p:spPr>
              <a:xfrm>
                <a:off x="251520" y="2082790"/>
                <a:ext cx="575543" cy="163121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ctr" anchorCtr="0">
                <a:spAutoFit/>
              </a:bodyPr>
              <a:lstStyle/>
              <a:p>
                <a:pPr eaLnBrk="1" hangingPunct="1"/>
                <a:r>
                  <a:rPr lang="zh-CN" altLang="en-US" sz="2000" b="1" dirty="0">
                    <a:latin typeface="楷体" panose="02010609060101010101" pitchFamily="49" charset="-122"/>
                  </a:rPr>
                  <a:t>图形与几何</a:t>
                </a:r>
                <a:endParaRPr lang="zh-CN" altLang="en-US" sz="2000" b="1" dirty="0">
                  <a:latin typeface="楷体" panose="02010609060101010101" pitchFamily="49" charset="-122"/>
                </a:endParaRPr>
              </a:p>
            </p:txBody>
          </p:sp>
        </p:grpSp>
        <p:cxnSp>
          <p:nvCxnSpPr>
            <p:cNvPr id="7" name="直接连接符 6"/>
            <p:cNvCxnSpPr>
              <a:endCxn id="3" idx="3"/>
            </p:cNvCxnSpPr>
            <p:nvPr/>
          </p:nvCxnSpPr>
          <p:spPr>
            <a:xfrm>
              <a:off x="715575" y="2528290"/>
              <a:ext cx="183496" cy="1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左中括号 9"/>
            <p:cNvSpPr/>
            <p:nvPr/>
          </p:nvSpPr>
          <p:spPr>
            <a:xfrm>
              <a:off x="916927" y="1803397"/>
              <a:ext cx="177890" cy="2460112"/>
            </a:xfrm>
            <a:prstGeom prst="leftBracket">
              <a:avLst/>
            </a:prstGeom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1043608" y="1573705"/>
              <a:ext cx="1584697" cy="421981"/>
              <a:chOff x="251520" y="2687407"/>
              <a:chExt cx="1584697" cy="421981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286502" y="2687407"/>
                <a:ext cx="1404656" cy="421981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文本框 12"/>
              <p:cNvSpPr txBox="1"/>
              <p:nvPr/>
            </p:nvSpPr>
            <p:spPr>
              <a:xfrm>
                <a:off x="251520" y="2698343"/>
                <a:ext cx="1584697" cy="40011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ctr" anchorCtr="0">
                <a:spAutoFit/>
              </a:bodyPr>
              <a:lstStyle/>
              <a:p>
                <a:pPr eaLnBrk="1" hangingPunct="1"/>
                <a:r>
                  <a:rPr lang="zh-CN" altLang="en-US" sz="2000" b="1" dirty="0">
                    <a:latin typeface="楷体" panose="02010609060101010101" pitchFamily="49" charset="-122"/>
                  </a:rPr>
                  <a:t>图形的性质</a:t>
                </a:r>
                <a:endParaRPr lang="zh-CN" altLang="en-US" sz="2000" b="1" dirty="0">
                  <a:latin typeface="楷体" panose="02010609060101010101" pitchFamily="49" charset="-122"/>
                </a:endParaRPr>
              </a:p>
            </p:txBody>
          </p:sp>
        </p:grpSp>
        <p:cxnSp>
          <p:nvCxnSpPr>
            <p:cNvPr id="15" name="直接连接符 14"/>
            <p:cNvCxnSpPr/>
            <p:nvPr/>
          </p:nvCxnSpPr>
          <p:spPr>
            <a:xfrm>
              <a:off x="2526341" y="1787620"/>
              <a:ext cx="183496" cy="1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左中括号 15"/>
            <p:cNvSpPr/>
            <p:nvPr/>
          </p:nvSpPr>
          <p:spPr>
            <a:xfrm>
              <a:off x="2709837" y="827589"/>
              <a:ext cx="144016" cy="2608891"/>
            </a:xfrm>
            <a:prstGeom prst="leftBracket">
              <a:avLst/>
            </a:prstGeom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1054234" y="4011910"/>
              <a:ext cx="1584697" cy="432048"/>
              <a:chOff x="251520" y="3417554"/>
              <a:chExt cx="1584697" cy="432048"/>
            </a:xfrm>
          </p:grpSpPr>
          <p:sp>
            <p:nvSpPr>
              <p:cNvPr id="18" name="矩形 17"/>
              <p:cNvSpPr/>
              <p:nvPr/>
            </p:nvSpPr>
            <p:spPr>
              <a:xfrm>
                <a:off x="286502" y="3427621"/>
                <a:ext cx="1404656" cy="421981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文本框 12"/>
              <p:cNvSpPr txBox="1"/>
              <p:nvPr/>
            </p:nvSpPr>
            <p:spPr>
              <a:xfrm>
                <a:off x="251520" y="3417554"/>
                <a:ext cx="1584697" cy="40011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ctr" anchorCtr="0">
                <a:spAutoFit/>
              </a:bodyPr>
              <a:lstStyle/>
              <a:p>
                <a:pPr eaLnBrk="1" hangingPunct="1"/>
                <a:r>
                  <a:rPr lang="zh-CN" altLang="en-US" sz="2000" b="1" dirty="0">
                    <a:latin typeface="楷体" panose="02010609060101010101" pitchFamily="49" charset="-122"/>
                  </a:rPr>
                  <a:t>图形的变化</a:t>
                </a:r>
                <a:endParaRPr lang="zh-CN" altLang="en-US" sz="2000" b="1" dirty="0">
                  <a:latin typeface="楷体" panose="02010609060101010101" pitchFamily="49" charset="-122"/>
                </a:endParaRPr>
              </a:p>
            </p:txBody>
          </p:sp>
        </p:grpSp>
        <p:cxnSp>
          <p:nvCxnSpPr>
            <p:cNvPr id="20" name="直接连接符 19"/>
            <p:cNvCxnSpPr/>
            <p:nvPr/>
          </p:nvCxnSpPr>
          <p:spPr>
            <a:xfrm>
              <a:off x="911321" y="4295448"/>
              <a:ext cx="0" cy="508550"/>
            </a:xfrm>
            <a:prstGeom prst="line">
              <a:avLst/>
            </a:prstGeom>
            <a:ln>
              <a:solidFill>
                <a:schemeClr val="accent2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899071" y="4818654"/>
              <a:ext cx="183496" cy="1"/>
            </a:xfrm>
            <a:prstGeom prst="line">
              <a:avLst/>
            </a:prstGeom>
            <a:ln>
              <a:solidFill>
                <a:schemeClr val="accent2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3" name="组合 22"/>
            <p:cNvGrpSpPr/>
            <p:nvPr/>
          </p:nvGrpSpPr>
          <p:grpSpPr>
            <a:xfrm>
              <a:off x="1054234" y="4526033"/>
              <a:ext cx="1584697" cy="421981"/>
              <a:chOff x="242710" y="3072171"/>
              <a:chExt cx="1584697" cy="421981"/>
            </a:xfrm>
          </p:grpSpPr>
          <p:sp>
            <p:nvSpPr>
              <p:cNvPr id="25" name="矩形 24"/>
              <p:cNvSpPr/>
              <p:nvPr/>
            </p:nvSpPr>
            <p:spPr>
              <a:xfrm>
                <a:off x="286502" y="3072171"/>
                <a:ext cx="1404656" cy="421981"/>
              </a:xfrm>
              <a:prstGeom prst="rect">
                <a:avLst/>
              </a:prstGeom>
              <a:solidFill>
                <a:srgbClr val="FDF3ED"/>
              </a:solidFill>
              <a:ln>
                <a:solidFill>
                  <a:schemeClr val="accent2"/>
                </a:solidFill>
                <a:prstDash val="dash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文本框 12"/>
              <p:cNvSpPr txBox="1"/>
              <p:nvPr/>
            </p:nvSpPr>
            <p:spPr>
              <a:xfrm>
                <a:off x="242710" y="3094042"/>
                <a:ext cx="1584697" cy="40011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ctr" anchorCtr="0">
                <a:spAutoFit/>
              </a:bodyPr>
              <a:lstStyle/>
              <a:p>
                <a:pPr eaLnBrk="1" hangingPunct="1"/>
                <a:r>
                  <a:rPr lang="zh-CN" altLang="en-US" sz="2000" b="1">
                    <a:latin typeface="楷体" panose="02010609060101010101" pitchFamily="49" charset="-122"/>
                  </a:rPr>
                  <a:t>图形与坐标</a:t>
                </a:r>
                <a:endParaRPr lang="zh-CN" altLang="en-US" sz="2000" b="1" dirty="0">
                  <a:latin typeface="楷体" panose="02010609060101010101" pitchFamily="49" charset="-122"/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2860509" y="627534"/>
              <a:ext cx="2387656" cy="431097"/>
              <a:chOff x="286501" y="2678291"/>
              <a:chExt cx="1960024" cy="431097"/>
            </a:xfrm>
          </p:grpSpPr>
          <p:sp>
            <p:nvSpPr>
              <p:cNvPr id="28" name="矩形 27"/>
              <p:cNvSpPr/>
              <p:nvPr/>
            </p:nvSpPr>
            <p:spPr>
              <a:xfrm>
                <a:off x="286501" y="2687407"/>
                <a:ext cx="1856340" cy="421981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文本框 12"/>
              <p:cNvSpPr txBox="1"/>
              <p:nvPr/>
            </p:nvSpPr>
            <p:spPr>
              <a:xfrm>
                <a:off x="390185" y="2678291"/>
                <a:ext cx="1856340" cy="40011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ctr" anchorCtr="0">
                <a:spAutoFit/>
              </a:bodyPr>
              <a:lstStyle/>
              <a:p>
                <a:pPr eaLnBrk="1" hangingPunct="1"/>
                <a:r>
                  <a:rPr lang="zh-CN" altLang="en-US" sz="2000" b="1" dirty="0">
                    <a:latin typeface="楷体" panose="02010609060101010101" pitchFamily="49" charset="-122"/>
                  </a:rPr>
                  <a:t>点、线、面、角</a:t>
                </a:r>
                <a:endParaRPr lang="zh-CN" altLang="en-US" sz="2000" b="1" dirty="0">
                  <a:latin typeface="楷体" panose="02010609060101010101" pitchFamily="49" charset="-122"/>
                </a:endParaRP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2861776" y="1167015"/>
              <a:ext cx="2279268" cy="421981"/>
              <a:chOff x="286501" y="2687407"/>
              <a:chExt cx="2279268" cy="421981"/>
            </a:xfrm>
          </p:grpSpPr>
          <p:sp>
            <p:nvSpPr>
              <p:cNvPr id="31" name="矩形 30"/>
              <p:cNvSpPr/>
              <p:nvPr/>
            </p:nvSpPr>
            <p:spPr>
              <a:xfrm>
                <a:off x="286501" y="2687407"/>
                <a:ext cx="2261351" cy="421981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文本框 12"/>
              <p:cNvSpPr txBox="1"/>
              <p:nvPr/>
            </p:nvSpPr>
            <p:spPr>
              <a:xfrm>
                <a:off x="404554" y="2698342"/>
                <a:ext cx="2161215" cy="40011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ctr" anchorCtr="0">
                <a:spAutoFit/>
              </a:bodyPr>
              <a:lstStyle/>
              <a:p>
                <a:pPr eaLnBrk="1" hangingPunct="1"/>
                <a:r>
                  <a:rPr lang="zh-CN" altLang="en-US" sz="2000" b="1" dirty="0">
                    <a:latin typeface="楷体" panose="02010609060101010101" pitchFamily="49" charset="-122"/>
                  </a:rPr>
                  <a:t>相交线与平行线</a:t>
                </a:r>
                <a:endParaRPr lang="zh-CN" altLang="en-US" sz="2000" b="1" dirty="0">
                  <a:latin typeface="楷体" panose="02010609060101010101" pitchFamily="49" charset="-122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2858524" y="1668087"/>
              <a:ext cx="2282519" cy="440259"/>
              <a:chOff x="286501" y="2669129"/>
              <a:chExt cx="938073" cy="440259"/>
            </a:xfrm>
          </p:grpSpPr>
          <p:sp>
            <p:nvSpPr>
              <p:cNvPr id="34" name="矩形 33"/>
              <p:cNvSpPr/>
              <p:nvPr/>
            </p:nvSpPr>
            <p:spPr>
              <a:xfrm>
                <a:off x="286501" y="2687407"/>
                <a:ext cx="938073" cy="421981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文本框 12"/>
              <p:cNvSpPr txBox="1"/>
              <p:nvPr/>
            </p:nvSpPr>
            <p:spPr>
              <a:xfrm>
                <a:off x="544995" y="2669129"/>
                <a:ext cx="448875" cy="40011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ctr" anchorCtr="0">
                <a:spAutoFit/>
              </a:bodyPr>
              <a:lstStyle/>
              <a:p>
                <a:pPr eaLnBrk="1" hangingPunct="1"/>
                <a:r>
                  <a:rPr lang="zh-CN" altLang="en-US" sz="2000" b="1" dirty="0">
                    <a:latin typeface="楷体" panose="02010609060101010101" pitchFamily="49" charset="-122"/>
                  </a:rPr>
                  <a:t>三角形</a:t>
                </a:r>
                <a:endParaRPr lang="zh-CN" altLang="en-US" sz="2000" b="1" dirty="0">
                  <a:latin typeface="楷体" panose="02010609060101010101" pitchFamily="49" charset="-122"/>
                </a:endParaRPr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2870114" y="2205581"/>
              <a:ext cx="2282519" cy="438811"/>
              <a:chOff x="286501" y="2670577"/>
              <a:chExt cx="886479" cy="438811"/>
            </a:xfrm>
          </p:grpSpPr>
          <p:sp>
            <p:nvSpPr>
              <p:cNvPr id="37" name="矩形 36"/>
              <p:cNvSpPr/>
              <p:nvPr/>
            </p:nvSpPr>
            <p:spPr>
              <a:xfrm>
                <a:off x="286501" y="2687407"/>
                <a:ext cx="886479" cy="421981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文本框 12"/>
              <p:cNvSpPr txBox="1"/>
              <p:nvPr/>
            </p:nvSpPr>
            <p:spPr>
              <a:xfrm>
                <a:off x="525043" y="2670577"/>
                <a:ext cx="426441" cy="40011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ctr" anchorCtr="0">
                <a:spAutoFit/>
              </a:bodyPr>
              <a:lstStyle/>
              <a:p>
                <a:pPr eaLnBrk="1" hangingPunct="1"/>
                <a:r>
                  <a:rPr lang="zh-CN" altLang="en-US" sz="2000" b="1" dirty="0">
                    <a:solidFill>
                      <a:srgbClr val="FF0000"/>
                    </a:solidFill>
                    <a:latin typeface="楷体" panose="02010609060101010101" pitchFamily="49" charset="-122"/>
                  </a:rPr>
                  <a:t>四边形</a:t>
                </a:r>
                <a:endPara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</a:endParaRPr>
              </a:p>
            </p:txBody>
          </p:sp>
        </p:grpSp>
        <p:grpSp>
          <p:nvGrpSpPr>
            <p:cNvPr id="39" name="组合 38"/>
            <p:cNvGrpSpPr/>
            <p:nvPr/>
          </p:nvGrpSpPr>
          <p:grpSpPr>
            <a:xfrm>
              <a:off x="2878247" y="2748915"/>
              <a:ext cx="2282518" cy="421981"/>
              <a:chOff x="286502" y="2687407"/>
              <a:chExt cx="440096" cy="421981"/>
            </a:xfrm>
          </p:grpSpPr>
          <p:sp>
            <p:nvSpPr>
              <p:cNvPr id="40" name="矩形 39"/>
              <p:cNvSpPr/>
              <p:nvPr/>
            </p:nvSpPr>
            <p:spPr>
              <a:xfrm>
                <a:off x="286502" y="2687407"/>
                <a:ext cx="440096" cy="421981"/>
              </a:xfrm>
              <a:prstGeom prst="rect">
                <a:avLst/>
              </a:prstGeom>
              <a:solidFill>
                <a:srgbClr val="F6FAF4"/>
              </a:solidFill>
              <a:ln>
                <a:solidFill>
                  <a:schemeClr val="accent6"/>
                </a:solidFill>
                <a:prstDash val="lgDash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文本框 12"/>
              <p:cNvSpPr txBox="1"/>
              <p:nvPr/>
            </p:nvSpPr>
            <p:spPr>
              <a:xfrm>
                <a:off x="454369" y="2701522"/>
                <a:ext cx="102714" cy="40011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ctr" anchorCtr="0">
                <a:spAutoFit/>
              </a:bodyPr>
              <a:lstStyle/>
              <a:p>
                <a:pPr eaLnBrk="1" hangingPunct="1"/>
                <a:r>
                  <a:rPr lang="zh-CN" altLang="en-US" sz="2000" b="1" dirty="0">
                    <a:latin typeface="楷体" panose="02010609060101010101" pitchFamily="49" charset="-122"/>
                  </a:rPr>
                  <a:t>圆</a:t>
                </a:r>
                <a:endParaRPr lang="zh-CN" altLang="en-US" sz="2000" b="1" dirty="0">
                  <a:latin typeface="楷体" panose="02010609060101010101" pitchFamily="49" charset="-122"/>
                </a:endParaRPr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>
              <a:off x="2850583" y="3238972"/>
              <a:ext cx="2272544" cy="430464"/>
              <a:chOff x="279782" y="2678924"/>
              <a:chExt cx="514623" cy="430464"/>
            </a:xfrm>
          </p:grpSpPr>
          <p:sp>
            <p:nvSpPr>
              <p:cNvPr id="43" name="矩形 42"/>
              <p:cNvSpPr/>
              <p:nvPr/>
            </p:nvSpPr>
            <p:spPr>
              <a:xfrm>
                <a:off x="286502" y="2687407"/>
                <a:ext cx="507903" cy="421981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文本框 12"/>
              <p:cNvSpPr txBox="1"/>
              <p:nvPr/>
            </p:nvSpPr>
            <p:spPr>
              <a:xfrm>
                <a:off x="279782" y="2678924"/>
                <a:ext cx="514623" cy="40011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ctr" anchorCtr="0">
                <a:spAutoFit/>
              </a:bodyPr>
              <a:lstStyle/>
              <a:p>
                <a:pPr eaLnBrk="1" hangingPunct="1"/>
                <a:r>
                  <a:rPr lang="zh-CN" altLang="en-US" sz="2000" b="1" dirty="0">
                    <a:latin typeface="楷体" panose="02010609060101010101" pitchFamily="49" charset="-122"/>
                  </a:rPr>
                  <a:t>定义、命题、定理</a:t>
                </a:r>
                <a:endParaRPr lang="zh-CN" altLang="en-US" sz="2000" b="1" dirty="0">
                  <a:latin typeface="楷体" panose="02010609060101010101" pitchFamily="49" charset="-122"/>
                </a:endParaRPr>
              </a:p>
            </p:txBody>
          </p:sp>
        </p:grpSp>
        <p:cxnSp>
          <p:nvCxnSpPr>
            <p:cNvPr id="47" name="直接连接符 46"/>
            <p:cNvCxnSpPr/>
            <p:nvPr/>
          </p:nvCxnSpPr>
          <p:spPr>
            <a:xfrm>
              <a:off x="5155655" y="2425504"/>
              <a:ext cx="183496" cy="1"/>
            </a:xfrm>
            <a:prstGeom prst="line">
              <a:avLst/>
            </a:prstGeom>
            <a:ln w="127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左中括号 47"/>
            <p:cNvSpPr/>
            <p:nvPr/>
          </p:nvSpPr>
          <p:spPr>
            <a:xfrm>
              <a:off x="5339151" y="1129360"/>
              <a:ext cx="144016" cy="2608891"/>
            </a:xfrm>
            <a:prstGeom prst="leftBracket">
              <a:avLst/>
            </a:prstGeom>
            <a:ln w="127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9" name="组合 48"/>
            <p:cNvGrpSpPr/>
            <p:nvPr/>
          </p:nvGrpSpPr>
          <p:grpSpPr>
            <a:xfrm>
              <a:off x="2843808" y="4014960"/>
              <a:ext cx="3034969" cy="428998"/>
              <a:chOff x="-241903" y="2536177"/>
              <a:chExt cx="3034969" cy="428998"/>
            </a:xfrm>
          </p:grpSpPr>
          <p:sp>
            <p:nvSpPr>
              <p:cNvPr id="50" name="矩形 49"/>
              <p:cNvSpPr/>
              <p:nvPr/>
            </p:nvSpPr>
            <p:spPr>
              <a:xfrm>
                <a:off x="-206921" y="2536177"/>
                <a:ext cx="2999987" cy="421981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文本框 12"/>
              <p:cNvSpPr txBox="1"/>
              <p:nvPr/>
            </p:nvSpPr>
            <p:spPr>
              <a:xfrm>
                <a:off x="-241903" y="2565065"/>
                <a:ext cx="3034969" cy="40011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ctr" anchorCtr="0">
                <a:spAutoFit/>
              </a:bodyPr>
              <a:lstStyle/>
              <a:p>
                <a:pPr eaLnBrk="1" hangingPunct="1"/>
                <a:r>
                  <a:rPr lang="zh-CN" altLang="en-US" sz="2000" b="1" dirty="0">
                    <a:latin typeface="楷体" panose="02010609060101010101" pitchFamily="49" charset="-122"/>
                  </a:rPr>
                  <a:t>中心对称和中心对称图形</a:t>
                </a:r>
                <a:endParaRPr lang="zh-CN" altLang="en-US" sz="2000" b="1" dirty="0">
                  <a:latin typeface="楷体" panose="02010609060101010101" pitchFamily="49" charset="-122"/>
                </a:endParaRPr>
              </a:p>
            </p:txBody>
          </p:sp>
        </p:grpSp>
        <p:cxnSp>
          <p:nvCxnSpPr>
            <p:cNvPr id="52" name="直接连接符 51"/>
            <p:cNvCxnSpPr/>
            <p:nvPr/>
          </p:nvCxnSpPr>
          <p:spPr>
            <a:xfrm>
              <a:off x="2489468" y="4295448"/>
              <a:ext cx="388779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5" name="组合 54"/>
            <p:cNvGrpSpPr/>
            <p:nvPr/>
          </p:nvGrpSpPr>
          <p:grpSpPr>
            <a:xfrm>
              <a:off x="5480442" y="3540500"/>
              <a:ext cx="2016224" cy="430464"/>
              <a:chOff x="279782" y="2678924"/>
              <a:chExt cx="514623" cy="430464"/>
            </a:xfrm>
          </p:grpSpPr>
          <p:sp>
            <p:nvSpPr>
              <p:cNvPr id="56" name="矩形 55"/>
              <p:cNvSpPr/>
              <p:nvPr/>
            </p:nvSpPr>
            <p:spPr>
              <a:xfrm>
                <a:off x="286502" y="2687407"/>
                <a:ext cx="507903" cy="421981"/>
              </a:xfrm>
              <a:prstGeom prst="rect">
                <a:avLst/>
              </a:prstGeom>
              <a:solidFill>
                <a:srgbClr val="E8D9F3"/>
              </a:solidFill>
              <a:ln>
                <a:solidFill>
                  <a:srgbClr val="7030A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文本框 12"/>
              <p:cNvSpPr txBox="1"/>
              <p:nvPr/>
            </p:nvSpPr>
            <p:spPr>
              <a:xfrm>
                <a:off x="279782" y="2678924"/>
                <a:ext cx="514623" cy="40011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ctr" anchorCtr="0">
                <a:spAutoFit/>
              </a:bodyPr>
              <a:lstStyle/>
              <a:p>
                <a:pPr algn="ctr" eaLnBrk="1" hangingPunct="1"/>
                <a:r>
                  <a:rPr lang="zh-CN" altLang="en-US" sz="2000" b="1" dirty="0">
                    <a:latin typeface="楷体" panose="02010609060101010101" pitchFamily="49" charset="-122"/>
                  </a:rPr>
                  <a:t>三角形的中位线</a:t>
                </a:r>
                <a:endParaRPr lang="zh-CN" altLang="en-US" sz="2000" b="1" dirty="0">
                  <a:latin typeface="楷体" panose="02010609060101010101" pitchFamily="49" charset="-122"/>
                </a:endParaRPr>
              </a:p>
            </p:txBody>
          </p:sp>
        </p:grpSp>
        <p:grpSp>
          <p:nvGrpSpPr>
            <p:cNvPr id="58" name="组合 57"/>
            <p:cNvGrpSpPr/>
            <p:nvPr/>
          </p:nvGrpSpPr>
          <p:grpSpPr>
            <a:xfrm>
              <a:off x="5464189" y="912603"/>
              <a:ext cx="1520347" cy="430464"/>
              <a:chOff x="279782" y="2678924"/>
              <a:chExt cx="514623" cy="430464"/>
            </a:xfrm>
          </p:grpSpPr>
          <p:sp>
            <p:nvSpPr>
              <p:cNvPr id="59" name="矩形 58"/>
              <p:cNvSpPr/>
              <p:nvPr/>
            </p:nvSpPr>
            <p:spPr>
              <a:xfrm>
                <a:off x="286502" y="2687407"/>
                <a:ext cx="507903" cy="421981"/>
              </a:xfrm>
              <a:prstGeom prst="rect">
                <a:avLst/>
              </a:prstGeom>
              <a:solidFill>
                <a:srgbClr val="E8D9F3"/>
              </a:solidFill>
              <a:ln>
                <a:solidFill>
                  <a:srgbClr val="7030A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文本框 12"/>
              <p:cNvSpPr txBox="1"/>
              <p:nvPr/>
            </p:nvSpPr>
            <p:spPr>
              <a:xfrm>
                <a:off x="279782" y="2678924"/>
                <a:ext cx="514623" cy="40011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ctr" anchorCtr="0">
                <a:spAutoFit/>
              </a:bodyPr>
              <a:lstStyle/>
              <a:p>
                <a:pPr algn="ctr" eaLnBrk="1" hangingPunct="1"/>
                <a:r>
                  <a:rPr lang="zh-CN" altLang="en-US" sz="2000" b="1" dirty="0">
                    <a:latin typeface="楷体" panose="02010609060101010101" pitchFamily="49" charset="-122"/>
                  </a:rPr>
                  <a:t>多边形</a:t>
                </a:r>
                <a:endParaRPr lang="zh-CN" altLang="en-US" sz="2000" b="1" dirty="0">
                  <a:latin typeface="楷体" panose="02010609060101010101" pitchFamily="49" charset="-122"/>
                </a:endParaRPr>
              </a:p>
            </p:txBody>
          </p:sp>
        </p:grpSp>
        <p:grpSp>
          <p:nvGrpSpPr>
            <p:cNvPr id="61" name="组合 60"/>
            <p:cNvGrpSpPr/>
            <p:nvPr/>
          </p:nvGrpSpPr>
          <p:grpSpPr>
            <a:xfrm>
              <a:off x="5464189" y="1479616"/>
              <a:ext cx="1520347" cy="444062"/>
              <a:chOff x="279782" y="2687407"/>
              <a:chExt cx="514623" cy="444062"/>
            </a:xfrm>
          </p:grpSpPr>
          <p:sp>
            <p:nvSpPr>
              <p:cNvPr id="62" name="矩形 61"/>
              <p:cNvSpPr/>
              <p:nvPr/>
            </p:nvSpPr>
            <p:spPr>
              <a:xfrm>
                <a:off x="286502" y="2687407"/>
                <a:ext cx="507903" cy="421981"/>
              </a:xfrm>
              <a:prstGeom prst="rect">
                <a:avLst/>
              </a:prstGeom>
              <a:solidFill>
                <a:srgbClr val="E8D9F3"/>
              </a:solidFill>
              <a:ln>
                <a:solidFill>
                  <a:srgbClr val="7030A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文本框 12"/>
              <p:cNvSpPr txBox="1"/>
              <p:nvPr/>
            </p:nvSpPr>
            <p:spPr>
              <a:xfrm>
                <a:off x="279782" y="2731359"/>
                <a:ext cx="514623" cy="40011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ctr" anchorCtr="0">
                <a:spAutoFit/>
              </a:bodyPr>
              <a:lstStyle/>
              <a:p>
                <a:pPr algn="ctr" eaLnBrk="1" hangingPunct="1"/>
                <a:r>
                  <a:rPr lang="zh-CN" altLang="en-US" sz="2000" b="1" dirty="0">
                    <a:latin typeface="楷体" panose="02010609060101010101" pitchFamily="49" charset="-122"/>
                  </a:rPr>
                  <a:t>平行四边形</a:t>
                </a:r>
                <a:endParaRPr lang="zh-CN" altLang="en-US" sz="2000" b="1" dirty="0">
                  <a:latin typeface="楷体" panose="02010609060101010101" pitchFamily="49" charset="-122"/>
                </a:endParaRPr>
              </a:p>
            </p:txBody>
          </p:sp>
        </p:grpSp>
        <p:grpSp>
          <p:nvGrpSpPr>
            <p:cNvPr id="18432" name="组合 18431"/>
            <p:cNvGrpSpPr/>
            <p:nvPr/>
          </p:nvGrpSpPr>
          <p:grpSpPr>
            <a:xfrm>
              <a:off x="5491890" y="1975759"/>
              <a:ext cx="1492644" cy="448869"/>
              <a:chOff x="286501" y="2660519"/>
              <a:chExt cx="707599" cy="448869"/>
            </a:xfrm>
          </p:grpSpPr>
          <p:sp>
            <p:nvSpPr>
              <p:cNvPr id="18433" name="矩形 18432"/>
              <p:cNvSpPr/>
              <p:nvPr/>
            </p:nvSpPr>
            <p:spPr>
              <a:xfrm>
                <a:off x="286501" y="2687407"/>
                <a:ext cx="707599" cy="421981"/>
              </a:xfrm>
              <a:prstGeom prst="rect">
                <a:avLst/>
              </a:prstGeom>
              <a:solidFill>
                <a:srgbClr val="E8D9F3"/>
              </a:solidFill>
              <a:ln>
                <a:solidFill>
                  <a:srgbClr val="7030A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435" name="文本框 12"/>
              <p:cNvSpPr txBox="1"/>
              <p:nvPr/>
            </p:nvSpPr>
            <p:spPr>
              <a:xfrm>
                <a:off x="376424" y="2660519"/>
                <a:ext cx="514623" cy="40011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ctr" anchorCtr="0">
                <a:spAutoFit/>
              </a:bodyPr>
              <a:lstStyle/>
              <a:p>
                <a:pPr algn="ctr" eaLnBrk="1" hangingPunct="1"/>
                <a:r>
                  <a:rPr lang="zh-CN" altLang="en-US" sz="2000" b="1" dirty="0">
                    <a:latin typeface="楷体" panose="02010609060101010101" pitchFamily="49" charset="-122"/>
                  </a:rPr>
                  <a:t>矩形</a:t>
                </a:r>
                <a:endParaRPr lang="zh-CN" altLang="en-US" sz="2000" b="1" dirty="0">
                  <a:latin typeface="楷体" panose="02010609060101010101" pitchFamily="49" charset="-122"/>
                </a:endParaRPr>
              </a:p>
            </p:txBody>
          </p:sp>
        </p:grpSp>
        <p:grpSp>
          <p:nvGrpSpPr>
            <p:cNvPr id="18436" name="组合 18435"/>
            <p:cNvGrpSpPr/>
            <p:nvPr/>
          </p:nvGrpSpPr>
          <p:grpSpPr>
            <a:xfrm>
              <a:off x="5491890" y="2507337"/>
              <a:ext cx="1492644" cy="423503"/>
              <a:chOff x="286501" y="2685885"/>
              <a:chExt cx="707599" cy="423503"/>
            </a:xfrm>
          </p:grpSpPr>
          <p:sp>
            <p:nvSpPr>
              <p:cNvPr id="18437" name="矩形 18436"/>
              <p:cNvSpPr/>
              <p:nvPr/>
            </p:nvSpPr>
            <p:spPr>
              <a:xfrm>
                <a:off x="286501" y="2687407"/>
                <a:ext cx="707599" cy="421981"/>
              </a:xfrm>
              <a:prstGeom prst="rect">
                <a:avLst/>
              </a:prstGeom>
              <a:solidFill>
                <a:srgbClr val="E8D9F3"/>
              </a:solidFill>
              <a:ln>
                <a:solidFill>
                  <a:srgbClr val="7030A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438" name="文本框 12"/>
              <p:cNvSpPr txBox="1"/>
              <p:nvPr/>
            </p:nvSpPr>
            <p:spPr>
              <a:xfrm>
                <a:off x="376424" y="2685885"/>
                <a:ext cx="514623" cy="40011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ctr" anchorCtr="0">
                <a:spAutoFit/>
              </a:bodyPr>
              <a:lstStyle/>
              <a:p>
                <a:pPr algn="ctr" eaLnBrk="1" hangingPunct="1"/>
                <a:r>
                  <a:rPr lang="zh-CN" altLang="en-US" sz="2000" b="1" dirty="0">
                    <a:latin typeface="楷体" panose="02010609060101010101" pitchFamily="49" charset="-122"/>
                  </a:rPr>
                  <a:t>菱形</a:t>
                </a:r>
                <a:endParaRPr lang="zh-CN" altLang="en-US" sz="2000" b="1" dirty="0">
                  <a:latin typeface="楷体" panose="02010609060101010101" pitchFamily="49" charset="-122"/>
                </a:endParaRPr>
              </a:p>
            </p:txBody>
          </p:sp>
        </p:grpSp>
        <p:grpSp>
          <p:nvGrpSpPr>
            <p:cNvPr id="18439" name="组合 18438"/>
            <p:cNvGrpSpPr/>
            <p:nvPr/>
          </p:nvGrpSpPr>
          <p:grpSpPr>
            <a:xfrm>
              <a:off x="5491890" y="3032605"/>
              <a:ext cx="1492644" cy="421981"/>
              <a:chOff x="286501" y="2687407"/>
              <a:chExt cx="707599" cy="421981"/>
            </a:xfrm>
          </p:grpSpPr>
          <p:sp>
            <p:nvSpPr>
              <p:cNvPr id="18440" name="矩形 18439"/>
              <p:cNvSpPr/>
              <p:nvPr/>
            </p:nvSpPr>
            <p:spPr>
              <a:xfrm>
                <a:off x="286501" y="2687407"/>
                <a:ext cx="707599" cy="421981"/>
              </a:xfrm>
              <a:prstGeom prst="rect">
                <a:avLst/>
              </a:prstGeom>
              <a:solidFill>
                <a:srgbClr val="E8D9F3"/>
              </a:solidFill>
              <a:ln>
                <a:solidFill>
                  <a:srgbClr val="7030A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441" name="文本框 12"/>
              <p:cNvSpPr txBox="1"/>
              <p:nvPr/>
            </p:nvSpPr>
            <p:spPr>
              <a:xfrm>
                <a:off x="376424" y="2693719"/>
                <a:ext cx="514623" cy="40011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ctr" anchorCtr="0">
                <a:spAutoFit/>
              </a:bodyPr>
              <a:lstStyle/>
              <a:p>
                <a:pPr algn="ctr" eaLnBrk="1" hangingPunct="1"/>
                <a:r>
                  <a:rPr lang="zh-CN" altLang="en-US" sz="2000" b="1" dirty="0">
                    <a:latin typeface="楷体" panose="02010609060101010101" pitchFamily="49" charset="-122"/>
                  </a:rPr>
                  <a:t>正方形</a:t>
                </a:r>
                <a:endParaRPr lang="zh-CN" altLang="en-US" sz="2000" b="1" dirty="0">
                  <a:latin typeface="楷体" panose="02010609060101010101" pitchFamily="49" charset="-122"/>
                </a:endParaRPr>
              </a:p>
            </p:txBody>
          </p:sp>
        </p:grpSp>
        <p:grpSp>
          <p:nvGrpSpPr>
            <p:cNvPr id="18442" name="组合 18441"/>
            <p:cNvGrpSpPr/>
            <p:nvPr/>
          </p:nvGrpSpPr>
          <p:grpSpPr>
            <a:xfrm>
              <a:off x="7294471" y="579339"/>
              <a:ext cx="767325" cy="421981"/>
              <a:chOff x="140897" y="2426139"/>
              <a:chExt cx="425098" cy="421981"/>
            </a:xfrm>
          </p:grpSpPr>
          <p:sp>
            <p:nvSpPr>
              <p:cNvPr id="18443" name="矩形 18442"/>
              <p:cNvSpPr/>
              <p:nvPr/>
            </p:nvSpPr>
            <p:spPr>
              <a:xfrm>
                <a:off x="181159" y="2426139"/>
                <a:ext cx="326433" cy="421981"/>
              </a:xfrm>
              <a:prstGeom prst="rect">
                <a:avLst/>
              </a:prstGeom>
              <a:solidFill>
                <a:srgbClr val="A7E8FF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444" name="文本框 12"/>
              <p:cNvSpPr txBox="1"/>
              <p:nvPr/>
            </p:nvSpPr>
            <p:spPr>
              <a:xfrm>
                <a:off x="140897" y="2440709"/>
                <a:ext cx="425098" cy="40011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ctr" anchorCtr="0">
                <a:spAutoFit/>
              </a:bodyPr>
              <a:lstStyle/>
              <a:p>
                <a:pPr algn="ctr" eaLnBrk="1" hangingPunct="1"/>
                <a:r>
                  <a:rPr lang="zh-CN" altLang="en-US" sz="2000" b="1" dirty="0">
                    <a:latin typeface="楷体" panose="02010609060101010101" pitchFamily="49" charset="-122"/>
                  </a:rPr>
                  <a:t>概念</a:t>
                </a:r>
                <a:endParaRPr lang="zh-CN" altLang="en-US" sz="2000" b="1" dirty="0">
                  <a:latin typeface="楷体" panose="02010609060101010101" pitchFamily="49" charset="-122"/>
                </a:endParaRPr>
              </a:p>
            </p:txBody>
          </p:sp>
        </p:grpSp>
        <p:grpSp>
          <p:nvGrpSpPr>
            <p:cNvPr id="18446" name="组合 18445"/>
            <p:cNvGrpSpPr/>
            <p:nvPr/>
          </p:nvGrpSpPr>
          <p:grpSpPr>
            <a:xfrm>
              <a:off x="7363311" y="1156242"/>
              <a:ext cx="1122991" cy="707886"/>
              <a:chOff x="162968" y="2413942"/>
              <a:chExt cx="729569" cy="707886"/>
            </a:xfrm>
          </p:grpSpPr>
          <p:sp>
            <p:nvSpPr>
              <p:cNvPr id="18447" name="矩形 18446"/>
              <p:cNvSpPr/>
              <p:nvPr/>
            </p:nvSpPr>
            <p:spPr>
              <a:xfrm>
                <a:off x="162968" y="2426139"/>
                <a:ext cx="706384" cy="683493"/>
              </a:xfrm>
              <a:prstGeom prst="rect">
                <a:avLst/>
              </a:prstGeom>
              <a:solidFill>
                <a:srgbClr val="A7E8FF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448" name="文本框 12"/>
              <p:cNvSpPr txBox="1"/>
              <p:nvPr/>
            </p:nvSpPr>
            <p:spPr>
              <a:xfrm>
                <a:off x="202093" y="2413942"/>
                <a:ext cx="690444" cy="70788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ctr" anchorCtr="0">
                <a:spAutoFit/>
              </a:bodyPr>
              <a:lstStyle/>
              <a:p>
                <a:pPr algn="ctr" eaLnBrk="1" hangingPunct="1"/>
                <a:r>
                  <a:rPr lang="zh-CN" altLang="en-US" sz="2000" b="1" dirty="0">
                    <a:latin typeface="楷体" panose="02010609060101010101" pitchFamily="49" charset="-122"/>
                  </a:rPr>
                  <a:t>内角和、外角和</a:t>
                </a:r>
                <a:endParaRPr lang="zh-CN" altLang="en-US" sz="2000" b="1" dirty="0">
                  <a:latin typeface="楷体" panose="02010609060101010101" pitchFamily="49" charset="-122"/>
                </a:endParaRPr>
              </a:p>
            </p:txBody>
          </p:sp>
        </p:grpSp>
        <p:grpSp>
          <p:nvGrpSpPr>
            <p:cNvPr id="18450" name="组合 18449"/>
            <p:cNvGrpSpPr/>
            <p:nvPr/>
          </p:nvGrpSpPr>
          <p:grpSpPr>
            <a:xfrm>
              <a:off x="6991109" y="758590"/>
              <a:ext cx="354343" cy="730559"/>
              <a:chOff x="6960824" y="676167"/>
              <a:chExt cx="332478" cy="730559"/>
            </a:xfrm>
          </p:grpSpPr>
          <p:cxnSp>
            <p:nvCxnSpPr>
              <p:cNvPr id="45" name="直接连接符 44"/>
              <p:cNvCxnSpPr/>
              <p:nvPr/>
            </p:nvCxnSpPr>
            <p:spPr>
              <a:xfrm flipH="1">
                <a:off x="6960824" y="1050988"/>
                <a:ext cx="183496" cy="1"/>
              </a:xfrm>
              <a:prstGeom prst="line">
                <a:avLst/>
              </a:prstGeom>
              <a:ln w="1270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449" name="左中括号 18448"/>
              <p:cNvSpPr/>
              <p:nvPr/>
            </p:nvSpPr>
            <p:spPr>
              <a:xfrm>
                <a:off x="7134922" y="676167"/>
                <a:ext cx="158380" cy="730559"/>
              </a:xfrm>
              <a:prstGeom prst="leftBracket">
                <a:avLst/>
              </a:prstGeom>
              <a:ln w="1270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18451" name="组合 18450"/>
            <p:cNvGrpSpPr/>
            <p:nvPr/>
          </p:nvGrpSpPr>
          <p:grpSpPr>
            <a:xfrm>
              <a:off x="6993243" y="1686365"/>
              <a:ext cx="382052" cy="1561090"/>
              <a:chOff x="7374478" y="567259"/>
              <a:chExt cx="358477" cy="1100736"/>
            </a:xfrm>
          </p:grpSpPr>
          <p:grpSp>
            <p:nvGrpSpPr>
              <p:cNvPr id="18452" name="组合 18451"/>
              <p:cNvGrpSpPr/>
              <p:nvPr/>
            </p:nvGrpSpPr>
            <p:grpSpPr>
              <a:xfrm flipH="1">
                <a:off x="7374478" y="567259"/>
                <a:ext cx="272663" cy="1100736"/>
                <a:chOff x="6656453" y="567259"/>
                <a:chExt cx="272663" cy="1100736"/>
              </a:xfrm>
            </p:grpSpPr>
            <p:cxnSp>
              <p:nvCxnSpPr>
                <p:cNvPr id="18454" name="直接连接符 18453"/>
                <p:cNvCxnSpPr/>
                <p:nvPr/>
              </p:nvCxnSpPr>
              <p:spPr>
                <a:xfrm>
                  <a:off x="6656453" y="1112985"/>
                  <a:ext cx="183496" cy="1"/>
                </a:xfrm>
                <a:prstGeom prst="line">
                  <a:avLst/>
                </a:prstGeom>
                <a:ln w="12700">
                  <a:solidFill>
                    <a:srgbClr val="7030A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8455" name="左中括号 18454"/>
                <p:cNvSpPr/>
                <p:nvPr/>
              </p:nvSpPr>
              <p:spPr>
                <a:xfrm>
                  <a:off x="6839949" y="567259"/>
                  <a:ext cx="89167" cy="1100736"/>
                </a:xfrm>
                <a:prstGeom prst="leftBracket">
                  <a:avLst>
                    <a:gd name="adj" fmla="val 67583"/>
                  </a:avLst>
                </a:prstGeom>
                <a:ln w="12700">
                  <a:solidFill>
                    <a:srgbClr val="7030A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  <p:sp>
            <p:nvSpPr>
              <p:cNvPr id="18453" name="左中括号 18452"/>
              <p:cNvSpPr/>
              <p:nvPr/>
            </p:nvSpPr>
            <p:spPr>
              <a:xfrm>
                <a:off x="7657118" y="911436"/>
                <a:ext cx="75837" cy="412382"/>
              </a:xfrm>
              <a:prstGeom prst="leftBracket">
                <a:avLst>
                  <a:gd name="adj" fmla="val 56298"/>
                </a:avLst>
              </a:prstGeom>
              <a:ln w="1270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18456" name="组合 18455"/>
            <p:cNvGrpSpPr/>
            <p:nvPr/>
          </p:nvGrpSpPr>
          <p:grpSpPr>
            <a:xfrm>
              <a:off x="7348009" y="1986125"/>
              <a:ext cx="937347" cy="421981"/>
              <a:chOff x="454367" y="2437276"/>
              <a:chExt cx="602366" cy="421981"/>
            </a:xfrm>
          </p:grpSpPr>
          <p:sp>
            <p:nvSpPr>
              <p:cNvPr id="18457" name="矩形 18456"/>
              <p:cNvSpPr/>
              <p:nvPr/>
            </p:nvSpPr>
            <p:spPr>
              <a:xfrm>
                <a:off x="513140" y="2437276"/>
                <a:ext cx="507903" cy="421981"/>
              </a:xfrm>
              <a:prstGeom prst="rect">
                <a:avLst/>
              </a:prstGeom>
              <a:solidFill>
                <a:srgbClr val="A7E8FF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458" name="文本框 12"/>
              <p:cNvSpPr txBox="1"/>
              <p:nvPr/>
            </p:nvSpPr>
            <p:spPr>
              <a:xfrm>
                <a:off x="454367" y="2451846"/>
                <a:ext cx="602366" cy="40011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ctr" anchorCtr="0">
                <a:spAutoFit/>
              </a:bodyPr>
              <a:lstStyle/>
              <a:p>
                <a:pPr algn="ctr" eaLnBrk="1" hangingPunct="1"/>
                <a:r>
                  <a:rPr lang="zh-CN" altLang="en-US" sz="2000" b="1" dirty="0">
                    <a:latin typeface="楷体" panose="02010609060101010101" pitchFamily="49" charset="-122"/>
                  </a:rPr>
                  <a:t>性质</a:t>
                </a:r>
                <a:endParaRPr lang="zh-CN" altLang="en-US" sz="2000" b="1" dirty="0">
                  <a:latin typeface="楷体" panose="02010609060101010101" pitchFamily="49" charset="-122"/>
                </a:endParaRPr>
              </a:p>
            </p:txBody>
          </p:sp>
        </p:grpSp>
        <p:grpSp>
          <p:nvGrpSpPr>
            <p:cNvPr id="18462" name="组合 18461"/>
            <p:cNvGrpSpPr/>
            <p:nvPr/>
          </p:nvGrpSpPr>
          <p:grpSpPr>
            <a:xfrm>
              <a:off x="7348009" y="2548344"/>
              <a:ext cx="937347" cy="421981"/>
              <a:chOff x="454367" y="2437276"/>
              <a:chExt cx="602366" cy="421981"/>
            </a:xfrm>
          </p:grpSpPr>
          <p:sp>
            <p:nvSpPr>
              <p:cNvPr id="18463" name="矩形 18462"/>
              <p:cNvSpPr/>
              <p:nvPr/>
            </p:nvSpPr>
            <p:spPr>
              <a:xfrm>
                <a:off x="513140" y="2437276"/>
                <a:ext cx="507903" cy="421981"/>
              </a:xfrm>
              <a:prstGeom prst="rect">
                <a:avLst/>
              </a:prstGeom>
              <a:solidFill>
                <a:srgbClr val="A7E8FF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464" name="文本框 12"/>
              <p:cNvSpPr txBox="1"/>
              <p:nvPr/>
            </p:nvSpPr>
            <p:spPr>
              <a:xfrm>
                <a:off x="454367" y="2451846"/>
                <a:ext cx="602366" cy="40011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ctr" anchorCtr="0">
                <a:spAutoFit/>
              </a:bodyPr>
              <a:lstStyle/>
              <a:p>
                <a:pPr algn="ctr" eaLnBrk="1" hangingPunct="1"/>
                <a:r>
                  <a:rPr lang="zh-CN" altLang="en-US" sz="2000" b="1">
                    <a:latin typeface="楷体" panose="02010609060101010101" pitchFamily="49" charset="-122"/>
                  </a:rPr>
                  <a:t>判定</a:t>
                </a:r>
                <a:endParaRPr lang="zh-CN" altLang="en-US" sz="2000" b="1" dirty="0">
                  <a:latin typeface="楷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图片 1"/>
          <p:cNvPicPr>
            <a:picLocks noChangeAspect="1"/>
          </p:cNvPicPr>
          <p:nvPr/>
        </p:nvPicPr>
        <p:blipFill>
          <a:blip r:embed="rId1"/>
          <a:srcRect t="29288" b="37379"/>
          <a:stretch>
            <a:fillRect/>
          </a:stretch>
        </p:blipFill>
        <p:spPr>
          <a:xfrm>
            <a:off x="-334962" y="-187325"/>
            <a:ext cx="3505200" cy="1168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355360" y="129776"/>
            <a:ext cx="2023076" cy="584775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marR="0" lvl="0" indent="0" algn="dist" defTabSz="914400" latinLnBrk="0">
              <a:lnSpc>
                <a:spcPct val="100000"/>
              </a:lnSpc>
              <a:buClrTx/>
              <a:buSzTx/>
              <a:buFontTx/>
              <a:buNone/>
              <a:defRPr sz="3200" b="1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课堂小结</a:t>
            </a:r>
            <a:endParaRPr kumimoji="0" lang="zh-CN" altLang="en-US" sz="3200" b="1" i="0" u="none" strike="noStrike" kern="1200" cap="none" spc="0" normalizeH="0" baseline="0" noProof="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1988" name="文本框 7"/>
          <p:cNvSpPr txBox="1"/>
          <p:nvPr/>
        </p:nvSpPr>
        <p:spPr>
          <a:xfrm>
            <a:off x="2201862" y="1491630"/>
            <a:ext cx="47402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说一说本节课的收获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endParaRPr lang="en-US" altLang="zh-CN" sz="2800" b="1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5537" y="269837"/>
            <a:ext cx="1944216" cy="542539"/>
          </a:xfrm>
          <a:prstGeom prst="rect">
            <a:avLst/>
          </a:prstGeom>
        </p:spPr>
      </p:pic>
      <p:pic>
        <p:nvPicPr>
          <p:cNvPr id="4" name="图片 1"/>
          <p:cNvPicPr>
            <a:picLocks noChangeAspect="1"/>
          </p:cNvPicPr>
          <p:nvPr/>
        </p:nvPicPr>
        <p:blipFill>
          <a:blip r:embed="rId2"/>
          <a:srcRect t="29288" b="37379"/>
          <a:stretch>
            <a:fillRect/>
          </a:stretch>
        </p:blipFill>
        <p:spPr>
          <a:xfrm>
            <a:off x="-334962" y="-187325"/>
            <a:ext cx="3505200" cy="1168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2166727" y="1741611"/>
            <a:ext cx="4810546" cy="1478211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algn="l" defTabSz="121793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1.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从课后习题中选取；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  <a:p>
            <a:pPr marL="342900" marR="0" lvl="0" indent="-342900" algn="l" defTabSz="121793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2.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完成练习册本课时的习题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.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55360" y="129776"/>
            <a:ext cx="2023076" cy="584775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marR="0" lvl="0" indent="0" algn="dist" defTabSz="914400" latinLnBrk="0">
              <a:lnSpc>
                <a:spcPct val="100000"/>
              </a:lnSpc>
              <a:buClrTx/>
              <a:buSzTx/>
              <a:buFontTx/>
              <a:buNone/>
              <a:defRPr sz="3200" b="1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课后作业</a:t>
            </a:r>
            <a:endParaRPr kumimoji="0" lang="zh-CN" altLang="en-US" sz="3200" b="1" i="0" u="none" strike="noStrike" kern="1200" cap="none" spc="0" normalizeH="0" baseline="0" noProof="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1"/>
          <p:cNvPicPr>
            <a:picLocks noChangeAspect="1"/>
          </p:cNvPicPr>
          <p:nvPr/>
        </p:nvPicPr>
        <p:blipFill>
          <a:blip r:embed="rId1"/>
          <a:srcRect l="15620" t="31876" r="14226" b="30597"/>
          <a:stretch>
            <a:fillRect/>
          </a:stretch>
        </p:blipFill>
        <p:spPr>
          <a:xfrm>
            <a:off x="-252412" y="-231775"/>
            <a:ext cx="2682875" cy="1435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0" name="文本框 12"/>
          <p:cNvSpPr txBox="1"/>
          <p:nvPr/>
        </p:nvSpPr>
        <p:spPr>
          <a:xfrm>
            <a:off x="900112" y="916015"/>
            <a:ext cx="6912248" cy="1130246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. </a:t>
            </a:r>
            <a:r>
              <a:rPr lang="zh-CN" altLang="en-US" sz="2400" b="1">
                <a:ea typeface="黑体" panose="02010609060101010101" pitchFamily="49" charset="-122"/>
              </a:rPr>
              <a:t>（</a:t>
            </a:r>
            <a:r>
              <a:rPr lang="en-US" altLang="zh-CN" sz="2400" b="1">
                <a:ea typeface="黑体" panose="02010609060101010101" pitchFamily="49" charset="-122"/>
              </a:rPr>
              <a:t>1</a:t>
            </a:r>
            <a:r>
              <a:rPr lang="zh-CN" altLang="en-US" sz="2400" b="1">
                <a:ea typeface="黑体" panose="02010609060101010101" pitchFamily="49" charset="-122"/>
              </a:rPr>
              <a:t>） 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n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边形</a:t>
            </a:r>
            <a:r>
              <a:rPr lang="zh-CN" altLang="en-US" sz="2400" b="1">
                <a:ea typeface="黑体" panose="02010609060101010101" pitchFamily="49" charset="-122"/>
              </a:rPr>
              <a:t>的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内角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和公式是什么？ 这个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公式是 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       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如何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推导出来的？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258888" y="2139958"/>
            <a:ext cx="2089150" cy="576248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400" b="1">
                <a:solidFill>
                  <a:srgbClr val="FF3399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en-US" altLang="zh-CN" sz="2400" b="1" i="1">
                <a:solidFill>
                  <a:srgbClr val="FF3399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n</a:t>
            </a:r>
            <a:r>
              <a:rPr lang="en-US" altLang="zh-CN" sz="2400" b="1">
                <a:solidFill>
                  <a:srgbClr val="FF3399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– 2</a:t>
            </a:r>
            <a:r>
              <a:rPr lang="en-US" altLang="zh-CN" sz="2400" b="1" dirty="0">
                <a:solidFill>
                  <a:srgbClr val="FF3399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)·180°</a:t>
            </a:r>
            <a:endParaRPr lang="zh-CN" altLang="en-US" sz="2400" b="1" dirty="0">
              <a:solidFill>
                <a:srgbClr val="FF3399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19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5800" y="1851025"/>
            <a:ext cx="3054350" cy="25892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" name="文本框 19"/>
          <p:cNvSpPr txBox="1">
            <a:spLocks noChangeArrowheads="1"/>
          </p:cNvSpPr>
          <p:nvPr/>
        </p:nvSpPr>
        <p:spPr bwMode="auto">
          <a:xfrm>
            <a:off x="1150938" y="2932113"/>
            <a:ext cx="5653088" cy="576263"/>
          </a:xfrm>
          <a:prstGeom prst="rect">
            <a:avLst/>
          </a:prstGeom>
          <a:noFill/>
          <a:ln>
            <a:noFill/>
          </a:ln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33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将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33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33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边形转化成三角形进行推导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339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7333" y="193629"/>
            <a:ext cx="2046396" cy="584775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marR="0" lvl="0" indent="0" algn="dist" defTabSz="914400" latinLnBrk="0">
              <a:lnSpc>
                <a:spcPct val="100000"/>
              </a:lnSpc>
              <a:buClrTx/>
              <a:buSzTx/>
              <a:buFontTx/>
              <a:buNone/>
              <a:defRPr sz="3200" b="1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62000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思考</a:t>
            </a:r>
            <a:r>
              <a:rPr lang="zh-CN" altLang="en-US" dirty="0">
                <a:effectLst>
                  <a:outerShdw blurRad="38100" dist="38100" dir="2700000" algn="tl">
                    <a:srgbClr val="000000">
                      <a:alpha val="62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回顾</a:t>
            </a:r>
            <a:endParaRPr kumimoji="0" lang="zh-CN" altLang="en-US" sz="3200" b="1" i="0" u="none" strike="noStrike" kern="1200" cap="none" spc="0" normalizeH="0" baseline="0" noProof="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62000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文本框 3"/>
          <p:cNvSpPr txBox="1"/>
          <p:nvPr/>
        </p:nvSpPr>
        <p:spPr>
          <a:xfrm>
            <a:off x="1116012" y="773120"/>
            <a:ext cx="5544220" cy="576248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. 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）任意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多边形的外角和等于多少？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87450" y="2139950"/>
            <a:ext cx="6553200" cy="16843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indent="304800" algn="just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400" b="1" kern="100" cap="none" spc="0" normalizeH="0" baseline="0" noProof="0">
                <a:solidFill>
                  <a:srgbClr val="0000FF"/>
                </a:solidFill>
                <a:latin typeface="+mn-lt"/>
                <a:ea typeface="+mn-ea"/>
                <a:cs typeface="+mn-cs"/>
              </a:rPr>
              <a:t>  </a:t>
            </a:r>
            <a:r>
              <a:rPr kumimoji="0" lang="zh-CN" altLang="zh-CN" sz="2400" b="1" kern="100" cap="none" spc="0" normalizeH="0" baseline="0" noProof="0">
                <a:solidFill>
                  <a:srgbClr val="0000FF"/>
                </a:solidFill>
                <a:latin typeface="+mn-lt"/>
                <a:ea typeface="+mn-ea"/>
                <a:cs typeface="+mn-cs"/>
              </a:rPr>
              <a:t>由于</a:t>
            </a:r>
            <a:r>
              <a:rPr kumimoji="0" lang="zh-CN" altLang="zh-CN" sz="2400" b="1" kern="100" cap="none" spc="0" normalizeH="0" baseline="0" noProof="0" dirty="0">
                <a:solidFill>
                  <a:srgbClr val="0000FF"/>
                </a:solidFill>
                <a:latin typeface="+mn-lt"/>
                <a:ea typeface="+mn-ea"/>
                <a:cs typeface="+mn-cs"/>
              </a:rPr>
              <a:t>多边形的外角和等于</a:t>
            </a:r>
            <a:r>
              <a:rPr kumimoji="0" lang="en-US" altLang="zh-CN" sz="2400" b="1" kern="100" cap="none" spc="0" normalizeH="0" baseline="0" noProof="0">
                <a:solidFill>
                  <a:srgbClr val="0000FF"/>
                </a:solidFill>
                <a:latin typeface="+mn-lt"/>
                <a:ea typeface="+mn-ea"/>
                <a:cs typeface="+mn-cs"/>
              </a:rPr>
              <a:t>360°</a:t>
            </a:r>
            <a:r>
              <a:rPr kumimoji="0" lang="zh-CN" altLang="en-US" sz="2400" b="1" kern="100" cap="none" spc="0" normalizeH="0" baseline="0" noProof="0">
                <a:solidFill>
                  <a:srgbClr val="0000FF"/>
                </a:solidFill>
                <a:latin typeface="+mn-lt"/>
                <a:ea typeface="+mn-ea"/>
                <a:cs typeface="+mn-cs"/>
              </a:rPr>
              <a:t>，</a:t>
            </a:r>
            <a:r>
              <a:rPr kumimoji="0" lang="zh-CN" altLang="zh-CN" sz="2400" b="1" kern="100" cap="none" spc="0" normalizeH="0" baseline="0" noProof="0">
                <a:solidFill>
                  <a:srgbClr val="0000FF"/>
                </a:solidFill>
                <a:latin typeface="+mn-lt"/>
                <a:ea typeface="+mn-ea"/>
                <a:cs typeface="+mn-cs"/>
              </a:rPr>
              <a:t>是</a:t>
            </a:r>
            <a:r>
              <a:rPr kumimoji="0" lang="zh-CN" altLang="zh-CN" sz="2400" b="1" kern="100" cap="none" spc="0" normalizeH="0" baseline="0" noProof="0" dirty="0">
                <a:solidFill>
                  <a:srgbClr val="0000FF"/>
                </a:solidFill>
                <a:latin typeface="+mn-lt"/>
                <a:ea typeface="+mn-ea"/>
                <a:cs typeface="+mn-cs"/>
              </a:rPr>
              <a:t>一个固定的值，求多边形的边数和内角和往往可以从外角和入手，使计算更简便</a:t>
            </a:r>
            <a:r>
              <a:rPr kumimoji="0" lang="en-US" altLang="zh-CN" sz="2400" b="1" kern="100" cap="none" spc="0" normalizeH="0" baseline="0" noProof="0" dirty="0">
                <a:solidFill>
                  <a:srgbClr val="0000FF"/>
                </a:solidFill>
                <a:latin typeface="+mn-lt"/>
                <a:ea typeface="+mn-ea"/>
                <a:cs typeface="+mn-cs"/>
              </a:rPr>
              <a:t>.</a:t>
            </a:r>
            <a:endParaRPr kumimoji="0" lang="zh-CN" altLang="zh-CN" b="1" kern="100" cap="none" spc="0" normalizeH="0" baseline="0" noProof="0" dirty="0">
              <a:solidFill>
                <a:srgbClr val="0000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1331913" y="1419225"/>
            <a:ext cx="5653088" cy="576263"/>
          </a:xfrm>
          <a:prstGeom prst="rect">
            <a:avLst/>
          </a:prstGeom>
          <a:noFill/>
          <a:ln>
            <a:noFill/>
          </a:ln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33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33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33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边形的外角和等于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33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360°.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339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文本框 2"/>
          <p:cNvSpPr txBox="1"/>
          <p:nvPr/>
        </p:nvSpPr>
        <p:spPr>
          <a:xfrm>
            <a:off x="611560" y="406104"/>
            <a:ext cx="6983412" cy="576248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. </a:t>
            </a:r>
            <a:r>
              <a:rPr lang="zh-CN" altLang="en-US" sz="2400" b="1">
                <a:ea typeface="黑体" panose="02010609060101010101" pitchFamily="49" charset="-122"/>
              </a:rPr>
              <a:t>（</a:t>
            </a:r>
            <a:r>
              <a:rPr lang="en-US" altLang="zh-CN" sz="2400" b="1">
                <a:ea typeface="黑体" panose="02010609060101010101" pitchFamily="49" charset="-122"/>
              </a:rPr>
              <a:t>1</a:t>
            </a:r>
            <a:r>
              <a:rPr lang="zh-CN" altLang="en-US" sz="2400" b="1">
                <a:ea typeface="黑体" panose="02010609060101010101" pitchFamily="49" charset="-122"/>
              </a:rPr>
              <a:t>）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平行四边形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有哪些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性质？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974750" y="2672034"/>
            <a:ext cx="7194500" cy="156966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lvl="0" indent="-342900" eaLnBrk="1" hangingPunct="1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平行四边形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的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对边</a:t>
            </a:r>
            <a:r>
              <a:rPr lang="zh-CN" altLang="en-US" sz="2400" b="1">
                <a:solidFill>
                  <a:srgbClr val="CC0000"/>
                </a:solidFill>
                <a:latin typeface="+mj-lt"/>
                <a:ea typeface="+mn-ea"/>
              </a:rPr>
              <a:t>相等、对角相等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（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cs typeface="+mn-cs"/>
              </a:rPr>
              <a:t>性质定理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cs typeface="+mn-cs"/>
              </a:rPr>
              <a:t>1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）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平行四边形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的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对角线互相平分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（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cs typeface="+mn-cs"/>
              </a:rPr>
              <a:t>性质定理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cs typeface="+mn-cs"/>
              </a:rPr>
              <a:t>2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）</a:t>
            </a:r>
            <a:endParaRPr kumimoji="0" lang="en-US" altLang="zh-CN" sz="2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平行四边形是中心对称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图形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.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pic>
        <p:nvPicPr>
          <p:cNvPr id="21508" name="图片 8"/>
          <p:cNvPicPr>
            <a:picLocks noChangeAspect="1"/>
          </p:cNvPicPr>
          <p:nvPr/>
        </p:nvPicPr>
        <p:blipFill>
          <a:blip r:embed="rId1">
            <a:clrChange>
              <a:clrFrom>
                <a:srgbClr val="E9ECF6"/>
              </a:clrFrom>
              <a:clrTo>
                <a:srgbClr val="E9EC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15816" y="1014950"/>
            <a:ext cx="2570162" cy="1485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539552" y="1347614"/>
            <a:ext cx="8064896" cy="267765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两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组对边分别平行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的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四边形叫作平行四边形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（定义）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+mn-ea"/>
              </a:rPr>
              <a:t>一组对边平行且相等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的四边形是平行四边形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判定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定理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1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）  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+mn-ea"/>
              </a:rPr>
              <a:t>两组对边分别相等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的四边形是平行四边形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判定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定理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2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）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+mn-ea"/>
              </a:rPr>
              <a:t>对角线互相平分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的四边形是平行四边形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（判定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定理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3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）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+mn-ea"/>
              </a:rPr>
              <a:t>两组对角分别相等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的四边形是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平行四边形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文本框 2"/>
          <p:cNvSpPr txBox="1"/>
          <p:nvPr/>
        </p:nvSpPr>
        <p:spPr>
          <a:xfrm>
            <a:off x="467544" y="411510"/>
            <a:ext cx="6983412" cy="576248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. 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）如何判定一个四边形是平行四边形？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899592" y="1173981"/>
            <a:ext cx="7993063" cy="4616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  <a:defRPr/>
            </a:pPr>
            <a:r>
              <a:rPr lang="zh-CN" altLang="en-US" sz="2400" b="1" dirty="0">
                <a:solidFill>
                  <a:srgbClr val="0000FF"/>
                </a:solidFill>
              </a:rPr>
              <a:t>一组对边平行而另一组对边不平行的四边形叫作梯形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文本框 2"/>
          <p:cNvSpPr txBox="1"/>
          <p:nvPr/>
        </p:nvSpPr>
        <p:spPr>
          <a:xfrm>
            <a:off x="539552" y="391345"/>
            <a:ext cx="6983412" cy="616579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3. 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梯形的定义是什么？</a:t>
            </a:r>
            <a:endParaRPr lang="zh-CN" altLang="en-US" sz="2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508104" y="2402755"/>
            <a:ext cx="3031887" cy="1669877"/>
            <a:chOff x="5287044" y="2436388"/>
            <a:chExt cx="3031887" cy="1669877"/>
          </a:xfrm>
        </p:grpSpPr>
        <p:sp>
          <p:nvSpPr>
            <p:cNvPr id="5" name="梯形 4"/>
            <p:cNvSpPr/>
            <p:nvPr/>
          </p:nvSpPr>
          <p:spPr>
            <a:xfrm>
              <a:off x="5652120" y="2787774"/>
              <a:ext cx="2365731" cy="1070048"/>
            </a:xfrm>
            <a:prstGeom prst="trapezoid">
              <a:avLst>
                <a:gd name="adj" fmla="val 37660"/>
              </a:avLst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TextBox 3"/>
            <p:cNvSpPr txBox="1"/>
            <p:nvPr/>
          </p:nvSpPr>
          <p:spPr>
            <a:xfrm>
              <a:off x="5287044" y="3599316"/>
              <a:ext cx="362555" cy="49688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A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7" name="TextBox 4"/>
            <p:cNvSpPr txBox="1"/>
            <p:nvPr/>
          </p:nvSpPr>
          <p:spPr>
            <a:xfrm>
              <a:off x="7956376" y="3609378"/>
              <a:ext cx="362555" cy="496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B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8" name="TextBox 5"/>
            <p:cNvSpPr txBox="1"/>
            <p:nvPr/>
          </p:nvSpPr>
          <p:spPr>
            <a:xfrm>
              <a:off x="7524329" y="2436388"/>
              <a:ext cx="360039" cy="49686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C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9" name="TextBox 6"/>
            <p:cNvSpPr txBox="1"/>
            <p:nvPr/>
          </p:nvSpPr>
          <p:spPr>
            <a:xfrm>
              <a:off x="5649599" y="2463178"/>
              <a:ext cx="378768" cy="49688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D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10" name="Rectangle 3" descr="小网格"/>
          <p:cNvSpPr/>
          <p:nvPr/>
        </p:nvSpPr>
        <p:spPr>
          <a:xfrm>
            <a:off x="585100" y="1671818"/>
            <a:ext cx="5152076" cy="538674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互相平行的两边叫作梯形的</a:t>
            </a:r>
            <a:r>
              <a:rPr lang="en-US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____.</a:t>
            </a:r>
            <a:endParaRPr lang="en-US" altLang="zh-CN" sz="2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716016" y="1710843"/>
            <a:ext cx="599438" cy="49244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600" b="1" dirty="0">
                <a:solidFill>
                  <a:srgbClr val="FF0000"/>
                </a:solidFill>
                <a:latin typeface="+mn-ea"/>
                <a:ea typeface="+mn-ea"/>
              </a:rPr>
              <a:t>底</a:t>
            </a:r>
            <a:endParaRPr lang="zh-CN" altLang="en-US" sz="26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39553" y="3609086"/>
            <a:ext cx="5152076" cy="538674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不平行的两边叫作梯形的</a:t>
            </a:r>
            <a:r>
              <a:rPr lang="en-US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_____.</a:t>
            </a:r>
            <a:endParaRPr lang="en-US" altLang="zh-CN" sz="2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463126" y="3647441"/>
            <a:ext cx="468914" cy="49244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600" b="1" dirty="0">
                <a:solidFill>
                  <a:srgbClr val="FF0000"/>
                </a:solidFill>
                <a:latin typeface="+mn-ea"/>
                <a:ea typeface="+mn-ea"/>
              </a:rPr>
              <a:t>腰</a:t>
            </a:r>
            <a:endParaRPr lang="zh-CN" altLang="en-US" sz="26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39552" y="4265324"/>
            <a:ext cx="5577458" cy="538674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两底的公垂线段叫作梯形的</a:t>
            </a:r>
            <a:r>
              <a:rPr lang="en-US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_______.</a:t>
            </a:r>
            <a:endParaRPr lang="en-US" altLang="zh-CN" sz="2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967181" y="4276269"/>
            <a:ext cx="468915" cy="49244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600" b="1" dirty="0">
                <a:solidFill>
                  <a:srgbClr val="FF0000"/>
                </a:solidFill>
                <a:latin typeface="+mn-ea"/>
                <a:ea typeface="+mn-ea"/>
              </a:rPr>
              <a:t>高</a:t>
            </a:r>
            <a:endParaRPr lang="zh-CN" altLang="en-US" sz="26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48696" y="2397035"/>
            <a:ext cx="4816638" cy="1058816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600" b="1" dirty="0">
                <a:latin typeface="+mj-ea"/>
                <a:ea typeface="+mj-ea"/>
              </a:rPr>
              <a:t>通常把较短的底叫作</a:t>
            </a:r>
            <a:r>
              <a:rPr lang="en-US" altLang="zh-CN" sz="2600" b="1" dirty="0">
                <a:latin typeface="+mj-ea"/>
                <a:ea typeface="+mj-ea"/>
              </a:rPr>
              <a:t>_______</a:t>
            </a:r>
            <a:r>
              <a:rPr lang="zh-CN" altLang="en-US" sz="2600" b="1" dirty="0">
                <a:latin typeface="+mj-ea"/>
                <a:ea typeface="+mj-ea"/>
              </a:rPr>
              <a:t>，较长的底叫作</a:t>
            </a:r>
            <a:r>
              <a:rPr lang="en-US" altLang="zh-CN" sz="2600" b="1" dirty="0">
                <a:latin typeface="+mj-ea"/>
                <a:ea typeface="+mj-ea"/>
              </a:rPr>
              <a:t>_____.</a:t>
            </a:r>
            <a:endParaRPr lang="en-US" altLang="zh-CN" sz="2600" b="1" dirty="0">
              <a:latin typeface="+mj-ea"/>
              <a:ea typeface="+mj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809456" y="2443419"/>
            <a:ext cx="978568" cy="49244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600" b="1" dirty="0">
                <a:solidFill>
                  <a:srgbClr val="FF0000"/>
                </a:solidFill>
                <a:latin typeface="+mn-ea"/>
                <a:ea typeface="+mn-ea"/>
              </a:rPr>
              <a:t>上底</a:t>
            </a:r>
            <a:endParaRPr lang="zh-CN" altLang="en-US" sz="26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555776" y="2931205"/>
            <a:ext cx="1131865" cy="49244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600" b="1" dirty="0">
                <a:solidFill>
                  <a:srgbClr val="FF0000"/>
                </a:solidFill>
                <a:latin typeface="+mn-ea"/>
                <a:ea typeface="+mn-ea"/>
              </a:rPr>
              <a:t>下底</a:t>
            </a:r>
            <a:endParaRPr lang="zh-CN" altLang="en-US" sz="26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612631" y="2317641"/>
            <a:ext cx="88682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+mn-ea"/>
                <a:ea typeface="+mn-ea"/>
              </a:rPr>
              <a:t>上底</a:t>
            </a:r>
            <a:endParaRPr lang="zh-CN" altLang="en-US" sz="2400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612631" y="3749116"/>
            <a:ext cx="88682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+mn-ea"/>
                <a:ea typeface="+mn-ea"/>
              </a:rPr>
              <a:t>下底</a:t>
            </a:r>
            <a:endParaRPr lang="zh-CN" altLang="en-US" sz="2400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601357" y="2986868"/>
            <a:ext cx="43588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+mn-ea"/>
                <a:ea typeface="+mn-ea"/>
              </a:rPr>
              <a:t>腰</a:t>
            </a:r>
            <a:endParaRPr lang="zh-CN" altLang="en-US" sz="2400" b="1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020969" y="2958171"/>
            <a:ext cx="43588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+mn-ea"/>
                <a:ea typeface="+mn-ea"/>
              </a:rPr>
              <a:t>腰</a:t>
            </a:r>
            <a:endParaRPr lang="zh-CN" altLang="en-US" sz="2400" b="1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6518252" y="2754141"/>
            <a:ext cx="0" cy="1070047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组合 23"/>
          <p:cNvGrpSpPr/>
          <p:nvPr/>
        </p:nvGrpSpPr>
        <p:grpSpPr>
          <a:xfrm>
            <a:off x="6518253" y="3683111"/>
            <a:ext cx="101508" cy="141077"/>
            <a:chOff x="6259233" y="5846948"/>
            <a:chExt cx="283796" cy="267494"/>
          </a:xfrm>
        </p:grpSpPr>
        <p:cxnSp>
          <p:nvCxnSpPr>
            <p:cNvPr id="25" name="直接连接符 24"/>
            <p:cNvCxnSpPr/>
            <p:nvPr/>
          </p:nvCxnSpPr>
          <p:spPr>
            <a:xfrm>
              <a:off x="6543029" y="5846948"/>
              <a:ext cx="0" cy="267494"/>
            </a:xfrm>
            <a:prstGeom prst="line">
              <a:avLst/>
            </a:prstGeom>
            <a:ln w="190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H="1">
              <a:off x="6259233" y="5846948"/>
              <a:ext cx="283796" cy="0"/>
            </a:xfrm>
            <a:prstGeom prst="line">
              <a:avLst/>
            </a:prstGeom>
            <a:ln w="190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文本框 26"/>
          <p:cNvSpPr txBox="1"/>
          <p:nvPr/>
        </p:nvSpPr>
        <p:spPr>
          <a:xfrm>
            <a:off x="6479349" y="3070266"/>
            <a:ext cx="468915" cy="49244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600" b="1" dirty="0">
                <a:solidFill>
                  <a:srgbClr val="0000FF"/>
                </a:solidFill>
                <a:latin typeface="+mn-ea"/>
                <a:ea typeface="+mn-ea"/>
              </a:rPr>
              <a:t>高</a:t>
            </a:r>
            <a:endParaRPr lang="zh-CN" altLang="en-US" sz="2600" b="1" dirty="0">
              <a:solidFill>
                <a:srgbClr val="0000FF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"/>
                            </p:stCondLst>
                            <p:childTnLst>
                              <p:par>
                                <p:cTn id="8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文本框 2"/>
          <p:cNvSpPr txBox="1"/>
          <p:nvPr/>
        </p:nvSpPr>
        <p:spPr>
          <a:xfrm>
            <a:off x="539552" y="267494"/>
            <a:ext cx="8136904" cy="576248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4.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）中心对称的基本性质是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什么？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1508" name="Rectangle 2" descr="小网格"/>
          <p:cNvSpPr/>
          <p:nvPr/>
        </p:nvSpPr>
        <p:spPr>
          <a:xfrm>
            <a:off x="608626" y="911169"/>
            <a:ext cx="7779798" cy="113396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>
            <a:defPPr>
              <a:defRPr lang="zh-CN"/>
            </a:defPPr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solidFill>
                  <a:srgbClr val="FF3399"/>
                </a:solidFill>
                <a:cs typeface="Times New Roman" panose="02020603050405020304" pitchFamily="18" charset="0"/>
              </a:rPr>
              <a:t>    成中心对称的两个图形中，对应点的连线经过对称中心，且被对称中心平分</a:t>
            </a:r>
            <a:r>
              <a:rPr lang="en-US" altLang="zh-CN" sz="2400" b="1">
                <a:solidFill>
                  <a:srgbClr val="FF3399"/>
                </a:solidFill>
                <a:cs typeface="Times New Roman" panose="02020603050405020304" pitchFamily="18" charset="0"/>
              </a:rPr>
              <a:t>.</a:t>
            </a:r>
            <a:endParaRPr lang="en-US" altLang="zh-CN" sz="2400" b="1" dirty="0">
              <a:solidFill>
                <a:srgbClr val="FF3399"/>
              </a:solidFill>
              <a:cs typeface="Times New Roman" panose="02020603050405020304" pitchFamily="18" charset="0"/>
            </a:endParaRPr>
          </a:p>
        </p:txBody>
      </p:sp>
      <p:sp>
        <p:nvSpPr>
          <p:cNvPr id="2" name="Rectangle 2" descr="小网格"/>
          <p:cNvSpPr/>
          <p:nvPr/>
        </p:nvSpPr>
        <p:spPr>
          <a:xfrm>
            <a:off x="598069" y="3098367"/>
            <a:ext cx="6854251" cy="576248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>
            <a:defPPr>
              <a:defRPr lang="zh-CN"/>
            </a:defPPr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solidFill>
                  <a:srgbClr val="FF3399"/>
                </a:solidFill>
                <a:cs typeface="Times New Roman" panose="02020603050405020304" pitchFamily="18" charset="0"/>
              </a:rPr>
              <a:t>    </a:t>
            </a:r>
            <a:r>
              <a:rPr lang="zh-CN" altLang="en-US" sz="2400" b="1">
                <a:solidFill>
                  <a:srgbClr val="0000FF"/>
                </a:solidFill>
                <a:latin typeface="+mn-lt"/>
                <a:ea typeface="+mn-ea"/>
              </a:rPr>
              <a:t>平行四边形、正方形都是</a:t>
            </a: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+mn-ea"/>
              </a:rPr>
              <a:t>中心对称图形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+mn-ea"/>
              </a:rPr>
              <a:t>.</a:t>
            </a:r>
            <a:endParaRPr lang="en-US" altLang="zh-CN" sz="2400" b="1" dirty="0">
              <a:solidFill>
                <a:srgbClr val="0000FF"/>
              </a:solidFill>
              <a:latin typeface="+mn-lt"/>
              <a:ea typeface="+mn-ea"/>
            </a:endParaRPr>
          </a:p>
        </p:txBody>
      </p:sp>
      <p:sp>
        <p:nvSpPr>
          <p:cNvPr id="3" name="Rectangle 2" descr="小网格"/>
          <p:cNvSpPr/>
          <p:nvPr/>
        </p:nvSpPr>
        <p:spPr>
          <a:xfrm>
            <a:off x="598069" y="3674620"/>
            <a:ext cx="6854251" cy="576248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>
            <a:defPPr>
              <a:defRPr lang="zh-CN"/>
            </a:defPPr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solidFill>
                  <a:srgbClr val="FF3399"/>
                </a:solidFill>
                <a:cs typeface="Times New Roman" panose="02020603050405020304" pitchFamily="18" charset="0"/>
              </a:rPr>
              <a:t>    </a:t>
            </a:r>
            <a:r>
              <a:rPr lang="zh-CN" altLang="en-US" sz="2400" b="1">
                <a:solidFill>
                  <a:srgbClr val="0000FF"/>
                </a:solidFill>
                <a:latin typeface="+mn-lt"/>
                <a:ea typeface="+mn-ea"/>
              </a:rPr>
              <a:t>它们的对称中心是对角线的交点</a:t>
            </a:r>
            <a:r>
              <a:rPr lang="en-US" altLang="zh-CN" sz="2400" b="1">
                <a:solidFill>
                  <a:srgbClr val="0000FF"/>
                </a:solidFill>
                <a:latin typeface="+mn-lt"/>
                <a:ea typeface="+mn-ea"/>
              </a:rPr>
              <a:t>.</a:t>
            </a:r>
            <a:endParaRPr lang="en-US" altLang="zh-CN" sz="2400" b="1" dirty="0">
              <a:solidFill>
                <a:srgbClr val="0000FF"/>
              </a:solidFill>
              <a:latin typeface="+mn-lt"/>
              <a:ea typeface="+mn-ea"/>
            </a:endParaRPr>
          </a:p>
        </p:txBody>
      </p:sp>
      <p:sp>
        <p:nvSpPr>
          <p:cNvPr id="6" name="文本框 2"/>
          <p:cNvSpPr txBox="1"/>
          <p:nvPr/>
        </p:nvSpPr>
        <p:spPr>
          <a:xfrm>
            <a:off x="539552" y="1981016"/>
            <a:ext cx="8136904" cy="1130246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）平行四边形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、正方形是中心对称图形吗？它们的对称中心是什么？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/>
      <p:bldP spid="2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文本框 2"/>
          <p:cNvSpPr txBox="1"/>
          <p:nvPr/>
        </p:nvSpPr>
        <p:spPr>
          <a:xfrm>
            <a:off x="684213" y="673100"/>
            <a:ext cx="4572000" cy="5762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5.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三角形的中位线定理是什么？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20090" y="1483360"/>
            <a:ext cx="770382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solidFill>
                  <a:srgbClr val="FF3399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三角形</a:t>
            </a:r>
            <a:r>
              <a:rPr lang="zh-CN" altLang="en-US" sz="2400" b="1" dirty="0">
                <a:solidFill>
                  <a:srgbClr val="FF3399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的中位线平行于第三边，并且等于第三边的一半</a:t>
            </a:r>
            <a:r>
              <a:rPr lang="en-US" altLang="zh-CN" sz="2400" b="1" dirty="0">
                <a:solidFill>
                  <a:srgbClr val="FF3399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endParaRPr lang="zh-CN" altLang="en-US" sz="2400" b="1" dirty="0">
              <a:solidFill>
                <a:srgbClr val="FF3399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" name="Rectangle 16"/>
          <p:cNvSpPr/>
          <p:nvPr/>
        </p:nvSpPr>
        <p:spPr>
          <a:xfrm>
            <a:off x="971550" y="2408238"/>
            <a:ext cx="5873750" cy="1383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如</a:t>
            </a: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图，△</a:t>
            </a:r>
            <a:r>
              <a:rPr lang="zh-CN" altLang="zh-CN" sz="2400" b="1" i="1">
                <a:latin typeface="Times New Roman" panose="02020603050405020304" pitchFamily="18" charset="0"/>
                <a:ea typeface="宋体" panose="02010600030101010101" pitchFamily="2" charset="-122"/>
              </a:rPr>
              <a:t>ABC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中</a:t>
            </a: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altLang="zh-CN" sz="2400" b="1" i="1">
                <a:latin typeface="Times New Roman" panose="02020603050405020304" pitchFamily="18" charset="0"/>
                <a:ea typeface="宋体" panose="02010600030101010101" pitchFamily="2" charset="-122"/>
              </a:rPr>
              <a:t>AD</a:t>
            </a:r>
            <a:r>
              <a:rPr lang="en-US" altLang="zh-CN" sz="2400" b="1" i="1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zh-CN" sz="2400" b="1"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zh-CN" sz="2400" b="1" i="1">
                <a:latin typeface="Times New Roman" panose="02020603050405020304" pitchFamily="18" charset="0"/>
                <a:ea typeface="宋体" panose="02010600030101010101" pitchFamily="2" charset="-122"/>
              </a:rPr>
              <a:t>DB</a:t>
            </a: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altLang="zh-CN" sz="2400" b="1" i="1">
                <a:latin typeface="Times New Roman" panose="02020603050405020304" pitchFamily="18" charset="0"/>
                <a:ea typeface="宋体" panose="02010600030101010101" pitchFamily="2" charset="-122"/>
              </a:rPr>
              <a:t>AE</a:t>
            </a:r>
            <a:r>
              <a:rPr lang="en-US" altLang="zh-CN" sz="2400" b="1" i="1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zh-CN" sz="2400" b="1"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zh-CN" sz="2400" b="1" i="1">
                <a:latin typeface="Times New Roman" panose="02020603050405020304" pitchFamily="18" charset="0"/>
                <a:ea typeface="宋体" panose="02010600030101010101" pitchFamily="2" charset="-122"/>
              </a:rPr>
              <a:t>EC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则有</a:t>
            </a: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</a:rPr>
              <a:t>__________</a:t>
            </a: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</a:rPr>
              <a:t>____________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13" name="Group 24"/>
          <p:cNvGrpSpPr/>
          <p:nvPr/>
        </p:nvGrpSpPr>
        <p:grpSpPr>
          <a:xfrm>
            <a:off x="6486525" y="2362200"/>
            <a:ext cx="2224088" cy="1854200"/>
            <a:chOff x="79" y="4"/>
            <a:chExt cx="1401" cy="1168"/>
          </a:xfrm>
        </p:grpSpPr>
        <p:grpSp>
          <p:nvGrpSpPr>
            <p:cNvPr id="26637" name="Group 25"/>
            <p:cNvGrpSpPr/>
            <p:nvPr/>
          </p:nvGrpSpPr>
          <p:grpSpPr>
            <a:xfrm>
              <a:off x="240" y="192"/>
              <a:ext cx="1056" cy="864"/>
              <a:chOff x="0" y="0"/>
              <a:chExt cx="1056" cy="864"/>
            </a:xfrm>
          </p:grpSpPr>
          <p:sp>
            <p:nvSpPr>
              <p:cNvPr id="26643" name="Line 26"/>
              <p:cNvSpPr/>
              <p:nvPr/>
            </p:nvSpPr>
            <p:spPr>
              <a:xfrm flipH="1">
                <a:off x="0" y="0"/>
                <a:ext cx="768" cy="864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644" name="Line 27"/>
              <p:cNvSpPr/>
              <p:nvPr/>
            </p:nvSpPr>
            <p:spPr>
              <a:xfrm>
                <a:off x="0" y="864"/>
                <a:ext cx="1056" cy="0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645" name="Line 28"/>
              <p:cNvSpPr/>
              <p:nvPr/>
            </p:nvSpPr>
            <p:spPr>
              <a:xfrm>
                <a:off x="768" y="0"/>
                <a:ext cx="288" cy="864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646" name="Line 29"/>
              <p:cNvSpPr/>
              <p:nvPr/>
            </p:nvSpPr>
            <p:spPr>
              <a:xfrm>
                <a:off x="384" y="432"/>
                <a:ext cx="528" cy="0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26638" name="Text Box 30"/>
            <p:cNvSpPr txBox="1"/>
            <p:nvPr/>
          </p:nvSpPr>
          <p:spPr>
            <a:xfrm>
              <a:off x="888" y="4"/>
              <a:ext cx="208" cy="21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zh-CN" sz="1600" b="1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endParaRPr lang="zh-CN" altLang="zh-CN" sz="1600" b="1" i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6639" name="Text Box 31"/>
            <p:cNvSpPr txBox="1"/>
            <p:nvPr/>
          </p:nvSpPr>
          <p:spPr>
            <a:xfrm>
              <a:off x="79" y="960"/>
              <a:ext cx="201" cy="21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zh-CN" sz="1600" b="1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endParaRPr lang="zh-CN" altLang="zh-CN" sz="1600" b="1" i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6640" name="Text Box 32"/>
            <p:cNvSpPr txBox="1"/>
            <p:nvPr/>
          </p:nvSpPr>
          <p:spPr>
            <a:xfrm>
              <a:off x="1272" y="960"/>
              <a:ext cx="208" cy="21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zh-CN" sz="1600" b="1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C</a:t>
              </a:r>
              <a:endParaRPr lang="zh-CN" altLang="zh-CN" sz="1600" b="1" i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6641" name="Text Box 33"/>
            <p:cNvSpPr txBox="1"/>
            <p:nvPr/>
          </p:nvSpPr>
          <p:spPr>
            <a:xfrm>
              <a:off x="416" y="480"/>
              <a:ext cx="208" cy="21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zh-CN" sz="1600" b="1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D</a:t>
              </a:r>
              <a:endParaRPr lang="zh-CN" altLang="zh-CN" sz="1600" b="1" i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6642" name="Text Box 34"/>
            <p:cNvSpPr txBox="1"/>
            <p:nvPr/>
          </p:nvSpPr>
          <p:spPr>
            <a:xfrm>
              <a:off x="1141" y="508"/>
              <a:ext cx="201" cy="21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zh-CN" sz="1600" b="1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E</a:t>
              </a:r>
              <a:endParaRPr lang="zh-CN" altLang="zh-CN" sz="1600" b="1" i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24" name="Text Box 17"/>
          <p:cNvSpPr txBox="1"/>
          <p:nvPr/>
        </p:nvSpPr>
        <p:spPr>
          <a:xfrm>
            <a:off x="1701800" y="3078798"/>
            <a:ext cx="1800225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zh-CN" sz="2400" b="1" i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DE</a:t>
            </a:r>
            <a:r>
              <a:rPr lang="zh-CN" altLang="zh-CN" sz="24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zh-CN" sz="2400" b="1" i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// BC</a:t>
            </a:r>
            <a:endParaRPr lang="zh-CN" altLang="zh-CN" sz="2400" b="1" i="1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25" name="Group 18"/>
          <p:cNvGrpSpPr/>
          <p:nvPr/>
        </p:nvGrpSpPr>
        <p:grpSpPr>
          <a:xfrm>
            <a:off x="3661093" y="2795588"/>
            <a:ext cx="1644650" cy="979488"/>
            <a:chOff x="0" y="-45"/>
            <a:chExt cx="1036" cy="617"/>
          </a:xfrm>
        </p:grpSpPr>
        <p:sp>
          <p:nvSpPr>
            <p:cNvPr id="26632" name="Text Box 19"/>
            <p:cNvSpPr txBox="1"/>
            <p:nvPr/>
          </p:nvSpPr>
          <p:spPr>
            <a:xfrm>
              <a:off x="0" y="68"/>
              <a:ext cx="1036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1" hangingPunct="1">
                <a:lnSpc>
                  <a:spcPct val="150000"/>
                </a:lnSpc>
              </a:pPr>
              <a:r>
                <a:rPr lang="zh-CN" altLang="zh-CN" sz="2400" b="1" i="1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DE</a:t>
              </a:r>
              <a:r>
                <a:rPr lang="zh-CN" altLang="zh-CN" sz="2400" b="1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=  </a:t>
              </a:r>
              <a:r>
                <a:rPr lang="zh-CN" altLang="en-US" sz="2400" b="1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 </a:t>
              </a:r>
              <a:r>
                <a:rPr lang="zh-CN" altLang="zh-CN" sz="2400" b="1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</a:t>
              </a:r>
              <a:r>
                <a:rPr lang="zh-CN" altLang="zh-CN" sz="2400" b="1" i="1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BC</a:t>
              </a:r>
              <a:endParaRPr lang="zh-CN" altLang="zh-CN" sz="2400" b="1" i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pSp>
          <p:nvGrpSpPr>
            <p:cNvPr id="26633" name="Group 20"/>
            <p:cNvGrpSpPr/>
            <p:nvPr/>
          </p:nvGrpSpPr>
          <p:grpSpPr>
            <a:xfrm>
              <a:off x="517" y="-45"/>
              <a:ext cx="218" cy="617"/>
              <a:chOff x="121" y="-45"/>
              <a:chExt cx="218" cy="617"/>
            </a:xfrm>
          </p:grpSpPr>
          <p:sp>
            <p:nvSpPr>
              <p:cNvPr id="26634" name="Line 21"/>
              <p:cNvSpPr/>
              <p:nvPr/>
            </p:nvSpPr>
            <p:spPr>
              <a:xfrm>
                <a:off x="144" y="304"/>
                <a:ext cx="155" cy="1"/>
              </a:xfrm>
              <a:prstGeom prst="line">
                <a:avLst/>
              </a:prstGeom>
              <a:ln w="19050" cap="flat" cmpd="sng">
                <a:solidFill>
                  <a:srgbClr val="FF33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635" name="Text Box 22"/>
              <p:cNvSpPr txBox="1"/>
              <p:nvPr/>
            </p:nvSpPr>
            <p:spPr>
              <a:xfrm>
                <a:off x="128" y="-45"/>
                <a:ext cx="211" cy="40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eaLnBrk="1" hangingPunct="1">
                  <a:lnSpc>
                    <a:spcPct val="150000"/>
                  </a:lnSpc>
                </a:pPr>
                <a:r>
                  <a:rPr lang="zh-CN" altLang="zh-CN" sz="2400" b="1" dirty="0">
                    <a:solidFill>
                      <a:srgbClr val="FF33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1</a:t>
                </a:r>
                <a:endParaRPr lang="zh-CN" altLang="zh-CN" sz="2400" b="1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6636" name="Text Box 23"/>
              <p:cNvSpPr txBox="1"/>
              <p:nvPr/>
            </p:nvSpPr>
            <p:spPr>
              <a:xfrm>
                <a:off x="121" y="166"/>
                <a:ext cx="211" cy="40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 eaLnBrk="1" hangingPunct="1">
                  <a:lnSpc>
                    <a:spcPct val="150000"/>
                  </a:lnSpc>
                </a:pPr>
                <a:r>
                  <a:rPr lang="zh-CN" altLang="zh-CN" sz="2400" b="1" dirty="0">
                    <a:solidFill>
                      <a:srgbClr val="FF33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endParaRPr lang="zh-CN" altLang="zh-CN" sz="2400" b="1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MTC_03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MTC_03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24" grpId="0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叶盛">
      <a:majorFont>
        <a:latin typeface="Times New Roman"/>
        <a:ea typeface="楷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riw32un">
      <a:majorFont>
        <a:latin typeface="Times New Roman"/>
        <a:ea typeface="黑体"/>
        <a:cs typeface=""/>
      </a:majorFont>
      <a:minorFont>
        <a:latin typeface="Times New Roman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4000" b="1" dirty="0" smtClean="0">
            <a:latin typeface="Times New Roman" panose="02020603050405020304" pitchFamily="18" charset="0"/>
            <a:ea typeface="黑体" panose="02010609060101010101" pitchFamily="49" charset="-122"/>
            <a:cs typeface="Times New Roman" panose="02020603050405020304" pitchFamily="18" charset="0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2602</Words>
  <Application>WPS 演示</Application>
  <PresentationFormat>全屏显示(16:9)</PresentationFormat>
  <Paragraphs>351</Paragraphs>
  <Slides>21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5</vt:i4>
      </vt:variant>
      <vt:variant>
        <vt:lpstr>幻灯片标题</vt:lpstr>
      </vt:variant>
      <vt:variant>
        <vt:i4>21</vt:i4>
      </vt:variant>
    </vt:vector>
  </HeadingPairs>
  <TitlesOfParts>
    <vt:vector size="40" baseType="lpstr">
      <vt:lpstr>Arial</vt:lpstr>
      <vt:lpstr>宋体</vt:lpstr>
      <vt:lpstr>Wingdings</vt:lpstr>
      <vt:lpstr>Times New Roman</vt:lpstr>
      <vt:lpstr>楷体</vt:lpstr>
      <vt:lpstr>方正粗黑繁体</vt:lpstr>
      <vt:lpstr>黑体</vt:lpstr>
      <vt:lpstr>等线</vt:lpstr>
      <vt:lpstr>微软雅黑</vt:lpstr>
      <vt:lpstr>Arial Unicode MS</vt:lpstr>
      <vt:lpstr>华文中宋</vt:lpstr>
      <vt:lpstr>Times New Roman</vt:lpstr>
      <vt:lpstr>自定义设计方案</vt:lpstr>
      <vt:lpstr>2_自定义设计方案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状元成才路</Company>
  <LinksUpToDate>false</LinksUpToDate>
  <SharedDoc>false</SharedDoc>
  <HyperlinksChanged>false</HyperlinksChanged>
  <AppVersion>14.0000</AppVersion>
  <Manager>状元成才路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keywords>状元成才路</cp:keywords>
  <dc:description>状元成才路</dc:description>
  <dc:subject>状元成才路</dc:subject>
  <cp:category>状元成才路</cp:category>
  <cp:lastModifiedBy>唐唐唐小糖1</cp:lastModifiedBy>
  <cp:revision>925</cp:revision>
  <dcterms:created xsi:type="dcterms:W3CDTF">2015-08-27T07:30:00Z</dcterms:created>
  <dcterms:modified xsi:type="dcterms:W3CDTF">2026-01-05T08:57:28Z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2052-12.1.0.24034</vt:lpwstr>
  </property>
  <property fmtid="{D5CDD505-2E9C-101B-9397-08002B2CF9AE}" pid="3" name="ICV">
    <vt:lpwstr>256AB05F91C44A22ACD5B4C7243B18B1</vt:lpwstr>
  </property>
</Properties>
</file>