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3"/>
  </p:notesMasterIdLst>
  <p:sldIdLst>
    <p:sldId id="274" r:id="rId4"/>
    <p:sldId id="386" r:id="rId5"/>
    <p:sldId id="410" r:id="rId6"/>
    <p:sldId id="411" r:id="rId7"/>
    <p:sldId id="413" r:id="rId8"/>
    <p:sldId id="414" r:id="rId9"/>
    <p:sldId id="412" r:id="rId10"/>
    <p:sldId id="426" r:id="rId11"/>
    <p:sldId id="427" r:id="rId12"/>
    <p:sldId id="335" r:id="rId13"/>
    <p:sldId id="424" r:id="rId14"/>
    <p:sldId id="425" r:id="rId15"/>
    <p:sldId id="409" r:id="rId16"/>
    <p:sldId id="428" r:id="rId17"/>
    <p:sldId id="285" r:id="rId18"/>
    <p:sldId id="370" r:id="rId19"/>
    <p:sldId id="371" r:id="rId20"/>
    <p:sldId id="416" r:id="rId21"/>
    <p:sldId id="429" r:id="rId2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0" userDrawn="1">
          <p15:clr>
            <a:srgbClr val="A4A3A4"/>
          </p15:clr>
        </p15:guide>
        <p15:guide id="2" orient="horz" pos="710" userDrawn="1">
          <p15:clr>
            <a:srgbClr val="A4A3A4"/>
          </p15:clr>
        </p15:guide>
        <p15:guide id="3" orient="horz" pos="2984" userDrawn="1">
          <p15:clr>
            <a:srgbClr val="A4A3A4"/>
          </p15:clr>
        </p15:guide>
        <p15:guide id="4" pos="154" userDrawn="1">
          <p15:clr>
            <a:srgbClr val="A4A3A4"/>
          </p15:clr>
        </p15:guide>
        <p15:guide id="5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FE9700"/>
    <a:srgbClr val="FFCCFF"/>
    <a:srgbClr val="FFFFCC"/>
    <a:srgbClr val="EAF6FD"/>
    <a:srgbClr val="007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136" d="100"/>
          <a:sy n="136" d="100"/>
        </p:scale>
        <p:origin x="384" y="144"/>
      </p:cViewPr>
      <p:guideLst>
        <p:guide orient="horz" pos="1610"/>
        <p:guide orient="horz" pos="710"/>
        <p:guide orient="horz" pos="2984"/>
        <p:guide pos="154"/>
        <p:guide pos="35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61D154B-293B-4750-B69C-7236D92745A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A4EDDC-1450-480B-9BBA-6C235701F6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8A4070-4770-42D1-8D04-A1486BF530F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F24C53-B084-46A2-B0D4-3AE377D57E5A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329" y="2061618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1824" y="2137895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9522" y="10106238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9803" y="9112737"/>
                    <a:ext cx="766232" cy="931333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91556" y="9200612"/>
                    <a:ext cx="761999" cy="846667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9884" y="9202864"/>
                    <a:ext cx="768348" cy="84243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42887" y="10224441"/>
                    <a:ext cx="461432" cy="1297516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449" y="9102020"/>
                    <a:ext cx="960965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10323" y="3934857"/>
                  <a:ext cx="1240365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60402" y="13275907"/>
                    <a:ext cx="3021128" cy="1639296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210" y="13934659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5451" y="13795666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86939" y="13704388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5363" y="13625821"/>
                    <a:ext cx="14665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9898" y="13555642"/>
                    <a:ext cx="146656" cy="218356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7880" y="14310125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5689" y="14234302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3806" y="14158738"/>
                    <a:ext cx="149916" cy="218354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3175" y="14114492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2868" y="14030172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9800" y="13630454"/>
                    <a:ext cx="2929877" cy="141442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289" y="3786783"/>
                    <a:ext cx="1988619" cy="358004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289" y="3786783"/>
                    <a:ext cx="1988619" cy="358004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6" y="3799156"/>
                    <a:ext cx="431173" cy="36061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4226" y="3873897"/>
                    <a:ext cx="248250" cy="101914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8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46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2.png"/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hyperlink" Target="&#25945;&#26448;P11&#24605;&#32771;.gs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03338" y="1419622"/>
            <a:ext cx="6537325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课时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平行四边形对角线的性质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2"/>
          <p:cNvSpPr txBox="1"/>
          <p:nvPr/>
        </p:nvSpPr>
        <p:spPr>
          <a:xfrm>
            <a:off x="611560" y="1452629"/>
            <a:ext cx="8063557" cy="2238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中，对角线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相交于点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 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=14cm 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）求△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AOD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的周长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的周长哪个长？长多少？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608992"/>
            <a:ext cx="2374925" cy="666614"/>
          </a:xfrm>
          <a:prstGeom prst="rect">
            <a:avLst/>
          </a:prstGeom>
        </p:spPr>
      </p:pic>
      <p:sp>
        <p:nvSpPr>
          <p:cNvPr id="5" name="文本框 9"/>
          <p:cNvSpPr txBox="1"/>
          <p:nvPr/>
        </p:nvSpPr>
        <p:spPr>
          <a:xfrm flipH="1">
            <a:off x="3491880" y="2211710"/>
            <a:ext cx="295183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P12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1845692"/>
            <a:ext cx="3371850" cy="130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7"/>
          <p:cNvSpPr txBox="1"/>
          <p:nvPr/>
        </p:nvSpPr>
        <p:spPr>
          <a:xfrm>
            <a:off x="319489" y="687739"/>
            <a:ext cx="73488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解: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 四边形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OD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又∵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=10cm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=8cm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=14cm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=7cm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=10cm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=4+7+10=21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 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△</a:t>
            </a:r>
            <a:r>
              <a:rPr lang="en-US" sz="2400" b="1" i="1" dirty="0">
                <a:solidFill>
                  <a:srgbClr val="FF0000"/>
                </a:solidFill>
                <a:sym typeface="+mn-ea"/>
              </a:rPr>
              <a:t>AOD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的周长为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21cm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3136900"/>
            <a:ext cx="3371850" cy="130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7"/>
          <p:cNvSpPr txBox="1"/>
          <p:nvPr/>
        </p:nvSpPr>
        <p:spPr>
          <a:xfrm>
            <a:off x="395605" y="698500"/>
            <a:ext cx="8227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 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又∵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的周长－△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=14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8=6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 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的周长长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BCD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的周长比△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的周长长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6cm.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/>
          <p:nvPr/>
        </p:nvSpPr>
        <p:spPr>
          <a:xfrm>
            <a:off x="684213" y="339725"/>
            <a:ext cx="648017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平行四边形一条对角线的两个端点到另一条  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对角线的距离相等吗？为什么？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971550" y="1288733"/>
            <a:ext cx="1008063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971550" y="1724025"/>
            <a:ext cx="6858000" cy="3138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rgbClr val="0000FF"/>
                </a:solidFill>
                <a:latin typeface="+mn-lt"/>
                <a:ea typeface="+mn-ea"/>
              </a:defRPr>
            </a:lvl1pPr>
            <a:lvl2pPr marL="742950" indent="-28575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证明：如右图所示，在</a:t>
            </a:r>
            <a:r>
              <a:rPr kumimoji="0" lang="zh-CN" alt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中，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于点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BN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于点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∵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 </a:t>
            </a:r>
            <a:r>
              <a:rPr kumimoji="0" lang="zh-CN" alt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的对角线，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且相交于点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，∴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 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AOD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COB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BNO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=90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°，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∴ </a:t>
            </a:r>
            <a:r>
              <a:rPr kumimoji="0" lang="en-US" altLang="zh-CN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△</a:t>
            </a:r>
            <a:r>
              <a:rPr kumimoji="0" lang="en-US" altLang="zh-CN" sz="22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DOM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</a:t>
            </a:r>
            <a:r>
              <a:rPr kumimoji="0" lang="en-US" altLang="zh-CN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△</a:t>
            </a:r>
            <a:r>
              <a:rPr kumimoji="0" lang="en-US" altLang="zh-CN" sz="22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BON</a:t>
            </a:r>
            <a:r>
              <a:rPr kumimoji="0" lang="en-US" altLang="zh-CN" sz="22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(</a:t>
            </a:r>
            <a:r>
              <a:rPr kumimoji="0" lang="zh-CN" altLang="en-US" sz="22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角角边</a:t>
            </a:r>
            <a:r>
              <a:rPr kumimoji="0" lang="en-US" altLang="zh-CN" sz="22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).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   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∴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DM = BN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grpSp>
        <p:nvGrpSpPr>
          <p:cNvPr id="27" name="Group 4"/>
          <p:cNvGrpSpPr/>
          <p:nvPr/>
        </p:nvGrpSpPr>
        <p:grpSpPr>
          <a:xfrm>
            <a:off x="5922963" y="2216150"/>
            <a:ext cx="2660650" cy="1350963"/>
            <a:chOff x="3840" y="2064"/>
            <a:chExt cx="1676" cy="851"/>
          </a:xfrm>
        </p:grpSpPr>
        <p:pic>
          <p:nvPicPr>
            <p:cNvPr id="25607" name="Picture 5" descr="sx8x-3-10 [转换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2064"/>
              <a:ext cx="1676" cy="8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8" name="Line 6"/>
            <p:cNvSpPr/>
            <p:nvPr/>
          </p:nvSpPr>
          <p:spPr>
            <a:xfrm>
              <a:off x="4224" y="2160"/>
              <a:ext cx="240" cy="43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09" name="Line 7"/>
            <p:cNvSpPr/>
            <p:nvPr/>
          </p:nvSpPr>
          <p:spPr>
            <a:xfrm>
              <a:off x="4848" y="2400"/>
              <a:ext cx="240" cy="43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5610" name="Group 8"/>
            <p:cNvGrpSpPr/>
            <p:nvPr/>
          </p:nvGrpSpPr>
          <p:grpSpPr>
            <a:xfrm>
              <a:off x="4416" y="2448"/>
              <a:ext cx="144" cy="96"/>
              <a:chOff x="4416" y="2448"/>
              <a:chExt cx="144" cy="96"/>
            </a:xfrm>
          </p:grpSpPr>
          <p:sp>
            <p:nvSpPr>
              <p:cNvPr id="25616" name="Line 9"/>
              <p:cNvSpPr/>
              <p:nvPr/>
            </p:nvSpPr>
            <p:spPr>
              <a:xfrm flipV="1">
                <a:off x="4416" y="2448"/>
                <a:ext cx="96" cy="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17" name="Line 10"/>
              <p:cNvSpPr/>
              <p:nvPr/>
            </p:nvSpPr>
            <p:spPr>
              <a:xfrm>
                <a:off x="4512" y="2448"/>
                <a:ext cx="48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5611" name="Group 11"/>
            <p:cNvGrpSpPr/>
            <p:nvPr/>
          </p:nvGrpSpPr>
          <p:grpSpPr>
            <a:xfrm>
              <a:off x="4896" y="2352"/>
              <a:ext cx="96" cy="144"/>
              <a:chOff x="4896" y="3264"/>
              <a:chExt cx="96" cy="144"/>
            </a:xfrm>
          </p:grpSpPr>
          <p:sp>
            <p:nvSpPr>
              <p:cNvPr id="25614" name="Line 12"/>
              <p:cNvSpPr/>
              <p:nvPr/>
            </p:nvSpPr>
            <p:spPr>
              <a:xfrm flipV="1">
                <a:off x="4896" y="3360"/>
                <a:ext cx="96" cy="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15" name="Line 13"/>
              <p:cNvSpPr/>
              <p:nvPr/>
            </p:nvSpPr>
            <p:spPr>
              <a:xfrm>
                <a:off x="4944" y="3264"/>
                <a:ext cx="48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5612" name="Rectangle 14" descr="小网格"/>
            <p:cNvSpPr/>
            <p:nvPr/>
          </p:nvSpPr>
          <p:spPr>
            <a:xfrm>
              <a:off x="4320" y="2592"/>
              <a:ext cx="2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M</a:t>
              </a:r>
              <a:endPara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5613" name="Rectangle 15" descr="小网格"/>
            <p:cNvSpPr/>
            <p:nvPr/>
          </p:nvSpPr>
          <p:spPr>
            <a:xfrm>
              <a:off x="4718" y="2199"/>
              <a:ext cx="2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N</a:t>
              </a:r>
              <a:endPara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 flipH="1">
            <a:off x="5148560" y="1059372"/>
            <a:ext cx="2951832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P12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/>
          <p:nvPr/>
        </p:nvSpPr>
        <p:spPr>
          <a:xfrm>
            <a:off x="684213" y="361384"/>
            <a:ext cx="6858000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如果平行四边形的两条对角线互相垂直，那么这个平行四边形的两条邻边有什么关系？为什么？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971550" y="1288733"/>
            <a:ext cx="1008063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971550" y="1737995"/>
            <a:ext cx="5923915" cy="31381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rgbClr val="0000FF"/>
                </a:solidFill>
                <a:latin typeface="+mn-lt"/>
                <a:ea typeface="+mn-ea"/>
              </a:defRPr>
            </a:lvl1pPr>
            <a:lvl2pPr marL="742950" indent="-28575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证明：如右图所示，在</a:t>
            </a:r>
            <a:r>
              <a:rPr kumimoji="0" lang="zh-CN" alt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中，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于点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∵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 </a:t>
            </a:r>
            <a:r>
              <a:rPr kumimoji="0" lang="zh-CN" alt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的对角线，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且相交于点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，∴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 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AOB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COB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=90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°，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∴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△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AOB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△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COB</a:t>
            </a:r>
            <a:r>
              <a:rPr kumimoji="0" lang="en-US" altLang="zh-CN" sz="2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(</a:t>
            </a:r>
            <a:r>
              <a:rPr kumimoji="0" lang="zh-CN" altLang="en-US" sz="2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边角边</a:t>
            </a:r>
            <a:r>
              <a:rPr kumimoji="0" lang="en-US" altLang="zh-CN" sz="2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)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.    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∴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AB = CB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5413834" y="1398117"/>
            <a:ext cx="295183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P12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25398" y="2062579"/>
            <a:ext cx="2494500" cy="2241462"/>
            <a:chOff x="6261260" y="2060314"/>
            <a:chExt cx="2494500" cy="2241462"/>
          </a:xfrm>
        </p:grpSpPr>
        <p:sp>
          <p:nvSpPr>
            <p:cNvPr id="3" name="矩形 2"/>
            <p:cNvSpPr/>
            <p:nvPr/>
          </p:nvSpPr>
          <p:spPr>
            <a:xfrm>
              <a:off x="6660232" y="2355726"/>
              <a:ext cx="1728000" cy="172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14" descr="小网格"/>
            <p:cNvSpPr/>
            <p:nvPr/>
          </p:nvSpPr>
          <p:spPr>
            <a:xfrm>
              <a:off x="6261260" y="2095388"/>
              <a:ext cx="35618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i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A</a:t>
              </a:r>
              <a:endParaRPr lang="en-US" altLang="zh-CN" sz="2000" b="1" i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5" name="Rectangle 14" descr="小网格"/>
            <p:cNvSpPr/>
            <p:nvPr/>
          </p:nvSpPr>
          <p:spPr>
            <a:xfrm>
              <a:off x="6281206" y="3871174"/>
              <a:ext cx="35618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i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B</a:t>
              </a:r>
              <a:endParaRPr lang="en-US" altLang="zh-CN" sz="2000" b="1" i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7" name="Rectangle 14" descr="小网格"/>
            <p:cNvSpPr/>
            <p:nvPr/>
          </p:nvSpPr>
          <p:spPr>
            <a:xfrm>
              <a:off x="8392360" y="3901666"/>
              <a:ext cx="35618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i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C</a:t>
              </a:r>
              <a:endParaRPr lang="en-US" altLang="zh-CN" sz="2000" b="1" i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8" name="Rectangle 14" descr="小网格"/>
            <p:cNvSpPr/>
            <p:nvPr/>
          </p:nvSpPr>
          <p:spPr>
            <a:xfrm>
              <a:off x="8385146" y="2060314"/>
              <a:ext cx="3706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i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D</a:t>
              </a:r>
              <a:endParaRPr lang="en-US" altLang="zh-CN" sz="2000" b="1" i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660437" y="2354855"/>
              <a:ext cx="1727200" cy="173482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7" idx="1"/>
            </p:cNvCxnSpPr>
            <p:nvPr/>
          </p:nvCxnSpPr>
          <p:spPr>
            <a:xfrm flipH="1" flipV="1">
              <a:off x="6660232" y="2361375"/>
              <a:ext cx="1732128" cy="1740346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 descr="小网格"/>
            <p:cNvSpPr/>
            <p:nvPr/>
          </p:nvSpPr>
          <p:spPr>
            <a:xfrm>
              <a:off x="7362864" y="3291830"/>
              <a:ext cx="29604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i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O</a:t>
              </a:r>
              <a:endParaRPr lang="en-US" altLang="zh-CN" sz="2000" b="1" i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rot="7960667">
              <a:off x="7467298" y="3243843"/>
              <a:ext cx="101508" cy="141077"/>
              <a:chOff x="6261387" y="5789034"/>
              <a:chExt cx="283796" cy="267494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6543979" y="5789034"/>
                <a:ext cx="0" cy="26749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6261387" y="5789919"/>
                <a:ext cx="283796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611188" y="1347788"/>
            <a:ext cx="806526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的对角线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与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相交于点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⊥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．若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，则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的长是（        ）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8  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9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10 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11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266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5725" y="2687638"/>
            <a:ext cx="3227388" cy="1595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672580" y="1992313"/>
            <a:ext cx="6207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1763" y="1423988"/>
            <a:ext cx="3671887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1"/>
          <p:cNvSpPr txBox="1"/>
          <p:nvPr/>
        </p:nvSpPr>
        <p:spPr>
          <a:xfrm>
            <a:off x="341630" y="295275"/>
            <a:ext cx="72561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如图，四边形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是平行四边形，点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是两条对角线的交点，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 12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 13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及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的长．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088" y="1924050"/>
            <a:ext cx="4589462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 ∵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05" y="2468880"/>
            <a:ext cx="636651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12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13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OB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7088" y="3003550"/>
            <a:ext cx="4589462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⊥ 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00113" y="3586163"/>
          <a:ext cx="44037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Equation" r:id="rId2" imgW="66141600" imgH="6705600" progId="Equation.DSMT4">
                  <p:embed/>
                </p:oleObj>
              </mc:Choice>
              <mc:Fallback>
                <p:oleObj name="Equation" r:id="rId2" imgW="66141600" imgH="6705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0113" y="3586163"/>
                        <a:ext cx="4403725" cy="446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900113" y="4156075"/>
          <a:ext cx="2111375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4" imgW="31699200" imgH="9753600" progId="Equation.DSMT4">
                  <p:embed/>
                </p:oleObj>
              </mc:Choice>
              <mc:Fallback>
                <p:oleObj name="Equation" r:id="rId4" imgW="31699200" imgH="9753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0113" y="4156075"/>
                        <a:ext cx="2111375" cy="646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799138" y="2459355"/>
          <a:ext cx="24288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6" imgW="3657600" imgH="9753600" progId="Equation.DSMT4">
                  <p:embed/>
                </p:oleObj>
              </mc:Choice>
              <mc:Fallback>
                <p:oleObj name="Equation" r:id="rId6" imgW="3657600" imgH="97536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99138" y="2459355"/>
                        <a:ext cx="242887" cy="646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9"/>
          <p:cNvSpPr txBox="1">
            <a:spLocks noChangeArrowheads="1"/>
          </p:cNvSpPr>
          <p:nvPr/>
        </p:nvSpPr>
        <p:spPr bwMode="auto">
          <a:xfrm>
            <a:off x="469205" y="771550"/>
            <a:ext cx="8423275" cy="11988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如图，已知 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的对角线相交于点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过点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O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作直线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EF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分别交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BA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DC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的延长线于点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求证：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OE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OF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1862138"/>
            <a:ext cx="53276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证明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 ∵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四边形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是平行四边形，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OA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DF // EB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6438" y="2438400"/>
            <a:ext cx="3079750" cy="157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01650" y="4308475"/>
            <a:ext cx="50958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OAE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</a:rPr>
              <a:t>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OCF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(AAS)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OF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8800" y="2847975"/>
            <a:ext cx="5668963" cy="1476375"/>
            <a:chOff x="559256" y="2847605"/>
            <a:chExt cx="5668928" cy="1477001"/>
          </a:xfrm>
        </p:grpSpPr>
        <p:sp>
          <p:nvSpPr>
            <p:cNvPr id="28680" name="文本框 9"/>
            <p:cNvSpPr txBox="1"/>
            <p:nvPr/>
          </p:nvSpPr>
          <p:spPr>
            <a:xfrm>
              <a:off x="559256" y="3320473"/>
              <a:ext cx="4588808" cy="5533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在 △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OAE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和△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OCF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中</a:t>
              </a:r>
              <a:r>
                <a:rPr 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endParaRPr lang="zh-CN" sz="20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1" name="文本框 11"/>
            <p:cNvSpPr txBox="1"/>
            <p:nvPr/>
          </p:nvSpPr>
          <p:spPr>
            <a:xfrm>
              <a:off x="3618265" y="2847605"/>
              <a:ext cx="2609919" cy="14770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=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F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EOA 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FOC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OA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= 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OC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，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左大括号 7"/>
            <p:cNvSpPr/>
            <p:nvPr/>
          </p:nvSpPr>
          <p:spPr>
            <a:xfrm>
              <a:off x="3348477" y="3136653"/>
              <a:ext cx="269873" cy="957669"/>
            </a:xfrm>
            <a:prstGeom prst="leftBrace">
              <a:avLst>
                <a:gd name="adj1" fmla="val 4705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3050" y="1273175"/>
            <a:ext cx="6397625" cy="2597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平行四边形具有以下性质：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）平行四边形的对边相等；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）平行四边形的对角相等；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）平行四边形的对角线互相平分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/>
        </p:nvSpPr>
        <p:spPr>
          <a:xfrm>
            <a:off x="2732088" y="2320925"/>
            <a:ext cx="2781300" cy="1485900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2271713" y="923925"/>
            <a:ext cx="4151313" cy="10779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平行四边形的对边相等，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平行四边形的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对角相等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732088" y="3806825"/>
            <a:ext cx="2411413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101975" y="2320925"/>
            <a:ext cx="2411413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143500" y="2320925"/>
            <a:ext cx="369888" cy="148590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732088" y="2320925"/>
            <a:ext cx="369888" cy="148590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9"/>
          <p:cNvSpPr/>
          <p:nvPr/>
        </p:nvSpPr>
        <p:spPr>
          <a:xfrm>
            <a:off x="5018088" y="3586163"/>
            <a:ext cx="161925" cy="207963"/>
          </a:xfrm>
          <a:custGeom>
            <a:avLst/>
            <a:gdLst>
              <a:gd name="connsiteX0" fmla="*/ 0 w 1000125"/>
              <a:gd name="connsiteY0" fmla="*/ 414338 h 828675"/>
              <a:gd name="connsiteX1" fmla="*/ 500063 w 1000125"/>
              <a:gd name="connsiteY1" fmla="*/ 0 h 828675"/>
              <a:gd name="connsiteX2" fmla="*/ 1000126 w 1000125"/>
              <a:gd name="connsiteY2" fmla="*/ 414338 h 828675"/>
              <a:gd name="connsiteX3" fmla="*/ 500063 w 1000125"/>
              <a:gd name="connsiteY3" fmla="*/ 828676 h 828675"/>
              <a:gd name="connsiteX4" fmla="*/ 0 w 1000125"/>
              <a:gd name="connsiteY4" fmla="*/ 414338 h 828675"/>
              <a:gd name="connsiteX0-1" fmla="*/ 1000126 w 1091566"/>
              <a:gd name="connsiteY0-2" fmla="*/ 414338 h 828676"/>
              <a:gd name="connsiteX1-3" fmla="*/ 500063 w 1091566"/>
              <a:gd name="connsiteY1-4" fmla="*/ 828676 h 828676"/>
              <a:gd name="connsiteX2-5" fmla="*/ 0 w 1091566"/>
              <a:gd name="connsiteY2-6" fmla="*/ 414338 h 828676"/>
              <a:gd name="connsiteX3-7" fmla="*/ 500063 w 1091566"/>
              <a:gd name="connsiteY3-8" fmla="*/ 0 h 828676"/>
              <a:gd name="connsiteX4-9" fmla="*/ 1091566 w 1091566"/>
              <a:gd name="connsiteY4-10" fmla="*/ 505778 h 828676"/>
              <a:gd name="connsiteX0-11" fmla="*/ 1000126 w 1000126"/>
              <a:gd name="connsiteY0-12" fmla="*/ 414338 h 828676"/>
              <a:gd name="connsiteX1-13" fmla="*/ 500063 w 1000126"/>
              <a:gd name="connsiteY1-14" fmla="*/ 828676 h 828676"/>
              <a:gd name="connsiteX2-15" fmla="*/ 0 w 1000126"/>
              <a:gd name="connsiteY2-16" fmla="*/ 414338 h 828676"/>
              <a:gd name="connsiteX3-17" fmla="*/ 500063 w 1000126"/>
              <a:gd name="connsiteY3-18" fmla="*/ 0 h 828676"/>
              <a:gd name="connsiteX0-19" fmla="*/ 500063 w 500063"/>
              <a:gd name="connsiteY0-20" fmla="*/ 828676 h 828676"/>
              <a:gd name="connsiteX1-21" fmla="*/ 0 w 500063"/>
              <a:gd name="connsiteY1-22" fmla="*/ 414338 h 828676"/>
              <a:gd name="connsiteX2-23" fmla="*/ 500063 w 500063"/>
              <a:gd name="connsiteY2-24" fmla="*/ 0 h 828676"/>
              <a:gd name="connsiteX0-25" fmla="*/ 0 w 500063"/>
              <a:gd name="connsiteY0-26" fmla="*/ 414338 h 414338"/>
              <a:gd name="connsiteX1-27" fmla="*/ 500063 w 500063"/>
              <a:gd name="connsiteY1-28" fmla="*/ 0 h 414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0063" h="414338">
                <a:moveTo>
                  <a:pt x="0" y="414338"/>
                </a:moveTo>
                <a:cubicBezTo>
                  <a:pt x="0" y="185505"/>
                  <a:pt x="223886" y="0"/>
                  <a:pt x="500063" y="0"/>
                </a:cubicBezTo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9"/>
          <p:cNvSpPr/>
          <p:nvPr/>
        </p:nvSpPr>
        <p:spPr>
          <a:xfrm rot="10800000">
            <a:off x="3071813" y="2343150"/>
            <a:ext cx="161925" cy="207963"/>
          </a:xfrm>
          <a:custGeom>
            <a:avLst/>
            <a:gdLst>
              <a:gd name="connsiteX0" fmla="*/ 0 w 1000125"/>
              <a:gd name="connsiteY0" fmla="*/ 414338 h 828675"/>
              <a:gd name="connsiteX1" fmla="*/ 500063 w 1000125"/>
              <a:gd name="connsiteY1" fmla="*/ 0 h 828675"/>
              <a:gd name="connsiteX2" fmla="*/ 1000126 w 1000125"/>
              <a:gd name="connsiteY2" fmla="*/ 414338 h 828675"/>
              <a:gd name="connsiteX3" fmla="*/ 500063 w 1000125"/>
              <a:gd name="connsiteY3" fmla="*/ 828676 h 828675"/>
              <a:gd name="connsiteX4" fmla="*/ 0 w 1000125"/>
              <a:gd name="connsiteY4" fmla="*/ 414338 h 828675"/>
              <a:gd name="connsiteX0-1" fmla="*/ 1000126 w 1091566"/>
              <a:gd name="connsiteY0-2" fmla="*/ 414338 h 828676"/>
              <a:gd name="connsiteX1-3" fmla="*/ 500063 w 1091566"/>
              <a:gd name="connsiteY1-4" fmla="*/ 828676 h 828676"/>
              <a:gd name="connsiteX2-5" fmla="*/ 0 w 1091566"/>
              <a:gd name="connsiteY2-6" fmla="*/ 414338 h 828676"/>
              <a:gd name="connsiteX3-7" fmla="*/ 500063 w 1091566"/>
              <a:gd name="connsiteY3-8" fmla="*/ 0 h 828676"/>
              <a:gd name="connsiteX4-9" fmla="*/ 1091566 w 1091566"/>
              <a:gd name="connsiteY4-10" fmla="*/ 505778 h 828676"/>
              <a:gd name="connsiteX0-11" fmla="*/ 1000126 w 1000126"/>
              <a:gd name="connsiteY0-12" fmla="*/ 414338 h 828676"/>
              <a:gd name="connsiteX1-13" fmla="*/ 500063 w 1000126"/>
              <a:gd name="connsiteY1-14" fmla="*/ 828676 h 828676"/>
              <a:gd name="connsiteX2-15" fmla="*/ 0 w 1000126"/>
              <a:gd name="connsiteY2-16" fmla="*/ 414338 h 828676"/>
              <a:gd name="connsiteX3-17" fmla="*/ 500063 w 1000126"/>
              <a:gd name="connsiteY3-18" fmla="*/ 0 h 828676"/>
              <a:gd name="connsiteX0-19" fmla="*/ 500063 w 500063"/>
              <a:gd name="connsiteY0-20" fmla="*/ 828676 h 828676"/>
              <a:gd name="connsiteX1-21" fmla="*/ 0 w 500063"/>
              <a:gd name="connsiteY1-22" fmla="*/ 414338 h 828676"/>
              <a:gd name="connsiteX2-23" fmla="*/ 500063 w 500063"/>
              <a:gd name="connsiteY2-24" fmla="*/ 0 h 828676"/>
              <a:gd name="connsiteX0-25" fmla="*/ 0 w 500063"/>
              <a:gd name="connsiteY0-26" fmla="*/ 414338 h 414338"/>
              <a:gd name="connsiteX1-27" fmla="*/ 500063 w 500063"/>
              <a:gd name="connsiteY1-28" fmla="*/ 0 h 414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0063" h="414338">
                <a:moveTo>
                  <a:pt x="0" y="414338"/>
                </a:moveTo>
                <a:cubicBezTo>
                  <a:pt x="0" y="185505"/>
                  <a:pt x="223886" y="0"/>
                  <a:pt x="500063" y="0"/>
                </a:cubicBezTo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9"/>
          <p:cNvSpPr/>
          <p:nvPr/>
        </p:nvSpPr>
        <p:spPr>
          <a:xfrm rot="16375693">
            <a:off x="5267325" y="2324100"/>
            <a:ext cx="161925" cy="206375"/>
          </a:xfrm>
          <a:custGeom>
            <a:avLst/>
            <a:gdLst>
              <a:gd name="connsiteX0" fmla="*/ 0 w 1000125"/>
              <a:gd name="connsiteY0" fmla="*/ 414338 h 828675"/>
              <a:gd name="connsiteX1" fmla="*/ 500063 w 1000125"/>
              <a:gd name="connsiteY1" fmla="*/ 0 h 828675"/>
              <a:gd name="connsiteX2" fmla="*/ 1000126 w 1000125"/>
              <a:gd name="connsiteY2" fmla="*/ 414338 h 828675"/>
              <a:gd name="connsiteX3" fmla="*/ 500063 w 1000125"/>
              <a:gd name="connsiteY3" fmla="*/ 828676 h 828675"/>
              <a:gd name="connsiteX4" fmla="*/ 0 w 1000125"/>
              <a:gd name="connsiteY4" fmla="*/ 414338 h 828675"/>
              <a:gd name="connsiteX0-1" fmla="*/ 1000126 w 1091566"/>
              <a:gd name="connsiteY0-2" fmla="*/ 414338 h 828676"/>
              <a:gd name="connsiteX1-3" fmla="*/ 500063 w 1091566"/>
              <a:gd name="connsiteY1-4" fmla="*/ 828676 h 828676"/>
              <a:gd name="connsiteX2-5" fmla="*/ 0 w 1091566"/>
              <a:gd name="connsiteY2-6" fmla="*/ 414338 h 828676"/>
              <a:gd name="connsiteX3-7" fmla="*/ 500063 w 1091566"/>
              <a:gd name="connsiteY3-8" fmla="*/ 0 h 828676"/>
              <a:gd name="connsiteX4-9" fmla="*/ 1091566 w 1091566"/>
              <a:gd name="connsiteY4-10" fmla="*/ 505778 h 828676"/>
              <a:gd name="connsiteX0-11" fmla="*/ 1000126 w 1000126"/>
              <a:gd name="connsiteY0-12" fmla="*/ 414338 h 828676"/>
              <a:gd name="connsiteX1-13" fmla="*/ 500063 w 1000126"/>
              <a:gd name="connsiteY1-14" fmla="*/ 828676 h 828676"/>
              <a:gd name="connsiteX2-15" fmla="*/ 0 w 1000126"/>
              <a:gd name="connsiteY2-16" fmla="*/ 414338 h 828676"/>
              <a:gd name="connsiteX3-17" fmla="*/ 500063 w 1000126"/>
              <a:gd name="connsiteY3-18" fmla="*/ 0 h 828676"/>
              <a:gd name="connsiteX0-19" fmla="*/ 500063 w 500063"/>
              <a:gd name="connsiteY0-20" fmla="*/ 828676 h 828676"/>
              <a:gd name="connsiteX1-21" fmla="*/ 0 w 500063"/>
              <a:gd name="connsiteY1-22" fmla="*/ 414338 h 828676"/>
              <a:gd name="connsiteX2-23" fmla="*/ 500063 w 500063"/>
              <a:gd name="connsiteY2-24" fmla="*/ 0 h 828676"/>
              <a:gd name="connsiteX0-25" fmla="*/ 0 w 500063"/>
              <a:gd name="connsiteY0-26" fmla="*/ 414338 h 414338"/>
              <a:gd name="connsiteX1-27" fmla="*/ 500063 w 500063"/>
              <a:gd name="connsiteY1-28" fmla="*/ 0 h 414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0063" h="414338">
                <a:moveTo>
                  <a:pt x="0" y="414338"/>
                </a:moveTo>
                <a:cubicBezTo>
                  <a:pt x="0" y="185505"/>
                  <a:pt x="223886" y="0"/>
                  <a:pt x="500063" y="0"/>
                </a:cubicBezTo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9"/>
          <p:cNvSpPr/>
          <p:nvPr/>
        </p:nvSpPr>
        <p:spPr>
          <a:xfrm rot="7343792">
            <a:off x="2782094" y="3566319"/>
            <a:ext cx="161925" cy="207963"/>
          </a:xfrm>
          <a:custGeom>
            <a:avLst/>
            <a:gdLst>
              <a:gd name="connsiteX0" fmla="*/ 0 w 1000125"/>
              <a:gd name="connsiteY0" fmla="*/ 414338 h 828675"/>
              <a:gd name="connsiteX1" fmla="*/ 500063 w 1000125"/>
              <a:gd name="connsiteY1" fmla="*/ 0 h 828675"/>
              <a:gd name="connsiteX2" fmla="*/ 1000126 w 1000125"/>
              <a:gd name="connsiteY2" fmla="*/ 414338 h 828675"/>
              <a:gd name="connsiteX3" fmla="*/ 500063 w 1000125"/>
              <a:gd name="connsiteY3" fmla="*/ 828676 h 828675"/>
              <a:gd name="connsiteX4" fmla="*/ 0 w 1000125"/>
              <a:gd name="connsiteY4" fmla="*/ 414338 h 828675"/>
              <a:gd name="connsiteX0-1" fmla="*/ 1000126 w 1091566"/>
              <a:gd name="connsiteY0-2" fmla="*/ 414338 h 828676"/>
              <a:gd name="connsiteX1-3" fmla="*/ 500063 w 1091566"/>
              <a:gd name="connsiteY1-4" fmla="*/ 828676 h 828676"/>
              <a:gd name="connsiteX2-5" fmla="*/ 0 w 1091566"/>
              <a:gd name="connsiteY2-6" fmla="*/ 414338 h 828676"/>
              <a:gd name="connsiteX3-7" fmla="*/ 500063 w 1091566"/>
              <a:gd name="connsiteY3-8" fmla="*/ 0 h 828676"/>
              <a:gd name="connsiteX4-9" fmla="*/ 1091566 w 1091566"/>
              <a:gd name="connsiteY4-10" fmla="*/ 505778 h 828676"/>
              <a:gd name="connsiteX0-11" fmla="*/ 1000126 w 1000126"/>
              <a:gd name="connsiteY0-12" fmla="*/ 414338 h 828676"/>
              <a:gd name="connsiteX1-13" fmla="*/ 500063 w 1000126"/>
              <a:gd name="connsiteY1-14" fmla="*/ 828676 h 828676"/>
              <a:gd name="connsiteX2-15" fmla="*/ 0 w 1000126"/>
              <a:gd name="connsiteY2-16" fmla="*/ 414338 h 828676"/>
              <a:gd name="connsiteX3-17" fmla="*/ 500063 w 1000126"/>
              <a:gd name="connsiteY3-18" fmla="*/ 0 h 828676"/>
              <a:gd name="connsiteX0-19" fmla="*/ 500063 w 500063"/>
              <a:gd name="connsiteY0-20" fmla="*/ 828676 h 828676"/>
              <a:gd name="connsiteX1-21" fmla="*/ 0 w 500063"/>
              <a:gd name="connsiteY1-22" fmla="*/ 414338 h 828676"/>
              <a:gd name="connsiteX2-23" fmla="*/ 500063 w 500063"/>
              <a:gd name="connsiteY2-24" fmla="*/ 0 h 828676"/>
              <a:gd name="connsiteX0-25" fmla="*/ 0 w 500063"/>
              <a:gd name="connsiteY0-26" fmla="*/ 414338 h 414338"/>
              <a:gd name="connsiteX1-27" fmla="*/ 500063 w 500063"/>
              <a:gd name="connsiteY1-28" fmla="*/ 0 h 414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0063" h="414338">
                <a:moveTo>
                  <a:pt x="0" y="414338"/>
                </a:moveTo>
                <a:cubicBezTo>
                  <a:pt x="0" y="185505"/>
                  <a:pt x="223886" y="0"/>
                  <a:pt x="500063" y="0"/>
                </a:cubicBezTo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101975" y="2320925"/>
            <a:ext cx="2041525" cy="14732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732088" y="2343150"/>
            <a:ext cx="2781300" cy="145097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7"/>
          <p:cNvSpPr txBox="1"/>
          <p:nvPr/>
        </p:nvSpPr>
        <p:spPr>
          <a:xfrm>
            <a:off x="1079500" y="4019550"/>
            <a:ext cx="6877050" cy="609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平行四边形的两条对角线有什么性质呢？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</p:txBody>
      </p:sp>
      <p:pic>
        <p:nvPicPr>
          <p:cNvPr id="18447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6"/>
          <p:cNvSpPr txBox="1"/>
          <p:nvPr/>
        </p:nvSpPr>
        <p:spPr>
          <a:xfrm>
            <a:off x="395734" y="1491630"/>
            <a:ext cx="8352730" cy="11302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如图，点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是     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两条对角线的交点，分别比较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OB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的长度，它们分别相等吗？为什么？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9460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138" y="2480146"/>
            <a:ext cx="2882900" cy="198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: 圆角 4">
            <a:hlinkClick r:id="rId1" action="ppaction://hlinkfile"/>
          </p:cNvPr>
          <p:cNvSpPr/>
          <p:nvPr/>
        </p:nvSpPr>
        <p:spPr>
          <a:xfrm>
            <a:off x="6012160" y="4299942"/>
            <a:ext cx="1368152" cy="504056"/>
          </a:xfrm>
          <a:prstGeom prst="roundRect">
            <a:avLst/>
          </a:prstGeom>
          <a:solidFill>
            <a:srgbClr val="FE9700"/>
          </a:solidFill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" action="ppaction://hlinkfile"/>
              </a:rPr>
              <a:t>点击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打开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9"/>
          <p:cNvSpPr/>
          <p:nvPr/>
        </p:nvSpPr>
        <p:spPr>
          <a:xfrm>
            <a:off x="650875" y="2787774"/>
            <a:ext cx="4695825" cy="63817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猜想：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OD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921" y="3435846"/>
            <a:ext cx="1468437" cy="1468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3"/>
          <p:cNvSpPr txBox="1"/>
          <p:nvPr/>
        </p:nvSpPr>
        <p:spPr>
          <a:xfrm>
            <a:off x="2800796" y="3921621"/>
            <a:ext cx="1970405" cy="607695"/>
          </a:xfrm>
          <a:prstGeom prst="rect">
            <a:avLst/>
          </a:prstGeom>
          <a:solidFill>
            <a:srgbClr val="3399FF"/>
          </a:solidFill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charset="-122"/>
                <a:cs typeface="+mn-cs"/>
              </a:rPr>
              <a:t>如何证明？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3131840" y="1733178"/>
            <a:ext cx="381000" cy="190500"/>
          </a:xfrm>
          <a:prstGeom prst="parallelogram">
            <a:avLst>
              <a:gd name="adj" fmla="val 50000"/>
            </a:avLst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525" y="987574"/>
            <a:ext cx="2023076" cy="56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5"/>
          <p:cNvSpPr>
            <a:spLocks noChangeArrowheads="1"/>
          </p:cNvSpPr>
          <p:nvPr/>
        </p:nvSpPr>
        <p:spPr bwMode="auto">
          <a:xfrm>
            <a:off x="539750" y="423912"/>
            <a:ext cx="6588125" cy="3155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证明：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因为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 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 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是平行四边形，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所以 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 </a:t>
            </a:r>
            <a:r>
              <a:rPr kumimoji="0" lang="en-US" altLang="pt-BR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// 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BC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从而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pt-B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 =∠2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pt-B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 =∠4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因此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OAD </a:t>
            </a:r>
            <a:r>
              <a:rPr kumimoji="0" lang="pt-B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cs typeface="+mn-cs"/>
              </a:rPr>
              <a:t>≌</a:t>
            </a:r>
            <a:r>
              <a:rPr kumimoji="0" lang="pt-B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△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OCB</a:t>
            </a:r>
            <a:r>
              <a:rPr kumimoji="0" lang="pt-BR" altLang="zh-CN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角边角</a:t>
            </a:r>
            <a:r>
              <a:rPr kumimoji="0" lang="pt-BR" altLang="zh-CN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从而 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OA </a:t>
            </a:r>
            <a:r>
              <a:rPr kumimoji="0" lang="pt-B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OC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OD </a:t>
            </a:r>
            <a:r>
              <a:rPr kumimoji="0" lang="pt-B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pt-BR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OB</a:t>
            </a:r>
            <a:r>
              <a:rPr kumimoji="0" lang="zh-CN" alt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1655763" y="3651870"/>
            <a:ext cx="5076477" cy="1076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solidFill>
                  <a:srgbClr val="0000FF"/>
                </a:solidFill>
                <a:latin typeface="+mj-lt"/>
                <a:ea typeface="黑体" panose="02010609060101010101" charset="-122"/>
              </a:rPr>
              <a:t>平行四边形的性质定理</a:t>
            </a:r>
            <a:r>
              <a:rPr lang="en-US" altLang="zh-CN" sz="2600" b="1" noProof="0" dirty="0">
                <a:solidFill>
                  <a:srgbClr val="0000FF"/>
                </a:solidFill>
                <a:latin typeface="+mj-lt"/>
                <a:ea typeface="黑体" panose="02010609060101010101" charset="-122"/>
              </a:rPr>
              <a:t>2</a:t>
            </a:r>
            <a:r>
              <a:rPr lang="zh-CN" altLang="en-US" sz="2600" b="1" noProof="0" dirty="0">
                <a:solidFill>
                  <a:srgbClr val="0000FF"/>
                </a:solidFill>
                <a:latin typeface="+mj-lt"/>
                <a:ea typeface="黑体" panose="02010609060101010101" charset="-122"/>
              </a:rPr>
              <a:t>：</a:t>
            </a:r>
            <a:endParaRPr lang="en-US" altLang="zh-CN" sz="2600" b="1" noProof="0" dirty="0">
              <a:solidFill>
                <a:srgbClr val="0000FF"/>
              </a:solidFill>
              <a:latin typeface="+mj-lt"/>
              <a:ea typeface="黑体" panose="02010609060101010101" charset="-122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+mj-lt"/>
                <a:ea typeface="黑体" panose="02010609060101010101" charset="-122"/>
              </a:rPr>
              <a:t>平行四边形的对角线互相平分</a:t>
            </a:r>
            <a:r>
              <a:rPr kumimoji="0" lang="en-US" altLang="zh-CN" sz="2600" b="1" kern="1200" cap="none" spc="0" normalizeH="0" baseline="0" noProof="0" dirty="0">
                <a:solidFill>
                  <a:srgbClr val="0000FF"/>
                </a:solidFill>
                <a:latin typeface="+mj-lt"/>
                <a:ea typeface="黑体" panose="02010609060101010101" charset="-122"/>
              </a:rPr>
              <a:t>.</a:t>
            </a:r>
            <a:endParaRPr kumimoji="0" lang="zh-CN" altLang="en-US" sz="2600" b="1" kern="1200" cap="none" spc="0" normalizeH="0" baseline="0" noProof="0" dirty="0">
              <a:solidFill>
                <a:srgbClr val="0000FF"/>
              </a:solidFill>
              <a:latin typeface="+mj-lt"/>
              <a:ea typeface="黑体" panose="02010609060101010101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707513" y="1127410"/>
            <a:ext cx="4342847" cy="2408934"/>
            <a:chOff x="4283968" y="1434750"/>
            <a:chExt cx="4342847" cy="2408934"/>
          </a:xfrm>
        </p:grpSpPr>
        <p:sp>
          <p:nvSpPr>
            <p:cNvPr id="30" name="平行四边形 29"/>
            <p:cNvSpPr/>
            <p:nvPr/>
          </p:nvSpPr>
          <p:spPr>
            <a:xfrm>
              <a:off x="4735609" y="1839951"/>
              <a:ext cx="3404781" cy="1595895"/>
            </a:xfrm>
            <a:prstGeom prst="parallelogram">
              <a:avLst>
                <a:gd name="adj" fmla="val 27795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182783" y="1839951"/>
              <a:ext cx="2503892" cy="158904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43450" y="1843088"/>
              <a:ext cx="3390900" cy="158591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/>
            <p:cNvSpPr txBox="1"/>
            <p:nvPr/>
          </p:nvSpPr>
          <p:spPr>
            <a:xfrm>
              <a:off x="4723937" y="1481431"/>
              <a:ext cx="5938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/>
                <a:t>A</a:t>
              </a:r>
              <a:endParaRPr lang="zh-CN" altLang="en-US" sz="2800" b="1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283968" y="3161411"/>
              <a:ext cx="5938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/>
                <a:t>B</a:t>
              </a:r>
              <a:endParaRPr lang="zh-CN" altLang="en-US" sz="2800" b="1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032964" y="1434750"/>
              <a:ext cx="5938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/>
                <a:t>D</a:t>
              </a:r>
              <a:endParaRPr lang="zh-CN" altLang="en-US" sz="2800" b="1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592995" y="3114730"/>
              <a:ext cx="5938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/>
                <a:t>C</a:t>
              </a:r>
              <a:endParaRPr lang="zh-CN" altLang="en-US" sz="2800" b="1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49001" y="2164361"/>
              <a:ext cx="5938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/>
                <a:t>O</a:t>
              </a:r>
              <a:endParaRPr lang="zh-CN" altLang="en-US" sz="2800" b="1"/>
            </a:p>
          </p:txBody>
        </p:sp>
        <p:sp>
          <p:nvSpPr>
            <p:cNvPr id="54" name="弧形 53"/>
            <p:cNvSpPr/>
            <p:nvPr/>
          </p:nvSpPr>
          <p:spPr>
            <a:xfrm>
              <a:off x="4781630" y="1468063"/>
              <a:ext cx="790225" cy="790225"/>
            </a:xfrm>
            <a:prstGeom prst="arc">
              <a:avLst>
                <a:gd name="adj1" fmla="val 21418242"/>
                <a:gd name="adj2" fmla="val 170225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615051" y="1736686"/>
              <a:ext cx="3081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/>
                <a:t>1</a:t>
              </a:r>
              <a:endParaRPr lang="zh-CN" altLang="en-US" sz="2800" b="1"/>
            </a:p>
          </p:txBody>
        </p:sp>
        <p:sp>
          <p:nvSpPr>
            <p:cNvPr id="56" name="弧形 55"/>
            <p:cNvSpPr/>
            <p:nvPr/>
          </p:nvSpPr>
          <p:spPr>
            <a:xfrm>
              <a:off x="4357839" y="3037311"/>
              <a:ext cx="790225" cy="790225"/>
            </a:xfrm>
            <a:prstGeom prst="arc">
              <a:avLst>
                <a:gd name="adj1" fmla="val 20007435"/>
                <a:gd name="adj2" fmla="val 7890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189558" y="3022437"/>
              <a:ext cx="3081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/>
                <a:t>4</a:t>
              </a:r>
              <a:endParaRPr lang="zh-CN" altLang="en-US" sz="2800" b="1"/>
            </a:p>
          </p:txBody>
        </p:sp>
        <p:sp>
          <p:nvSpPr>
            <p:cNvPr id="62" name="弧形 61"/>
            <p:cNvSpPr/>
            <p:nvPr/>
          </p:nvSpPr>
          <p:spPr>
            <a:xfrm>
              <a:off x="7731632" y="1441129"/>
              <a:ext cx="790225" cy="790225"/>
            </a:xfrm>
            <a:prstGeom prst="arc">
              <a:avLst>
                <a:gd name="adj1" fmla="val 9183689"/>
                <a:gd name="adj2" fmla="val 10789634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360214" y="1712417"/>
              <a:ext cx="3081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/>
                <a:t>3</a:t>
              </a:r>
              <a:endParaRPr lang="zh-CN" altLang="en-US" sz="2800" b="1"/>
            </a:p>
          </p:txBody>
        </p:sp>
        <p:sp>
          <p:nvSpPr>
            <p:cNvPr id="64" name="弧形 63"/>
            <p:cNvSpPr/>
            <p:nvPr/>
          </p:nvSpPr>
          <p:spPr>
            <a:xfrm>
              <a:off x="7269957" y="3053459"/>
              <a:ext cx="790225" cy="790225"/>
            </a:xfrm>
            <a:prstGeom prst="arc">
              <a:avLst>
                <a:gd name="adj1" fmla="val 10947176"/>
                <a:gd name="adj2" fmla="val 1313226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948264" y="3007563"/>
              <a:ext cx="3081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/>
                <a:t>2</a:t>
              </a:r>
              <a:endParaRPr lang="zh-CN" altLang="en-US" sz="28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7723" y="2311400"/>
            <a:ext cx="2768600" cy="156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4" descr="小网格"/>
          <p:cNvSpPr/>
          <p:nvPr/>
        </p:nvSpPr>
        <p:spPr>
          <a:xfrm>
            <a:off x="490538" y="700088"/>
            <a:ext cx="7705725" cy="1130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如图，在 </a:t>
            </a:r>
            <a:r>
              <a:rPr lang="en-US" altLang="en-US" sz="2400" b="1" i="1" dirty="0"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中，对角线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相交于点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= 6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= 10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= 4.8 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试求 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COD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的周长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Rectangle 17" descr="小网格"/>
          <p:cNvSpPr>
            <a:spLocks noChangeArrowheads="1"/>
          </p:cNvSpPr>
          <p:nvPr/>
        </p:nvSpPr>
        <p:spPr bwMode="auto">
          <a:xfrm>
            <a:off x="992823" y="2748280"/>
            <a:ext cx="965835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所以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pSp>
        <p:nvGrpSpPr>
          <p:cNvPr id="12" name="Group 27"/>
          <p:cNvGrpSpPr/>
          <p:nvPr/>
        </p:nvGrpSpPr>
        <p:grpSpPr>
          <a:xfrm>
            <a:off x="468313" y="2139950"/>
            <a:ext cx="6934200" cy="473075"/>
            <a:chOff x="336" y="1200"/>
            <a:chExt cx="4368" cy="298"/>
          </a:xfrm>
        </p:grpSpPr>
        <p:sp>
          <p:nvSpPr>
            <p:cNvPr id="13" name="Rectangle 25" descr="小网格"/>
            <p:cNvSpPr>
              <a:spLocks noChangeArrowheads="1"/>
            </p:cNvSpPr>
            <p:nvPr/>
          </p:nvSpPr>
          <p:spPr bwMode="auto">
            <a:xfrm>
              <a:off x="672" y="1200"/>
              <a:ext cx="4032" cy="29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因为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 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AC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，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BD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为</a:t>
              </a:r>
              <a:r>
                <a:rPr kumimoji="0" lang="zh-CN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□ 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ABCD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的对角线，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endParaRPr>
            </a:p>
          </p:txBody>
        </p:sp>
        <p:sp>
          <p:nvSpPr>
            <p:cNvPr id="14" name="Rectangle 26" descr="小网格"/>
            <p:cNvSpPr>
              <a:spLocks noChangeArrowheads="1"/>
            </p:cNvSpPr>
            <p:nvPr/>
          </p:nvSpPr>
          <p:spPr bwMode="auto">
            <a:xfrm>
              <a:off x="336" y="1200"/>
              <a:ext cx="317" cy="29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解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j-ea"/>
                <a:cs typeface="+mn-cs"/>
              </a:endParaRPr>
            </a:p>
          </p:txBody>
        </p:sp>
      </p:grp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780540" y="2600326"/>
          <a:ext cx="4127400" cy="761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Equation" r:id="rId2" imgW="4127500" imgH="762000" progId="Equation.DSMT4">
                  <p:embed/>
                </p:oleObj>
              </mc:Choice>
              <mc:Fallback>
                <p:oleObj name="Equation" r:id="rId2" imgW="4127500" imgH="762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80540" y="2600326"/>
                        <a:ext cx="4127400" cy="761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0" descr="小网格"/>
          <p:cNvSpPr>
            <a:spLocks noChangeArrowheads="1"/>
          </p:cNvSpPr>
          <p:nvPr/>
        </p:nvSpPr>
        <p:spPr bwMode="auto">
          <a:xfrm>
            <a:off x="992823" y="3419475"/>
            <a:ext cx="2614295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又因为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CD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4.8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20" name="Rectangle 24" descr="小网格"/>
          <p:cNvSpPr>
            <a:spLocks noChangeArrowheads="1"/>
          </p:cNvSpPr>
          <p:nvPr/>
        </p:nvSpPr>
        <p:spPr bwMode="auto">
          <a:xfrm>
            <a:off x="992823" y="3957638"/>
            <a:ext cx="5626100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于是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COD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的周长为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 + 5 + 4.8 = 12.8.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descr="小网格"/>
          <p:cNvSpPr/>
          <p:nvPr/>
        </p:nvSpPr>
        <p:spPr>
          <a:xfrm>
            <a:off x="357505" y="100648"/>
            <a:ext cx="73818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如图，在 </a:t>
            </a:r>
            <a:r>
              <a:rPr lang="en-US" altLang="en-US" sz="2400" b="1" i="1" dirty="0"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中，对角线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相交于点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，过点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作一条直线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，分别交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BC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于点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 dirty="0">
                <a:ea typeface="黑体" panose="02010609060101010101" charset="-122"/>
                <a:sym typeface="+mn-ea"/>
              </a:rPr>
              <a:t>求证：点 </a:t>
            </a:r>
            <a:r>
              <a:rPr lang="en-US" altLang="zh-CN" sz="2400" b="1" i="1" dirty="0">
                <a:ea typeface="黑体" panose="02010609060101010101" charset="-122"/>
                <a:sym typeface="+mn-ea"/>
              </a:rPr>
              <a:t>O</a:t>
            </a:r>
            <a:r>
              <a:rPr lang="en-US" altLang="zh-CN" sz="2400" b="1" dirty="0">
                <a:ea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ea typeface="黑体" panose="02010609060101010101" charset="-122"/>
                <a:sym typeface="+mn-ea"/>
              </a:rPr>
              <a:t>是线段 </a:t>
            </a:r>
            <a:r>
              <a:rPr lang="en-US" altLang="zh-CN" sz="2400" b="1" i="1" dirty="0">
                <a:ea typeface="黑体" panose="02010609060101010101" charset="-122"/>
                <a:sym typeface="+mn-ea"/>
              </a:rPr>
              <a:t>MN</a:t>
            </a:r>
            <a:r>
              <a:rPr lang="en-US" altLang="zh-CN" sz="2400" b="1" dirty="0">
                <a:ea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ea typeface="黑体" panose="02010609060101010101" charset="-122"/>
                <a:sym typeface="+mn-ea"/>
              </a:rPr>
              <a:t>的中点</a:t>
            </a:r>
            <a:r>
              <a:rPr lang="en-US" altLang="zh-CN" sz="2400" b="1" dirty="0">
                <a:ea typeface="黑体" panose="02010609060101010101" charset="-122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Rectangle 16" descr="小网格"/>
          <p:cNvSpPr>
            <a:spLocks noChangeArrowheads="1"/>
          </p:cNvSpPr>
          <p:nvPr/>
        </p:nvSpPr>
        <p:spPr bwMode="auto">
          <a:xfrm>
            <a:off x="245110" y="2007493"/>
            <a:ext cx="822325" cy="473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证明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5" descr="小网格"/>
          <p:cNvSpPr>
            <a:spLocks noChangeArrowheads="1"/>
          </p:cNvSpPr>
          <p:nvPr/>
        </p:nvSpPr>
        <p:spPr bwMode="auto">
          <a:xfrm>
            <a:off x="978853" y="1935738"/>
            <a:ext cx="7391400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因为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的对角线，且相交于点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OA = OC 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 // 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，所以∠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MAO 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NCO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AOM 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角边角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)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OM = ON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是线段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MN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的中点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5490" y="2421520"/>
            <a:ext cx="3041015" cy="2070254"/>
            <a:chOff x="8859" y="3578"/>
            <a:chExt cx="5194" cy="3536"/>
          </a:xfrm>
        </p:grpSpPr>
        <p:grpSp>
          <p:nvGrpSpPr>
            <p:cNvPr id="66" name="组合 65"/>
            <p:cNvGrpSpPr/>
            <p:nvPr/>
          </p:nvGrpSpPr>
          <p:grpSpPr>
            <a:xfrm>
              <a:off x="8859" y="3723"/>
              <a:ext cx="5194" cy="3177"/>
              <a:chOff x="4283968" y="1447419"/>
              <a:chExt cx="4342847" cy="2294872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4735609" y="1839951"/>
                <a:ext cx="3404781" cy="1595895"/>
              </a:xfrm>
              <a:prstGeom prst="parallelogram">
                <a:avLst>
                  <a:gd name="adj" fmla="val 27795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5246351" y="1831315"/>
                <a:ext cx="2372094" cy="160359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V="1">
                <a:off x="4743450" y="1843088"/>
                <a:ext cx="3390900" cy="158591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/>
              <p:cNvSpPr txBox="1"/>
              <p:nvPr/>
            </p:nvSpPr>
            <p:spPr>
              <a:xfrm>
                <a:off x="4723937" y="1494318"/>
                <a:ext cx="593851" cy="5679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b="1" i="1"/>
                  <a:t>A</a:t>
                </a:r>
                <a:endParaRPr lang="en-US" altLang="zh-CN" sz="2400" b="1" i="1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4283968" y="3174298"/>
                <a:ext cx="593851" cy="5679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b="1" i="1"/>
                  <a:t>B</a:t>
                </a:r>
                <a:endParaRPr lang="en-US" altLang="zh-CN" sz="2400" b="1" i="1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8032964" y="1447419"/>
                <a:ext cx="593851" cy="57358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b="1" i="1"/>
                  <a:t>D</a:t>
                </a:r>
                <a:endParaRPr lang="en-US" altLang="zh-CN" sz="2400" b="1" i="1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7591324" y="3142867"/>
                <a:ext cx="593851" cy="57922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b="1" i="1"/>
                  <a:t>C</a:t>
                </a:r>
                <a:endParaRPr lang="en-US" altLang="zh-CN" sz="2400" b="1" i="1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6242648" y="2131980"/>
                <a:ext cx="593851" cy="57922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b="1" i="1"/>
                  <a:t>O</a:t>
                </a:r>
                <a:endParaRPr lang="en-US" altLang="zh-CN" sz="2400" b="1" i="1"/>
              </a:p>
            </p:txBody>
          </p:sp>
        </p:grpSp>
        <p:cxnSp>
          <p:nvCxnSpPr>
            <p:cNvPr id="2" name="直接连接符 1"/>
            <p:cNvCxnSpPr/>
            <p:nvPr/>
          </p:nvCxnSpPr>
          <p:spPr>
            <a:xfrm>
              <a:off x="10760" y="3871"/>
              <a:ext cx="1380" cy="306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10820" y="3578"/>
              <a:ext cx="710" cy="7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/>
              <a:r>
                <a:rPr lang="en-US" altLang="zh-CN" sz="2400" b="1" i="1"/>
                <a:t>M</a:t>
              </a:r>
              <a:endParaRPr lang="en-US" altLang="zh-CN" sz="2400" b="1" i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335" y="6328"/>
              <a:ext cx="710" cy="7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/>
              <a:r>
                <a:rPr lang="en-US" altLang="zh-CN" sz="2400" b="1" i="1"/>
                <a:t>N</a:t>
              </a:r>
              <a:endParaRPr lang="en-US" altLang="zh-CN" sz="2400" b="1" i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0363" y="1635125"/>
            <a:ext cx="6397625" cy="2597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我们证明了平行四边形具有以下性质：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）平行四边形的对边相等；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）平行四边形的对角相等；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）平行四边形的对角线互相平分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713" y="560388"/>
            <a:ext cx="998537" cy="9398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</p:pic>
      <p:grpSp>
        <p:nvGrpSpPr>
          <p:cNvPr id="23556" name="组合 8"/>
          <p:cNvGrpSpPr/>
          <p:nvPr/>
        </p:nvGrpSpPr>
        <p:grpSpPr>
          <a:xfrm>
            <a:off x="3475038" y="723900"/>
            <a:ext cx="2435225" cy="611188"/>
            <a:chOff x="3033212" y="487249"/>
            <a:chExt cx="2435282" cy="611344"/>
          </a:xfrm>
        </p:grpSpPr>
        <p:sp>
          <p:nvSpPr>
            <p:cNvPr id="5" name="圆角矩形 3"/>
            <p:cNvSpPr/>
            <p:nvPr/>
          </p:nvSpPr>
          <p:spPr>
            <a:xfrm rot="18796689">
              <a:off x="3051403" y="497636"/>
              <a:ext cx="560530" cy="56198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18796689">
              <a:off x="3657048" y="487314"/>
              <a:ext cx="562118" cy="56198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18796689">
              <a:off x="4262695" y="497636"/>
              <a:ext cx="560530" cy="56198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18796689">
              <a:off x="4862784" y="497636"/>
              <a:ext cx="560530" cy="56198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3033212" y="488837"/>
              <a:ext cx="2435282" cy="6097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66"/>
                  </a:solidFill>
                  <a:latin typeface="+mj-lt"/>
                  <a:ea typeface="黑体" panose="02010609060101010101" charset="-122"/>
                  <a:cs typeface="+mn-cs"/>
                </a:rPr>
                <a:t>归   纳   小   结</a:t>
              </a:r>
              <a:endParaRPr kumimoji="0" lang="zh-CN" altLang="en-US" sz="2800" b="1" kern="1200" cap="none" spc="0" normalizeH="0" baseline="0" noProof="0" dirty="0">
                <a:solidFill>
                  <a:srgbClr val="FF0066"/>
                </a:solidFill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411510"/>
            <a:ext cx="2587307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1347614"/>
            <a:ext cx="2623787" cy="2787774"/>
          </a:xfrm>
          <a:prstGeom prst="rect">
            <a:avLst/>
          </a:prstGeom>
        </p:spPr>
      </p:pic>
      <p:sp>
        <p:nvSpPr>
          <p:cNvPr id="5" name="Rectangle 2" descr="小网格"/>
          <p:cNvSpPr/>
          <p:nvPr/>
        </p:nvSpPr>
        <p:spPr>
          <a:xfrm>
            <a:off x="611560" y="1257143"/>
            <a:ext cx="5256584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黑体" panose="02010609060101010101" charset="-122"/>
              </a:rPr>
              <a:t>        </a:t>
            </a:r>
            <a:r>
              <a:rPr lang="zh-CN" altLang="en-US" sz="2400" b="1" dirty="0">
                <a:ea typeface="黑体" panose="02010609060101010101" charset="-122"/>
                <a:sym typeface="+mn-ea"/>
              </a:rPr>
              <a:t>如图所示，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en-US" altLang="en-US" sz="2400" b="1" i="1" dirty="0"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中，对角线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相交于点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，过点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作一条直线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，分别交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DC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的延长线于点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是线段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的中点吗？为什么？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 descr="小网格"/>
          <p:cNvSpPr>
            <a:spLocks noChangeArrowheads="1"/>
          </p:cNvSpPr>
          <p:nvPr/>
        </p:nvSpPr>
        <p:spPr bwMode="auto">
          <a:xfrm>
            <a:off x="611560" y="1042316"/>
            <a:ext cx="7704856" cy="37312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∵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为</a:t>
            </a:r>
            <a:r>
              <a:rPr kumimoji="0" lang="zh-CN" altLang="en-US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□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ABCD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的对角线，且相交于点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OA = OC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∵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 // CD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0" algn="l">
              <a:lnSpc>
                <a:spcPct val="13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 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AMO =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lang="en-US" altLang="zh-CN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N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</a:t>
            </a:r>
            <a:r>
              <a:rPr kumimoji="0" lang="zh-CN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∠</a:t>
            </a:r>
            <a:r>
              <a:rPr lang="en-US" altLang="zh-CN" b="1" i="1" dirty="0">
                <a:solidFill>
                  <a:srgbClr val="FF0000"/>
                </a:solidFill>
              </a:rPr>
              <a:t>MAO =</a:t>
            </a:r>
            <a:r>
              <a:rPr lang="en-US" altLang="zh-CN" b="1" dirty="0">
                <a:solidFill>
                  <a:srgbClr val="FF0000"/>
                </a:solidFill>
              </a:rPr>
              <a:t>∠</a:t>
            </a:r>
            <a:r>
              <a:rPr lang="en-US" altLang="zh-CN" b="1" i="1" dirty="0">
                <a:solidFill>
                  <a:srgbClr val="FF0000"/>
                </a:solidFill>
              </a:rPr>
              <a:t>NCO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</a:rPr>
              <a:t>∴ 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</a:rPr>
              <a:t>AOM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</a:rPr>
              <a:t>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</a:rPr>
              <a:t>CON</a:t>
            </a:r>
            <a:r>
              <a:rPr lang="en-US" altLang="zh-CN" b="1" dirty="0">
                <a:solidFill>
                  <a:srgbClr val="FF3399"/>
                </a:solidFill>
                <a:latin typeface="+mn-lt"/>
                <a:ea typeface="+mn-ea"/>
              </a:rPr>
              <a:t>(</a:t>
            </a:r>
            <a:r>
              <a:rPr lang="zh-CN" altLang="en-US" b="1" dirty="0">
                <a:solidFill>
                  <a:srgbClr val="FF3399"/>
                </a:solidFill>
                <a:latin typeface="+mn-lt"/>
                <a:ea typeface="+mn-ea"/>
              </a:rPr>
              <a:t>角角边</a:t>
            </a:r>
            <a:r>
              <a:rPr lang="en-US" altLang="zh-CN" b="1" dirty="0">
                <a:solidFill>
                  <a:srgbClr val="FF3399"/>
                </a:solidFill>
                <a:latin typeface="+mn-lt"/>
                <a:ea typeface="+mn-ea"/>
              </a:rPr>
              <a:t>)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OM = ON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    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点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O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是线段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MN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的中点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3873" y="1728192"/>
            <a:ext cx="2623787" cy="2787774"/>
          </a:xfrm>
          <a:prstGeom prst="rect">
            <a:avLst/>
          </a:prstGeom>
        </p:spPr>
      </p:pic>
      <p:sp>
        <p:nvSpPr>
          <p:cNvPr id="5" name="Rectangle 16" descr="小网格"/>
          <p:cNvSpPr>
            <a:spLocks noChangeArrowheads="1"/>
          </p:cNvSpPr>
          <p:nvPr/>
        </p:nvSpPr>
        <p:spPr bwMode="auto">
          <a:xfrm>
            <a:off x="642951" y="480552"/>
            <a:ext cx="655066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algn="l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解：点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+mn-ea"/>
              </a:rPr>
              <a:t>O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是线段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+mn-ea"/>
              </a:rPr>
              <a:t>MN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的中点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.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证明如下：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2322</Words>
  <Application>WPS 演示</Application>
  <PresentationFormat>全屏显示(16:9)</PresentationFormat>
  <Paragraphs>205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楷体_GB2312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602</cp:revision>
  <dcterms:created xsi:type="dcterms:W3CDTF">2015-08-27T07:30:00Z</dcterms:created>
  <dcterms:modified xsi:type="dcterms:W3CDTF">2026-01-05T08:53:21Z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5E89FD5F56274FABBEA54E1258AA9FA0</vt:lpwstr>
  </property>
</Properties>
</file>