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18"/>
  </p:notesMasterIdLst>
  <p:handoutMasterIdLst>
    <p:handoutMasterId r:id="rId19"/>
  </p:handoutMasterIdLst>
  <p:sldIdLst>
    <p:sldId id="392" r:id="rId4"/>
    <p:sldId id="425" r:id="rId5"/>
    <p:sldId id="426" r:id="rId6"/>
    <p:sldId id="416" r:id="rId7"/>
    <p:sldId id="410" r:id="rId8"/>
    <p:sldId id="411" r:id="rId9"/>
    <p:sldId id="423" r:id="rId10"/>
    <p:sldId id="429" r:id="rId11"/>
    <p:sldId id="430" r:id="rId12"/>
    <p:sldId id="420" r:id="rId13"/>
    <p:sldId id="422" r:id="rId14"/>
    <p:sldId id="431" r:id="rId15"/>
    <p:sldId id="433" r:id="rId16"/>
    <p:sldId id="432" r:id="rId17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0" userDrawn="1">
          <p15:clr>
            <a:srgbClr val="A4A3A4"/>
          </p15:clr>
        </p15:guide>
        <p15:guide id="2" orient="horz" pos="693" userDrawn="1">
          <p15:clr>
            <a:srgbClr val="A4A3A4"/>
          </p15:clr>
        </p15:guide>
        <p15:guide id="3" orient="horz" pos="2970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4D9E"/>
    <a:srgbClr val="0000FF"/>
    <a:srgbClr val="FF3399"/>
    <a:srgbClr val="FFFFCC"/>
    <a:srgbClr val="FE9700"/>
    <a:srgbClr val="FFCCFF"/>
    <a:srgbClr val="EAF6FD"/>
    <a:srgbClr val="007F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94"/>
    <p:restoredTop sz="96208"/>
  </p:normalViewPr>
  <p:slideViewPr>
    <p:cSldViewPr showGuides="1">
      <p:cViewPr varScale="1">
        <p:scale>
          <a:sx n="97" d="100"/>
          <a:sy n="97" d="100"/>
        </p:scale>
        <p:origin x="102" y="900"/>
      </p:cViewPr>
      <p:guideLst>
        <p:guide orient="horz" pos="1600"/>
        <p:guide orient="horz" pos="693"/>
        <p:guide orient="horz" pos="2970"/>
        <p:guide pos="158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5CE6846-30D8-4665-A575-EBF61A5C85B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60A639-4AD0-41F6-ADDA-48B4E9A3A24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1-01"/>
          <p:cNvPicPr>
            <a:picLocks noChangeAspect="1"/>
          </p:cNvPicPr>
          <p:nvPr userDrawn="1"/>
        </p:nvPicPr>
        <p:blipFill>
          <a:blip r:embed="rId3"/>
          <a:srcRect r="636"/>
          <a:stretch>
            <a:fillRect/>
          </a:stretch>
        </p:blipFill>
        <p:spPr>
          <a:xfrm>
            <a:off x="-36512" y="14288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87450" y="534988"/>
            <a:ext cx="6769100" cy="2478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/>
        </p:nvPicPr>
        <p:blipFill>
          <a:blip r:embed="rId5"/>
          <a:srcRect b="15308"/>
          <a:stretch>
            <a:fillRect/>
          </a:stretch>
        </p:blipFill>
        <p:spPr>
          <a:xfrm>
            <a:off x="161925" y="2393950"/>
            <a:ext cx="3198813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39050" y="50800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53075" y="3022600"/>
            <a:ext cx="2035175" cy="1585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88"/>
            <a:ext cx="9144000" cy="507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50350" cy="429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-1587"/>
            <a:ext cx="9182100" cy="514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F36E4F3-FF8D-4F91-BB71-86617D4EA987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89C2BBB-58DA-48F4-9605-B3CF79033EA3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390794" y="2056572"/>
              <a:ext cx="1169793" cy="117739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34705" y="2132946"/>
              <a:ext cx="1161857" cy="1167859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" name="椭圆 56"/>
          <p:cNvSpPr/>
          <p:nvPr/>
        </p:nvSpPr>
        <p:spPr>
          <a:xfrm>
            <a:off x="1449388" y="3557588"/>
            <a:ext cx="647700" cy="647700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278063" y="3557588"/>
            <a:ext cx="647700" cy="64770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108325" y="3557588"/>
            <a:ext cx="647700" cy="647700"/>
          </a:xfrm>
          <a:prstGeom prst="ellipse">
            <a:avLst/>
          </a:prstGeom>
          <a:noFill/>
          <a:ln w="57150">
            <a:solidFill>
              <a:srgbClr val="E833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863725" y="3846513"/>
            <a:ext cx="647700" cy="647700"/>
          </a:xfrm>
          <a:prstGeom prst="ellipse">
            <a:avLst/>
          </a:prstGeom>
          <a:noFill/>
          <a:ln w="57150">
            <a:solidFill>
              <a:srgbClr val="FE9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2690813" y="3846513"/>
            <a:ext cx="649288" cy="647700"/>
          </a:xfrm>
          <a:prstGeom prst="ellipse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"/>
          <p:cNvGrpSpPr/>
          <p:nvPr userDrawn="1"/>
        </p:nvGrpSpPr>
        <p:grpSpPr>
          <a:xfrm>
            <a:off x="-15875" y="0"/>
            <a:ext cx="9159875" cy="5143500"/>
            <a:chOff x="-15864" y="0"/>
            <a:chExt cx="9159865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124" name="组合 3"/>
            <p:cNvGrpSpPr/>
            <p:nvPr/>
          </p:nvGrpSpPr>
          <p:grpSpPr>
            <a:xfrm>
              <a:off x="-15864" y="207562"/>
              <a:ext cx="9159865" cy="4935938"/>
              <a:chOff x="-15864" y="207562"/>
              <a:chExt cx="9159865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5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21B8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26" name="组合 5"/>
              <p:cNvGrpSpPr/>
              <p:nvPr/>
            </p:nvGrpSpPr>
            <p:grpSpPr>
              <a:xfrm rot="-1291772">
                <a:off x="4773844" y="2066086"/>
                <a:ext cx="921544" cy="1913811"/>
                <a:chOff x="10922634" y="3936050"/>
                <a:chExt cx="1228725" cy="2551748"/>
              </a:xfrm>
            </p:grpSpPr>
            <p:grpSp>
              <p:nvGrpSpPr>
                <p:cNvPr id="5158" name="组合 37"/>
                <p:cNvGrpSpPr/>
                <p:nvPr/>
              </p:nvGrpSpPr>
              <p:grpSpPr>
                <a:xfrm>
                  <a:off x="11029950" y="4058923"/>
                  <a:ext cx="1033462" cy="2428875"/>
                  <a:chOff x="10836275" y="9112251"/>
                  <a:chExt cx="1033462" cy="2428875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45170" y="10099970"/>
                    <a:ext cx="194733" cy="146051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5062" y="9108511"/>
                    <a:ext cx="766232" cy="929217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90899" y="9197163"/>
                    <a:ext cx="757765" cy="844549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59228" y="9199415"/>
                    <a:ext cx="764116" cy="840316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41279" y="10216980"/>
                    <a:ext cx="461432" cy="1297518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21B8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46107" y="9096916"/>
                    <a:ext cx="958849" cy="963084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904195" y="3933692"/>
                  <a:ext cx="1246714" cy="1221317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127" name="组合 6"/>
              <p:cNvGrpSpPr/>
              <p:nvPr userDrawn="1"/>
            </p:nvGrpSpPr>
            <p:grpSpPr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5130" name="图片 9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5131" name="图片 10" descr="1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5132" name="组合 11"/>
                <p:cNvGrpSpPr/>
                <p:nvPr/>
              </p:nvGrpSpPr>
              <p:grpSpPr>
                <a:xfrm rot="6000000">
                  <a:off x="1331569" y="3487053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55350" y="13279610"/>
                    <a:ext cx="3027646" cy="1649072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2397" y="13954482"/>
                    <a:ext cx="149916" cy="231393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90" y="13828943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60731" y="13806428"/>
                    <a:ext cx="146658" cy="218354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77310" y="13706086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17061" y="13635450"/>
                    <a:ext cx="146656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8385" y="13565837"/>
                    <a:ext cx="146658" cy="218354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81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56366" y="14320318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4176" y="14244496"/>
                    <a:ext cx="149916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5219" y="14161871"/>
                    <a:ext cx="149916" cy="228133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53359" y="14134315"/>
                    <a:ext cx="146658" cy="211836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71354" y="14040367"/>
                    <a:ext cx="149916" cy="211836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98572" y="13637365"/>
                    <a:ext cx="2929875" cy="1424200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133" name="组合 12"/>
                <p:cNvGrpSpPr>
                  <a:grpSpLocks noChangeAspect="1"/>
                </p:cNvGrpSpPr>
                <p:nvPr/>
              </p:nvGrpSpPr>
              <p:grpSpPr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89577" y="3792846"/>
                    <a:ext cx="1983393" cy="352777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89577" y="3792846"/>
                    <a:ext cx="1983393" cy="352777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5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5137" name="Picture 100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59664" y="3801881"/>
                    <a:ext cx="431173" cy="352779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3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7144" y="3875335"/>
                    <a:ext cx="248252" cy="99300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3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di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1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kumimoji="0" lang="zh-CN" altLang="en-US" sz="5400" b="1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12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18432" y="913572"/>
                <a:ext cx="2045984" cy="108895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9" name="组合 11"/>
          <p:cNvGrpSpPr/>
          <p:nvPr userDrawn="1"/>
        </p:nvGrpSpPr>
        <p:grpSpPr>
          <a:xfrm>
            <a:off x="466725" y="987425"/>
            <a:ext cx="8210550" cy="3641725"/>
            <a:chOff x="251520" y="980207"/>
            <a:chExt cx="8784976" cy="3895800"/>
          </a:xfrm>
        </p:grpSpPr>
        <p:sp>
          <p:nvSpPr>
            <p:cNvPr id="6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圆角矩形 11"/>
            <p:cNvSpPr/>
            <p:nvPr/>
          </p:nvSpPr>
          <p:spPr>
            <a:xfrm>
              <a:off x="377214" y="1088895"/>
              <a:ext cx="8533588" cy="3678423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15816" y="1923678"/>
            <a:ext cx="3823237" cy="11440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solidFill>
                  <a:srgbClr val="0B3388"/>
                </a:solidFill>
                <a:latin typeface="黑体" panose="02010609060101010101" charset="-122"/>
                <a:ea typeface="黑体" panose="02010609060101010101" charset="-122"/>
              </a:rPr>
              <a:t>习 题 </a:t>
            </a:r>
            <a:r>
              <a:rPr lang="en-US" altLang="zh-CN" sz="5400" b="1" dirty="0">
                <a:solidFill>
                  <a:srgbClr val="0B3388"/>
                </a:solidFill>
                <a:latin typeface="黑体" panose="02010609060101010101" charset="-122"/>
                <a:ea typeface="黑体" panose="02010609060101010101" charset="-122"/>
              </a:rPr>
              <a:t>1.2</a:t>
            </a:r>
            <a:endParaRPr lang="en-US" altLang="zh-CN" sz="5400" b="1" dirty="0">
              <a:solidFill>
                <a:srgbClr val="0B3388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15816" y="2287114"/>
            <a:ext cx="2664296" cy="258889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Rectangle 55"/>
          <p:cNvSpPr>
            <a:spLocks noChangeArrowheads="1"/>
          </p:cNvSpPr>
          <p:nvPr/>
        </p:nvSpPr>
        <p:spPr bwMode="auto">
          <a:xfrm>
            <a:off x="755576" y="606849"/>
            <a:ext cx="7560840" cy="167686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）∠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DEF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∠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，∠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EFD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∠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，∠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FDE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∠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理由：四边形 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ADEF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BEFD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CFDE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是平行四边形，平行四边形的对角相等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5"/>
          <p:cNvSpPr>
            <a:spLocks noChangeArrowheads="1"/>
          </p:cNvSpPr>
          <p:nvPr/>
        </p:nvSpPr>
        <p:spPr bwMode="auto">
          <a:xfrm>
            <a:off x="369764" y="754549"/>
            <a:ext cx="7442596" cy="361740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</a:t>
            </a:r>
            <a:r>
              <a:rPr lang="zh-CN" altLang="en-US" sz="2600" b="1" noProof="0">
                <a:solidFill>
                  <a:srgbClr val="FF0000"/>
                </a:solidFill>
                <a:latin typeface="+mj-lt"/>
                <a:ea typeface="+mj-ea"/>
              </a:rPr>
              <a:t>因为</a:t>
            </a:r>
            <a:r>
              <a:rPr kumimoji="0" lang="zh-CN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四边形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ADEF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是平行四边形，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∴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AD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EF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同理可知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BD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EF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，从而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AD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BD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∴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为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的中点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同理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E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F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分别是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BC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CA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的中点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∴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E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F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分别是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BC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CA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的中点.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pic>
        <p:nvPicPr>
          <p:cNvPr id="2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6136" y="1351010"/>
            <a:ext cx="2664296" cy="258889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5536" y="398839"/>
            <a:ext cx="8208913" cy="15968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9.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如图，已知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F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是</a:t>
            </a:r>
            <a:r>
              <a:rPr lang="zh-CN" altLang="en-US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□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ABCD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对角线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AC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上的两点，</a:t>
            </a:r>
            <a:endParaRPr lang="en-US" altLang="zh-CN" sz="26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并且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AE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=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CF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求证：四边形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EBFD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是平行四边形（至少用两种方法证明）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</a:t>
            </a:r>
            <a:endParaRPr lang="zh-CN" altLang="en-US" sz="2600" b="1" i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4" name="文本框 9"/>
          <p:cNvSpPr txBox="1"/>
          <p:nvPr/>
        </p:nvSpPr>
        <p:spPr>
          <a:xfrm flipH="1">
            <a:off x="3209329" y="1585124"/>
            <a:ext cx="309086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P18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1.2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9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pic>
        <p:nvPicPr>
          <p:cNvPr id="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2120" y="2306950"/>
            <a:ext cx="3096593" cy="19209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55"/>
          <p:cNvSpPr>
            <a:spLocks noChangeArrowheads="1"/>
          </p:cNvSpPr>
          <p:nvPr/>
        </p:nvSpPr>
        <p:spPr bwMode="auto">
          <a:xfrm>
            <a:off x="395536" y="1995686"/>
            <a:ext cx="6768752" cy="286610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方法一：证明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：如图，连接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，交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于点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O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∵ 四边形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ABCD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是平行四边形，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∴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OA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OC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OB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OD.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∵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AE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CF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，∴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OE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OF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又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EF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是四边形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EBFD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的对角线，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∴ 四边形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EBFD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是平行四边形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5998827" y="2733243"/>
            <a:ext cx="2317589" cy="1269218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984081" y="2937832"/>
            <a:ext cx="540000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5536" y="398839"/>
            <a:ext cx="8208913" cy="15968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9.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如图，已知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F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是</a:t>
            </a:r>
            <a:r>
              <a:rPr lang="zh-CN" altLang="en-US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□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ABCD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对角线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AC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上的两点，</a:t>
            </a:r>
            <a:endParaRPr lang="en-US" altLang="zh-CN" sz="26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并且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AE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=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CF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求证：四边形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EBFD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是平行四边形（至少用两种方法证明）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</a:t>
            </a:r>
            <a:endParaRPr lang="zh-CN" altLang="en-US" sz="2600" b="1" i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4" name="文本框 9"/>
          <p:cNvSpPr txBox="1"/>
          <p:nvPr/>
        </p:nvSpPr>
        <p:spPr>
          <a:xfrm flipH="1">
            <a:off x="3209329" y="1585124"/>
            <a:ext cx="309086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P18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1.2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9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pic>
        <p:nvPicPr>
          <p:cNvPr id="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2120" y="2306950"/>
            <a:ext cx="3096593" cy="19209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55"/>
          <p:cNvSpPr>
            <a:spLocks noChangeArrowheads="1"/>
          </p:cNvSpPr>
          <p:nvPr/>
        </p:nvSpPr>
        <p:spPr bwMode="auto">
          <a:xfrm>
            <a:off x="395536" y="1900959"/>
            <a:ext cx="7704856" cy="29324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  <a:spcBef>
                <a:spcPts val="0"/>
              </a:spcBef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方法二：证明：在</a:t>
            </a:r>
            <a:r>
              <a:rPr lang="zh-CN" altLang="en-US" sz="2400" b="1" i="1">
                <a:solidFill>
                  <a:srgbClr val="FF0000"/>
                </a:solidFill>
                <a:ea typeface="黑体" panose="02010609060101010101" charset="-122"/>
              </a:rPr>
              <a:t>□ </a:t>
            </a:r>
            <a:r>
              <a:rPr lang="en-US" altLang="zh-CN" sz="2400" b="1" i="1">
                <a:solidFill>
                  <a:srgbClr val="FF0000"/>
                </a:solidFill>
                <a:ea typeface="黑体" panose="02010609060101010101" charset="-122"/>
              </a:rPr>
              <a:t>ABCD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中，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 // CD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 = CD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lvl="0">
              <a:lnSpc>
                <a:spcPct val="110000"/>
              </a:lnSpc>
              <a:spcBef>
                <a:spcPts val="0"/>
              </a:spcBef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∴∠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BAE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=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DCF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在△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ABE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与△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CDF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中，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lvl="0">
              <a:lnSpc>
                <a:spcPct val="110000"/>
              </a:lnSpc>
              <a:spcBef>
                <a:spcPts val="0"/>
              </a:spcBef>
              <a:defRPr/>
            </a:pP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AB = CD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zh-CN" altLang="en-US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</a:rPr>
              <a:t>BAE</a:t>
            </a:r>
            <a:r>
              <a:rPr lang="en-US" altLang="zh-CN" sz="2400" b="1">
                <a:solidFill>
                  <a:srgbClr val="FF0000"/>
                </a:solidFill>
              </a:rPr>
              <a:t> =</a:t>
            </a:r>
            <a:r>
              <a:rPr lang="zh-CN" altLang="en-US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</a:rPr>
              <a:t>DCF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AE = CF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lvl="0">
              <a:lnSpc>
                <a:spcPct val="110000"/>
              </a:lnSpc>
              <a:spcBef>
                <a:spcPts val="0"/>
              </a:spcBef>
              <a:defRPr/>
            </a:pP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∴△</a:t>
            </a:r>
            <a:r>
              <a:rPr lang="en-US" altLang="zh-CN" sz="2400" b="1" i="1">
                <a:solidFill>
                  <a:srgbClr val="FF0000"/>
                </a:solidFill>
              </a:rPr>
              <a:t>ABE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</a:rPr>
              <a:t>≌</a:t>
            </a:r>
            <a:r>
              <a:rPr lang="zh-CN" altLang="en-US" sz="2400" b="1">
                <a:solidFill>
                  <a:srgbClr val="FF0000"/>
                </a:solidFill>
              </a:rPr>
              <a:t>△</a:t>
            </a:r>
            <a:r>
              <a:rPr lang="en-US" altLang="zh-CN" sz="2400" b="1" i="1">
                <a:solidFill>
                  <a:srgbClr val="FF0000"/>
                </a:solidFill>
              </a:rPr>
              <a:t>CDF</a:t>
            </a:r>
            <a:r>
              <a:rPr lang="en-US" altLang="zh-CN" sz="2400" b="1">
                <a:solidFill>
                  <a:srgbClr val="FF0000"/>
                </a:solidFill>
              </a:rPr>
              <a:t>(</a:t>
            </a:r>
            <a:r>
              <a:rPr lang="zh-CN" altLang="en-US" sz="2400" b="1">
                <a:solidFill>
                  <a:srgbClr val="FF0000"/>
                </a:solidFill>
              </a:rPr>
              <a:t>边角边</a:t>
            </a:r>
            <a:r>
              <a:rPr lang="en-US" altLang="zh-CN" sz="2400" b="1">
                <a:solidFill>
                  <a:srgbClr val="FF0000"/>
                </a:solidFill>
              </a:rPr>
              <a:t>)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∴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BE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DF</a:t>
            </a:r>
            <a:r>
              <a:rPr kumimoji="0" lang="en-US" altLang="zh-CN" sz="2400" b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. 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同理得，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DE = FB.</a:t>
            </a:r>
            <a:endParaRPr kumimoji="0" lang="en-US" altLang="zh-CN" sz="2400" b="1" i="1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∴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四边形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EBFD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是平行四边形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5536" y="414925"/>
            <a:ext cx="8208913" cy="107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10.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如图，在</a:t>
            </a:r>
            <a:r>
              <a:rPr lang="zh-CN" altLang="en-US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□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ABCD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中，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AE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⊥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BD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CF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⊥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BD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，垂</a:t>
            </a:r>
            <a:endParaRPr lang="en-US" altLang="zh-CN" sz="26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足分别为点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F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求证：四边形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AECF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是平行四边形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</a:t>
            </a:r>
            <a:endParaRPr lang="zh-CN" altLang="en-US" sz="2600" b="1" i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4" name="文本框 9"/>
          <p:cNvSpPr txBox="1"/>
          <p:nvPr/>
        </p:nvSpPr>
        <p:spPr>
          <a:xfrm flipH="1">
            <a:off x="4716016" y="220387"/>
            <a:ext cx="3312955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P18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1.2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10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pic>
        <p:nvPicPr>
          <p:cNvPr id="5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9525" y="1491630"/>
            <a:ext cx="3312955" cy="19088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Rectangle 55"/>
          <p:cNvSpPr>
            <a:spLocks noChangeArrowheads="1"/>
          </p:cNvSpPr>
          <p:nvPr/>
        </p:nvSpPr>
        <p:spPr bwMode="auto">
          <a:xfrm>
            <a:off x="467544" y="1572409"/>
            <a:ext cx="8000365" cy="33381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证明：如图，连接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AC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交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BD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于点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O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.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</a:endParaRPr>
          </a:p>
          <a:p>
            <a:pPr marL="0" marR="0" lvl="0" indent="0" algn="l" defTabSz="914400" rtl="0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∵四边形</a:t>
            </a:r>
            <a:r>
              <a:rPr lang="en-US" altLang="zh-CN" sz="22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ABCD</a:t>
            </a:r>
            <a:r>
              <a:rPr lang="zh-CN" altLang="en-US" sz="2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是平行四边形，</a:t>
            </a:r>
            <a:endParaRPr lang="zh-CN" altLang="en-US" sz="2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sym typeface="+mn-ea"/>
            </a:endParaRPr>
          </a:p>
          <a:p>
            <a:pPr marL="0" marR="0" lvl="0" indent="0" algn="l" defTabSz="914400" rtl="0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∴</a:t>
            </a:r>
            <a:r>
              <a:rPr lang="en-US" altLang="zh-CN" sz="22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OA</a:t>
            </a:r>
            <a:r>
              <a:rPr lang="en-US" altLang="zh-CN" sz="2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=</a:t>
            </a:r>
            <a:r>
              <a:rPr lang="en-US" altLang="zh-CN" sz="22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OC</a:t>
            </a:r>
            <a:r>
              <a:rPr lang="zh-CN" altLang="en-US" sz="2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，</a:t>
            </a:r>
            <a:r>
              <a:rPr lang="en-US" altLang="zh-CN" sz="22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OB</a:t>
            </a:r>
            <a:r>
              <a:rPr lang="en-US" altLang="zh-CN" sz="2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=</a:t>
            </a:r>
            <a:r>
              <a:rPr lang="en-US" altLang="zh-CN" sz="22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OD</a:t>
            </a:r>
            <a:r>
              <a:rPr lang="zh-CN" altLang="en-US" sz="2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，</a:t>
            </a:r>
            <a:r>
              <a:rPr lang="en-US" altLang="zh-CN" sz="22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AB</a:t>
            </a:r>
            <a:r>
              <a:rPr lang="en-US" altLang="zh-CN" sz="2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 </a:t>
            </a:r>
            <a:r>
              <a:rPr lang="en-US" altLang="zh-CN" sz="22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//</a:t>
            </a:r>
            <a:r>
              <a:rPr lang="en-US" altLang="zh-CN" sz="2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 </a:t>
            </a:r>
            <a:r>
              <a:rPr lang="en-US" altLang="zh-CN" sz="22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CD</a:t>
            </a:r>
            <a:r>
              <a:rPr lang="zh-CN" altLang="en-US" sz="2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，</a:t>
            </a:r>
            <a:r>
              <a:rPr lang="en-US" altLang="zh-CN" sz="22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AB</a:t>
            </a:r>
            <a:r>
              <a:rPr lang="en-US" altLang="zh-CN" sz="2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=</a:t>
            </a:r>
            <a:r>
              <a:rPr lang="en-US" altLang="zh-CN" sz="22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CD</a:t>
            </a:r>
            <a:r>
              <a:rPr lang="en-US" altLang="zh-CN" sz="2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.</a:t>
            </a:r>
            <a:endParaRPr lang="en-US" altLang="zh-CN" sz="2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sym typeface="+mn-ea"/>
            </a:endParaRPr>
          </a:p>
          <a:p>
            <a:pPr marL="0" marR="0" lvl="0" indent="0" algn="l" defTabSz="914400" rtl="0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∴∠</a:t>
            </a:r>
            <a:r>
              <a:rPr lang="en-US" altLang="zh-CN" sz="22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ABE</a:t>
            </a:r>
            <a:r>
              <a:rPr lang="en-US" altLang="zh-CN" sz="2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=∠</a:t>
            </a:r>
            <a:r>
              <a:rPr lang="en-US" altLang="zh-CN" sz="22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CDF.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</a:endParaRPr>
          </a:p>
          <a:p>
            <a:pPr marL="0" marR="0" lvl="0" indent="0" algn="l" defTabSz="914400" rtl="0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∵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AE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⊥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BD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，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CF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⊥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BD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，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∴</a:t>
            </a:r>
            <a:r>
              <a:rPr lang="zh-CN" altLang="en-US" sz="2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∠</a:t>
            </a:r>
            <a:r>
              <a:rPr lang="en-US" altLang="zh-CN" sz="22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AEB</a:t>
            </a:r>
            <a:r>
              <a:rPr lang="en-US" altLang="zh-CN" sz="2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=</a:t>
            </a:r>
            <a:r>
              <a:rPr lang="zh-CN" altLang="en-US" sz="2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∠</a:t>
            </a:r>
            <a:r>
              <a:rPr lang="en-US" altLang="zh-CN" sz="22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CFD.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</a:endParaRPr>
          </a:p>
          <a:p>
            <a:pPr marL="0" marR="0" lvl="0" indent="0" algn="l" defTabSz="914400" rtl="0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在△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AEB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和△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CFD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中，∵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AB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=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CD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，∠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ABE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=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∠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CDF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，</a:t>
            </a:r>
            <a:r>
              <a:rPr lang="zh-CN" altLang="en-US" sz="2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∠</a:t>
            </a:r>
            <a:r>
              <a:rPr lang="en-US" altLang="zh-CN" sz="22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AEB</a:t>
            </a:r>
            <a:r>
              <a:rPr lang="en-US" altLang="zh-CN" sz="2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=</a:t>
            </a:r>
            <a:r>
              <a:rPr lang="zh-CN" altLang="en-US" sz="2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∠</a:t>
            </a:r>
            <a:r>
              <a:rPr lang="en-US" altLang="zh-CN" sz="22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CFD</a:t>
            </a:r>
            <a:r>
              <a:rPr lang="zh-CN" altLang="en-US" sz="2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，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∴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△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AEB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</a:rPr>
              <a:t>≌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△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CFD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（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AAS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）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，∴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BE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=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DF.</a:t>
            </a:r>
            <a:endParaRPr kumimoji="0" lang="en-US" altLang="zh-CN" sz="22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</a:endParaRPr>
          </a:p>
          <a:p>
            <a:pPr marL="0" marR="0" lvl="0" indent="0" algn="l" defTabSz="914400" rtl="0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∵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OB=OD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，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∴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OE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=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OF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，∴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四边形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AECF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 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为平行四边形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.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427682" y="1816293"/>
            <a:ext cx="1572336" cy="1368152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073286" y="2136263"/>
            <a:ext cx="494097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O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文本框 9"/>
          <p:cNvSpPr txBox="1"/>
          <p:nvPr/>
        </p:nvSpPr>
        <p:spPr>
          <a:xfrm flipH="1">
            <a:off x="5220070" y="2039373"/>
            <a:ext cx="324036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P17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1.2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576" y="346222"/>
            <a:ext cx="2089184" cy="52073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0287" y="843558"/>
            <a:ext cx="8012153" cy="2116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1.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如图，在</a:t>
            </a:r>
            <a:r>
              <a:rPr lang="zh-CN" altLang="en-US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□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ABCD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中，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EF//AD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，在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AD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边上取一点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G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，过点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G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作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GH//AB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，分别与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EF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BC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相交于点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M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H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</a:t>
            </a:r>
            <a:endParaRPr lang="en-US" altLang="zh-CN" sz="26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（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）图中有多少个平行四边形？</a:t>
            </a:r>
            <a:endParaRPr lang="en-US" altLang="zh-CN" sz="26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（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）与∠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相等的角有哪些？</a:t>
            </a:r>
            <a:endParaRPr lang="zh-CN" altLang="en-US" sz="26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2930" y="2582788"/>
            <a:ext cx="3384376" cy="2177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55"/>
          <p:cNvSpPr>
            <a:spLocks noChangeArrowheads="1"/>
          </p:cNvSpPr>
          <p:nvPr/>
        </p:nvSpPr>
        <p:spPr bwMode="auto">
          <a:xfrm>
            <a:off x="755576" y="2912839"/>
            <a:ext cx="4895850" cy="208343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(1)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有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9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个平行四边形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(2)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与 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相等的角有 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EMG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BHG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EFD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BEM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MGD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HMF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zh-CN" altLang="pt-BR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20287" y="339502"/>
            <a:ext cx="7220065" cy="11309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2.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已知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l</a:t>
            </a:r>
            <a:r>
              <a:rPr lang="en-US" altLang="zh-CN" sz="2600" b="1" baseline="-25000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  <a:sym typeface="+mn-ea"/>
              </a:rPr>
              <a:t>//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l</a:t>
            </a:r>
            <a:r>
              <a:rPr lang="en-US" altLang="zh-CN" sz="2600" b="1" baseline="-25000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CD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都是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l</a:t>
            </a:r>
            <a:r>
              <a:rPr lang="en-US" altLang="zh-CN" sz="2600" b="1" baseline="-25000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与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l</a:t>
            </a:r>
            <a:r>
              <a:rPr lang="en-US" altLang="zh-CN" sz="2600" b="1" baseline="-25000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的公垂线段，求证：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=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CD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由此可得出什么结论？</a:t>
            </a:r>
            <a:endParaRPr lang="zh-CN" altLang="en-US" sz="26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18436" name="文本框 9"/>
          <p:cNvSpPr txBox="1"/>
          <p:nvPr/>
        </p:nvSpPr>
        <p:spPr>
          <a:xfrm flipH="1">
            <a:off x="5901753" y="1005645"/>
            <a:ext cx="309086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P17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1.2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2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pic>
        <p:nvPicPr>
          <p:cNvPr id="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4525" y="1970088"/>
            <a:ext cx="3090863" cy="2060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55"/>
          <p:cNvSpPr>
            <a:spLocks noChangeArrowheads="1"/>
          </p:cNvSpPr>
          <p:nvPr/>
        </p:nvSpPr>
        <p:spPr bwMode="auto">
          <a:xfrm>
            <a:off x="900430" y="1419860"/>
            <a:ext cx="5367655" cy="33750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解：如图，∵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l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//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l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∴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AC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 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//</a:t>
            </a:r>
            <a:r>
              <a:rPr lang="en-US" altLang="zh-CN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又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⊥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l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⊥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l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∴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 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//</a:t>
            </a:r>
            <a:r>
              <a:rPr lang="en-US" altLang="zh-CN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∴四边形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ABDC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为平行四边形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∴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∴两平行线间的所有公垂线段都相等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zh-CN" altLang="pt-BR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0" y="1995686"/>
            <a:ext cx="3275013" cy="2268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Rectangle 55"/>
          <p:cNvSpPr>
            <a:spLocks noChangeArrowheads="1"/>
          </p:cNvSpPr>
          <p:nvPr/>
        </p:nvSpPr>
        <p:spPr bwMode="auto">
          <a:xfrm>
            <a:off x="971550" y="1644650"/>
            <a:ext cx="4895850" cy="333756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证明：在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□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ABCD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中，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∵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//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∴∠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DCE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DAF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CEF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又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AD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BC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∴△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ADF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cs typeface="+mn-cs"/>
              </a:rPr>
              <a:t>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ECF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角边角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).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∴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AF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EF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zh-CN" altLang="pt-BR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0287" y="630949"/>
            <a:ext cx="8228177" cy="107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3.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如图，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C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为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BE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的中点，四边形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ABCD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为平行四边形，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AE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与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CD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相交于点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F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求证：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AF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=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EF.</a:t>
            </a:r>
            <a:endParaRPr lang="zh-CN" altLang="en-US" sz="2600" b="1" i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 flipH="1">
            <a:off x="5580112" y="1297092"/>
            <a:ext cx="309086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P17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1.2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3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55"/>
          <p:cNvSpPr>
            <a:spLocks noChangeArrowheads="1"/>
          </p:cNvSpPr>
          <p:nvPr/>
        </p:nvSpPr>
        <p:spPr bwMode="auto">
          <a:xfrm>
            <a:off x="547053" y="2005335"/>
            <a:ext cx="6840538" cy="2784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四边形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ABED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ADFC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BEFC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都是平行四边形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证明：</a:t>
            </a:r>
            <a:r>
              <a:rPr kumimoji="0" 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根据平移的性质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，得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 //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∴ 四边形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ABED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为平行四边形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同理可得四边形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ADFC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BEFC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为平行四边形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850" y="296545"/>
            <a:ext cx="7416800" cy="1651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4.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如图，将△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向右平移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3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个单位长度，它的像是△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DEF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，连接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AD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BE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CF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找出图中所有的平行四边形，并说明理由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</a:t>
            </a:r>
            <a:endParaRPr lang="zh-CN" altLang="en-US" sz="2600" b="1" i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 flipH="1">
            <a:off x="3894351" y="1525346"/>
            <a:ext cx="309086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P17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1.2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4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32145" y="2437130"/>
            <a:ext cx="2833370" cy="1898650"/>
            <a:chOff x="9027" y="3838"/>
            <a:chExt cx="4462" cy="2990"/>
          </a:xfrm>
        </p:grpSpPr>
        <p:pic>
          <p:nvPicPr>
            <p:cNvPr id="2150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027" y="3838"/>
              <a:ext cx="4463" cy="2990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4" name="直接连接符 3"/>
            <p:cNvCxnSpPr/>
            <p:nvPr/>
          </p:nvCxnSpPr>
          <p:spPr>
            <a:xfrm>
              <a:off x="9940" y="4350"/>
              <a:ext cx="3110" cy="0"/>
            </a:xfrm>
            <a:prstGeom prst="line">
              <a:avLst/>
            </a:prstGeom>
            <a:ln w="15875">
              <a:solidFill>
                <a:srgbClr val="184D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9400" y="4865"/>
              <a:ext cx="3110" cy="0"/>
            </a:xfrm>
            <a:prstGeom prst="line">
              <a:avLst/>
            </a:prstGeom>
            <a:ln w="15875">
              <a:solidFill>
                <a:srgbClr val="184D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810" y="6420"/>
              <a:ext cx="3110" cy="0"/>
            </a:xfrm>
            <a:prstGeom prst="line">
              <a:avLst/>
            </a:prstGeom>
            <a:ln w="15875">
              <a:solidFill>
                <a:srgbClr val="184D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3527" y="195486"/>
            <a:ext cx="8351397" cy="26371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5.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如图，△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是等腰三角形（其中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&gt;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BC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），</a:t>
            </a:r>
            <a:endParaRPr lang="en-US" altLang="zh-CN" sz="26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把它沿底边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BC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翻折，得到△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DBC.</a:t>
            </a:r>
            <a:endParaRPr lang="en-US" altLang="zh-CN" sz="2600" b="1" i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（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）四边形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ABDC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是平行四边形吗？为什么？</a:t>
            </a:r>
            <a:endParaRPr lang="en-US" altLang="zh-CN" sz="26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（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）如果把图中的等腰三角形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沿腰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翻折，得到△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ABE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，四边形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AEBC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是平行四边形吗？</a:t>
            </a:r>
            <a:endParaRPr lang="zh-CN" altLang="en-US" sz="2600" b="1" i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19" name="Rectangle 55"/>
          <p:cNvSpPr>
            <a:spLocks noChangeArrowheads="1"/>
          </p:cNvSpPr>
          <p:nvPr/>
        </p:nvSpPr>
        <p:spPr bwMode="auto">
          <a:xfrm>
            <a:off x="313477" y="2899122"/>
            <a:ext cx="7468870" cy="21209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解：（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）四边形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ABDC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是平行四边形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r>
              <a:rPr kumimoji="0" lang="en-US" altLang="zh-CN" sz="22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理由：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∵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AC 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</a:t>
            </a:r>
            <a:r>
              <a:rPr kumimoji="0" lang="zh-CN" altLang="en-US" sz="22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2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由翻折的性质知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DB</a:t>
            </a:r>
            <a:r>
              <a:rPr kumimoji="0" lang="zh-CN" altLang="en-US" sz="22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AC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DC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∴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</a:t>
            </a:r>
            <a:r>
              <a:rPr lang="en-US" altLang="zh-CN" sz="2200" b="1" i="1">
                <a:solidFill>
                  <a:srgbClr val="FF0000"/>
                </a:solidFill>
                <a:latin typeface="+mj-lt"/>
                <a:ea typeface="+mj-ea"/>
              </a:rPr>
              <a:t>CD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AC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BD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∴ 四边形 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ABDC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是平行四边形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）不是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0782" y="2499742"/>
            <a:ext cx="2689690" cy="1779621"/>
          </a:xfrm>
          <a:prstGeom prst="rect">
            <a:avLst/>
          </a:prstGeom>
        </p:spPr>
      </p:pic>
      <p:sp>
        <p:nvSpPr>
          <p:cNvPr id="4" name="文本框 9"/>
          <p:cNvSpPr txBox="1"/>
          <p:nvPr/>
        </p:nvSpPr>
        <p:spPr>
          <a:xfrm flipH="1">
            <a:off x="5220072" y="875787"/>
            <a:ext cx="309086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P18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1.2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5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6056" y="1923678"/>
            <a:ext cx="3672408" cy="1940726"/>
          </a:xfrm>
          <a:prstGeom prst="rect">
            <a:avLst/>
          </a:prstGeom>
        </p:spPr>
      </p:pic>
      <p:sp>
        <p:nvSpPr>
          <p:cNvPr id="7" name="Rectangle 55"/>
          <p:cNvSpPr>
            <a:spLocks noChangeArrowheads="1"/>
          </p:cNvSpPr>
          <p:nvPr/>
        </p:nvSpPr>
        <p:spPr bwMode="auto">
          <a:xfrm>
            <a:off x="323528" y="1120197"/>
            <a:ext cx="7920879" cy="13795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解：已知：如图，</a:t>
            </a:r>
            <a:r>
              <a:rPr kumimoji="0" 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四边形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ABCD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为平行四边形，对角线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AC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BD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相交于点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O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，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OE</a:t>
            </a:r>
            <a:r>
              <a:rPr kumimoji="0" lang="en-US" sz="24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⊥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BC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，</a:t>
            </a:r>
            <a:r>
              <a:rPr lang="en-US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OF</a:t>
            </a:r>
            <a:r>
              <a:rPr 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⊥</a:t>
            </a:r>
            <a:r>
              <a:rPr lang="en-US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AD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，</a:t>
            </a:r>
            <a:r>
              <a:rPr kumimoji="0" 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垂足分别为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F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.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求证：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OF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=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OE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8" name="Rectangle 55"/>
          <p:cNvSpPr>
            <a:spLocks noChangeArrowheads="1"/>
          </p:cNvSpPr>
          <p:nvPr/>
        </p:nvSpPr>
        <p:spPr bwMode="auto">
          <a:xfrm>
            <a:off x="323726" y="2458615"/>
            <a:ext cx="6696546" cy="25614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证明：∵四边形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ABCD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为平行四边形，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∴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OA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=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OC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在△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AOF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和△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COE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中，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∵∠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AFO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=∠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CEO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，</a:t>
            </a:r>
            <a:r>
              <a:rPr lang="en-US" altLang="zh-CN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∠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FOA</a:t>
            </a:r>
            <a:r>
              <a:rPr lang="en-US" altLang="zh-CN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=∠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EOC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，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OA</a:t>
            </a:r>
            <a:r>
              <a:rPr lang="en-US" altLang="zh-CN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=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OC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，</a:t>
            </a:r>
            <a:endParaRPr lang="en-US" altLang="zh-CN" sz="24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∴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AOF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sym typeface="+mn-ea"/>
              </a:rPr>
              <a:t>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COE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(AAS).  ∴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OF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=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OE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sym typeface="+mn-ea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9597" y="144594"/>
            <a:ext cx="6768753" cy="100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6.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证明：平行四边形对角线的交点到一组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对边的距离相等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</a:t>
            </a:r>
            <a:endParaRPr lang="zh-CN" altLang="en-US" sz="2400" b="1" i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4" name="文本框 9"/>
          <p:cNvSpPr txBox="1"/>
          <p:nvPr/>
        </p:nvSpPr>
        <p:spPr>
          <a:xfrm flipH="1">
            <a:off x="3886211" y="645084"/>
            <a:ext cx="309086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P18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1.2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6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文本框 9"/>
          <p:cNvSpPr txBox="1"/>
          <p:nvPr/>
        </p:nvSpPr>
        <p:spPr>
          <a:xfrm flipH="1">
            <a:off x="4860032" y="655767"/>
            <a:ext cx="324036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P18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1.2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7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1621" y="346222"/>
            <a:ext cx="2071093" cy="52073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0287" y="918981"/>
            <a:ext cx="8012153" cy="107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7.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如图，在</a:t>
            </a:r>
            <a:r>
              <a:rPr lang="zh-CN" altLang="en-US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□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ABCD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中，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AC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BD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为对角线，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BC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=6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BC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边上的高为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4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，求图中阴影部分的面积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</a:t>
            </a:r>
            <a:endParaRPr lang="zh-CN" altLang="en-US" sz="26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pic>
        <p:nvPicPr>
          <p:cNvPr id="5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048" y="2258900"/>
            <a:ext cx="3697231" cy="196845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55"/>
          <p:cNvSpPr>
            <a:spLocks noChangeArrowheads="1"/>
          </p:cNvSpPr>
          <p:nvPr/>
        </p:nvSpPr>
        <p:spPr bwMode="auto">
          <a:xfrm>
            <a:off x="611113" y="2139702"/>
            <a:ext cx="4752975" cy="241707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□ 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ABCD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的面积为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24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，可以证明图中红色部分与白色部分的面积相等，故红色部分的面积为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12.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3528" y="267494"/>
            <a:ext cx="8208913" cy="2691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6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8. </a:t>
            </a:r>
            <a:r>
              <a:rPr lang="zh-CN" altLang="en-US" sz="26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如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图，在△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中，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F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分别是边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BC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endParaRPr lang="en-US" altLang="zh-CN" sz="26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CA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上的点，且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DE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//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AC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FE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//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DF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//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BC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</a:t>
            </a:r>
            <a:endParaRPr lang="en-US" altLang="zh-CN" sz="26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（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）△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DEF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的三个角分别与△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的哪个角相等？为什么？</a:t>
            </a:r>
            <a:endParaRPr lang="en-US" altLang="zh-CN" sz="26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（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）说明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F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分别是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BC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CA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的中点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</a:t>
            </a:r>
            <a:endParaRPr lang="zh-CN" altLang="en-US" sz="2600" b="1" i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4" name="文本框 9"/>
          <p:cNvSpPr txBox="1"/>
          <p:nvPr/>
        </p:nvSpPr>
        <p:spPr>
          <a:xfrm flipH="1">
            <a:off x="4644008" y="123478"/>
            <a:ext cx="309086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P18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1.2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8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pic>
        <p:nvPicPr>
          <p:cNvPr id="5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9872" y="2780981"/>
            <a:ext cx="2304256" cy="223904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2197</Words>
  <Application>WPS 演示</Application>
  <PresentationFormat>全屏显示(16:9)</PresentationFormat>
  <Paragraphs>136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楷体</vt:lpstr>
      <vt:lpstr>方正粗黑繁体</vt:lpstr>
      <vt:lpstr>黑体</vt:lpstr>
      <vt:lpstr>等线</vt:lpstr>
      <vt:lpstr>微软雅黑</vt:lpstr>
      <vt:lpstr>Arial Unicode MS</vt:lpstr>
      <vt:lpstr>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650</cp:revision>
  <dcterms:created xsi:type="dcterms:W3CDTF">2015-08-27T07:30:00Z</dcterms:created>
  <dcterms:modified xsi:type="dcterms:W3CDTF">2026-01-05T08:54:08Z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44679C74D04B42728FFA8DC000BA39A0</vt:lpwstr>
  </property>
</Properties>
</file>