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4" r:id="rId3"/>
    <p:sldId id="386" r:id="rId4"/>
    <p:sldId id="388" r:id="rId5"/>
    <p:sldId id="389" r:id="rId6"/>
    <p:sldId id="377" r:id="rId7"/>
    <p:sldId id="392" r:id="rId8"/>
    <p:sldId id="394" r:id="rId9"/>
    <p:sldId id="378" r:id="rId10"/>
    <p:sldId id="336" r:id="rId11"/>
    <p:sldId id="371" r:id="rId12"/>
    <p:sldId id="403" r:id="rId13"/>
    <p:sldId id="335" r:id="rId14"/>
    <p:sldId id="397" r:id="rId15"/>
    <p:sldId id="393" r:id="rId16"/>
    <p:sldId id="285" r:id="rId17"/>
    <p:sldId id="396" r:id="rId18"/>
    <p:sldId id="399" r:id="rId19"/>
    <p:sldId id="404" r:id="rId20"/>
    <p:sldId id="405" r:id="rId21"/>
    <p:sldId id="414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5F4FF"/>
    <a:srgbClr val="FF3300"/>
    <a:srgbClr val="D3EDFB"/>
    <a:srgbClr val="FE9700"/>
    <a:srgbClr val="FFFFCC"/>
    <a:srgbClr val="EAF6FD"/>
    <a:srgbClr val="FF3399"/>
    <a:srgbClr val="00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126" y="1218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399A61-8BB7-4083-B1F5-BE4D919F457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B56ED9-4FA5-410C-AA62-0737B5C52A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2" Type="http://schemas.openxmlformats.org/officeDocument/2006/relationships/image" Target="../media/image8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90794" y="2056572"/>
              <a:ext cx="1169793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705" y="2132946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l="17503" t="35510" r="14226" b="30597"/>
          <a:stretch>
            <a:fillRect/>
          </a:stretch>
        </p:blipFill>
        <p:spPr>
          <a:xfrm>
            <a:off x="-180975" y="-92075"/>
            <a:ext cx="26114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emf"/><Relationship Id="rId3" Type="http://schemas.openxmlformats.org/officeDocument/2006/relationships/image" Target="../media/image3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07852" y="1491630"/>
            <a:ext cx="6032500" cy="18221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latin typeface="+mn-lt"/>
                <a:ea typeface="+mn-ea"/>
                <a:cs typeface="+mn-ea"/>
              </a:rPr>
              <a:t>第</a:t>
            </a:r>
            <a:r>
              <a:rPr lang="en-US" altLang="zh-CN" sz="4000" b="1" dirty="0">
                <a:latin typeface="+mn-lt"/>
                <a:ea typeface="+mn-ea"/>
                <a:cs typeface="+mn-ea"/>
              </a:rPr>
              <a:t>1</a:t>
            </a:r>
            <a:r>
              <a:rPr lang="zh-CN" altLang="en-US" sz="4000" b="1" dirty="0">
                <a:latin typeface="+mn-lt"/>
                <a:ea typeface="+mn-ea"/>
                <a:cs typeface="+mn-ea"/>
              </a:rPr>
              <a:t>课时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轴对称的坐标表示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293688"/>
            <a:ext cx="7489825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由图可知，折线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OABCD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各转折点的坐标分别为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），因而它们关于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轴的对称点的坐标分别是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O′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 ，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B′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 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C′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D′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将各点依次连接起来，得到下图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916113"/>
            <a:ext cx="3721100" cy="2901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05313" y="2152524"/>
            <a:ext cx="4151679" cy="2327528"/>
            <a:chOff x="6427266" y="3501114"/>
            <a:chExt cx="4151679" cy="2327528"/>
          </a:xfrm>
        </p:grpSpPr>
        <p:grpSp>
          <p:nvGrpSpPr>
            <p:cNvPr id="6" name="组合 5"/>
            <p:cNvGrpSpPr/>
            <p:nvPr/>
          </p:nvGrpSpPr>
          <p:grpSpPr>
            <a:xfrm>
              <a:off x="6427266" y="3501114"/>
              <a:ext cx="4151679" cy="2327528"/>
              <a:chOff x="6427266" y="3501114"/>
              <a:chExt cx="4151679" cy="2327528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7845" y="3966319"/>
                <a:ext cx="3721100" cy="1862323"/>
              </a:xfrm>
              <a:prstGeom prst="rect">
                <a:avLst/>
              </a:prstGeom>
              <a:effectLst>
                <a:outerShdw blurRad="114300" dist="38100" dir="2700000" sx="103000" sy="103000" algn="tl" rotWithShape="0">
                  <a:srgbClr val="D7F1FC"/>
                </a:outerShdw>
              </a:effectLst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27266" y="3501114"/>
                <a:ext cx="1056217" cy="1247408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7127811" y="4175115"/>
              <a:ext cx="3283948" cy="1481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如果要在平面直角坐标系中画一个轴对称图形，怎样画较简便？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4"/>
          <p:cNvSpPr txBox="1"/>
          <p:nvPr/>
        </p:nvSpPr>
        <p:spPr>
          <a:xfrm>
            <a:off x="971233" y="1883410"/>
            <a:ext cx="3816791" cy="461963"/>
          </a:xfrm>
          <a:prstGeom prst="rect">
            <a:avLst/>
          </a:prstGeom>
          <a:solidFill>
            <a:srgbClr val="99FFCC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使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黑体" panose="02010609060101010101" pitchFamily="49" charset="-122"/>
              </a:rPr>
              <a:t>对称轴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与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坐标轴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重合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175"/>
          <p:cNvSpPr txBox="1"/>
          <p:nvPr/>
        </p:nvSpPr>
        <p:spPr>
          <a:xfrm>
            <a:off x="971233" y="2537460"/>
            <a:ext cx="4680887" cy="461963"/>
          </a:xfrm>
          <a:prstGeom prst="rect">
            <a:avLst/>
          </a:prstGeom>
          <a:solidFill>
            <a:srgbClr val="99FFCC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画出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黑体" panose="02010609060101010101" pitchFamily="49" charset="-122"/>
              </a:rPr>
              <a:t>一侧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关键点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，并求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坐标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176"/>
          <p:cNvSpPr txBox="1"/>
          <p:nvPr/>
        </p:nvSpPr>
        <p:spPr>
          <a:xfrm>
            <a:off x="971233" y="3191510"/>
            <a:ext cx="5616991" cy="461963"/>
          </a:xfrm>
          <a:prstGeom prst="rect">
            <a:avLst/>
          </a:prstGeom>
          <a:solidFill>
            <a:srgbClr val="99FFCC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坐标关系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黑体" panose="02010609060101010101" pitchFamily="49" charset="-122"/>
              </a:rPr>
              <a:t>另一侧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关键点坐标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177"/>
          <p:cNvSpPr txBox="1"/>
          <p:nvPr/>
        </p:nvSpPr>
        <p:spPr>
          <a:xfrm>
            <a:off x="971233" y="3845560"/>
            <a:ext cx="2304623" cy="461963"/>
          </a:xfrm>
          <a:prstGeom prst="rect">
            <a:avLst/>
          </a:prstGeom>
          <a:solidFill>
            <a:srgbClr val="99FFCC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描点、连线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702" name="矩形 5"/>
          <p:cNvSpPr/>
          <p:nvPr/>
        </p:nvSpPr>
        <p:spPr>
          <a:xfrm>
            <a:off x="971233" y="483235"/>
            <a:ext cx="6865937" cy="120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思考：把一个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图形画在</a:t>
            </a:r>
            <a:r>
              <a:rPr lang="zh-CN" altLang="en-US" sz="2800" b="1" dirty="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直角坐标系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中，怎样画最简便呢？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3"/>
          <p:cNvSpPr/>
          <p:nvPr/>
        </p:nvSpPr>
        <p:spPr>
          <a:xfrm>
            <a:off x="449263" y="1751602"/>
            <a:ext cx="8245475" cy="16842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填空：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轴对称的点的坐标是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轴对称的点的坐标是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6688" y="2375002"/>
            <a:ext cx="1533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6688" y="2951066"/>
            <a:ext cx="1533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1547664" y="1937736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987574"/>
            <a:ext cx="2322537" cy="65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"/>
          <p:cNvSpPr/>
          <p:nvPr/>
        </p:nvSpPr>
        <p:spPr>
          <a:xfrm>
            <a:off x="377255" y="280988"/>
            <a:ext cx="7435105" cy="1684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各顶点的坐标为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轴为</a:t>
            </a: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对称轴作轴对称，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的像为矩形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A′B′C′D′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，求矩形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A′B′C′D′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106"/>
          <p:cNvSpPr txBox="1"/>
          <p:nvPr/>
        </p:nvSpPr>
        <p:spPr>
          <a:xfrm>
            <a:off x="1476375" y="2101850"/>
            <a:ext cx="2008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(7, 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06"/>
          <p:cNvSpPr txBox="1"/>
          <p:nvPr/>
        </p:nvSpPr>
        <p:spPr>
          <a:xfrm>
            <a:off x="1476375" y="2738438"/>
            <a:ext cx="2008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(7, -5)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06"/>
          <p:cNvSpPr txBox="1"/>
          <p:nvPr/>
        </p:nvSpPr>
        <p:spPr>
          <a:xfrm>
            <a:off x="1476375" y="3375025"/>
            <a:ext cx="2008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 -5)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106"/>
          <p:cNvSpPr txBox="1"/>
          <p:nvPr/>
        </p:nvSpPr>
        <p:spPr>
          <a:xfrm>
            <a:off x="1476375" y="4011613"/>
            <a:ext cx="2008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 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0" y="1519014"/>
            <a:ext cx="46101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57"/>
          <p:cNvSpPr txBox="1"/>
          <p:nvPr/>
        </p:nvSpPr>
        <p:spPr>
          <a:xfrm>
            <a:off x="3131840" y="1607348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"/>
          <p:cNvSpPr/>
          <p:nvPr/>
        </p:nvSpPr>
        <p:spPr>
          <a:xfrm>
            <a:off x="592906" y="771550"/>
            <a:ext cx="8083550" cy="223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）如果点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）与点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轴对称， 求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）如果点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）与点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轴对称， 求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Text Box 106"/>
          <p:cNvSpPr txBox="1"/>
          <p:nvPr/>
        </p:nvSpPr>
        <p:spPr>
          <a:xfrm>
            <a:off x="592906" y="3155009"/>
            <a:ext cx="57703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）由题意得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2=0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，解得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=2.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Text Box 106"/>
          <p:cNvSpPr txBox="1"/>
          <p:nvPr/>
        </p:nvSpPr>
        <p:spPr>
          <a:xfrm>
            <a:off x="1187624" y="3766269"/>
            <a:ext cx="57703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）由题意得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+1=3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，解得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=1.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文本框 57"/>
          <p:cNvSpPr txBox="1"/>
          <p:nvPr/>
        </p:nvSpPr>
        <p:spPr>
          <a:xfrm>
            <a:off x="1835696" y="2642647"/>
            <a:ext cx="2588260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P69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练习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796" name="矩形 3"/>
          <p:cNvSpPr/>
          <p:nvPr/>
        </p:nvSpPr>
        <p:spPr>
          <a:xfrm>
            <a:off x="449263" y="1075596"/>
            <a:ext cx="8245475" cy="315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轴对称的点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的坐标是（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），如果点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轴的对称点是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关于原点的对称点是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，那么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点的坐标是（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B.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C.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	D.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4075" y="1419423"/>
            <a:ext cx="5032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0192" y="3147814"/>
            <a:ext cx="5032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/>
          <p:nvPr/>
        </p:nvSpPr>
        <p:spPr>
          <a:xfrm>
            <a:off x="449263" y="1120775"/>
            <a:ext cx="8245475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）和点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+2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轴对称，那么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712" y="1677547"/>
            <a:ext cx="50323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113" y="2499544"/>
            <a:ext cx="7056437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由题可知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-2=-(3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/>
          <p:nvPr/>
        </p:nvSpPr>
        <p:spPr>
          <a:xfrm>
            <a:off x="449263" y="700088"/>
            <a:ext cx="8245475" cy="212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如图所示，在平面直角坐标系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O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）求出△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的面积；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）在图中作出△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轴的对称图形△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）写出点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84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1113" y="2392363"/>
            <a:ext cx="3571875" cy="23987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3578" y="2787491"/>
          <a:ext cx="3196590" cy="79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2" imgW="1587500" imgH="393700" progId="Equation.DSMT4">
                  <p:embed/>
                </p:oleObj>
              </mc:Choice>
              <mc:Fallback>
                <p:oleObj name="" r:id="rId2" imgW="15875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3578" y="2787491"/>
                        <a:ext cx="3196590" cy="791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06"/>
          <p:cNvSpPr txBox="1"/>
          <p:nvPr/>
        </p:nvSpPr>
        <p:spPr>
          <a:xfrm>
            <a:off x="1331595" y="3651885"/>
            <a:ext cx="2008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(1, 5)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06"/>
          <p:cNvSpPr txBox="1"/>
          <p:nvPr/>
        </p:nvSpPr>
        <p:spPr>
          <a:xfrm>
            <a:off x="2749233" y="3651885"/>
            <a:ext cx="20081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(1, 0)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106"/>
          <p:cNvSpPr txBox="1"/>
          <p:nvPr/>
        </p:nvSpPr>
        <p:spPr>
          <a:xfrm>
            <a:off x="1331595" y="4227513"/>
            <a:ext cx="2008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(4, 3)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363" y="2932113"/>
            <a:ext cx="1054100" cy="133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06"/>
          <p:cNvSpPr txBox="1"/>
          <p:nvPr/>
        </p:nvSpPr>
        <p:spPr>
          <a:xfrm>
            <a:off x="467360" y="3652679"/>
            <a:ext cx="959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360363" y="1033463"/>
            <a:ext cx="7812037" cy="962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本节课学习了在平面直角坐标系中，关于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轴对称的点的坐标的特点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355600" y="2139702"/>
            <a:ext cx="7192963" cy="12525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6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FF66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n-ea"/>
              </a:rPr>
              <a:t>轴对称的点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横坐标相等，纵坐标互为相反数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en-US" altLang="zh-CN" sz="2400" b="1" dirty="0">
              <a:solidFill>
                <a:schemeClr val="accent2"/>
              </a:solidFill>
              <a:latin typeface="+mn-lt"/>
              <a:ea typeface="+mn-ea"/>
            </a:endParaRPr>
          </a:p>
          <a:p>
            <a:pPr marL="342900" indent="-342900" eaLnBrk="1" hangingPunct="1">
              <a:lnSpc>
                <a:spcPct val="16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FF66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n-ea"/>
              </a:rPr>
              <a:t>轴对称的点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横坐标互为相反数，纵坐标相等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.</a:t>
            </a:r>
            <a:endParaRPr lang="zh-CN" altLang="en-US" sz="2400" b="1" dirty="0">
              <a:solidFill>
                <a:srgbClr val="339933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360363" y="1033463"/>
            <a:ext cx="8423275" cy="962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学习了在平面直角坐标系中如何画一个关于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轴或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轴对称的图形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55600" y="2066925"/>
            <a:ext cx="8176840" cy="1684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j-ea"/>
              </a:rPr>
              <a:t>        先求出已知图形中的一些特殊点</a:t>
            </a:r>
            <a:r>
              <a:rPr lang="en-US" altLang="zh-CN" sz="2400" b="1" dirty="0">
                <a:solidFill>
                  <a:srgbClr val="FF6600"/>
                </a:solidFill>
                <a:latin typeface="+mn-lt"/>
                <a:ea typeface="+mj-ea"/>
              </a:rPr>
              <a:t>(</a:t>
            </a: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j-ea"/>
              </a:rPr>
              <a:t>如多边形的顶点</a:t>
            </a:r>
            <a:r>
              <a:rPr lang="en-US" altLang="zh-CN" sz="2400" b="1" dirty="0">
                <a:solidFill>
                  <a:srgbClr val="FF6600"/>
                </a:solidFill>
                <a:latin typeface="+mn-lt"/>
                <a:ea typeface="+mj-ea"/>
              </a:rPr>
              <a:t>)</a:t>
            </a:r>
            <a:r>
              <a:rPr lang="zh-CN" altLang="en-US" sz="2400" b="1" dirty="0">
                <a:solidFill>
                  <a:srgbClr val="FF6600"/>
                </a:solidFill>
                <a:latin typeface="+mn-lt"/>
                <a:ea typeface="+mj-ea"/>
              </a:rPr>
              <a:t>的对应点的坐标，描出并连接这些点，就可以得到这个图形的轴对称图形</a:t>
            </a:r>
            <a:r>
              <a:rPr lang="en-US" altLang="zh-CN" sz="2400" b="1" dirty="0">
                <a:solidFill>
                  <a:srgbClr val="FF6600"/>
                </a:solidFill>
                <a:latin typeface="+mn-lt"/>
                <a:ea typeface="+mj-ea"/>
              </a:rPr>
              <a:t>.</a:t>
            </a:r>
            <a:endParaRPr lang="en-US" altLang="zh-CN" sz="2400" b="1" dirty="0">
              <a:solidFill>
                <a:srgbClr val="FF66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情境导入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59" name="文本框 4"/>
          <p:cNvSpPr txBox="1"/>
          <p:nvPr/>
        </p:nvSpPr>
        <p:spPr>
          <a:xfrm>
            <a:off x="454025" y="968375"/>
            <a:ext cx="8235950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一位外国游客在天安门广场问小明询问西直门的位置，但他只知道东直门的位置，聪明的小明想了想，就准确的告诉了他，你能猜到小明是怎么做的吗？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84413"/>
            <a:ext cx="3640138" cy="2398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4" descr="图片包含 户外, 地毯, 大, 人们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408238"/>
            <a:ext cx="4398962" cy="2151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探究新知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395536" y="1635646"/>
            <a:ext cx="4888683" cy="22382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       如图，在平面直角坐标系中，点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的坐标为（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3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. </a:t>
            </a:r>
            <a:endParaRPr kumimoji="0" lang="en-US" altLang="zh-CN" sz="2400" b="1" kern="1200" cap="none" spc="0" normalizeH="0" baseline="0" noProof="0" dirty="0">
              <a:latin typeface="+mn-lt"/>
              <a:ea typeface="黑体" panose="02010609060101010101" pitchFamily="49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分别作出点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关于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x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轴，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y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轴的对称点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A′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A″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，写出它们的坐标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endParaRPr kumimoji="0" lang="zh-CN" altLang="en-US" sz="2400" b="1" kern="1200" cap="none" spc="0" normalizeH="0" baseline="0" noProof="0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150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815975"/>
            <a:ext cx="3398837" cy="35115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8106841" y="2017713"/>
            <a:ext cx="0" cy="1366838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083029" y="3357563"/>
            <a:ext cx="46038" cy="444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29066" y="3219450"/>
            <a:ext cx="4175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A′</a:t>
            </a:r>
            <a:endParaRPr lang="zh-CN" altLang="en-US" b="1" i="1" dirty="0">
              <a:latin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020866" y="1990725"/>
            <a:ext cx="2062163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995466" y="1970088"/>
            <a:ext cx="46038" cy="460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5591" y="1627188"/>
            <a:ext cx="4667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A″</a:t>
            </a:r>
            <a:endParaRPr lang="zh-CN" altLang="en-US" b="1" i="1" dirty="0">
              <a:latin typeface="Times New Roman" panose="02020603050405020304" pitchFamily="18" charset="0"/>
            </a:endParaRPr>
          </a:p>
        </p:txBody>
      </p:sp>
      <p:sp>
        <p:nvSpPr>
          <p:cNvPr id="19" name="Text Box 106"/>
          <p:cNvSpPr txBox="1"/>
          <p:nvPr/>
        </p:nvSpPr>
        <p:spPr>
          <a:xfrm>
            <a:off x="971550" y="3939902"/>
            <a:ext cx="2008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 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 Box 106"/>
          <p:cNvSpPr txBox="1"/>
          <p:nvPr/>
        </p:nvSpPr>
        <p:spPr>
          <a:xfrm>
            <a:off x="2563813" y="3939902"/>
            <a:ext cx="20081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A″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(-3, 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25" y="962493"/>
            <a:ext cx="2235910" cy="621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7" grpId="0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323850" y="496888"/>
            <a:ext cx="4967288" cy="93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R="0" algn="just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）分析点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与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A′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之间，点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与</a:t>
            </a:r>
            <a:r>
              <a:rPr kumimoji="0" lang="en-US" altLang="zh-CN" sz="2400" b="1" i="1" kern="1200" cap="none" spc="0" normalizeH="0" baseline="0" noProof="0" dirty="0">
                <a:latin typeface="+mn-lt"/>
                <a:ea typeface="黑体" panose="02010609060101010101" pitchFamily="49" charset="-122"/>
              </a:rPr>
              <a:t>A″</a:t>
            </a:r>
            <a:r>
              <a:rPr kumimoji="0" lang="zh-CN" altLang="en-US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之间的坐标关系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sz="2400" b="1" kern="1200" cap="none" spc="0" normalizeH="0" baseline="0" noProof="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463" y="1651000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" name="直接箭头连接符 15"/>
          <p:cNvCxnSpPr/>
          <p:nvPr/>
        </p:nvCxnSpPr>
        <p:spPr>
          <a:xfrm>
            <a:off x="1619250" y="1941513"/>
            <a:ext cx="1943100" cy="0"/>
          </a:xfrm>
          <a:prstGeom prst="straightConnector1">
            <a:avLst/>
          </a:prstGeom>
          <a:ln w="38100" cap="flat" cmpd="sng">
            <a:solidFill>
              <a:srgbClr val="041D5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6" name="TextBox 16"/>
          <p:cNvSpPr txBox="1"/>
          <p:nvPr/>
        </p:nvSpPr>
        <p:spPr>
          <a:xfrm>
            <a:off x="1619250" y="148431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轴对称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3638550" y="1651000"/>
            <a:ext cx="20145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(3,-2)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652463" y="2201863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1619250" y="202723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关于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轴对称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3600450" y="2258566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′′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(-3,2)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1" name="直接箭头连接符 22"/>
          <p:cNvCxnSpPr/>
          <p:nvPr/>
        </p:nvCxnSpPr>
        <p:spPr>
          <a:xfrm>
            <a:off x="1627188" y="2484438"/>
            <a:ext cx="1943100" cy="0"/>
          </a:xfrm>
          <a:prstGeom prst="straightConnector1">
            <a:avLst/>
          </a:prstGeom>
          <a:ln w="38100" cap="flat" cmpd="sng">
            <a:solidFill>
              <a:srgbClr val="041D5B"/>
            </a:solidFill>
            <a:prstDash val="solid"/>
            <a:headEnd type="none" w="med" len="med"/>
            <a:tailEnd type="arrow" w="med" len="med"/>
          </a:ln>
        </p:spPr>
      </p:cxn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3850" y="3116263"/>
          <a:ext cx="521583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3462"/>
                <a:gridCol w="1656184"/>
                <a:gridCol w="16561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+mn-lt"/>
                          <a:ea typeface="+mj-ea"/>
                        </a:rPr>
                        <a:t>变换</a:t>
                      </a:r>
                      <a:endParaRPr lang="zh-CN" altLang="en-US" sz="2200" b="1" dirty="0">
                        <a:latin typeface="+mn-lt"/>
                        <a:ea typeface="+mj-ea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+mn-lt"/>
                          <a:ea typeface="+mj-ea"/>
                        </a:rPr>
                        <a:t>横坐标</a:t>
                      </a:r>
                      <a:endParaRPr lang="zh-CN" altLang="en-US" sz="2200" b="1" dirty="0">
                        <a:latin typeface="+mn-lt"/>
                        <a:ea typeface="+mj-ea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+mn-lt"/>
                          <a:ea typeface="+mj-ea"/>
                        </a:rPr>
                        <a:t>纵坐标</a:t>
                      </a:r>
                      <a:endParaRPr lang="zh-CN" altLang="en-US" sz="2200" b="1" dirty="0">
                        <a:latin typeface="+mn-lt"/>
                        <a:ea typeface="+mj-ea"/>
                      </a:endParaRPr>
                    </a:p>
                  </a:txBody>
                  <a:tcPr anchor="ctr">
                    <a:solidFill>
                      <a:srgbClr val="D5F4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+mn-lt"/>
                          <a:ea typeface="+mj-ea"/>
                        </a:rPr>
                        <a:t>关于 </a:t>
                      </a:r>
                      <a:r>
                        <a:rPr lang="en-US" altLang="zh-CN" sz="2200" b="1" i="1" dirty="0">
                          <a:latin typeface="+mn-lt"/>
                          <a:ea typeface="+mj-ea"/>
                        </a:rPr>
                        <a:t>x </a:t>
                      </a:r>
                      <a:r>
                        <a:rPr lang="zh-CN" altLang="en-US" sz="2200" b="1" dirty="0">
                          <a:latin typeface="+mn-lt"/>
                          <a:ea typeface="+mj-ea"/>
                        </a:rPr>
                        <a:t>轴对称</a:t>
                      </a:r>
                      <a:endParaRPr lang="zh-CN" altLang="en-US" sz="22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+mn-lt"/>
                          <a:ea typeface="+mj-ea"/>
                        </a:rPr>
                        <a:t>不变</a:t>
                      </a:r>
                      <a:endParaRPr lang="zh-CN" altLang="en-US" sz="2200" b="1" dirty="0">
                        <a:solidFill>
                          <a:srgbClr val="FF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+mn-lt"/>
                          <a:ea typeface="+mj-ea"/>
                        </a:rPr>
                        <a:t>互为相反数</a:t>
                      </a:r>
                      <a:endParaRPr lang="zh-CN" altLang="en-US" sz="2200" b="1" dirty="0">
                        <a:solidFill>
                          <a:srgbClr val="FF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关于 </a:t>
                      </a:r>
                      <a:r>
                        <a:rPr lang="en-US" altLang="zh-CN" sz="2200" b="1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 </a:t>
                      </a:r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轴对称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+mn-lt"/>
                          <a:ea typeface="+mj-ea"/>
                        </a:rPr>
                        <a:t>互为相反数</a:t>
                      </a:r>
                      <a:endParaRPr lang="zh-CN" altLang="en-US" sz="2200" b="1" dirty="0">
                        <a:solidFill>
                          <a:srgbClr val="FF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+mn-lt"/>
                          <a:ea typeface="+mj-ea"/>
                        </a:rPr>
                        <a:t>不变</a:t>
                      </a:r>
                      <a:endParaRPr lang="zh-CN" altLang="en-US" sz="2200" b="1" dirty="0">
                        <a:solidFill>
                          <a:srgbClr val="FF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815975"/>
            <a:ext cx="3398837" cy="35115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8106841" y="2017713"/>
            <a:ext cx="0" cy="1366838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8083029" y="3357563"/>
            <a:ext cx="46038" cy="444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9066" y="3219450"/>
            <a:ext cx="4175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A′</a:t>
            </a:r>
            <a:endParaRPr lang="zh-CN" altLang="en-US" b="1" i="1" dirty="0">
              <a:latin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20866" y="1990725"/>
            <a:ext cx="2062163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995466" y="1970088"/>
            <a:ext cx="46038" cy="460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25591" y="1627188"/>
            <a:ext cx="4667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A″</a:t>
            </a:r>
            <a:endParaRPr lang="zh-CN" altLang="en-US" b="1" i="1" dirty="0">
              <a:latin typeface="Times New Roman" panose="02020603050405020304" pitchFamily="18" charset="0"/>
            </a:endParaRPr>
          </a:p>
        </p:txBody>
      </p:sp>
      <p:sp>
        <p:nvSpPr>
          <p:cNvPr id="23" name="对话气泡: 圆角矩形 22"/>
          <p:cNvSpPr/>
          <p:nvPr/>
        </p:nvSpPr>
        <p:spPr>
          <a:xfrm>
            <a:off x="1967706" y="1751013"/>
            <a:ext cx="3240088" cy="1136650"/>
          </a:xfrm>
          <a:prstGeom prst="wedgeRoundRectCallout">
            <a:avLst>
              <a:gd name="adj1" fmla="val 61313"/>
              <a:gd name="adj2" fmla="val -40820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改变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的坐标规律仍然成立吗？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0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/>
        </p:nvSpPr>
        <p:spPr>
          <a:xfrm>
            <a:off x="468313" y="941388"/>
            <a:ext cx="4608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一般地，在平面直角坐标系中：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1116013" y="1500188"/>
            <a:ext cx="7705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点（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 b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对称点的坐标为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_______.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6162675" y="1309688"/>
            <a:ext cx="954088" cy="606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60000"/>
              </a:lnSpc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14563" y="2058988"/>
            <a:ext cx="4714875" cy="461962"/>
          </a:xfrm>
          <a:prstGeom prst="rect">
            <a:avLst/>
          </a:prstGeom>
          <a:solidFill>
            <a:srgbClr val="FFFFC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横坐标相等，纵坐标互为相反数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黑体" panose="02010609060101010101" pitchFamily="49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1116013" y="2619375"/>
            <a:ext cx="7705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点（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 b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）关于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对称点的坐标为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_______.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6162675" y="2427288"/>
            <a:ext cx="954088" cy="606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60000"/>
              </a:lnSpc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 b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14563" y="3178175"/>
            <a:ext cx="4714875" cy="461963"/>
          </a:xfrm>
          <a:prstGeom prst="rect">
            <a:avLst/>
          </a:prstGeom>
          <a:solidFill>
            <a:srgbClr val="D6F5F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横坐标互为相反数，纵坐标相等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400" b="1" dirty="0">
              <a:latin typeface="黑体" panose="02010609060101010101" pitchFamily="49" charset="-122"/>
            </a:endParaRPr>
          </a:p>
        </p:txBody>
      </p:sp>
      <p:sp>
        <p:nvSpPr>
          <p:cNvPr id="23561" name="TextBox 20"/>
          <p:cNvSpPr txBox="1"/>
          <p:nvPr/>
        </p:nvSpPr>
        <p:spPr>
          <a:xfrm>
            <a:off x="468313" y="258763"/>
            <a:ext cx="1831975" cy="584200"/>
          </a:xfrm>
          <a:prstGeom prst="rect">
            <a:avLst/>
          </a:prstGeom>
          <a:solidFill>
            <a:srgbClr val="FF3300"/>
          </a:solidFill>
          <a:ln w="9525">
            <a:noFill/>
          </a:ln>
          <a:effectLst>
            <a:outerShdw dist="127001" dir="2699999" algn="tl" rotWithShape="0">
              <a:srgbClr val="FE9700">
                <a:alpha val="39998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总结归纳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"/>
          <p:cNvSpPr/>
          <p:nvPr/>
        </p:nvSpPr>
        <p:spPr>
          <a:xfrm>
            <a:off x="468313" y="3721100"/>
            <a:ext cx="8207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思考：点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）关于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原点中心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对称的点的坐标是什么？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 Box 6"/>
          <p:cNvSpPr txBox="1"/>
          <p:nvPr/>
        </p:nvSpPr>
        <p:spPr>
          <a:xfrm>
            <a:off x="3514725" y="4202112"/>
            <a:ext cx="1057275" cy="608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60000"/>
              </a:lnSpc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(-</a:t>
            </a:r>
            <a:r>
              <a:rPr lang="en-US" altLang="zh-CN" sz="2400" b="1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 -b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  <p:bldP spid="13" grpId="0" bldLvl="0" animBg="1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3"/>
          <p:cNvSpPr/>
          <p:nvPr/>
        </p:nvSpPr>
        <p:spPr>
          <a:xfrm>
            <a:off x="323850" y="1161294"/>
            <a:ext cx="4725988" cy="3448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如图，在平面直角坐标系中，△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2).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）作出△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轴的对称图形，并写出其顶点坐标；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）作出△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轴的对称图形，并写出其顶点坐标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0" y="1292225"/>
            <a:ext cx="3657600" cy="307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483518"/>
            <a:ext cx="2231926" cy="6192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0" y="1292225"/>
            <a:ext cx="3657600" cy="307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对话气泡: 圆角矩形 20"/>
          <p:cNvSpPr/>
          <p:nvPr/>
        </p:nvSpPr>
        <p:spPr>
          <a:xfrm>
            <a:off x="755650" y="339725"/>
            <a:ext cx="4478338" cy="1152525"/>
          </a:xfrm>
          <a:prstGeom prst="wedgeRoundRectCallout">
            <a:avLst>
              <a:gd name="adj1" fmla="val 49378"/>
              <a:gd name="adj2" fmla="val 76418"/>
              <a:gd name="adj3" fmla="val 16667"/>
            </a:avLst>
          </a:prstGeom>
          <a:solidFill>
            <a:srgbClr val="EAF6FD"/>
          </a:solidFill>
          <a:ln>
            <a:noFill/>
          </a:ln>
          <a:effectLst>
            <a:outerShdw dist="127000" dir="2700000" algn="tl" rotWithShape="0">
              <a:srgbClr val="D3ED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作一个图形关于坐标轴的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轴对称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图形，怎样画最简便呢？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930400"/>
            <a:ext cx="4478337" cy="1001713"/>
          </a:xfrm>
          <a:prstGeom prst="rect">
            <a:avLst/>
          </a:prstGeom>
          <a:solidFill>
            <a:srgbClr val="D3EDFB"/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</a:rPr>
              <a:t>分别作出三角形三个顶点关于坐标轴的对称点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8313" y="3148013"/>
            <a:ext cx="4478337" cy="1000125"/>
          </a:xfrm>
          <a:prstGeom prst="rect">
            <a:avLst/>
          </a:prstGeom>
          <a:solidFill>
            <a:srgbClr val="D3EDFB"/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</a:rPr>
              <a:t>连接三个对称点，所得图形即为所求作的图形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92850" y="177958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64388" y="4094163"/>
            <a:ext cx="935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(2,-4)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575425" y="23447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80100" y="2422525"/>
            <a:ext cx="935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(-1,2)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49888" y="23447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32363" y="2428875"/>
            <a:ext cx="9350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(-5,2)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5510213" y="2374900"/>
            <a:ext cx="1060450" cy="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8" idx="3"/>
            <a:endCxn id="32" idx="7"/>
          </p:cNvCxnSpPr>
          <p:nvPr/>
        </p:nvCxnSpPr>
        <p:spPr>
          <a:xfrm flipH="1">
            <a:off x="5495925" y="1825625"/>
            <a:ext cx="804863" cy="52705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0" idx="0"/>
            <a:endCxn id="28" idx="5"/>
          </p:cNvCxnSpPr>
          <p:nvPr/>
        </p:nvCxnSpPr>
        <p:spPr>
          <a:xfrm flipH="1" flipV="1">
            <a:off x="6338888" y="1825625"/>
            <a:ext cx="263525" cy="519113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7418388" y="40370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826125" y="1398588"/>
            <a:ext cx="9350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(-2,4)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135813" y="346710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19838" y="3449638"/>
            <a:ext cx="935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(1,-2)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261350" y="346075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7013" y="3090863"/>
            <a:ext cx="9350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(5,-2)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7199313" y="3495675"/>
            <a:ext cx="1058863" cy="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7175500" y="3524250"/>
            <a:ext cx="263525" cy="519113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470775" y="3516313"/>
            <a:ext cx="804863" cy="528638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25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47" grpId="0" animBg="1"/>
      <p:bldP spid="48" grpId="0"/>
      <p:bldP spid="49" grpId="0" animBg="1"/>
      <p:bldP spid="50" grpId="0"/>
      <p:bldP spid="51" grpId="0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0" y="1292225"/>
            <a:ext cx="3657600" cy="307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6292850" y="177958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文本框 3"/>
          <p:cNvSpPr txBox="1"/>
          <p:nvPr/>
        </p:nvSpPr>
        <p:spPr>
          <a:xfrm>
            <a:off x="7164388" y="4094163"/>
            <a:ext cx="935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(2,-4)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75425" y="23447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0" name="文本框 5"/>
          <p:cNvSpPr txBox="1"/>
          <p:nvPr/>
        </p:nvSpPr>
        <p:spPr>
          <a:xfrm>
            <a:off x="5880100" y="2422525"/>
            <a:ext cx="935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(-1,2)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49888" y="2344738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2" name="文本框 7"/>
          <p:cNvSpPr txBox="1"/>
          <p:nvPr/>
        </p:nvSpPr>
        <p:spPr>
          <a:xfrm>
            <a:off x="4932363" y="2428875"/>
            <a:ext cx="9350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(-5,2)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510213" y="2374900"/>
            <a:ext cx="1060450" cy="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" idx="3"/>
            <a:endCxn id="7" idx="7"/>
          </p:cNvCxnSpPr>
          <p:nvPr/>
        </p:nvCxnSpPr>
        <p:spPr>
          <a:xfrm flipH="1">
            <a:off x="5495925" y="1825625"/>
            <a:ext cx="804863" cy="52705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0"/>
            <a:endCxn id="3" idx="5"/>
          </p:cNvCxnSpPr>
          <p:nvPr/>
        </p:nvCxnSpPr>
        <p:spPr>
          <a:xfrm flipH="1" flipV="1">
            <a:off x="6338888" y="1825625"/>
            <a:ext cx="263525" cy="519113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418388" y="403701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7" name="文本框 12"/>
          <p:cNvSpPr txBox="1"/>
          <p:nvPr/>
        </p:nvSpPr>
        <p:spPr>
          <a:xfrm>
            <a:off x="5826125" y="1398588"/>
            <a:ext cx="9350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(-2,4)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135813" y="346710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9" name="文本框 14"/>
          <p:cNvSpPr txBox="1"/>
          <p:nvPr/>
        </p:nvSpPr>
        <p:spPr>
          <a:xfrm>
            <a:off x="6319838" y="3449638"/>
            <a:ext cx="935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(1,-2)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261350" y="3460750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1" name="文本框 16"/>
          <p:cNvSpPr txBox="1"/>
          <p:nvPr/>
        </p:nvSpPr>
        <p:spPr>
          <a:xfrm>
            <a:off x="7847013" y="3090863"/>
            <a:ext cx="9350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(5,-2)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7199313" y="3495675"/>
            <a:ext cx="1058863" cy="0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7175500" y="3524250"/>
            <a:ext cx="263525" cy="519113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470775" y="3516313"/>
            <a:ext cx="804863" cy="528638"/>
          </a:xfrm>
          <a:prstGeom prst="line">
            <a:avLst/>
          </a:prstGeom>
          <a:ln w="1905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思想气泡: 云 20"/>
          <p:cNvSpPr/>
          <p:nvPr/>
        </p:nvSpPr>
        <p:spPr>
          <a:xfrm>
            <a:off x="323850" y="309563"/>
            <a:ext cx="4608513" cy="1901825"/>
          </a:xfrm>
          <a:prstGeom prst="cloudCallout">
            <a:avLst>
              <a:gd name="adj1" fmla="val 55910"/>
              <a:gd name="adj2" fmla="val 350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作一个点关于坐标轴的对称点，你有什么窍门吗？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 Box 174"/>
          <p:cNvSpPr txBox="1"/>
          <p:nvPr/>
        </p:nvSpPr>
        <p:spPr>
          <a:xfrm>
            <a:off x="763905" y="2717800"/>
            <a:ext cx="3419475" cy="1221105"/>
          </a:xfrm>
          <a:prstGeom prst="rect">
            <a:avLst/>
          </a:prstGeom>
          <a:solidFill>
            <a:srgbClr val="99FFCC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 横轴对称“纵号”变，</a:t>
            </a:r>
            <a:endParaRPr lang="en-US" altLang="zh-CN" sz="26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</a:rPr>
              <a:t>纵轴对称“横号”变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  <a:endParaRPr lang="zh-CN" altLang="en-US" sz="2600" b="1" baseline="-25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454025" y="627534"/>
            <a:ext cx="8235950" cy="168424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如图，求出折线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各转折点的坐标以及它们关于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轴的对称点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的坐标，并将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O′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A′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B′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C′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、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D′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依次用线段连接起来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765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924050"/>
            <a:ext cx="3317875" cy="263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b84bdc8-037c-4a3d-b160-5e0e489dd2e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WPS 演示</Application>
  <PresentationFormat>全屏显示(16:9)</PresentationFormat>
  <Paragraphs>215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Arial Unicode MS</vt:lpstr>
      <vt:lpstr>Times New Roman</vt:lpstr>
      <vt:lpstr>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610</cp:revision>
  <dcterms:created xsi:type="dcterms:W3CDTF">2015-08-27T07:30:00Z</dcterms:created>
  <dcterms:modified xsi:type="dcterms:W3CDTF">2026-01-05T09:02:07Z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64D7BDB969804E3F925AEC149D63C754</vt:lpwstr>
  </property>
</Properties>
</file>