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6"/>
  </p:notesMasterIdLst>
  <p:sldIdLst>
    <p:sldId id="274" r:id="rId4"/>
    <p:sldId id="386" r:id="rId5"/>
    <p:sldId id="437" r:id="rId6"/>
    <p:sldId id="438" r:id="rId7"/>
    <p:sldId id="440" r:id="rId8"/>
    <p:sldId id="441" r:id="rId9"/>
    <p:sldId id="448" r:id="rId10"/>
    <p:sldId id="407" r:id="rId11"/>
    <p:sldId id="451" r:id="rId12"/>
    <p:sldId id="452" r:id="rId13"/>
    <p:sldId id="442" r:id="rId14"/>
    <p:sldId id="453" r:id="rId15"/>
    <p:sldId id="432" r:id="rId16"/>
    <p:sldId id="433" r:id="rId17"/>
    <p:sldId id="447" r:id="rId18"/>
    <p:sldId id="436" r:id="rId19"/>
    <p:sldId id="335" r:id="rId20"/>
    <p:sldId id="445" r:id="rId21"/>
    <p:sldId id="409" r:id="rId22"/>
    <p:sldId id="449" r:id="rId23"/>
    <p:sldId id="446" r:id="rId24"/>
    <p:sldId id="414" r:id="rId25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FFCC"/>
    <a:srgbClr val="FF3399"/>
    <a:srgbClr val="007FFF"/>
    <a:srgbClr val="FE9700"/>
    <a:srgbClr val="FFF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75" d="100"/>
          <a:sy n="75" d="100"/>
        </p:scale>
        <p:origin x="60" y="1200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0A8132-E28F-4B96-81CB-B8B4DA79012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E9BF11-D464-4024-8905-170100ADCA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8CD1BCB-EBCA-4033-A805-BA8A2641A8A4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24237E-B699-4432-9232-ABACD49A8B8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3181" y="2051046"/>
              <a:ext cx="1169793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3938" y="2120258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13" y="10085954"/>
                    <a:ext cx="194733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0224" y="9183850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2148" y="9184668"/>
                    <a:ext cx="761999" cy="836084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0650" y="10200754"/>
                    <a:ext cx="459315" cy="1291167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5968" y="9082900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95219" y="3933700"/>
                  <a:ext cx="1255182" cy="1210733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5685" y="13309786"/>
                    <a:ext cx="3043942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5033" y="14006967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8816" y="13829694"/>
                    <a:ext cx="149916" cy="224875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1618" y="13729965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6470" y="13589103"/>
                    <a:ext cx="149916" cy="224875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0894" y="14345994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5469" y="1427045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442" y="14201444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8827" y="1416489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2673" y="14066609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6644" y="13651445"/>
                    <a:ext cx="2946171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767" y="3808648"/>
                    <a:ext cx="1972942" cy="337100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767" y="3808648"/>
                    <a:ext cx="1972942" cy="337100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hyperlink" Target="&#25945;&#26448;P27&#25506;&#31350;.gsp" TargetMode="External"/><Relationship Id="rId1" Type="http://schemas.openxmlformats.org/officeDocument/2006/relationships/image" Target="../media/image4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2.png"/><Relationship Id="rId7" Type="http://schemas.openxmlformats.org/officeDocument/2006/relationships/image" Target="../media/image51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49.wmf"/><Relationship Id="rId2" Type="http://schemas.openxmlformats.org/officeDocument/2006/relationships/oleObject" Target="../embeddings/oleObject3.bin"/><Relationship Id="rId10" Type="http://schemas.openxmlformats.org/officeDocument/2006/relationships/vmlDrawing" Target="../drawings/vmlDrawing2.vml"/><Relationship Id="rId1" Type="http://schemas.openxmlformats.org/officeDocument/2006/relationships/image" Target="../media/image48.em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2.png"/><Relationship Id="rId7" Type="http://schemas.openxmlformats.org/officeDocument/2006/relationships/image" Target="../media/image55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53.wmf"/><Relationship Id="rId2" Type="http://schemas.openxmlformats.org/officeDocument/2006/relationships/oleObject" Target="../embeddings/oleObject6.bin"/><Relationship Id="rId10" Type="http://schemas.openxmlformats.org/officeDocument/2006/relationships/vmlDrawing" Target="../drawings/vmlDrawing3.vml"/><Relationship Id="rId1" Type="http://schemas.openxmlformats.org/officeDocument/2006/relationships/image" Target="../media/image48.emf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57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1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hyperlink" Target="&#30697;&#24418;&#23450;&#20041;.gsp" TargetMode="External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03338" y="1959669"/>
            <a:ext cx="6537325" cy="9001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1.5.1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矩形的性质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195736" y="587237"/>
            <a:ext cx="4540771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矩形的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性质定理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        矩形的对角线相等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39552" y="2228196"/>
            <a:ext cx="6405463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几何语言：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∵</a:t>
            </a:r>
            <a:r>
              <a:rPr kumimoji="0" lang="en-US" altLang="zh-CN" sz="2800" b="1" i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AC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BD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是矩形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</a:t>
            </a:r>
            <a:r>
              <a:rPr lang="en-US" altLang="zh-CN" sz="2800" b="1" i="1" dirty="0">
                <a:solidFill>
                  <a:srgbClr val="0000FF"/>
                </a:solidFill>
                <a:latin typeface="+mn-lt"/>
                <a:ea typeface="+mn-ea"/>
              </a:rPr>
              <a:t>CD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的对角线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AC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BD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24128" y="2263189"/>
            <a:ext cx="3130550" cy="2027238"/>
            <a:chOff x="5724525" y="2344712"/>
            <a:chExt cx="3130550" cy="2027238"/>
          </a:xfrm>
        </p:grpSpPr>
        <p:pic>
          <p:nvPicPr>
            <p:cNvPr id="15" name="图片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525" y="2344712"/>
              <a:ext cx="3130550" cy="20272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" name="组合 15"/>
            <p:cNvGrpSpPr/>
            <p:nvPr/>
          </p:nvGrpSpPr>
          <p:grpSpPr>
            <a:xfrm>
              <a:off x="6129819" y="2589770"/>
              <a:ext cx="98365" cy="108184"/>
              <a:chOff x="5220072" y="454882"/>
              <a:chExt cx="232456" cy="249168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5220072" y="699542"/>
                <a:ext cx="216024" cy="0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452528" y="454882"/>
                <a:ext cx="0" cy="249168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/>
          <p:nvPr/>
        </p:nvSpPr>
        <p:spPr>
          <a:xfrm>
            <a:off x="614957" y="100659"/>
            <a:ext cx="6984775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黑体" panose="02010609060101010101" charset="-122"/>
              </a:rPr>
              <a:t>例</a:t>
            </a:r>
            <a:r>
              <a:rPr lang="en-US" altLang="zh-CN" sz="2400" b="1" dirty="0">
                <a:solidFill>
                  <a:srgbClr val="00B0F0"/>
                </a:solidFill>
                <a:latin typeface="+mn-lt"/>
                <a:ea typeface="黑体" panose="02010609060101010101" charset="-122"/>
              </a:rPr>
              <a:t>1  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矩形 </a:t>
            </a:r>
            <a:r>
              <a:rPr lang="en-US" altLang="zh-CN" sz="2400" b="1" i="1" dirty="0"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的</a:t>
            </a:r>
            <a:r>
              <a:rPr lang="zh-CN" altLang="en-US" sz="2400" b="1">
                <a:latin typeface="+mn-lt"/>
                <a:ea typeface="黑体" panose="02010609060101010101" charset="-122"/>
              </a:rPr>
              <a:t>对角线 </a:t>
            </a:r>
            <a:r>
              <a:rPr lang="en-US" altLang="zh-CN" sz="2400" b="1" i="1">
                <a:latin typeface="+mn-lt"/>
                <a:ea typeface="黑体" panose="02010609060101010101" charset="-122"/>
              </a:rPr>
              <a:t>AC</a:t>
            </a:r>
            <a:r>
              <a:rPr lang="zh-CN" altLang="en-US" sz="2400" b="1"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latin typeface="+mn-lt"/>
                <a:ea typeface="黑体" panose="02010609060101010101" charset="-122"/>
              </a:rPr>
              <a:t>BD 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相交于点 </a:t>
            </a:r>
            <a:r>
              <a:rPr lang="en-US" altLang="zh-CN" sz="2400" b="1" i="1" dirty="0">
                <a:latin typeface="+mn-lt"/>
                <a:ea typeface="黑体" panose="02010609060101010101" charset="-122"/>
              </a:rPr>
              <a:t>O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charset="-122"/>
              </a:rPr>
              <a:t>AC =</a:t>
            </a:r>
            <a:r>
              <a:rPr lang="en-US" altLang="zh-CN" sz="2400" b="1" dirty="0"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>
                <a:latin typeface="+mn-lt"/>
                <a:ea typeface="黑体" panose="02010609060101010101" charset="-122"/>
              </a:rPr>
              <a:t>4</a:t>
            </a:r>
            <a:r>
              <a:rPr lang="en-US" altLang="zh-CN" sz="2400" b="1" i="1"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>
                <a:latin typeface="+mn-lt"/>
                <a:ea typeface="黑体" panose="02010609060101010101" charset="-122"/>
              </a:rPr>
              <a:t>cm</a:t>
            </a:r>
            <a:r>
              <a:rPr lang="zh-CN" altLang="en-US" sz="2400" b="1">
                <a:latin typeface="+mn-lt"/>
                <a:ea typeface="黑体" panose="02010609060101010101" charset="-122"/>
              </a:rPr>
              <a:t>，∠</a:t>
            </a:r>
            <a:r>
              <a:rPr lang="en-US" altLang="zh-CN" sz="2400" b="1" i="1" dirty="0">
                <a:latin typeface="+mn-lt"/>
                <a:ea typeface="黑体" panose="02010609060101010101" charset="-122"/>
              </a:rPr>
              <a:t>AOB = </a:t>
            </a:r>
            <a:r>
              <a:rPr lang="en-US" altLang="zh-CN" sz="2400" b="1" dirty="0">
                <a:latin typeface="+mn-lt"/>
                <a:ea typeface="黑体" panose="02010609060101010101" charset="-122"/>
              </a:rPr>
              <a:t>60°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，如图所示</a:t>
            </a:r>
            <a:r>
              <a:rPr lang="en-US" altLang="zh-CN" sz="2400" b="1" dirty="0">
                <a:latin typeface="+mn-lt"/>
                <a:ea typeface="黑体" panose="02010609060101010101" charset="-122"/>
              </a:rPr>
              <a:t>. 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求 </a:t>
            </a:r>
            <a:r>
              <a:rPr lang="en-US" altLang="zh-CN" sz="2400" b="1" i="1" dirty="0">
                <a:latin typeface="+mn-lt"/>
                <a:ea typeface="黑体" panose="02010609060101010101" charset="-122"/>
              </a:rPr>
              <a:t>BC </a:t>
            </a:r>
            <a:r>
              <a:rPr lang="zh-CN" altLang="en-US" sz="2400" b="1" dirty="0">
                <a:latin typeface="+mn-lt"/>
                <a:ea typeface="黑体" panose="02010609060101010101" charset="-122"/>
              </a:rPr>
              <a:t>的长</a:t>
            </a:r>
            <a:r>
              <a:rPr lang="en-US" altLang="zh-CN" sz="2400" b="1" dirty="0">
                <a:latin typeface="+mn-lt"/>
                <a:ea typeface="黑体" panose="02010609060101010101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899592" y="2685752"/>
            <a:ext cx="3887788" cy="4654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AOB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是等边三角形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899592" y="3073102"/>
            <a:ext cx="4321175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2 cm.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8" descr="小网格"/>
          <p:cNvSpPr>
            <a:spLocks noChangeArrowheads="1"/>
          </p:cNvSpPr>
          <p:nvPr/>
        </p:nvSpPr>
        <p:spPr bwMode="auto">
          <a:xfrm>
            <a:off x="899592" y="2265064"/>
            <a:ext cx="269176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AOB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9" descr="小网格"/>
          <p:cNvSpPr>
            <a:spLocks noChangeArrowheads="1"/>
          </p:cNvSpPr>
          <p:nvPr/>
        </p:nvSpPr>
        <p:spPr bwMode="auto">
          <a:xfrm>
            <a:off x="899592" y="3455689"/>
            <a:ext cx="298350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因为∠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 =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14" name="Object 12"/>
          <p:cNvGraphicFramePr>
            <a:graphicFrameLocks noChangeAspect="1"/>
          </p:cNvGraphicFramePr>
          <p:nvPr/>
        </p:nvGraphicFramePr>
        <p:xfrm>
          <a:off x="1259632" y="4299942"/>
          <a:ext cx="51466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1" imgW="127711200" imgH="11277600" progId="Equation.DSMT4">
                  <p:embed/>
                </p:oleObj>
              </mc:Choice>
              <mc:Fallback>
                <p:oleObj name="Equation" r:id="rId1" imgW="127711200" imgH="11277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59632" y="4299942"/>
                        <a:ext cx="5146675" cy="45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99592" y="1262260"/>
            <a:ext cx="51054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解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因为四边形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是矩形，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17" name="Object 17"/>
          <p:cNvGraphicFramePr>
            <a:graphicFrameLocks noChangeAspect="1"/>
          </p:cNvGraphicFramePr>
          <p:nvPr/>
        </p:nvGraphicFramePr>
        <p:xfrm>
          <a:off x="1624839" y="1655464"/>
          <a:ext cx="286226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78943200" imgH="17678400" progId="Equation.DSMT4">
                  <p:embed/>
                </p:oleObj>
              </mc:Choice>
              <mc:Fallback>
                <p:oleObj name="Equation" r:id="rId3" imgW="78943200" imgH="176784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4839" y="1655464"/>
                        <a:ext cx="2862262" cy="639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899592" y="1741189"/>
            <a:ext cx="857250" cy="4654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所以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" name="Rectangle 11" descr="小网格"/>
          <p:cNvSpPr>
            <a:spLocks noChangeArrowheads="1"/>
          </p:cNvSpPr>
          <p:nvPr/>
        </p:nvSpPr>
        <p:spPr bwMode="auto">
          <a:xfrm>
            <a:off x="899592" y="3838277"/>
            <a:ext cx="3135795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所以在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Rt△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中，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4589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3225" y="2008188"/>
            <a:ext cx="3062288" cy="1855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5" grpId="0"/>
      <p:bldP spid="18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8180" y="1088141"/>
            <a:ext cx="4392488" cy="12840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矩形的四个角都是直角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对角线相等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endParaRPr kumimoji="0" 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11560" y="2771353"/>
            <a:ext cx="4752528" cy="12840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矩形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是中心对称图形，对角线的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交点是矩形的对称中心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4724" y="1643856"/>
            <a:ext cx="3062288" cy="1855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388938" y="933450"/>
            <a:ext cx="5767387" cy="27924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       画出一个矩形 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，把它剪下来，怎样折能使矩形在折痕两旁的部分互相重合？满足这个要求的折法有几种？由此猜测：矩形是轴对称图形吗？如果是，它有几条对称轴？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560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168" y="1293813"/>
            <a:ext cx="2803525" cy="218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: 圆角 8">
            <a:hlinkClick r:id="rId2" action="ppaction://hlinkfile"/>
          </p:cNvPr>
          <p:cNvSpPr/>
          <p:nvPr/>
        </p:nvSpPr>
        <p:spPr>
          <a:xfrm>
            <a:off x="6731520" y="3670300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19"/>
          <p:cNvSpPr txBox="1"/>
          <p:nvPr/>
        </p:nvSpPr>
        <p:spPr>
          <a:xfrm>
            <a:off x="899592" y="3795713"/>
            <a:ext cx="4536653" cy="10017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阅读课本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P27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28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，进一步理解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为什么矩形是轴对称图形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938" y="389604"/>
            <a:ext cx="2166838" cy="59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483518"/>
            <a:ext cx="3592512" cy="2693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6"/>
          <p:cNvSpPr txBox="1"/>
          <p:nvPr/>
        </p:nvSpPr>
        <p:spPr>
          <a:xfrm>
            <a:off x="1258888" y="3363913"/>
            <a:ext cx="6324600" cy="1143000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anchor="ctr" anchorCtr="1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矩形是轴对称图形，过每一组对边中点的直线都是矩形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的对称轴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899592" y="771550"/>
          <a:ext cx="7023911" cy="41147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08000"/>
                <a:gridCol w="1878136"/>
                <a:gridCol w="1437775"/>
              </a:tblGrid>
              <a:tr h="424744"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平行四边形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矩形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对边平行且相等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四条边都相等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对角相等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四个角都是直角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对角线互相平分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对角线互相垂直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对角线相等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</a:tr>
              <a:tr h="424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每条对角线平分一组对角</a:t>
                      </a:r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/>
                    </a:p>
                  </a:txBody>
                  <a:tcPr marL="121718" marR="121718" marT="45719" marB="4571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121718" marR="121718" marT="45719" marB="45719"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343128" y="1257375"/>
            <a:ext cx="3810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94" name="文本框 12"/>
          <p:cNvSpPr txBox="1"/>
          <p:nvPr/>
        </p:nvSpPr>
        <p:spPr>
          <a:xfrm>
            <a:off x="2843213" y="247650"/>
            <a:ext cx="39243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平行四边形和矩形对比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97724" y="1257375"/>
            <a:ext cx="3825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43128" y="2193479"/>
            <a:ext cx="3810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97724" y="2193479"/>
            <a:ext cx="3825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97724" y="2586038"/>
            <a:ext cx="3825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43128" y="3041650"/>
            <a:ext cx="3810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97724" y="3060700"/>
            <a:ext cx="3825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97724" y="3993679"/>
            <a:ext cx="3825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22" grpId="0"/>
      <p:bldP spid="24" grpId="0"/>
      <p:bldP spid="25" grpId="0"/>
      <p:bldP spid="28" grpId="0"/>
      <p:bldP spid="29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919033"/>
            <a:ext cx="2808312" cy="781588"/>
          </a:xfrm>
          <a:prstGeom prst="rect">
            <a:avLst/>
          </a:prstGeom>
        </p:spPr>
      </p:pic>
      <p:sp>
        <p:nvSpPr>
          <p:cNvPr id="3" name="Text Box 3"/>
          <p:cNvSpPr txBox="1"/>
          <p:nvPr/>
        </p:nvSpPr>
        <p:spPr>
          <a:xfrm>
            <a:off x="995759" y="2060661"/>
            <a:ext cx="7032625" cy="130317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a typeface="黑体" panose="02010609060101010101" charset="-122"/>
              </a:rPr>
              <a:t>        </a:t>
            </a:r>
            <a:r>
              <a:rPr lang="zh-CN" altLang="en-US" sz="2800" b="1" dirty="0">
                <a:ea typeface="黑体" panose="02010609060101010101" charset="-122"/>
              </a:rPr>
              <a:t>矩形的对角线是它的对称轴吗？你的结论与同学相同吗？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55650" y="2067148"/>
            <a:ext cx="5056188" cy="93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解：如右图所示，在矩形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=2cm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7" name="Text Box 2"/>
          <p:cNvSpPr txBox="1"/>
          <p:nvPr/>
        </p:nvSpPr>
        <p:spPr>
          <a:xfrm>
            <a:off x="395536" y="915988"/>
            <a:ext cx="7632700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已知矩形的一条对角线的长度为 2 cm，两条对角线的一个夹角为 60°，求矩形的面积.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78" name="文本框 9"/>
          <p:cNvSpPr txBox="1"/>
          <p:nvPr/>
        </p:nvSpPr>
        <p:spPr>
          <a:xfrm flipH="1">
            <a:off x="5601841" y="1621210"/>
            <a:ext cx="293617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P28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4175" y="2211388"/>
            <a:ext cx="3211513" cy="1935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55650" y="3029173"/>
            <a:ext cx="5056188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889993" y="2906222"/>
          <a:ext cx="288132" cy="745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89993" y="2906222"/>
                        <a:ext cx="288132" cy="7456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491781" y="2906222"/>
          <a:ext cx="288131" cy="745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1781" y="2906222"/>
                        <a:ext cx="288131" cy="7456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755650" y="3672110"/>
            <a:ext cx="4248398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×2=1(cm)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483768" y="3554294"/>
          <a:ext cx="288132" cy="745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83768" y="3554294"/>
                        <a:ext cx="288132" cy="7456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755650" y="4310285"/>
            <a:ext cx="53752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是等边三角形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=1cm.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411510"/>
            <a:ext cx="2202639" cy="618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4175" y="2211388"/>
            <a:ext cx="3211513" cy="1935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11188" y="2046288"/>
            <a:ext cx="4537075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188" y="2579688"/>
            <a:ext cx="45370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由勾股定理，得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92125" y="3111500"/>
          <a:ext cx="49752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2" imgW="69494400" imgH="7315200" progId="Equation.DSMT4">
                  <p:embed/>
                </p:oleObj>
              </mc:Choice>
              <mc:Fallback>
                <p:oleObj name="Equation" r:id="rId2" imgW="69494400" imgH="7315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2125" y="3111500"/>
                        <a:ext cx="4975225" cy="522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09601" y="3723878"/>
            <a:ext cx="4682480" cy="493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∴矩形的面积为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1×      =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275856" y="3785545"/>
          <a:ext cx="4365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4" imgW="6096000" imgH="5791200" progId="Equation.DSMT4">
                  <p:embed/>
                </p:oleObj>
              </mc:Choice>
              <mc:Fallback>
                <p:oleObj name="Equation" r:id="rId4" imgW="6096000" imgH="57912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5856" y="3785545"/>
                        <a:ext cx="436563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923928" y="3801665"/>
          <a:ext cx="4365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6" imgW="6096000" imgH="5791200" progId="Equation.DSMT4">
                  <p:embed/>
                </p:oleObj>
              </mc:Choice>
              <mc:Fallback>
                <p:oleObj name="Equation" r:id="rId6" imgW="6096000" imgH="5791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23928" y="3801665"/>
                        <a:ext cx="436562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2"/>
          <p:cNvSpPr txBox="1"/>
          <p:nvPr/>
        </p:nvSpPr>
        <p:spPr>
          <a:xfrm>
            <a:off x="395536" y="915988"/>
            <a:ext cx="7632700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已知矩形的一条对角线的长度为 2 cm，两条对角线的一个夹角为 60°，求矩形的面积.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411510"/>
            <a:ext cx="2202639" cy="618256"/>
          </a:xfrm>
          <a:prstGeom prst="rect">
            <a:avLst/>
          </a:prstGeom>
        </p:spPr>
      </p:pic>
      <p:sp>
        <p:nvSpPr>
          <p:cNvPr id="21" name="文本框 9"/>
          <p:cNvSpPr txBox="1"/>
          <p:nvPr/>
        </p:nvSpPr>
        <p:spPr>
          <a:xfrm flipH="1">
            <a:off x="5601841" y="1621210"/>
            <a:ext cx="293617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P28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descr="小网格"/>
          <p:cNvSpPr/>
          <p:nvPr/>
        </p:nvSpPr>
        <p:spPr>
          <a:xfrm>
            <a:off x="683568" y="798513"/>
            <a:ext cx="7704211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如图，四边形 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为矩形，试利用矩形的性质定理证明：  直角三角形斜边上的中线等于斜边的一半.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1998663"/>
            <a:ext cx="3136900" cy="1998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00113" y="2171700"/>
            <a:ext cx="4752007" cy="182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证明：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如图，∵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是矩形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的对角线，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90738" y="3457575"/>
          <a:ext cx="227012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2" imgW="3962400" imgH="10058400" progId="Equation.DSMT4">
                  <p:embed/>
                </p:oleObj>
              </mc:Choice>
              <mc:Fallback>
                <p:oleObj name="Equation" r:id="rId2" imgW="3962400" imgH="100584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90738" y="3457575"/>
                        <a:ext cx="227012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59113" y="3457575"/>
          <a:ext cx="2286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4" imgW="3962400" imgH="10058400" progId="Equation.DSMT4">
                  <p:embed/>
                </p:oleObj>
              </mc:Choice>
              <mc:Fallback>
                <p:oleObj name="Equation" r:id="rId4" imgW="3962400" imgH="100584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9113" y="3457575"/>
                        <a:ext cx="228600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00113" y="4098925"/>
            <a:ext cx="79216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即直角三角形斜边上的中线等于斜边的一半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4732487" y="586165"/>
            <a:ext cx="293617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P28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新课导入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5650" y="1657474"/>
            <a:ext cx="7488238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eaLnBrk="1" hangingPunct="1">
              <a:lnSpc>
                <a:spcPct val="150000"/>
              </a:lnSpc>
            </a:pPr>
            <a:r>
              <a:rPr lang="zh-CN" altLang="en-US" sz="2400" b="1">
                <a:ea typeface="宋体" panose="02010600030101010101" pitchFamily="2" charset="-122"/>
              </a:rPr>
              <a:t>    我们在小学就</a:t>
            </a:r>
            <a:r>
              <a:rPr lang="zh-CN" altLang="en-US" sz="2400" b="1" dirty="0">
                <a:ea typeface="宋体" panose="02010600030101010101" pitchFamily="2" charset="-122"/>
              </a:rPr>
              <a:t>已经认识了长方形，从直观上看，长方形与平行四边形之间有什么区别与联系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/>
          <a:srcRect l="8440" t="5656" r="8585" b="10551"/>
          <a:stretch>
            <a:fillRect/>
          </a:stretch>
        </p:blipFill>
        <p:spPr>
          <a:xfrm>
            <a:off x="1835150" y="2988345"/>
            <a:ext cx="2209800" cy="1668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2988345"/>
            <a:ext cx="2203450" cy="167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2" y="1044436"/>
            <a:ext cx="2147842" cy="597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descr="小网格"/>
          <p:cNvSpPr/>
          <p:nvPr/>
        </p:nvSpPr>
        <p:spPr>
          <a:xfrm>
            <a:off x="539552" y="695866"/>
            <a:ext cx="8064500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如图，在矩形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中，对角线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相交于点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，过点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作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//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，交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的延长线于点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求证：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107" y="1912285"/>
            <a:ext cx="4319587" cy="1379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解：∵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是矩形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的对角线，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3" y="4299942"/>
            <a:ext cx="1728192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BE.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4587826" y="483518"/>
            <a:ext cx="2936179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P28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 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061" y="2209968"/>
            <a:ext cx="3215141" cy="235848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9552" y="3291830"/>
            <a:ext cx="4824536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又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∵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BE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∴四边形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ABEC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50368" y="4299942"/>
            <a:ext cx="1728192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BE.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10" grpId="0" build="p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99592" y="1348914"/>
            <a:ext cx="5907088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有一个角是直角的平行四边形是矩形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899592" y="832976"/>
            <a:ext cx="2817813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sng" strike="noStrike" kern="1200" cap="none" spc="0" normalizeH="0" baseline="0" noProof="0" dirty="0">
                <a:ln>
                  <a:noFill/>
                </a:ln>
                <a:solidFill>
                  <a:srgbClr val="007FFF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矩形的定义：</a:t>
            </a:r>
            <a:endParaRPr kumimoji="0" lang="zh-CN" altLang="zh-CN" sz="2400" b="1" i="0" u="sng" strike="noStrike" kern="1200" cap="none" spc="0" normalizeH="0" baseline="0" noProof="0" dirty="0">
              <a:ln>
                <a:noFill/>
              </a:ln>
              <a:solidFill>
                <a:srgbClr val="007FFF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99592" y="1826751"/>
            <a:ext cx="3816350" cy="5762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矩形的性质</a:t>
            </a: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:</a:t>
            </a:r>
            <a:endParaRPr kumimoji="0" lang="zh-CN" altLang="zh-CN" sz="24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pic>
        <p:nvPicPr>
          <p:cNvPr id="33797" name="图片 1"/>
          <p:cNvPicPr>
            <a:picLocks noChangeAspect="1"/>
          </p:cNvPicPr>
          <p:nvPr/>
        </p:nvPicPr>
        <p:blipFill>
          <a:blip r:embed="rId1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课堂小结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899592" y="2387261"/>
            <a:ext cx="35052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矩形的四个角</a:t>
            </a:r>
            <a:r>
              <a:rPr kumimoji="0" 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都是直角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899592" y="3492427"/>
            <a:ext cx="781367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矩形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是中心对称图形，对角线的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交点是矩形的对称中心</a:t>
            </a:r>
            <a:r>
              <a:rPr lang="en-US" altLang="zh-CN" sz="2400" b="1" dirty="0">
                <a:latin typeface="+mn-ea"/>
                <a:ea typeface="+mn-ea"/>
              </a:rPr>
              <a:t>.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899592" y="2939844"/>
            <a:ext cx="781367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矩形</a:t>
            </a:r>
            <a:r>
              <a:rPr lang="zh-CN" altLang="en-US" sz="2400" b="1" dirty="0">
                <a:latin typeface="+mn-ea"/>
                <a:ea typeface="+mn-ea"/>
              </a:rPr>
              <a:t>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对角线相等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</a:rPr>
              <a:t>.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99592" y="4045009"/>
            <a:ext cx="7813675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矩形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是轴对称图形，过每一组对边中点的直线都是矩形的对称轴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  <p:bldP spid="12" grpId="0"/>
      <p:bldP spid="13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7" y="269837"/>
            <a:ext cx="1944216" cy="542539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 t="29288" b="37379"/>
          <a:stretch>
            <a:fillRect/>
          </a:stretch>
        </p:blipFill>
        <p:spPr>
          <a:xfrm>
            <a:off x="-334962" y="-187325"/>
            <a:ext cx="35052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66727" y="1741611"/>
            <a:ext cx="4810546" cy="14782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从课后习题中选取；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  <a:p>
            <a:pPr marL="342900" marR="0" lvl="0" indent="-342900" algn="l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完成练习册本课时的习题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360" y="129776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课后作业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/>
          <p:nvPr/>
        </p:nvSpPr>
        <p:spPr>
          <a:xfrm>
            <a:off x="1258888" y="771525"/>
            <a:ext cx="6408737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观察图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的长方形，它是平行四边形吗？它有什么特点呢？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59" name="Picture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296320"/>
            <a:ext cx="1890712" cy="189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112" y="2204168"/>
            <a:ext cx="3602513" cy="2027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620" t="31876" r="14226" b="30597"/>
          <a:stretch>
            <a:fillRect/>
          </a:stretch>
        </p:blipFill>
        <p:spPr>
          <a:xfrm>
            <a:off x="-252412" y="-231775"/>
            <a:ext cx="2682875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33" y="193629"/>
            <a:ext cx="2023076" cy="5847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latinLnBrk="0">
              <a:lnSpc>
                <a:spcPct val="100000"/>
              </a:lnSpc>
              <a:buClrTx/>
              <a:buSzTx/>
              <a:buFontTx/>
              <a:buNone/>
              <a:defRPr sz="32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2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新知探究</a:t>
            </a:r>
            <a:endParaRPr kumimoji="0" lang="zh-CN" altLang="en-US" sz="3200" b="1" i="0" u="none" strike="noStrike" kern="120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2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025525"/>
            <a:ext cx="3451225" cy="193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911225"/>
            <a:ext cx="2813050" cy="216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箭头: 右 5"/>
          <p:cNvSpPr/>
          <p:nvPr/>
        </p:nvSpPr>
        <p:spPr>
          <a:xfrm>
            <a:off x="4033745" y="1814513"/>
            <a:ext cx="1390837" cy="358775"/>
          </a:xfrm>
          <a:prstGeom prst="rightArrow">
            <a:avLst>
              <a:gd name="adj1" fmla="val 44273"/>
              <a:gd name="adj2" fmla="val 6718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: 圆角 6">
            <a:hlinkClick r:id="rId3" action="ppaction://hlinkfile"/>
          </p:cNvPr>
          <p:cNvSpPr/>
          <p:nvPr/>
        </p:nvSpPr>
        <p:spPr>
          <a:xfrm>
            <a:off x="6084888" y="2973388"/>
            <a:ext cx="1512888" cy="576263"/>
          </a:xfrm>
          <a:prstGeom prst="roundRect">
            <a:avLst/>
          </a:prstGeom>
          <a:solidFill>
            <a:srgbClr val="FE97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点击打开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9512" y="3999981"/>
            <a:ext cx="900100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有一个角是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直角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的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平行四边形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叫作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矩形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，也称为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长方形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79512" y="3357254"/>
            <a:ext cx="281781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矩形的定义：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01071" y="1261845"/>
            <a:ext cx="1656184" cy="124303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有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一个角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是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直角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71550"/>
            <a:ext cx="7992888" cy="121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        作为一种特殊的平行四边形，矩形除了具有平行四边形的所有性质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外，是否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n-cs"/>
              </a:rPr>
              <a:t>还具有一些特殊的性质？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charset="-122"/>
              <a:cs typeface="+mn-cs"/>
            </a:endParaRPr>
          </a:p>
        </p:txBody>
      </p:sp>
      <p:pic>
        <p:nvPicPr>
          <p:cNvPr id="2150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5094" y="2355726"/>
            <a:ext cx="2813050" cy="2163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 descr="小网格"/>
          <p:cNvSpPr/>
          <p:nvPr/>
        </p:nvSpPr>
        <p:spPr>
          <a:xfrm>
            <a:off x="467544" y="1189399"/>
            <a:ext cx="7921252" cy="11303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       矩形的四个角都是直角吗？矩形的两条对角线相等吗？为什么？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483518"/>
            <a:ext cx="2309721" cy="64187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833938" y="2491741"/>
            <a:ext cx="3130550" cy="2027238"/>
            <a:chOff x="5724525" y="2344712"/>
            <a:chExt cx="3130550" cy="2027238"/>
          </a:xfrm>
        </p:grpSpPr>
        <p:pic>
          <p:nvPicPr>
            <p:cNvPr id="23559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525" y="2344712"/>
              <a:ext cx="3130550" cy="20272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8"/>
            <p:cNvGrpSpPr/>
            <p:nvPr/>
          </p:nvGrpSpPr>
          <p:grpSpPr>
            <a:xfrm>
              <a:off x="6129819" y="2589770"/>
              <a:ext cx="98365" cy="108184"/>
              <a:chOff x="5220072" y="454882"/>
              <a:chExt cx="232456" cy="249168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5220072" y="699542"/>
                <a:ext cx="216024" cy="0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5452528" y="454882"/>
                <a:ext cx="0" cy="249168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359147" y="2491741"/>
            <a:ext cx="5856116" cy="19612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如图，四边形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ABCD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是矩形，∠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DAB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是直角，对角线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AC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BD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j-ea"/>
              </a:rPr>
              <a:t>相交于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点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O</a:t>
            </a:r>
            <a:r>
              <a:rPr lang="en-US" altLang="zh-CN" sz="2400" b="1">
                <a:solidFill>
                  <a:srgbClr val="0000FF"/>
                </a:solidFill>
                <a:latin typeface="+mj-lt"/>
                <a:ea typeface="+mj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+mj-lt"/>
              <a:ea typeface="+mj-ea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求证：（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j-ea"/>
              </a:rPr>
              <a:t>矩形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  <a:ea typeface="+mj-ea"/>
              </a:rPr>
              <a:t>ABCD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j-ea"/>
              </a:rPr>
              <a:t>的四个角都是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直角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.</a:t>
            </a:r>
            <a:endParaRPr lang="en-US" altLang="zh-CN" sz="2400" b="1" i="1">
              <a:solidFill>
                <a:srgbClr val="0000FF"/>
              </a:solidFill>
              <a:latin typeface="+mj-lt"/>
              <a:ea typeface="+mj-ea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+mj-ea"/>
              </a:rPr>
              <a:t>）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  <a:ea typeface="+mj-ea"/>
              </a:rPr>
              <a:t>AC = BD.</a:t>
            </a:r>
            <a:endParaRPr lang="en-US" altLang="zh-CN" sz="2400" b="1" i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1520" y="1939350"/>
            <a:ext cx="5328592" cy="17125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证明：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根据矩形的定义可知，四边形 </a:t>
            </a:r>
            <a:r>
              <a:rPr kumimoji="0" lang="zh-CN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ABCD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是平行四边形，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于是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AD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// BC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，且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// DC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251520" y="3637572"/>
            <a:ext cx="7507188" cy="1152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因此∠</a:t>
            </a:r>
            <a:r>
              <a:rPr lang="zh-CN" altLang="en-US" sz="2800" b="1" i="1" dirty="0">
                <a:solidFill>
                  <a:srgbClr val="0000FF"/>
                </a:solidFill>
              </a:rPr>
              <a:t>ABC </a:t>
            </a:r>
            <a:r>
              <a:rPr lang="en-US" altLang="zh-CN" sz="2800" b="1" dirty="0">
                <a:solidFill>
                  <a:srgbClr val="0000FF"/>
                </a:solidFill>
              </a:rPr>
              <a:t>=</a:t>
            </a:r>
            <a:r>
              <a:rPr lang="zh-CN" altLang="en-US" sz="2800" b="1" dirty="0">
                <a:solidFill>
                  <a:srgbClr val="0000FF"/>
                </a:solidFill>
              </a:rPr>
              <a:t> ∠</a:t>
            </a:r>
            <a:r>
              <a:rPr lang="en-US" altLang="zh-CN" sz="2800" b="1" i="1">
                <a:solidFill>
                  <a:srgbClr val="0000FF"/>
                </a:solidFill>
              </a:rPr>
              <a:t>A</a:t>
            </a:r>
            <a:r>
              <a:rPr lang="zh-CN" altLang="en-US" sz="2800" b="1" i="1">
                <a:solidFill>
                  <a:srgbClr val="0000FF"/>
                </a:solidFill>
              </a:rPr>
              <a:t>DC </a:t>
            </a:r>
            <a:r>
              <a:rPr lang="en-US" altLang="zh-CN" sz="2800" b="1">
                <a:solidFill>
                  <a:srgbClr val="0000FF"/>
                </a:solidFill>
              </a:rPr>
              <a:t>= 180°– </a:t>
            </a:r>
            <a:r>
              <a:rPr lang="zh-CN" altLang="en-US" sz="2800" b="1">
                <a:solidFill>
                  <a:srgbClr val="0000FF"/>
                </a:solidFill>
              </a:rPr>
              <a:t>∠</a:t>
            </a:r>
            <a:r>
              <a:rPr lang="en-US" altLang="zh-CN" sz="2800" b="1" i="1">
                <a:solidFill>
                  <a:srgbClr val="0000FF"/>
                </a:solidFill>
              </a:rPr>
              <a:t>DAB </a:t>
            </a:r>
            <a:r>
              <a:rPr lang="en-US" altLang="zh-CN" sz="2800" b="1">
                <a:solidFill>
                  <a:srgbClr val="0000FF"/>
                </a:solidFill>
              </a:rPr>
              <a:t>= 90</a:t>
            </a:r>
            <a:r>
              <a:rPr lang="en-US" altLang="zh-CN" sz="2800" b="1" dirty="0">
                <a:solidFill>
                  <a:srgbClr val="0000FF"/>
                </a:solidFill>
              </a:rPr>
              <a:t>°.</a:t>
            </a:r>
            <a:endParaRPr lang="en-US" altLang="zh-CN" sz="2800" b="1" dirty="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</a:rPr>
              <a:t>∠</a:t>
            </a:r>
            <a:r>
              <a:rPr lang="en-US" altLang="zh-CN" sz="2800" b="1" i="1">
                <a:solidFill>
                  <a:srgbClr val="0000FF"/>
                </a:solidFill>
              </a:rPr>
              <a:t>BCD </a:t>
            </a:r>
            <a:r>
              <a:rPr lang="en-US" altLang="zh-CN" sz="2800" b="1">
                <a:solidFill>
                  <a:srgbClr val="0000FF"/>
                </a:solidFill>
              </a:rPr>
              <a:t>=</a:t>
            </a:r>
            <a:r>
              <a:rPr lang="zh-CN" altLang="en-US" sz="2800" b="1">
                <a:solidFill>
                  <a:srgbClr val="0000FF"/>
                </a:solidFill>
              </a:rPr>
              <a:t>∠</a:t>
            </a:r>
            <a:r>
              <a:rPr lang="en-US" altLang="zh-CN" sz="2800" b="1" i="1">
                <a:solidFill>
                  <a:srgbClr val="0000FF"/>
                </a:solidFill>
              </a:rPr>
              <a:t>DAB </a:t>
            </a:r>
            <a:r>
              <a:rPr lang="en-US" altLang="zh-CN" sz="2800" b="1">
                <a:solidFill>
                  <a:srgbClr val="0000FF"/>
                </a:solidFill>
              </a:rPr>
              <a:t>= 90</a:t>
            </a:r>
            <a:r>
              <a:rPr lang="en-US" altLang="zh-CN" sz="2800" b="1" dirty="0">
                <a:solidFill>
                  <a:srgbClr val="0000FF"/>
                </a:solidFill>
              </a:rPr>
              <a:t>°.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251520" y="123478"/>
            <a:ext cx="6984776" cy="17125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800" b="1">
                <a:latin typeface="+mn-lt"/>
                <a:ea typeface="黑体" panose="02010609060101010101" charset="-122"/>
              </a:rPr>
              <a:t>如图，四边形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ABCD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是矩形，∠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DAB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是直角，对角线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AC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，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BD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相交于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点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O</a:t>
            </a:r>
            <a:r>
              <a:rPr lang="en-US" altLang="zh-CN" sz="2800" b="1">
                <a:latin typeface="+mn-lt"/>
                <a:ea typeface="黑体" panose="02010609060101010101" charset="-122"/>
              </a:rPr>
              <a:t>.</a:t>
            </a:r>
            <a:endParaRPr lang="en-US" altLang="zh-CN" sz="2800" b="1" dirty="0">
              <a:latin typeface="+mn-lt"/>
              <a:ea typeface="黑体" panose="02010609060101010101" charset="-122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求证：（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）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矩形</a:t>
            </a:r>
            <a:r>
              <a:rPr lang="en-US" altLang="zh-CN" sz="2800" b="1" i="1" dirty="0">
                <a:latin typeface="+mn-lt"/>
                <a:ea typeface="黑体" panose="02010609060101010101" charset="-122"/>
              </a:rPr>
              <a:t>ABCD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的四个角都是直角</a:t>
            </a:r>
            <a:r>
              <a:rPr lang="en-US" altLang="zh-CN" sz="2800" b="1" i="1" dirty="0">
                <a:latin typeface="+mn-lt"/>
                <a:ea typeface="黑体" panose="02010609060101010101" charset="-122"/>
              </a:rPr>
              <a:t>.</a:t>
            </a:r>
            <a:endParaRPr lang="en-US" altLang="zh-CN" sz="2800" b="1" i="1" dirty="0">
              <a:latin typeface="+mn-lt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32503" y="1912085"/>
            <a:ext cx="3007585" cy="1770553"/>
            <a:chOff x="5724525" y="2344712"/>
            <a:chExt cx="3130550" cy="2027238"/>
          </a:xfrm>
        </p:grpSpPr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525" y="2344712"/>
              <a:ext cx="3130550" cy="20272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6129819" y="2589770"/>
              <a:ext cx="98365" cy="108184"/>
              <a:chOff x="5220072" y="454882"/>
              <a:chExt cx="232456" cy="24916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220072" y="699542"/>
                <a:ext cx="216024" cy="0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452528" y="454882"/>
                <a:ext cx="0" cy="249168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943708" y="555526"/>
            <a:ext cx="5256584" cy="13031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矩形的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性质定理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        </a:t>
            </a:r>
            <a:r>
              <a:rPr lang="zh-CN" altLang="en-US" sz="2800" b="1" dirty="0">
                <a:solidFill>
                  <a:srgbClr val="FF00FF"/>
                </a:solidFill>
                <a:latin typeface="+mj-lt"/>
                <a:ea typeface="+mj-ea"/>
              </a:rPr>
              <a:t>矩形的四个角都是直角</a:t>
            </a:r>
            <a:r>
              <a:rPr lang="en-US" altLang="zh-CN" sz="2800" b="1" dirty="0">
                <a:solidFill>
                  <a:srgbClr val="FF00FF"/>
                </a:solidFill>
                <a:latin typeface="+mj-lt"/>
                <a:ea typeface="+mj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485533" y="2423075"/>
            <a:ext cx="52533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几何语言：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∵四边形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AB</a:t>
            </a:r>
            <a:r>
              <a:rPr lang="en-US" altLang="zh-CN" sz="2800" b="1" i="1" dirty="0">
                <a:solidFill>
                  <a:srgbClr val="0000FF"/>
                </a:solidFill>
                <a:latin typeface="+mn-lt"/>
                <a:ea typeface="+mn-ea"/>
              </a:rPr>
              <a:t>CD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是矩形，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∴∠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C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D = </a:t>
            </a:r>
            <a:r>
              <a:rPr kumimoji="0" lang="en-US" altLang="zh-CN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90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°.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382" y="2422624"/>
            <a:ext cx="2813050" cy="216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5454622" y="2185066"/>
            <a:ext cx="4137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charset="-122"/>
                <a:cs typeface="+mn-cs"/>
              </a:rPr>
              <a:t>A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436096" y="3934792"/>
            <a:ext cx="4137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charset="-122"/>
                <a:cs typeface="+mn-cs"/>
              </a:rPr>
              <a:t>B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8263201" y="2259444"/>
            <a:ext cx="4137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charset="-122"/>
                <a:cs typeface="+mn-cs"/>
              </a:rPr>
              <a:t>D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244675" y="4009170"/>
            <a:ext cx="4137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charset="-122"/>
                <a:cs typeface="+mn-cs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51520" y="1881629"/>
            <a:ext cx="8280920" cy="17125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证明：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∵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四边形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ABCD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矩形，∴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=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DC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.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根据矩形的性质定理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得，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= 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DCB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= 90°.</a:t>
            </a:r>
            <a:endParaRPr lang="en-US" altLang="zh-CN" sz="28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又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BC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=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CB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Text Box 17"/>
          <p:cNvSpPr txBox="1"/>
          <p:nvPr/>
        </p:nvSpPr>
        <p:spPr>
          <a:xfrm>
            <a:off x="251518" y="3482931"/>
            <a:ext cx="5642361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所以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△</a:t>
            </a:r>
            <a:r>
              <a:rPr lang="zh-CN" altLang="en-US" sz="2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</a:rPr>
              <a:t>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△</a:t>
            </a:r>
            <a:r>
              <a:rPr lang="zh-CN" altLang="en-US" sz="2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DCB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（边角边）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251518" y="4139777"/>
            <a:ext cx="3481073" cy="5922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从而 </a:t>
            </a:r>
            <a:r>
              <a:rPr lang="zh-CN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AC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800" b="1" i="1">
                <a:solidFill>
                  <a:srgbClr val="0000FF"/>
                </a:solidFill>
              </a:rPr>
              <a:t>DB.</a:t>
            </a:r>
            <a:endParaRPr lang="zh-CN" altLang="zh-CN" sz="28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51520" y="123478"/>
            <a:ext cx="6984776" cy="17125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800" b="1">
                <a:latin typeface="+mn-lt"/>
                <a:ea typeface="黑体" panose="02010609060101010101" charset="-122"/>
              </a:rPr>
              <a:t>如图，四边形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ABCD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是矩形，∠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DAB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是直角，对角线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AC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，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BD</a:t>
            </a:r>
            <a:r>
              <a:rPr lang="zh-CN" altLang="en-US" sz="2800" b="1" dirty="0">
                <a:latin typeface="+mn-lt"/>
                <a:ea typeface="黑体" panose="02010609060101010101" charset="-122"/>
              </a:rPr>
              <a:t>相交于</a:t>
            </a:r>
            <a:r>
              <a:rPr lang="zh-CN" altLang="en-US" sz="2800" b="1">
                <a:latin typeface="+mn-lt"/>
                <a:ea typeface="黑体" panose="02010609060101010101" charset="-122"/>
              </a:rPr>
              <a:t>点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O</a:t>
            </a:r>
            <a:r>
              <a:rPr lang="en-US" altLang="zh-CN" sz="2800" b="1">
                <a:latin typeface="+mn-lt"/>
                <a:ea typeface="黑体" panose="02010609060101010101" charset="-122"/>
              </a:rPr>
              <a:t>.</a:t>
            </a:r>
            <a:endParaRPr lang="en-US" altLang="zh-CN" sz="2800" b="1" dirty="0">
              <a:latin typeface="+mn-lt"/>
              <a:ea typeface="黑体" panose="02010609060101010101" charset="-122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求证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：（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charset="-122"/>
              </a:rPr>
              <a:t>）</a:t>
            </a:r>
            <a:r>
              <a:rPr lang="en-US" altLang="zh-CN" sz="2800" b="1" i="1">
                <a:latin typeface="+mn-lt"/>
                <a:ea typeface="黑体" panose="02010609060101010101" charset="-122"/>
              </a:rPr>
              <a:t>AC = BD.</a:t>
            </a:r>
            <a:endParaRPr lang="en-US" altLang="zh-CN" sz="2800" b="1" i="1" dirty="0">
              <a:latin typeface="+mn-lt"/>
              <a:ea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32503" y="2926077"/>
            <a:ext cx="3007585" cy="1770553"/>
            <a:chOff x="5724525" y="2344712"/>
            <a:chExt cx="3130550" cy="2027238"/>
          </a:xfrm>
        </p:grpSpPr>
        <p:pic>
          <p:nvPicPr>
            <p:cNvPr id="13" name="图片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4E8"/>
                </a:clrFrom>
                <a:clrTo>
                  <a:srgbClr val="FEF4E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525" y="2344712"/>
              <a:ext cx="3130550" cy="20272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" name="组合 13"/>
            <p:cNvGrpSpPr/>
            <p:nvPr/>
          </p:nvGrpSpPr>
          <p:grpSpPr>
            <a:xfrm>
              <a:off x="6129819" y="2589770"/>
              <a:ext cx="98365" cy="108184"/>
              <a:chOff x="5220072" y="454882"/>
              <a:chExt cx="232456" cy="249168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220072" y="699542"/>
                <a:ext cx="216024" cy="0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452528" y="454882"/>
                <a:ext cx="0" cy="249168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WPS 演示</Application>
  <PresentationFormat>全屏显示(16:9)</PresentationFormat>
  <Paragraphs>208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Times New Roman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770</cp:revision>
  <dcterms:created xsi:type="dcterms:W3CDTF">2015-08-27T07:30:00Z</dcterms:created>
  <dcterms:modified xsi:type="dcterms:W3CDTF">2026-01-05T08:55:40Z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603B048E8CC24421A442AB0CC941402F</vt:lpwstr>
  </property>
</Properties>
</file>