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3"/>
  </p:notesMasterIdLst>
  <p:sldIdLst>
    <p:sldId id="392" r:id="rId4"/>
    <p:sldId id="285" r:id="rId5"/>
    <p:sldId id="442" r:id="rId6"/>
    <p:sldId id="443" r:id="rId7"/>
    <p:sldId id="432" r:id="rId8"/>
    <p:sldId id="441" r:id="rId9"/>
    <p:sldId id="370" r:id="rId10"/>
    <p:sldId id="444" r:id="rId11"/>
    <p:sldId id="445" r:id="rId12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B60AA"/>
    <a:srgbClr val="FF3399"/>
    <a:srgbClr val="007FFF"/>
    <a:srgbClr val="FFFFCC"/>
    <a:srgbClr val="FE9700"/>
    <a:srgbClr val="FFFFFF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5244"/>
  </p:normalViewPr>
  <p:slideViewPr>
    <p:cSldViewPr showGuides="1">
      <p:cViewPr varScale="1">
        <p:scale>
          <a:sx n="138" d="100"/>
          <a:sy n="138" d="100"/>
        </p:scale>
        <p:origin x="132" y="246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8BC80BB-2EDD-41EE-A483-B6C6781CEFB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8F90768-155C-4827-9D5E-AF97C522748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71F891A-E358-4BE7-AF9F-2F3CB4E71A71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B8A59B-7ECB-4BE5-A903-90D741AC7038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06350" y="2050854"/>
              <a:ext cx="1169793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6915" y="2116894"/>
              <a:ext cx="1161857" cy="1167859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2987" y="10085566"/>
                    <a:ext cx="192616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77062" y="9180327"/>
                    <a:ext cx="757765" cy="844551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48987" y="9181147"/>
                    <a:ext cx="761999" cy="836083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27877" y="10197305"/>
                    <a:ext cx="459315" cy="1289051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32806" y="9079378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91522" y="3932997"/>
                  <a:ext cx="1259416" cy="1208616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6817" y="13316205"/>
                    <a:ext cx="3043942" cy="1665369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2954" y="14013952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6739" y="13836679"/>
                    <a:ext cx="149916" cy="224875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2749" y="13736384"/>
                    <a:ext cx="153174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7602" y="13592264"/>
                    <a:ext cx="149916" cy="231391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2026" y="14352413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6601" y="14276873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5495" y="14214848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9959" y="14171318"/>
                    <a:ext cx="146656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3804" y="14073028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7776" y="13657864"/>
                    <a:ext cx="2946171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443" y="3814712"/>
                    <a:ext cx="1972940" cy="331873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443" y="3814712"/>
                    <a:ext cx="1972940" cy="331873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oleObject" Target="../embeddings/oleObject7.bin"/><Relationship Id="rId7" Type="http://schemas.openxmlformats.org/officeDocument/2006/relationships/oleObject" Target="../embeddings/oleObject6.bin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Relationship Id="rId3" Type="http://schemas.openxmlformats.org/officeDocument/2006/relationships/image" Target="../media/image38.emf"/><Relationship Id="rId2" Type="http://schemas.openxmlformats.org/officeDocument/2006/relationships/oleObject" Target="../embeddings/oleObject2.bin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3.xml"/><Relationship Id="rId10" Type="http://schemas.openxmlformats.org/officeDocument/2006/relationships/oleObject" Target="../embeddings/oleObject9.bin"/><Relationship Id="rId1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oleObject" Target="../embeddings/oleObject14.bin"/><Relationship Id="rId7" Type="http://schemas.openxmlformats.org/officeDocument/2006/relationships/oleObject" Target="../embeddings/oleObject13.bin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8.e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40.png"/><Relationship Id="rId10" Type="http://schemas.openxmlformats.org/officeDocument/2006/relationships/vmlDrawing" Target="../drawings/vmlDrawing3.vml"/><Relationship Id="rId1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wmf"/><Relationship Id="rId2" Type="http://schemas.openxmlformats.org/officeDocument/2006/relationships/oleObject" Target="../embeddings/oleObject15.bin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5816" y="1923678"/>
            <a:ext cx="3823237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charset="-122"/>
                <a:ea typeface="黑体" panose="02010609060101010101" charset="-122"/>
              </a:rPr>
              <a:t>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charset="-122"/>
                <a:ea typeface="黑体" panose="02010609060101010101" charset="-122"/>
              </a:rPr>
              <a:t>1.5</a:t>
            </a:r>
            <a:endParaRPr lang="en-US" altLang="zh-CN" sz="5400" b="1" dirty="0">
              <a:solidFill>
                <a:srgbClr val="0B3388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6363" y="3076575"/>
            <a:ext cx="2363787" cy="1738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文本框 14"/>
          <p:cNvSpPr txBox="1"/>
          <p:nvPr/>
        </p:nvSpPr>
        <p:spPr>
          <a:xfrm>
            <a:off x="611188" y="938213"/>
            <a:ext cx="7885112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如图，在矩形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上一点，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上一点，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，且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=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DF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= 4 cm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，求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的长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539552" y="2011363"/>
            <a:ext cx="661987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解：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∵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，∴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AFE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DFC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=90°.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又∠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DCF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DFC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DCF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AFE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又∠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FAE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</a:rPr>
              <a:t>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CDF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角角边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DF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4 cm.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" y="476006"/>
            <a:ext cx="1854380" cy="462207"/>
          </a:xfrm>
          <a:prstGeom prst="rect">
            <a:avLst/>
          </a:prstGeom>
        </p:spPr>
      </p:pic>
      <p:sp>
        <p:nvSpPr>
          <p:cNvPr id="4" name="文本框 9"/>
          <p:cNvSpPr txBox="1"/>
          <p:nvPr/>
        </p:nvSpPr>
        <p:spPr>
          <a:xfrm flipH="1">
            <a:off x="4427984" y="721028"/>
            <a:ext cx="316835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P31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8"/>
          <p:cNvSpPr txBox="1"/>
          <p:nvPr/>
        </p:nvSpPr>
        <p:spPr>
          <a:xfrm>
            <a:off x="329009" y="344366"/>
            <a:ext cx="7195319" cy="9363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2. 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图，在</a:t>
            </a:r>
            <a:r>
              <a:rPr lang="zh-CN" altLang="en-US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M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为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的中点，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BM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CM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求证：四边形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是矩形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2970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176" y="2155773"/>
            <a:ext cx="2576512" cy="169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9"/>
          <p:cNvSpPr txBox="1"/>
          <p:nvPr/>
        </p:nvSpPr>
        <p:spPr>
          <a:xfrm flipH="1">
            <a:off x="4189910" y="915566"/>
            <a:ext cx="316835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P31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323528" y="1275606"/>
            <a:ext cx="8136904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证明：∵四边形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 为平行四边形，∴</a:t>
            </a: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DC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</a:t>
            </a:r>
            <a:r>
              <a:rPr lang="en-US" altLang="zh-CN" sz="2400" b="1" i="1" dirty="0">
                <a:solidFill>
                  <a:srgbClr val="FF0000"/>
                </a:solidFill>
              </a:rPr>
              <a:t>M</a:t>
            </a:r>
            <a:r>
              <a:rPr lang="zh-CN" altLang="en-US" sz="2400" b="1" dirty="0">
                <a:solidFill>
                  <a:srgbClr val="FF0000"/>
                </a:solidFill>
              </a:rPr>
              <a:t> 是</a:t>
            </a:r>
            <a:r>
              <a:rPr lang="en-US" altLang="zh-CN" sz="2400" b="1" i="1" dirty="0">
                <a:solidFill>
                  <a:srgbClr val="FF0000"/>
                </a:solidFill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</a:rPr>
              <a:t> 的中点，∴ </a:t>
            </a:r>
            <a:r>
              <a:rPr lang="en-US" altLang="zh-CN" sz="2400" b="1" i="1">
                <a:solidFill>
                  <a:srgbClr val="FF0000"/>
                </a:solidFill>
              </a:rPr>
              <a:t>AM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DM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</a:rPr>
              <a:t>ABM</a:t>
            </a:r>
            <a:r>
              <a:rPr lang="zh-CN" altLang="en-US" sz="2400" b="1" dirty="0">
                <a:solidFill>
                  <a:srgbClr val="FF0000"/>
                </a:solidFill>
              </a:rPr>
              <a:t> 和△</a:t>
            </a:r>
            <a:r>
              <a:rPr lang="en-US" altLang="zh-CN" sz="2400" b="1" i="1" dirty="0">
                <a:solidFill>
                  <a:srgbClr val="FF0000"/>
                </a:solidFill>
              </a:rPr>
              <a:t>DCM</a:t>
            </a:r>
            <a:r>
              <a:rPr lang="zh-CN" altLang="en-US" sz="2400" b="1" dirty="0">
                <a:solidFill>
                  <a:srgbClr val="FF0000"/>
                </a:solidFill>
              </a:rPr>
              <a:t> 中，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DC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AM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DM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</a:rPr>
              <a:t>BM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endParaRPr lang="en-US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</a:rPr>
              <a:t>ABM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sym typeface="+mn-ea"/>
              </a:rPr>
              <a:t>≌</a:t>
            </a:r>
            <a:r>
              <a:rPr lang="en-US" altLang="zh-CN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DCM</a:t>
            </a:r>
            <a:r>
              <a:rPr lang="en-US" altLang="zh-CN" sz="2400" b="1">
                <a:solidFill>
                  <a:srgbClr val="FF0000"/>
                </a:solidFill>
              </a:rPr>
              <a:t>(</a:t>
            </a:r>
            <a:r>
              <a:rPr lang="zh-CN" altLang="en-US" sz="2400" b="1">
                <a:solidFill>
                  <a:srgbClr val="FF0000"/>
                </a:solidFill>
              </a:rPr>
              <a:t>边边边</a:t>
            </a:r>
            <a:r>
              <a:rPr lang="en-US" altLang="zh-CN" sz="2400" b="1">
                <a:solidFill>
                  <a:srgbClr val="FF0000"/>
                </a:solidFill>
              </a:rPr>
              <a:t>). </a:t>
            </a: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>
                <a:solidFill>
                  <a:srgbClr val="FF0000"/>
                </a:solidFill>
              </a:rPr>
              <a:t>A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zh-CN" altLang="en-US" sz="2400" b="1" i="1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// DC</a:t>
            </a:r>
            <a:r>
              <a:rPr lang="zh-CN" altLang="en-US" sz="2400" b="1" dirty="0">
                <a:solidFill>
                  <a:srgbClr val="FF0000"/>
                </a:solidFill>
              </a:rPr>
              <a:t>， </a:t>
            </a:r>
            <a:r>
              <a:rPr lang="zh-CN" altLang="en-US" sz="2400" b="1">
                <a:solidFill>
                  <a:srgbClr val="FF0000"/>
                </a:solidFill>
              </a:rPr>
              <a:t>∴∠</a:t>
            </a:r>
            <a:r>
              <a:rPr lang="en-US" altLang="zh-CN" sz="2400" b="1" i="1">
                <a:solidFill>
                  <a:srgbClr val="FF0000"/>
                </a:solidFill>
              </a:rPr>
              <a:t>A </a:t>
            </a:r>
            <a:r>
              <a:rPr lang="en-US" altLang="zh-CN" sz="2400" b="1">
                <a:solidFill>
                  <a:srgbClr val="FF0000"/>
                </a:solidFill>
              </a:rPr>
              <a:t>+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D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180</a:t>
            </a:r>
            <a:r>
              <a:rPr lang="en-US" altLang="zh-CN" sz="2400" b="1" dirty="0">
                <a:solidFill>
                  <a:srgbClr val="FF0000"/>
                </a:solidFill>
              </a:rPr>
              <a:t>°.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>
                <a:solidFill>
                  <a:srgbClr val="FF0000"/>
                </a:solidFill>
              </a:rPr>
              <a:t>A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zh-CN" altLang="en-US" sz="2400" b="1">
                <a:solidFill>
                  <a:srgbClr val="FF0000"/>
                </a:solidFill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</a:rPr>
              <a:t>D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90</a:t>
            </a:r>
            <a:r>
              <a:rPr lang="en-US" altLang="zh-CN" sz="2400" b="1" dirty="0">
                <a:solidFill>
                  <a:srgbClr val="FF0000"/>
                </a:solidFill>
              </a:rPr>
              <a:t>°.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zh-CN" altLang="en-US" sz="2400" b="1" i="1" dirty="0">
                <a:solidFill>
                  <a:srgbClr val="FF0000"/>
                </a:solidFill>
              </a:rPr>
              <a:t>□ 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 i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是矩形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有一个角是直角的平行四边形是矩形</a:t>
            </a:r>
            <a:r>
              <a:rPr lang="en-US" altLang="zh-CN" sz="2400" b="1" dirty="0">
                <a:solidFill>
                  <a:srgbClr val="FF0000"/>
                </a:solidFill>
              </a:rPr>
              <a:t>).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/>
          <p:nvPr/>
        </p:nvSpPr>
        <p:spPr>
          <a:xfrm>
            <a:off x="323528" y="328109"/>
            <a:ext cx="7200800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是直角三角形，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BO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是斜边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上的中线，延长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BO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使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OD 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 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，连接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DC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求证：四边形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是矩形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30726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016" y="2443310"/>
            <a:ext cx="2714625" cy="170872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9"/>
          <p:cNvSpPr txBox="1"/>
          <p:nvPr/>
        </p:nvSpPr>
        <p:spPr>
          <a:xfrm flipH="1">
            <a:off x="3213867" y="1300671"/>
            <a:ext cx="316835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P31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910" y="1707654"/>
            <a:ext cx="8064896" cy="3180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证明</a:t>
            </a:r>
            <a:r>
              <a:rPr lang="en-US" altLang="zh-CN" sz="2400" b="1" dirty="0">
                <a:solidFill>
                  <a:srgbClr val="FF0000"/>
                </a:solidFill>
              </a:rPr>
              <a:t>: </a:t>
            </a:r>
            <a:r>
              <a:rPr lang="zh-CN" altLang="en-US" sz="2400" b="1" dirty="0">
                <a:solidFill>
                  <a:srgbClr val="FF0000"/>
                </a:solidFill>
              </a:rPr>
              <a:t>∵△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是直角三角形，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BO</a:t>
            </a:r>
            <a:r>
              <a:rPr lang="zh-CN" altLang="en-US" sz="2400" b="1" i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是斜边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 上</a:t>
            </a:r>
            <a:r>
              <a:rPr lang="zh-CN" altLang="en-US" sz="2400" b="1">
                <a:solidFill>
                  <a:srgbClr val="FF0000"/>
                </a:solidFill>
              </a:rPr>
              <a:t>的中线，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</a:rPr>
              <a:t>BO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AO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CO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    </a:t>
            </a:r>
            <a:r>
              <a:rPr lang="en-US" altLang="zh-CN" sz="2400" b="1" i="1">
                <a:solidFill>
                  <a:srgbClr val="FF0000"/>
                </a:solidFill>
              </a:rPr>
              <a:t>AC</a:t>
            </a:r>
            <a:r>
              <a:rPr lang="en-US" altLang="en-US" sz="2400" b="1" dirty="0">
                <a:solidFill>
                  <a:srgbClr val="FF0000"/>
                </a:solidFill>
              </a:rPr>
              <a:t>， </a:t>
            </a: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</a:rPr>
              <a:t>AC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2</a:t>
            </a:r>
            <a:r>
              <a:rPr lang="en-US" altLang="zh-CN" sz="2400" b="1" i="1">
                <a:solidFill>
                  <a:srgbClr val="FF0000"/>
                </a:solidFill>
              </a:rPr>
              <a:t>BO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</a:t>
            </a:r>
            <a:r>
              <a:rPr lang="en-US" altLang="zh-CN" sz="2400" b="1" i="1">
                <a:solidFill>
                  <a:srgbClr val="FF0000"/>
                </a:solidFill>
              </a:rPr>
              <a:t>OD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OB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∴四边形 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 是平行四边形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</a:rPr>
              <a:t>BD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2</a:t>
            </a:r>
            <a:r>
              <a:rPr lang="en-US" altLang="zh-CN" sz="2400" b="1" i="1">
                <a:solidFill>
                  <a:srgbClr val="FF0000"/>
                </a:solidFill>
              </a:rPr>
              <a:t>BO</a:t>
            </a:r>
            <a:r>
              <a:rPr lang="zh-CN" altLang="en-US" sz="2400" b="1">
                <a:solidFill>
                  <a:srgbClr val="FF0000"/>
                </a:solidFill>
              </a:rPr>
              <a:t>，∴</a:t>
            </a:r>
            <a:r>
              <a:rPr lang="en-US" altLang="zh-CN" sz="2400" b="1" i="1">
                <a:solidFill>
                  <a:srgbClr val="FF0000"/>
                </a:solidFill>
              </a:rPr>
              <a:t>BD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 </a:t>
            </a:r>
            <a:r>
              <a:rPr lang="zh-CN" altLang="en-US" sz="2400" b="1" i="1" dirty="0">
                <a:solidFill>
                  <a:srgbClr val="FF0000"/>
                </a:solidFill>
              </a:rPr>
              <a:t>□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ABCD</a:t>
            </a:r>
            <a:r>
              <a:rPr lang="zh-CN" altLang="en-US" sz="2400" b="1" dirty="0">
                <a:solidFill>
                  <a:srgbClr val="FF0000"/>
                </a:solidFill>
              </a:rPr>
              <a:t> 是矩形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对角线相等的平行四边形是矩形</a:t>
            </a:r>
            <a:r>
              <a:rPr lang="en-US" altLang="zh-CN" sz="2400" b="1" dirty="0">
                <a:solidFill>
                  <a:srgbClr val="FF0000"/>
                </a:solidFill>
              </a:rPr>
              <a:t>).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71466" y="2297394"/>
          <a:ext cx="220414" cy="692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2" imgW="6400800" imgH="20116800" progId="Equation.DSMT4">
                  <p:embed/>
                </p:oleObj>
              </mc:Choice>
              <mc:Fallback>
                <p:oleObj name="Equation" r:id="rId2" imgW="6400800" imgH="20116800" progId="Equation.DSMT4">
                  <p:embed/>
                  <p:pic>
                    <p:nvPicPr>
                      <p:cNvPr id="0" name="图片 205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71466" y="2297394"/>
                        <a:ext cx="220414" cy="6927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4572" y="1044385"/>
            <a:ext cx="2511731" cy="15681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95536" y="1779662"/>
            <a:ext cx="8370888" cy="29700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FF0000"/>
                </a:solidFill>
              </a:rPr>
              <a:t>证明：∵</a:t>
            </a:r>
            <a:r>
              <a:rPr lang="zh-CN" altLang="en-US" sz="2200" b="1" dirty="0">
                <a:solidFill>
                  <a:srgbClr val="FF0000"/>
                </a:solidFill>
              </a:rPr>
              <a:t>四边形 </a:t>
            </a:r>
            <a:r>
              <a:rPr lang="en-US" altLang="zh-CN" sz="2200" b="1" i="1" dirty="0">
                <a:solidFill>
                  <a:srgbClr val="FF0000"/>
                </a:solidFill>
              </a:rPr>
              <a:t>ABCD</a:t>
            </a:r>
            <a:r>
              <a:rPr lang="zh-CN" altLang="en-US" sz="2200" b="1" dirty="0">
                <a:solidFill>
                  <a:srgbClr val="FF0000"/>
                </a:solidFill>
              </a:rPr>
              <a:t> </a:t>
            </a:r>
            <a:r>
              <a:rPr lang="zh-CN" altLang="en-US" sz="2200" b="1">
                <a:solidFill>
                  <a:srgbClr val="FF0000"/>
                </a:solidFill>
              </a:rPr>
              <a:t>是矩形，</a:t>
            </a:r>
            <a:endParaRPr lang="zh-CN" altLang="en-US" sz="2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</a:rPr>
              <a:t>∴</a:t>
            </a:r>
            <a:r>
              <a:rPr lang="en-US" altLang="zh-CN" sz="2200" b="1" i="1">
                <a:solidFill>
                  <a:srgbClr val="FF0000"/>
                </a:solidFill>
              </a:rPr>
              <a:t>OA</a:t>
            </a:r>
            <a:r>
              <a:rPr lang="zh-CN" altLang="en-US" sz="2200" b="1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en-US" altLang="zh-CN" sz="2200" b="1" i="1">
                <a:solidFill>
                  <a:srgbClr val="FF0000"/>
                </a:solidFill>
              </a:rPr>
              <a:t>OB</a:t>
            </a:r>
            <a:r>
              <a:rPr lang="zh-CN" altLang="en-US" sz="2200" b="1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en-US" altLang="zh-CN" sz="2200" b="1" i="1">
                <a:solidFill>
                  <a:srgbClr val="FF0000"/>
                </a:solidFill>
              </a:rPr>
              <a:t>OC</a:t>
            </a:r>
            <a:r>
              <a:rPr lang="zh-CN" altLang="en-US" sz="2200" b="1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en-US" altLang="zh-CN" sz="2200" b="1" i="1">
                <a:solidFill>
                  <a:srgbClr val="FF0000"/>
                </a:solidFill>
              </a:rPr>
              <a:t>OD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zh-CN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   </a:t>
            </a:r>
            <a:r>
              <a:rPr lang="en-US" altLang="zh-CN" sz="2200" b="1" i="1">
                <a:solidFill>
                  <a:srgbClr val="FF0000"/>
                </a:solidFill>
              </a:rPr>
              <a:t>AC</a:t>
            </a:r>
            <a:r>
              <a:rPr lang="zh-CN" altLang="en-US" sz="2200" b="1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   </a:t>
            </a:r>
            <a:r>
              <a:rPr lang="en-US" altLang="zh-CN" sz="2200" b="1" i="1">
                <a:solidFill>
                  <a:srgbClr val="FF0000"/>
                </a:solidFill>
              </a:rPr>
              <a:t>BD</a:t>
            </a:r>
            <a:r>
              <a:rPr lang="en-US" altLang="zh-CN" sz="2200" b="1" dirty="0">
                <a:solidFill>
                  <a:srgbClr val="FF0000"/>
                </a:solidFill>
              </a:rPr>
              <a:t>.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r>
              <a:rPr lang="zh-CN" altLang="en-US" sz="2200" b="1" dirty="0">
                <a:solidFill>
                  <a:srgbClr val="FF0000"/>
                </a:solidFill>
              </a:rPr>
              <a:t>又</a:t>
            </a:r>
            <a:r>
              <a:rPr lang="zh-CN" altLang="en-US" sz="2200" b="1">
                <a:solidFill>
                  <a:srgbClr val="FF0000"/>
                </a:solidFill>
              </a:rPr>
              <a:t>∵</a:t>
            </a:r>
            <a:r>
              <a:rPr lang="en-US" altLang="zh-CN" sz="2200" b="1" i="1">
                <a:solidFill>
                  <a:srgbClr val="FF0000"/>
                </a:solidFill>
              </a:rPr>
              <a:t>E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r>
              <a:rPr lang="en-US" altLang="zh-CN" sz="2200" b="1" i="1">
                <a:solidFill>
                  <a:srgbClr val="FF0000"/>
                </a:solidFill>
              </a:rPr>
              <a:t>F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r>
              <a:rPr lang="en-US" altLang="zh-CN" sz="2200" b="1" i="1">
                <a:solidFill>
                  <a:srgbClr val="FF0000"/>
                </a:solidFill>
              </a:rPr>
              <a:t>G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r>
              <a:rPr lang="en-US" altLang="zh-CN" sz="2200" b="1" i="1">
                <a:solidFill>
                  <a:srgbClr val="FF0000"/>
                </a:solidFill>
              </a:rPr>
              <a:t>H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zh-CN" altLang="en-US" sz="2200" b="1" dirty="0">
                <a:solidFill>
                  <a:srgbClr val="FF0000"/>
                </a:solidFill>
              </a:rPr>
              <a:t>分别</a:t>
            </a:r>
            <a:r>
              <a:rPr lang="zh-CN" altLang="en-US" sz="2200" b="1">
                <a:solidFill>
                  <a:srgbClr val="FF0000"/>
                </a:solidFill>
              </a:rPr>
              <a:t>是</a:t>
            </a:r>
            <a:r>
              <a:rPr lang="en-US" altLang="zh-CN" sz="2200" b="1" i="1">
                <a:solidFill>
                  <a:srgbClr val="FF0000"/>
                </a:solidFill>
              </a:rPr>
              <a:t>OA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r>
              <a:rPr lang="en-US" altLang="zh-CN" sz="2200" b="1" i="1">
                <a:solidFill>
                  <a:srgbClr val="FF0000"/>
                </a:solidFill>
              </a:rPr>
              <a:t>OB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r>
              <a:rPr lang="en-US" altLang="zh-CN" sz="2200" b="1" i="1">
                <a:solidFill>
                  <a:srgbClr val="FF0000"/>
                </a:solidFill>
              </a:rPr>
              <a:t>OC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r>
              <a:rPr lang="en-US" altLang="zh-CN" sz="2200" b="1" i="1">
                <a:solidFill>
                  <a:srgbClr val="FF0000"/>
                </a:solidFill>
              </a:rPr>
              <a:t>OD</a:t>
            </a:r>
            <a:r>
              <a:rPr lang="zh-CN" altLang="en-US" sz="2200" b="1">
                <a:solidFill>
                  <a:srgbClr val="FF0000"/>
                </a:solidFill>
              </a:rPr>
              <a:t> 的中点，</a:t>
            </a:r>
            <a:endParaRPr lang="zh-CN" altLang="en-US" sz="2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</a:rPr>
              <a:t>∴ </a:t>
            </a:r>
            <a:r>
              <a:rPr lang="en-US" altLang="zh-CN" sz="2200" b="1" i="1" dirty="0">
                <a:solidFill>
                  <a:srgbClr val="FF0000"/>
                </a:solidFill>
              </a:rPr>
              <a:t>OE</a:t>
            </a:r>
            <a:r>
              <a:rPr lang="zh-CN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   </a:t>
            </a:r>
            <a:r>
              <a:rPr lang="en-US" altLang="zh-CN" sz="2200" b="1" i="1">
                <a:solidFill>
                  <a:srgbClr val="FF0000"/>
                </a:solidFill>
              </a:rPr>
              <a:t>OA</a:t>
            </a:r>
            <a:r>
              <a:rPr lang="en-US" altLang="en-US" sz="2200" b="1" dirty="0">
                <a:solidFill>
                  <a:srgbClr val="FF0000"/>
                </a:solidFill>
              </a:rPr>
              <a:t>， </a:t>
            </a:r>
            <a:r>
              <a:rPr lang="en-US" altLang="en-US" sz="2200" b="1" i="1" dirty="0">
                <a:solidFill>
                  <a:srgbClr val="FF0000"/>
                </a:solidFill>
              </a:rPr>
              <a:t>OF</a:t>
            </a:r>
            <a:r>
              <a:rPr lang="zh-CN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   </a:t>
            </a:r>
            <a:r>
              <a:rPr lang="en-US" altLang="zh-CN" sz="2200" b="1" i="1">
                <a:solidFill>
                  <a:srgbClr val="FF0000"/>
                </a:solidFill>
              </a:rPr>
              <a:t>OB</a:t>
            </a:r>
            <a:r>
              <a:rPr lang="en-US" altLang="en-US" sz="2200" b="1" dirty="0">
                <a:solidFill>
                  <a:srgbClr val="FF0000"/>
                </a:solidFill>
              </a:rPr>
              <a:t>， </a:t>
            </a:r>
            <a:r>
              <a:rPr lang="en-US" altLang="zh-CN" sz="2200" b="1" i="1" dirty="0">
                <a:solidFill>
                  <a:srgbClr val="FF0000"/>
                </a:solidFill>
              </a:rPr>
              <a:t>OG</a:t>
            </a:r>
            <a:r>
              <a:rPr lang="zh-CN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   </a:t>
            </a:r>
            <a:r>
              <a:rPr lang="en-US" altLang="zh-CN" sz="2200" b="1" i="1">
                <a:solidFill>
                  <a:srgbClr val="FF0000"/>
                </a:solidFill>
              </a:rPr>
              <a:t>OC</a:t>
            </a:r>
            <a:r>
              <a:rPr lang="en-US" altLang="en-US" sz="2200" b="1" dirty="0">
                <a:solidFill>
                  <a:srgbClr val="FF0000"/>
                </a:solidFill>
              </a:rPr>
              <a:t>， </a:t>
            </a:r>
            <a:r>
              <a:rPr lang="en-US" altLang="zh-CN" sz="2200" b="1" i="1" dirty="0">
                <a:solidFill>
                  <a:srgbClr val="FF0000"/>
                </a:solidFill>
              </a:rPr>
              <a:t>OH</a:t>
            </a:r>
            <a:r>
              <a:rPr lang="zh-CN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   </a:t>
            </a:r>
            <a:r>
              <a:rPr lang="en-US" altLang="zh-CN" sz="2200" b="1" i="1">
                <a:solidFill>
                  <a:srgbClr val="FF0000"/>
                </a:solidFill>
              </a:rPr>
              <a:t>OD</a:t>
            </a:r>
            <a:r>
              <a:rPr lang="en-US" altLang="zh-CN" sz="2200" b="1" dirty="0">
                <a:solidFill>
                  <a:srgbClr val="FF0000"/>
                </a:solidFill>
              </a:rPr>
              <a:t>.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</a:rPr>
              <a:t>∴ </a:t>
            </a:r>
            <a:r>
              <a:rPr lang="en-US" altLang="zh-CN" sz="2200" b="1" i="1">
                <a:solidFill>
                  <a:srgbClr val="FF0000"/>
                </a:solidFill>
              </a:rPr>
              <a:t>OE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en-US" altLang="zh-CN" sz="2200" b="1" i="1">
                <a:solidFill>
                  <a:srgbClr val="FF0000"/>
                </a:solidFill>
              </a:rPr>
              <a:t>OF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en-US" altLang="zh-CN" sz="2200" b="1" i="1">
                <a:solidFill>
                  <a:srgbClr val="FF0000"/>
                </a:solidFill>
              </a:rPr>
              <a:t>OG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en-US" altLang="zh-CN" sz="2200" b="1" i="1">
                <a:solidFill>
                  <a:srgbClr val="FF0000"/>
                </a:solidFill>
              </a:rPr>
              <a:t>OH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   </a:t>
            </a:r>
            <a:r>
              <a:rPr lang="en-US" altLang="zh-CN" sz="2200" b="1" i="1">
                <a:solidFill>
                  <a:srgbClr val="FF0000"/>
                </a:solidFill>
              </a:rPr>
              <a:t>EG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   </a:t>
            </a:r>
            <a:r>
              <a:rPr lang="en-US" altLang="zh-CN" sz="2200" b="1" i="1">
                <a:solidFill>
                  <a:srgbClr val="FF0000"/>
                </a:solidFill>
              </a:rPr>
              <a:t>FH</a:t>
            </a:r>
            <a:r>
              <a:rPr lang="en-US" altLang="zh-CN" sz="2200" b="1" dirty="0">
                <a:solidFill>
                  <a:srgbClr val="FF0000"/>
                </a:solidFill>
              </a:rPr>
              <a:t>.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r>
              <a:rPr lang="zh-CN" altLang="en-US" sz="2200" b="1" dirty="0">
                <a:solidFill>
                  <a:srgbClr val="FF0000"/>
                </a:solidFill>
              </a:rPr>
              <a:t>由 </a:t>
            </a:r>
            <a:r>
              <a:rPr lang="en-US" altLang="zh-CN" sz="2200" b="1" i="1">
                <a:solidFill>
                  <a:srgbClr val="FF0000"/>
                </a:solidFill>
              </a:rPr>
              <a:t>OE</a:t>
            </a:r>
            <a:r>
              <a:rPr lang="zh-CN" altLang="en-US" sz="2200" b="1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en-US" altLang="zh-CN" sz="2200" b="1" i="1">
                <a:solidFill>
                  <a:srgbClr val="FF0000"/>
                </a:solidFill>
              </a:rPr>
              <a:t>OG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r>
              <a:rPr lang="en-US" altLang="zh-CN" sz="2200" b="1">
                <a:solidFill>
                  <a:srgbClr val="FF0000"/>
                </a:solidFill>
              </a:rPr>
              <a:t> </a:t>
            </a:r>
            <a:r>
              <a:rPr lang="en-US" altLang="zh-CN" sz="2200" b="1" i="1">
                <a:solidFill>
                  <a:srgbClr val="FF0000"/>
                </a:solidFill>
              </a:rPr>
              <a:t>OF</a:t>
            </a:r>
            <a:r>
              <a:rPr lang="zh-CN" altLang="en-US" sz="2200" b="1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 i="1" dirty="0">
                <a:solidFill>
                  <a:srgbClr val="FF0000"/>
                </a:solidFill>
              </a:rPr>
              <a:t>OH</a:t>
            </a:r>
            <a:r>
              <a:rPr lang="zh-CN" altLang="en-US" sz="2200" b="1" dirty="0">
                <a:solidFill>
                  <a:srgbClr val="FF0000"/>
                </a:solidFill>
              </a:rPr>
              <a:t> 得四边形 </a:t>
            </a:r>
            <a:r>
              <a:rPr lang="en-US" altLang="zh-CN" sz="2200" b="1" i="1" dirty="0">
                <a:solidFill>
                  <a:srgbClr val="FF0000"/>
                </a:solidFill>
              </a:rPr>
              <a:t>EFGH</a:t>
            </a:r>
            <a:r>
              <a:rPr lang="zh-CN" altLang="en-US" sz="2200" b="1" dirty="0">
                <a:solidFill>
                  <a:srgbClr val="FF0000"/>
                </a:solidFill>
              </a:rPr>
              <a:t> 是平行四边形</a:t>
            </a:r>
            <a:r>
              <a:rPr lang="en-US" altLang="zh-CN" sz="2200" b="1" dirty="0">
                <a:solidFill>
                  <a:srgbClr val="FF0000"/>
                </a:solidFill>
              </a:rPr>
              <a:t>.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r>
              <a:rPr lang="zh-CN" altLang="en-US" sz="2200" b="1" dirty="0">
                <a:solidFill>
                  <a:srgbClr val="FF0000"/>
                </a:solidFill>
              </a:rPr>
              <a:t>由</a:t>
            </a:r>
            <a:r>
              <a:rPr lang="en-US" altLang="zh-CN" sz="2200" b="1" i="1">
                <a:solidFill>
                  <a:srgbClr val="FF0000"/>
                </a:solidFill>
              </a:rPr>
              <a:t>EG</a:t>
            </a:r>
            <a:r>
              <a:rPr lang="zh-CN" altLang="en-US" sz="2200" b="1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en-US" altLang="zh-CN" sz="2200" b="1" i="1">
                <a:solidFill>
                  <a:srgbClr val="FF0000"/>
                </a:solidFill>
              </a:rPr>
              <a:t>FH</a:t>
            </a:r>
            <a:r>
              <a:rPr lang="zh-CN" altLang="en-US" sz="2200" b="1" i="1">
                <a:solidFill>
                  <a:srgbClr val="FF0000"/>
                </a:solidFill>
              </a:rPr>
              <a:t> </a:t>
            </a:r>
            <a:r>
              <a:rPr lang="zh-CN" altLang="en-US" sz="2200" b="1" dirty="0">
                <a:solidFill>
                  <a:srgbClr val="FF0000"/>
                </a:solidFill>
              </a:rPr>
              <a:t>得 </a:t>
            </a:r>
            <a:r>
              <a:rPr lang="zh-CN" altLang="en-US" sz="2200" b="1" i="1" dirty="0">
                <a:solidFill>
                  <a:srgbClr val="FF0000"/>
                </a:solidFill>
              </a:rPr>
              <a:t>□ </a:t>
            </a:r>
            <a:r>
              <a:rPr lang="en-US" altLang="zh-CN" sz="2200" b="1" i="1" dirty="0">
                <a:solidFill>
                  <a:srgbClr val="FF0000"/>
                </a:solidFill>
              </a:rPr>
              <a:t>EFGH</a:t>
            </a:r>
            <a:r>
              <a:rPr lang="zh-CN" altLang="en-US" sz="2200" b="1" i="1" dirty="0">
                <a:solidFill>
                  <a:srgbClr val="FF0000"/>
                </a:solidFill>
              </a:rPr>
              <a:t> </a:t>
            </a:r>
            <a:r>
              <a:rPr lang="zh-CN" altLang="en-US" sz="2200" b="1" dirty="0">
                <a:solidFill>
                  <a:srgbClr val="FF0000"/>
                </a:solidFill>
              </a:rPr>
              <a:t>是矩形</a:t>
            </a:r>
            <a:r>
              <a:rPr lang="en-US" altLang="zh-CN" sz="2200" b="1" dirty="0">
                <a:solidFill>
                  <a:srgbClr val="FF0000"/>
                </a:solidFill>
              </a:rPr>
              <a:t>(</a:t>
            </a:r>
            <a:r>
              <a:rPr lang="zh-CN" altLang="en-US" sz="2200" b="1" dirty="0">
                <a:solidFill>
                  <a:srgbClr val="FF0000"/>
                </a:solidFill>
              </a:rPr>
              <a:t>对角线相等的平行四边形是矩形</a:t>
            </a:r>
            <a:r>
              <a:rPr lang="en-US" altLang="zh-CN" sz="2200" b="1" dirty="0">
                <a:solidFill>
                  <a:srgbClr val="FF0000"/>
                </a:solidFill>
              </a:rPr>
              <a:t>).</a:t>
            </a:r>
            <a:endParaRPr lang="zh-CN" altLang="en-US" sz="22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512" y="155713"/>
            <a:ext cx="7056784" cy="13653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4.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如图，在矩形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中，对角线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AC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相交于点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，点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G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H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分别是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OA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OB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OC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OD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的中点，连接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FG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GH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HE</a:t>
            </a: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求证：四边形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EFGH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是矩形</a:t>
            </a: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2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118183" y="1406422"/>
            <a:ext cx="316835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P31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79912" y="2096641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Equation" r:id="rId2" imgW="187960" imgH="591820" progId="Equation.DSMT4">
                  <p:embed/>
                </p:oleObj>
              </mc:Choice>
              <mc:Fallback>
                <p:oleObj name="Equation" r:id="rId2" imgW="187960" imgH="59182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79912" y="2096641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25304" y="2096640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Equation" r:id="rId4" imgW="187960" imgH="591820" progId="Equation.DSMT4">
                  <p:embed/>
                </p:oleObj>
              </mc:Choice>
              <mc:Fallback>
                <p:oleObj name="Equation" r:id="rId4" imgW="187960" imgH="59182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25304" y="2096640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491892" y="2960737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Equation" r:id="rId5" imgW="187960" imgH="591820" progId="Equation.DSMT4">
                  <p:embed/>
                </p:oleObj>
              </mc:Choice>
              <mc:Fallback>
                <p:oleObj name="Equation" r:id="rId5" imgW="187960" imgH="59182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91892" y="2960737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131840" y="2960736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Equation" r:id="rId6" imgW="187960" imgH="591820" progId="Equation.DSMT4">
                  <p:embed/>
                </p:oleObj>
              </mc:Choice>
              <mc:Fallback>
                <p:oleObj name="Equation" r:id="rId6" imgW="187960" imgH="59182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31840" y="2960736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787909" y="2955121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Equation" r:id="rId7" imgW="187960" imgH="591820" progId="Equation.DSMT4">
                  <p:embed/>
                </p:oleObj>
              </mc:Choice>
              <mc:Fallback>
                <p:oleObj name="Equation" r:id="rId7" imgW="187960" imgH="59182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87909" y="2955121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443978" y="2949506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Equation" r:id="rId8" imgW="187960" imgH="591820" progId="Equation.DSMT4">
                  <p:embed/>
                </p:oleObj>
              </mc:Choice>
              <mc:Fallback>
                <p:oleObj name="Equation" r:id="rId8" imgW="187960" imgH="59182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43978" y="2949506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589527" y="3433993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Equation" r:id="rId9" imgW="187960" imgH="591820" progId="Equation.DSMT4">
                  <p:embed/>
                </p:oleObj>
              </mc:Choice>
              <mc:Fallback>
                <p:oleObj name="Equation" r:id="rId9" imgW="187960" imgH="59182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89527" y="3433993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534804" y="3428378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Equation" r:id="rId10" imgW="187960" imgH="591820" progId="Equation.DSMT4">
                  <p:embed/>
                </p:oleObj>
              </mc:Choice>
              <mc:Fallback>
                <p:oleObj name="Equation" r:id="rId10" imgW="187960" imgH="59182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34804" y="3428378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04589" y="1563638"/>
            <a:ext cx="8143875" cy="32697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>
                <a:solidFill>
                  <a:srgbClr val="FF0000"/>
                </a:solidFill>
              </a:rPr>
              <a:t>证明：在 </a:t>
            </a:r>
            <a:r>
              <a:rPr lang="zh-CN" altLang="en-US" sz="2200" b="1" i="1" dirty="0">
                <a:solidFill>
                  <a:srgbClr val="FF0000"/>
                </a:solidFill>
              </a:rPr>
              <a:t>□ </a:t>
            </a:r>
            <a:r>
              <a:rPr lang="en-US" altLang="zh-CN" sz="2200" b="1" i="1">
                <a:solidFill>
                  <a:srgbClr val="FF0000"/>
                </a:solidFill>
              </a:rPr>
              <a:t>ABCD</a:t>
            </a:r>
            <a:r>
              <a:rPr lang="zh-CN" altLang="en-US" sz="2200" b="1" i="1">
                <a:solidFill>
                  <a:srgbClr val="FF0000"/>
                </a:solidFill>
              </a:rPr>
              <a:t> </a:t>
            </a:r>
            <a:r>
              <a:rPr lang="zh-CN" altLang="en-US" sz="2200" b="1">
                <a:solidFill>
                  <a:srgbClr val="FF0000"/>
                </a:solidFill>
              </a:rPr>
              <a:t>中，∵ </a:t>
            </a:r>
            <a:r>
              <a:rPr lang="en-US" altLang="zh-CN" sz="2200" b="1" i="1">
                <a:solidFill>
                  <a:srgbClr val="FF0000"/>
                </a:solidFill>
              </a:rPr>
              <a:t>AB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 i="1">
                <a:solidFill>
                  <a:srgbClr val="FF0000"/>
                </a:solidFill>
              </a:rPr>
              <a:t>//</a:t>
            </a:r>
            <a:r>
              <a:rPr lang="en-US" altLang="zh-CN" sz="2200" b="1">
                <a:solidFill>
                  <a:srgbClr val="FF0000"/>
                </a:solidFill>
              </a:rPr>
              <a:t> </a:t>
            </a:r>
            <a:r>
              <a:rPr lang="en-US" altLang="zh-CN" sz="2200" b="1" i="1">
                <a:solidFill>
                  <a:srgbClr val="FF0000"/>
                </a:solidFill>
              </a:rPr>
              <a:t>CD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endParaRPr lang="zh-CN" altLang="en-US" sz="22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200" b="1">
                <a:solidFill>
                  <a:srgbClr val="FF0000"/>
                </a:solidFill>
              </a:rPr>
              <a:t>∴∠</a:t>
            </a:r>
            <a:r>
              <a:rPr lang="en-US" altLang="zh-CN" sz="2200" b="1" i="1">
                <a:solidFill>
                  <a:srgbClr val="FF0000"/>
                </a:solidFill>
              </a:rPr>
              <a:t>ABC </a:t>
            </a:r>
            <a:r>
              <a:rPr lang="en-US" altLang="zh-CN" sz="2200" b="1">
                <a:solidFill>
                  <a:srgbClr val="FF0000"/>
                </a:solidFill>
              </a:rPr>
              <a:t>+</a:t>
            </a:r>
            <a:r>
              <a:rPr lang="zh-CN" altLang="en-US" sz="2200" b="1">
                <a:solidFill>
                  <a:srgbClr val="FF0000"/>
                </a:solidFill>
              </a:rPr>
              <a:t>∠</a:t>
            </a:r>
            <a:r>
              <a:rPr lang="en-US" altLang="zh-CN" sz="2200" b="1" i="1">
                <a:solidFill>
                  <a:srgbClr val="FF0000"/>
                </a:solidFill>
              </a:rPr>
              <a:t>BCD</a:t>
            </a:r>
            <a:r>
              <a:rPr lang="zh-CN" altLang="en-US" sz="2200" b="1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180</a:t>
            </a:r>
            <a:r>
              <a:rPr lang="en-US" altLang="zh-CN" sz="2200" b="1" dirty="0">
                <a:solidFill>
                  <a:srgbClr val="FF0000"/>
                </a:solidFill>
              </a:rPr>
              <a:t>°.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</a:rPr>
              <a:t>又∵ </a:t>
            </a:r>
            <a:r>
              <a:rPr lang="en-US" altLang="zh-CN" sz="2200" b="1" i="1" dirty="0">
                <a:solidFill>
                  <a:srgbClr val="FF0000"/>
                </a:solidFill>
              </a:rPr>
              <a:t>BH</a:t>
            </a:r>
            <a:r>
              <a:rPr lang="zh-CN" altLang="en-US" sz="2200" b="1" i="1" dirty="0">
                <a:solidFill>
                  <a:srgbClr val="FF0000"/>
                </a:solidFill>
              </a:rPr>
              <a:t> </a:t>
            </a:r>
            <a:r>
              <a:rPr lang="zh-CN" altLang="en-US" sz="2200" b="1" dirty="0">
                <a:solidFill>
                  <a:srgbClr val="FF0000"/>
                </a:solidFill>
              </a:rPr>
              <a:t>平分</a:t>
            </a:r>
            <a:r>
              <a:rPr lang="zh-CN" altLang="en-US" sz="2200" b="1">
                <a:solidFill>
                  <a:srgbClr val="FF0000"/>
                </a:solidFill>
              </a:rPr>
              <a:t>∠</a:t>
            </a:r>
            <a:r>
              <a:rPr lang="en-US" altLang="zh-CN" sz="2200" b="1" i="1">
                <a:solidFill>
                  <a:srgbClr val="FF0000"/>
                </a:solidFill>
              </a:rPr>
              <a:t>ABC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r>
              <a:rPr lang="en-US" altLang="zh-CN" sz="2200" b="1" i="1">
                <a:solidFill>
                  <a:srgbClr val="FF0000"/>
                </a:solidFill>
              </a:rPr>
              <a:t>CH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zh-CN" altLang="en-US" sz="2200" b="1" dirty="0">
                <a:solidFill>
                  <a:srgbClr val="FF0000"/>
                </a:solidFill>
              </a:rPr>
              <a:t>平分</a:t>
            </a:r>
            <a:r>
              <a:rPr lang="zh-CN" altLang="en-US" sz="2200" b="1">
                <a:solidFill>
                  <a:srgbClr val="FF0000"/>
                </a:solidFill>
              </a:rPr>
              <a:t>∠</a:t>
            </a:r>
            <a:r>
              <a:rPr lang="en-US" altLang="zh-CN" sz="2200" b="1" i="1">
                <a:solidFill>
                  <a:srgbClr val="FF0000"/>
                </a:solidFill>
              </a:rPr>
              <a:t>BCD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endParaRPr lang="zh-CN" altLang="en-US" sz="2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</a:rPr>
              <a:t>∴∠</a:t>
            </a:r>
            <a:r>
              <a:rPr lang="en-US" altLang="zh-CN" sz="2200" b="1" i="1" dirty="0">
                <a:solidFill>
                  <a:srgbClr val="FF0000"/>
                </a:solidFill>
              </a:rPr>
              <a:t>HBC</a:t>
            </a:r>
            <a:r>
              <a:rPr lang="zh-CN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   </a:t>
            </a:r>
            <a:r>
              <a:rPr lang="zh-CN" altLang="en-US" sz="2200" b="1">
                <a:solidFill>
                  <a:srgbClr val="FF0000"/>
                </a:solidFill>
              </a:rPr>
              <a:t>∠</a:t>
            </a:r>
            <a:r>
              <a:rPr lang="en-US" altLang="zh-CN" sz="2200" b="1" i="1">
                <a:solidFill>
                  <a:srgbClr val="FF0000"/>
                </a:solidFill>
              </a:rPr>
              <a:t>ABC</a:t>
            </a:r>
            <a:r>
              <a:rPr lang="en-US" altLang="en-US" sz="2200" b="1">
                <a:solidFill>
                  <a:srgbClr val="FF0000"/>
                </a:solidFill>
              </a:rPr>
              <a:t>，∠</a:t>
            </a:r>
            <a:r>
              <a:rPr lang="en-US" altLang="zh-CN" sz="2200" b="1" i="1" dirty="0">
                <a:solidFill>
                  <a:srgbClr val="FF0000"/>
                </a:solidFill>
              </a:rPr>
              <a:t>HCB</a:t>
            </a:r>
            <a:r>
              <a:rPr lang="zh-CN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  </a:t>
            </a:r>
            <a:r>
              <a:rPr lang="zh-CN" altLang="en-US" sz="2200" b="1">
                <a:solidFill>
                  <a:srgbClr val="FF0000"/>
                </a:solidFill>
              </a:rPr>
              <a:t>∠</a:t>
            </a:r>
            <a:r>
              <a:rPr lang="en-US" altLang="zh-CN" sz="2200" b="1" i="1">
                <a:solidFill>
                  <a:srgbClr val="FF0000"/>
                </a:solidFill>
              </a:rPr>
              <a:t>BCD</a:t>
            </a:r>
            <a:r>
              <a:rPr lang="zh-CN" altLang="en-US" sz="2200" b="1">
                <a:solidFill>
                  <a:srgbClr val="FF0000"/>
                </a:solidFill>
              </a:rPr>
              <a:t>，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200" b="1">
                <a:solidFill>
                  <a:srgbClr val="FF0000"/>
                </a:solidFill>
              </a:rPr>
              <a:t>∴∠</a:t>
            </a:r>
            <a:r>
              <a:rPr lang="en-US" altLang="zh-CN" sz="2200" b="1" i="1">
                <a:solidFill>
                  <a:srgbClr val="FF0000"/>
                </a:solidFill>
              </a:rPr>
              <a:t>HBC </a:t>
            </a:r>
            <a:r>
              <a:rPr lang="en-US" altLang="zh-CN" sz="2200" b="1">
                <a:solidFill>
                  <a:srgbClr val="FF0000"/>
                </a:solidFill>
              </a:rPr>
              <a:t>+</a:t>
            </a:r>
            <a:r>
              <a:rPr lang="zh-CN" altLang="en-US" sz="2200" b="1">
                <a:solidFill>
                  <a:srgbClr val="FF0000"/>
                </a:solidFill>
              </a:rPr>
              <a:t>∠</a:t>
            </a:r>
            <a:r>
              <a:rPr lang="en-US" altLang="zh-CN" sz="2200" b="1" i="1" dirty="0">
                <a:solidFill>
                  <a:srgbClr val="FF0000"/>
                </a:solidFill>
              </a:rPr>
              <a:t>HCB</a:t>
            </a:r>
            <a:r>
              <a:rPr lang="zh-CN" altLang="en-US" sz="2200" b="1" dirty="0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  </a:t>
            </a:r>
            <a:r>
              <a:rPr lang="zh-CN" altLang="en-US" sz="2200" b="1">
                <a:solidFill>
                  <a:srgbClr val="FF0000"/>
                </a:solidFill>
              </a:rPr>
              <a:t>∠</a:t>
            </a:r>
            <a:r>
              <a:rPr lang="en-US" altLang="zh-CN" sz="2200" b="1" i="1">
                <a:solidFill>
                  <a:srgbClr val="FF0000"/>
                </a:solidFill>
              </a:rPr>
              <a:t>ABC </a:t>
            </a:r>
            <a:r>
              <a:rPr lang="en-US" altLang="zh-CN" sz="2200" b="1">
                <a:solidFill>
                  <a:srgbClr val="FF0000"/>
                </a:solidFill>
              </a:rPr>
              <a:t>+   </a:t>
            </a:r>
            <a:r>
              <a:rPr lang="zh-CN" altLang="en-US" sz="2200" b="1">
                <a:solidFill>
                  <a:srgbClr val="FF0000"/>
                </a:solidFill>
              </a:rPr>
              <a:t>∠</a:t>
            </a:r>
            <a:r>
              <a:rPr lang="en-US" altLang="zh-CN" sz="2200" b="1" i="1" dirty="0">
                <a:solidFill>
                  <a:srgbClr val="FF0000"/>
                </a:solidFill>
              </a:rPr>
              <a:t>BCD</a:t>
            </a:r>
            <a:r>
              <a:rPr lang="zh-CN" altLang="en-US" sz="2200" b="1" dirty="0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   ×180°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 dirty="0">
                <a:solidFill>
                  <a:srgbClr val="FF0000"/>
                </a:solidFill>
              </a:rPr>
              <a:t>90°.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</a:rPr>
              <a:t>∴∠</a:t>
            </a:r>
            <a:r>
              <a:rPr lang="en-US" altLang="zh-CN" sz="2200" b="1" i="1">
                <a:solidFill>
                  <a:srgbClr val="FF0000"/>
                </a:solidFill>
              </a:rPr>
              <a:t>BHC</a:t>
            </a:r>
            <a:r>
              <a:rPr lang="zh-CN" altLang="en-US" sz="2200" b="1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90</a:t>
            </a:r>
            <a:r>
              <a:rPr lang="en-US" altLang="zh-CN" sz="2200" b="1" dirty="0">
                <a:solidFill>
                  <a:srgbClr val="FF0000"/>
                </a:solidFill>
              </a:rPr>
              <a:t>°. </a:t>
            </a:r>
            <a:r>
              <a:rPr lang="zh-CN" altLang="en-US" sz="2200" b="1">
                <a:solidFill>
                  <a:srgbClr val="FF0000"/>
                </a:solidFill>
              </a:rPr>
              <a:t>同理可得：</a:t>
            </a:r>
            <a:r>
              <a:rPr lang="en-US" altLang="zh-CN" sz="2200" b="1">
                <a:solidFill>
                  <a:srgbClr val="FF0000"/>
                </a:solidFill>
              </a:rPr>
              <a:t>∠</a:t>
            </a:r>
            <a:r>
              <a:rPr lang="en-US" altLang="zh-CN" sz="2200" b="1" i="1">
                <a:solidFill>
                  <a:srgbClr val="FF0000"/>
                </a:solidFill>
              </a:rPr>
              <a:t>HEF</a:t>
            </a:r>
            <a:r>
              <a:rPr lang="zh-CN" altLang="en-US" sz="2200" b="1">
                <a:solidFill>
                  <a:srgbClr val="FF0000"/>
                </a:solidFill>
              </a:rPr>
              <a:t> 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zh-CN" altLang="en-US" sz="2200" b="1">
                <a:solidFill>
                  <a:srgbClr val="FF0000"/>
                </a:solidFill>
              </a:rPr>
              <a:t>∠</a:t>
            </a:r>
            <a:r>
              <a:rPr lang="en-US" altLang="zh-CN" sz="2200" b="1" i="1">
                <a:solidFill>
                  <a:srgbClr val="FF0000"/>
                </a:solidFill>
              </a:rPr>
              <a:t>EFG</a:t>
            </a:r>
            <a:r>
              <a:rPr lang="zh-CN" altLang="en-US" sz="2200" b="1" i="1">
                <a:solidFill>
                  <a:srgbClr val="FF0000"/>
                </a:solidFill>
              </a:rPr>
              <a:t> 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= 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 dirty="0">
                <a:solidFill>
                  <a:srgbClr val="FF0000"/>
                </a:solidFill>
              </a:rPr>
              <a:t>90°.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</a:rPr>
              <a:t>∴四边形 </a:t>
            </a:r>
            <a:r>
              <a:rPr lang="en-US" altLang="zh-CN" sz="2200" b="1" i="1" dirty="0">
                <a:solidFill>
                  <a:srgbClr val="FF0000"/>
                </a:solidFill>
              </a:rPr>
              <a:t>EFGH</a:t>
            </a:r>
            <a:r>
              <a:rPr lang="zh-CN" altLang="en-US" sz="2200" b="1" dirty="0">
                <a:solidFill>
                  <a:srgbClr val="FF0000"/>
                </a:solidFill>
              </a:rPr>
              <a:t> 是矩形</a:t>
            </a:r>
            <a:r>
              <a:rPr lang="en-US" altLang="zh-CN" sz="2200" b="1" dirty="0">
                <a:solidFill>
                  <a:srgbClr val="FF0000"/>
                </a:solidFill>
              </a:rPr>
              <a:t>.</a:t>
            </a:r>
            <a:endParaRPr lang="zh-CN" altLang="en-US" sz="2200" b="1" dirty="0">
              <a:solidFill>
                <a:srgbClr val="FF0000"/>
              </a:solidFill>
            </a:endParaRPr>
          </a:p>
        </p:txBody>
      </p:sp>
      <p:pic>
        <p:nvPicPr>
          <p:cNvPr id="2355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7704" y="1411323"/>
            <a:ext cx="2900760" cy="180849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5445" y="253631"/>
            <a:ext cx="1838323" cy="462207"/>
          </a:xfrm>
          <a:prstGeom prst="rect">
            <a:avLst/>
          </a:prstGeom>
        </p:spPr>
      </p:pic>
      <p:sp>
        <p:nvSpPr>
          <p:cNvPr id="3" name="文本框 9"/>
          <p:cNvSpPr txBox="1"/>
          <p:nvPr/>
        </p:nvSpPr>
        <p:spPr>
          <a:xfrm flipH="1">
            <a:off x="4427984" y="411510"/>
            <a:ext cx="316835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P31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60" y="710393"/>
            <a:ext cx="7632848" cy="9252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5.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如图，在</a:t>
            </a:r>
            <a:r>
              <a:rPr lang="zh-CN" altLang="en-US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□ 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中，各内角的平分线分别相交于点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endParaRPr lang="en-US" altLang="zh-CN" sz="22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G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H</a:t>
            </a: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求证：四边形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EFGH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是矩形</a:t>
            </a: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2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160405" y="2787775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3" imgW="187960" imgH="591820" progId="Equation.DSMT4">
                  <p:embed/>
                </p:oleObj>
              </mc:Choice>
              <mc:Fallback>
                <p:oleObj name="Equation" r:id="rId3" imgW="187960" imgH="59182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60405" y="2787775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601973" y="2787774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5" imgW="187960" imgH="591820" progId="Equation.DSMT4">
                  <p:embed/>
                </p:oleObj>
              </mc:Choice>
              <mc:Fallback>
                <p:oleObj name="Equation" r:id="rId5" imgW="187960" imgH="59182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01973" y="2787774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275856" y="3392785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6" imgW="187960" imgH="591820" progId="Equation.DSMT4">
                  <p:embed/>
                </p:oleObj>
              </mc:Choice>
              <mc:Fallback>
                <p:oleObj name="Equation" r:id="rId6" imgW="187960" imgH="59182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5856" y="3392785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551117" y="3387170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Equation" r:id="rId7" imgW="187960" imgH="591820" progId="Equation.DSMT4">
                  <p:embed/>
                </p:oleObj>
              </mc:Choice>
              <mc:Fallback>
                <p:oleObj name="Equation" r:id="rId7" imgW="187960" imgH="59182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51117" y="3387170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916910" y="3387170"/>
          <a:ext cx="190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Equation" r:id="rId8" imgW="187960" imgH="591820" progId="Equation.DSMT4">
                  <p:embed/>
                </p:oleObj>
              </mc:Choice>
              <mc:Fallback>
                <p:oleObj name="Equation" r:id="rId8" imgW="187960" imgH="59182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16910" y="3387170"/>
                        <a:ext cx="1905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"/>
          <p:cNvSpPr txBox="1"/>
          <p:nvPr/>
        </p:nvSpPr>
        <p:spPr>
          <a:xfrm>
            <a:off x="323528" y="363375"/>
            <a:ext cx="7128792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6.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在矩形</a:t>
            </a:r>
            <a:r>
              <a:rPr lang="zh-CN" altLang="en-US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 3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cm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 </a:t>
            </a:r>
            <a:r>
              <a:rPr lang="en-US" altLang="zh-CN" sz="24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AD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 4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cm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，过对角线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的中点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O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作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的垂线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EF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，分别交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于点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 如图所示，求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的长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3277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192" y="1853222"/>
            <a:ext cx="2101850" cy="17256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" name="直接连接符 8"/>
          <p:cNvCxnSpPr/>
          <p:nvPr/>
        </p:nvCxnSpPr>
        <p:spPr>
          <a:xfrm flipV="1">
            <a:off x="6565304" y="2134209"/>
            <a:ext cx="330200" cy="1177925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9"/>
          <p:cNvSpPr txBox="1"/>
          <p:nvPr/>
        </p:nvSpPr>
        <p:spPr>
          <a:xfrm flipH="1">
            <a:off x="5624263" y="1343685"/>
            <a:ext cx="316835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P32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104" y="1779662"/>
            <a:ext cx="7315239" cy="24967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解：如</a:t>
            </a:r>
            <a:r>
              <a:rPr lang="zh-CN" altLang="en-US" sz="2400" b="1" dirty="0">
                <a:solidFill>
                  <a:srgbClr val="FF0000"/>
                </a:solidFill>
              </a:rPr>
              <a:t>右图所示，连接 </a:t>
            </a:r>
            <a:r>
              <a:rPr lang="en-US" altLang="zh-CN" sz="2400" b="1" i="1" dirty="0">
                <a:solidFill>
                  <a:srgbClr val="FF0000"/>
                </a:solidFill>
              </a:rPr>
              <a:t>BE</a:t>
            </a:r>
            <a:r>
              <a:rPr lang="en-US" altLang="zh-CN" sz="2400" b="1" dirty="0">
                <a:solidFill>
                  <a:srgbClr val="FF0000"/>
                </a:solidFill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</a:rPr>
              <a:t>AD</a:t>
            </a:r>
            <a:r>
              <a:rPr lang="zh-CN" altLang="en-US" sz="2400" b="1" i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4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cm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设</a:t>
            </a:r>
            <a:r>
              <a:rPr lang="en-US" altLang="zh-CN" sz="2400" b="1" i="1">
                <a:solidFill>
                  <a:srgbClr val="FF0000"/>
                </a:solidFill>
              </a:rPr>
              <a:t>AE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x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cm</a:t>
            </a:r>
            <a:r>
              <a:rPr lang="zh-CN" altLang="en-US" sz="2400" b="1">
                <a:solidFill>
                  <a:srgbClr val="FF0000"/>
                </a:solidFill>
              </a:rPr>
              <a:t>，则</a:t>
            </a:r>
            <a:r>
              <a:rPr lang="en-US" altLang="zh-CN" sz="2400" b="1" i="1">
                <a:solidFill>
                  <a:srgbClr val="FF0000"/>
                </a:solidFill>
              </a:rPr>
              <a:t>DE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(4 – </a:t>
            </a:r>
            <a:r>
              <a:rPr lang="en-US" altLang="zh-CN" sz="2400" b="1" i="1">
                <a:solidFill>
                  <a:srgbClr val="FF0000"/>
                </a:solidFill>
              </a:rPr>
              <a:t>x</a:t>
            </a:r>
            <a:r>
              <a:rPr lang="en-US" altLang="zh-CN" sz="2400" b="1">
                <a:solidFill>
                  <a:srgbClr val="FF0000"/>
                </a:solidFill>
              </a:rPr>
              <a:t>) cm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</a:t>
            </a:r>
            <a:r>
              <a:rPr lang="en-US" altLang="zh-CN" sz="2400" b="1" i="1" dirty="0">
                <a:solidFill>
                  <a:srgbClr val="FF0000"/>
                </a:solidFill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</a:rPr>
              <a:t> 是 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的垂直平分线，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</a:rPr>
              <a:t>BE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DE</a:t>
            </a:r>
            <a:r>
              <a:rPr lang="zh-CN" altLang="en-US" sz="2400" b="1" i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(4 – </a:t>
            </a:r>
            <a:r>
              <a:rPr lang="en-US" altLang="zh-CN" sz="2400" b="1" i="1">
                <a:solidFill>
                  <a:srgbClr val="FF0000"/>
                </a:solidFill>
              </a:rPr>
              <a:t>x</a:t>
            </a:r>
            <a:r>
              <a:rPr lang="en-US" altLang="zh-CN" sz="2400" b="1">
                <a:solidFill>
                  <a:srgbClr val="FF0000"/>
                </a:solidFill>
              </a:rPr>
              <a:t>) cm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在矩形</a:t>
            </a:r>
            <a:r>
              <a:rPr lang="en-US" altLang="zh-CN" sz="2400" b="1" i="1">
                <a:solidFill>
                  <a:srgbClr val="FF0000"/>
                </a:solidFill>
              </a:rPr>
              <a:t>ABCD</a:t>
            </a:r>
            <a:r>
              <a:rPr lang="zh-CN" altLang="en-US" sz="2400" b="1">
                <a:solidFill>
                  <a:srgbClr val="FF0000"/>
                </a:solidFill>
              </a:rPr>
              <a:t>中</a:t>
            </a:r>
            <a:r>
              <a:rPr lang="en-US" altLang="en-US" sz="2400" b="1">
                <a:solidFill>
                  <a:srgbClr val="FF0000"/>
                </a:solidFill>
              </a:rPr>
              <a:t>，∠</a:t>
            </a:r>
            <a:r>
              <a:rPr lang="en-US" altLang="zh-CN" sz="2400" b="1" i="1">
                <a:solidFill>
                  <a:srgbClr val="FF0000"/>
                </a:solidFill>
              </a:rPr>
              <a:t>A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= 90°</a:t>
            </a:r>
            <a:r>
              <a:rPr lang="en-US" altLang="en-US" sz="2400" b="1">
                <a:solidFill>
                  <a:srgbClr val="FF0000"/>
                </a:solidFill>
              </a:rPr>
              <a:t>，</a:t>
            </a:r>
            <a:endParaRPr lang="en-US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</a:rPr>
              <a:t>ABE</a:t>
            </a:r>
            <a:r>
              <a:rPr lang="zh-CN" altLang="en-US" sz="2400" b="1">
                <a:solidFill>
                  <a:srgbClr val="FF0000"/>
                </a:solidFill>
              </a:rPr>
              <a:t> 中</a:t>
            </a:r>
            <a:r>
              <a:rPr lang="en-US" altLang="en-US" sz="2400" b="1">
                <a:solidFill>
                  <a:srgbClr val="FF0000"/>
                </a:solidFill>
              </a:rPr>
              <a:t>，</a:t>
            </a:r>
            <a:r>
              <a:rPr lang="zh-CN" altLang="en-US" sz="2400" b="1">
                <a:solidFill>
                  <a:srgbClr val="FF0000"/>
                </a:solidFill>
              </a:rPr>
              <a:t>由勾股定理，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得</a:t>
            </a:r>
            <a:r>
              <a:rPr lang="en-US" altLang="zh-CN" sz="2400" b="1" i="1">
                <a:solidFill>
                  <a:srgbClr val="FF0000"/>
                </a:solidFill>
              </a:rPr>
              <a:t>AE</a:t>
            </a:r>
            <a:r>
              <a:rPr lang="en-US" altLang="zh-CN" sz="2400" b="1" baseline="30000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+ </a:t>
            </a:r>
            <a:r>
              <a:rPr lang="en-US" altLang="zh-CN" sz="2400" b="1" i="1">
                <a:solidFill>
                  <a:srgbClr val="FF0000"/>
                </a:solidFill>
              </a:rPr>
              <a:t>AB</a:t>
            </a:r>
            <a:r>
              <a:rPr lang="en-US" altLang="zh-CN" sz="2400" b="1" baseline="30000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</a:rPr>
              <a:t>BE</a:t>
            </a:r>
            <a:r>
              <a:rPr lang="en-US" altLang="zh-CN" sz="2400" b="1" baseline="30000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 ，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8788" y="4246563"/>
          <a:ext cx="66548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Equation" r:id="rId2" imgW="104851200" imgH="9753600" progId="Equation.DSMT4">
                  <p:embed/>
                </p:oleObj>
              </mc:Choice>
              <mc:Fallback>
                <p:oleObj name="Equation" r:id="rId2" imgW="104851200" imgH="97536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8788" y="4246563"/>
                        <a:ext cx="6654800" cy="615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"/>
          <p:cNvSpPr txBox="1"/>
          <p:nvPr/>
        </p:nvSpPr>
        <p:spPr>
          <a:xfrm>
            <a:off x="251520" y="257675"/>
            <a:ext cx="8280920" cy="16785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7. 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E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F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分别是矩形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的边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CD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上的点，连</a:t>
            </a:r>
            <a:endParaRPr lang="en-US" altLang="zh-CN" sz="22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接</a:t>
            </a:r>
            <a:r>
              <a:rPr lang="en-US" altLang="zh-CN" sz="22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</a:t>
            </a:r>
            <a:r>
              <a:rPr lang="zh-CN" altLang="en-US" sz="22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BF</a:t>
            </a:r>
            <a:r>
              <a:rPr lang="en-US" altLang="zh-CN" sz="22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2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请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从条件①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</a:t>
            </a: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BC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，②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BE</a:t>
            </a: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CF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③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AE</a:t>
            </a: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=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BF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，</a:t>
            </a:r>
            <a:endParaRPr lang="en-US" altLang="zh-CN" sz="2200" b="1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④</a:t>
            </a:r>
            <a:r>
              <a:rPr lang="zh-CN" altLang="en-US" sz="22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∠</a:t>
            </a:r>
            <a:r>
              <a:rPr lang="en-US" altLang="zh-CN" sz="2200" b="1" i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AEB =</a:t>
            </a:r>
            <a:r>
              <a:rPr lang="zh-CN" altLang="en-US" sz="22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 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∠</a:t>
            </a:r>
            <a:r>
              <a:rPr lang="en-US" altLang="zh-CN" sz="22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BFC</a:t>
            </a:r>
            <a:r>
              <a:rPr lang="zh-CN" altLang="en-US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中，选择两个作为已知条件，一个作为结论，组成一个真命题，并证明这个命题（只需写出一种情况）</a:t>
            </a:r>
            <a:r>
              <a:rPr lang="en-US" altLang="zh-CN" sz="22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</a:t>
            </a:r>
            <a:endParaRPr lang="zh-CN" altLang="en-US" sz="22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5766614" y="1807000"/>
            <a:ext cx="316835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P32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1906797"/>
            <a:ext cx="6437582" cy="3066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 b="1">
                <a:solidFill>
                  <a:srgbClr val="0000FF"/>
                </a:solidFill>
              </a:rPr>
              <a:t>（答案不唯一，如：）</a:t>
            </a:r>
            <a:endParaRPr lang="en-US" altLang="zh-CN" sz="2200" b="1">
              <a:solidFill>
                <a:srgbClr val="0000FF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200" b="1">
                <a:solidFill>
                  <a:srgbClr val="FF0000"/>
                </a:solidFill>
              </a:rPr>
              <a:t>解：①</a:t>
            </a:r>
            <a:r>
              <a:rPr lang="zh-CN" altLang="en-US" sz="2200" b="1" dirty="0">
                <a:solidFill>
                  <a:srgbClr val="FF0000"/>
                </a:solidFill>
              </a:rPr>
              <a:t>②作为已知条件，③作为结论，证明如下：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∵四边形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为矩形，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200" b="1" dirty="0">
                <a:solidFill>
                  <a:srgbClr val="FF0000"/>
                </a:solidFill>
              </a:rPr>
              <a:t>∴∠</a:t>
            </a:r>
            <a:r>
              <a:rPr lang="en-US" altLang="zh-CN" sz="2200" b="1" i="1" dirty="0">
                <a:solidFill>
                  <a:srgbClr val="FF0000"/>
                </a:solidFill>
              </a:rPr>
              <a:t>ABE</a:t>
            </a:r>
            <a:r>
              <a:rPr lang="en-US" altLang="zh-CN" sz="2200" b="1" dirty="0">
                <a:solidFill>
                  <a:srgbClr val="FF0000"/>
                </a:solidFill>
              </a:rPr>
              <a:t>=</a:t>
            </a:r>
            <a:r>
              <a:rPr lang="zh-CN" altLang="en-US" sz="2200" b="1" dirty="0">
                <a:solidFill>
                  <a:srgbClr val="FF0000"/>
                </a:solidFill>
              </a:rPr>
              <a:t>∠</a:t>
            </a:r>
            <a:r>
              <a:rPr lang="en-US" altLang="zh-CN" sz="2200" b="1" i="1" dirty="0">
                <a:solidFill>
                  <a:srgbClr val="FF0000"/>
                </a:solidFill>
              </a:rPr>
              <a:t>C</a:t>
            </a:r>
            <a:r>
              <a:rPr lang="en-US" altLang="zh-CN" sz="2200" b="1" dirty="0">
                <a:solidFill>
                  <a:srgbClr val="FF0000"/>
                </a:solidFill>
              </a:rPr>
              <a:t>=90°.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又∵</a:t>
            </a:r>
            <a:r>
              <a:rPr lang="en-US" altLang="zh-CN" sz="2200" b="1" i="1" dirty="0">
                <a:solidFill>
                  <a:srgbClr val="000000"/>
                </a:solidFill>
                <a:ea typeface="黑体" panose="02010609060101010101" charset="-122"/>
              </a:rPr>
              <a:t> </a:t>
            </a:r>
            <a:r>
              <a:rPr lang="en-US" altLang="zh-CN" sz="2200" b="1" i="1" dirty="0">
                <a:solidFill>
                  <a:srgbClr val="FF0000"/>
                </a:solidFill>
              </a:rPr>
              <a:t>AB=BC</a:t>
            </a:r>
            <a:r>
              <a:rPr lang="zh-CN" altLang="en-US" sz="2200" b="1" dirty="0">
                <a:solidFill>
                  <a:srgbClr val="FF0000"/>
                </a:solidFill>
              </a:rPr>
              <a:t>，</a:t>
            </a:r>
            <a:r>
              <a:rPr lang="en-US" altLang="zh-CN" sz="2200" b="1" i="1" dirty="0">
                <a:solidFill>
                  <a:srgbClr val="FF0000"/>
                </a:solidFill>
              </a:rPr>
              <a:t>BE=CF</a:t>
            </a:r>
            <a:r>
              <a:rPr lang="zh-CN" altLang="en-US" sz="2200" b="1" dirty="0">
                <a:solidFill>
                  <a:srgbClr val="FF0000"/>
                </a:solidFill>
              </a:rPr>
              <a:t>，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200" b="1" dirty="0">
                <a:solidFill>
                  <a:srgbClr val="FF0000"/>
                </a:solidFill>
              </a:rPr>
              <a:t>在△</a:t>
            </a:r>
            <a:r>
              <a:rPr lang="en-US" altLang="zh-CN" sz="2200" b="1" i="1" dirty="0">
                <a:solidFill>
                  <a:srgbClr val="FF0000"/>
                </a:solidFill>
              </a:rPr>
              <a:t>ABE</a:t>
            </a:r>
            <a:r>
              <a:rPr lang="zh-CN" altLang="en-US" sz="2200" b="1" dirty="0">
                <a:solidFill>
                  <a:srgbClr val="FF0000"/>
                </a:solidFill>
              </a:rPr>
              <a:t>与△</a:t>
            </a:r>
            <a:r>
              <a:rPr lang="en-US" altLang="zh-CN" sz="2200" b="1" i="1" dirty="0">
                <a:solidFill>
                  <a:srgbClr val="FF0000"/>
                </a:solidFill>
              </a:rPr>
              <a:t>BCF</a:t>
            </a:r>
            <a:r>
              <a:rPr lang="zh-CN" altLang="en-US" sz="2200" b="1" dirty="0">
                <a:solidFill>
                  <a:srgbClr val="FF0000"/>
                </a:solidFill>
              </a:rPr>
              <a:t>中，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en-US" altLang="zh-CN" sz="2200" b="1" i="1" dirty="0">
                <a:solidFill>
                  <a:srgbClr val="FF0000"/>
                </a:solidFill>
              </a:rPr>
              <a:t>AB=BC</a:t>
            </a:r>
            <a:r>
              <a:rPr lang="zh-CN" altLang="en-US" sz="2200" b="1" dirty="0">
                <a:solidFill>
                  <a:srgbClr val="FF0000"/>
                </a:solidFill>
              </a:rPr>
              <a:t>，∠</a:t>
            </a:r>
            <a:r>
              <a:rPr lang="en-US" altLang="zh-CN" sz="2200" b="1" i="1" dirty="0">
                <a:solidFill>
                  <a:srgbClr val="FF0000"/>
                </a:solidFill>
              </a:rPr>
              <a:t>ABE</a:t>
            </a:r>
            <a:r>
              <a:rPr lang="en-US" altLang="zh-CN" sz="2200" b="1" dirty="0">
                <a:solidFill>
                  <a:srgbClr val="FF0000"/>
                </a:solidFill>
              </a:rPr>
              <a:t>=</a:t>
            </a:r>
            <a:r>
              <a:rPr lang="zh-CN" altLang="en-US" sz="2200" b="1" dirty="0">
                <a:solidFill>
                  <a:srgbClr val="FF0000"/>
                </a:solidFill>
              </a:rPr>
              <a:t>∠</a:t>
            </a:r>
            <a:r>
              <a:rPr lang="en-US" altLang="zh-CN" sz="2200" b="1" i="1" dirty="0">
                <a:solidFill>
                  <a:srgbClr val="FF0000"/>
                </a:solidFill>
              </a:rPr>
              <a:t>C</a:t>
            </a:r>
            <a:r>
              <a:rPr lang="en-US" altLang="zh-CN" sz="2200" b="1" dirty="0">
                <a:solidFill>
                  <a:srgbClr val="FF0000"/>
                </a:solidFill>
              </a:rPr>
              <a:t>=90°</a:t>
            </a:r>
            <a:r>
              <a:rPr lang="zh-CN" altLang="en-US" sz="2200" b="1" dirty="0">
                <a:solidFill>
                  <a:srgbClr val="FF0000"/>
                </a:solidFill>
              </a:rPr>
              <a:t>，</a:t>
            </a:r>
            <a:r>
              <a:rPr lang="en-US" altLang="zh-CN" sz="2200" b="1" i="1" dirty="0">
                <a:solidFill>
                  <a:srgbClr val="FF0000"/>
                </a:solidFill>
              </a:rPr>
              <a:t>BE=CF</a:t>
            </a:r>
            <a:r>
              <a:rPr lang="zh-CN" altLang="en-US" sz="2200" b="1" dirty="0">
                <a:solidFill>
                  <a:srgbClr val="FF0000"/>
                </a:solidFill>
              </a:rPr>
              <a:t>，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200" b="1" dirty="0">
                <a:solidFill>
                  <a:srgbClr val="FF0000"/>
                </a:solidFill>
              </a:rPr>
              <a:t>∴ △</a:t>
            </a:r>
            <a:r>
              <a:rPr lang="en-US" altLang="zh-CN" sz="2200" b="1" i="1" dirty="0">
                <a:solidFill>
                  <a:srgbClr val="FF0000"/>
                </a:solidFill>
              </a:rPr>
              <a:t>ABE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sym typeface="+mn-ea"/>
              </a:rPr>
              <a:t>≌</a:t>
            </a:r>
            <a:r>
              <a:rPr lang="zh-CN" altLang="en-US" sz="2200" b="1" dirty="0">
                <a:solidFill>
                  <a:srgbClr val="FF0000"/>
                </a:solidFill>
              </a:rPr>
              <a:t>△</a:t>
            </a:r>
            <a:r>
              <a:rPr lang="en-US" altLang="zh-CN" sz="2200" b="1" i="1" dirty="0">
                <a:solidFill>
                  <a:srgbClr val="FF0000"/>
                </a:solidFill>
              </a:rPr>
              <a:t>BCF</a:t>
            </a:r>
            <a:r>
              <a:rPr lang="zh-CN" altLang="en-US" sz="2200" b="1" dirty="0">
                <a:solidFill>
                  <a:srgbClr val="FF0000"/>
                </a:solidFill>
              </a:rPr>
              <a:t>（边角边）</a:t>
            </a:r>
            <a:r>
              <a:rPr lang="en-US" altLang="zh-CN" sz="2200" b="1" dirty="0">
                <a:solidFill>
                  <a:srgbClr val="FF0000"/>
                </a:solidFill>
              </a:rPr>
              <a:t>.  </a:t>
            </a:r>
            <a:r>
              <a:rPr lang="zh-CN" altLang="en-US" sz="2200" b="1" dirty="0">
                <a:solidFill>
                  <a:srgbClr val="FF0000"/>
                </a:solidFill>
              </a:rPr>
              <a:t>∴</a:t>
            </a:r>
            <a:r>
              <a:rPr lang="en-US" altLang="zh-CN" sz="2200" b="1" i="1" dirty="0">
                <a:solidFill>
                  <a:srgbClr val="FF0000"/>
                </a:solidFill>
              </a:rPr>
              <a:t>AE</a:t>
            </a:r>
            <a:r>
              <a:rPr lang="en-US" altLang="zh-CN" sz="2200" b="1">
                <a:solidFill>
                  <a:srgbClr val="FF0000"/>
                </a:solidFill>
              </a:rPr>
              <a:t>=</a:t>
            </a:r>
            <a:r>
              <a:rPr lang="en-US" altLang="zh-CN" sz="2200" b="1" i="1">
                <a:solidFill>
                  <a:srgbClr val="FF0000"/>
                </a:solidFill>
              </a:rPr>
              <a:t>BF.</a:t>
            </a:r>
            <a:endParaRPr lang="en-US" altLang="zh-CN" sz="2200" b="1" i="1" dirty="0">
              <a:solidFill>
                <a:srgbClr val="FF0000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241457" y="2565098"/>
            <a:ext cx="2580422" cy="2347935"/>
            <a:chOff x="6096034" y="2303432"/>
            <a:chExt cx="2580422" cy="234793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434742" y="2489023"/>
              <a:ext cx="585530" cy="1810719"/>
            </a:xfrm>
            <a:prstGeom prst="line">
              <a:avLst/>
            </a:prstGeom>
            <a:ln w="19050">
              <a:solidFill>
                <a:srgbClr val="2B60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6434742" y="2499742"/>
              <a:ext cx="1800000" cy="1800000"/>
            </a:xfrm>
            <a:prstGeom prst="rect">
              <a:avLst/>
            </a:prstGeom>
            <a:noFill/>
            <a:ln w="19050">
              <a:solidFill>
                <a:srgbClr val="2B60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6430719" y="3709955"/>
              <a:ext cx="1795958" cy="582864"/>
            </a:xfrm>
            <a:prstGeom prst="line">
              <a:avLst/>
            </a:prstGeom>
            <a:ln w="19050">
              <a:solidFill>
                <a:srgbClr val="2B60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6096034" y="2303432"/>
              <a:ext cx="4477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2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A</a:t>
              </a:r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096034" y="4019029"/>
              <a:ext cx="4477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2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B</a:t>
              </a:r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228704" y="2309978"/>
              <a:ext cx="4477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2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D</a:t>
              </a:r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228704" y="4025575"/>
              <a:ext cx="4477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2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C</a:t>
              </a:r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75181" y="4220480"/>
              <a:ext cx="4477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2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E</a:t>
              </a:r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218596" y="3499806"/>
              <a:ext cx="4477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2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F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"/>
          <p:cNvSpPr txBox="1"/>
          <p:nvPr/>
        </p:nvSpPr>
        <p:spPr>
          <a:xfrm>
            <a:off x="611560" y="918344"/>
            <a:ext cx="7920880" cy="14811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8.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如图，一张四边形纸板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的两条对角线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互相垂直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. 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若要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从这张纸板中剪出一个矩形，并使它的四个顶点分别落在四边形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ABCD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charset="-122"/>
              </a:rPr>
              <a:t>的四条边上，可怎样剪（剪法不唯一）？</a:t>
            </a:r>
            <a:endParaRPr lang="zh-CN" altLang="en-US" sz="2400" b="1" baseline="30000" dirty="0">
              <a:solidFill>
                <a:srgbClr val="000000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 flipH="1">
            <a:off x="572296" y="550827"/>
            <a:ext cx="3168352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P32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 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5166" y="2703682"/>
            <a:ext cx="4055487" cy="12816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0000FF"/>
                </a:solidFill>
              </a:rPr>
              <a:t>答案不唯一，矩形的边所在的直线需有两条平行于</a:t>
            </a:r>
            <a:r>
              <a:rPr lang="en-US" altLang="zh-CN" sz="2400" b="1" i="1">
                <a:solidFill>
                  <a:srgbClr val="0000FF"/>
                </a:solidFill>
              </a:rPr>
              <a:t>AC</a:t>
            </a:r>
            <a:r>
              <a:rPr lang="zh-CN" altLang="en-US" sz="2400" b="1">
                <a:solidFill>
                  <a:srgbClr val="0000FF"/>
                </a:solidFill>
              </a:rPr>
              <a:t>，另外两条平行于</a:t>
            </a:r>
            <a:r>
              <a:rPr lang="en-US" altLang="zh-CN" sz="2400" b="1" i="1">
                <a:solidFill>
                  <a:srgbClr val="0000FF"/>
                </a:solidFill>
              </a:rPr>
              <a:t>BD</a:t>
            </a:r>
            <a:r>
              <a:rPr lang="en-US" altLang="zh-CN" sz="2400" b="1">
                <a:solidFill>
                  <a:srgbClr val="0000FF"/>
                </a:solidFill>
              </a:rPr>
              <a:t>.</a:t>
            </a:r>
            <a:endParaRPr lang="en-US" altLang="zh-CN" sz="2400" b="1" dirty="0">
              <a:solidFill>
                <a:srgbClr val="0000FF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364088" y="2439634"/>
            <a:ext cx="2699071" cy="1995705"/>
            <a:chOff x="6156176" y="2355726"/>
            <a:chExt cx="2699071" cy="1995705"/>
          </a:xfrm>
        </p:grpSpPr>
        <p:grpSp>
          <p:nvGrpSpPr>
            <p:cNvPr id="22" name="组合 21"/>
            <p:cNvGrpSpPr/>
            <p:nvPr/>
          </p:nvGrpSpPr>
          <p:grpSpPr>
            <a:xfrm>
              <a:off x="6156176" y="2355726"/>
              <a:ext cx="2699071" cy="1995705"/>
              <a:chOff x="6012160" y="2303432"/>
              <a:chExt cx="2699071" cy="1995705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6156176" y="2303432"/>
                <a:ext cx="447752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2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  <a:cs typeface="+mn-cs"/>
                  </a:rPr>
                  <a:t>D</a:t>
                </a:r>
                <a:endParaRPr lang="zh-CN" altLang="en-US" dirty="0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012160" y="3868250"/>
                <a:ext cx="338447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2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  <a:cs typeface="+mn-cs"/>
                  </a:rPr>
                  <a:t>A</a:t>
                </a:r>
                <a:endParaRPr lang="zh-CN" altLang="en-US" dirty="0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740352" y="2309978"/>
                <a:ext cx="447752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2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  <a:cs typeface="+mn-cs"/>
                  </a:rPr>
                  <a:t>C</a:t>
                </a:r>
                <a:endParaRPr lang="zh-CN" altLang="en-US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263479" y="3816761"/>
                <a:ext cx="447752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2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  <a:cs typeface="+mn-cs"/>
                  </a:rPr>
                  <a:t>B</a:t>
                </a:r>
                <a:endParaRPr lang="zh-CN" altLang="en-US" dirty="0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989470" y="3136477"/>
                <a:ext cx="334919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2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  <a:cs typeface="+mn-cs"/>
                  </a:rPr>
                  <a:t>O</a:t>
                </a:r>
                <a:endParaRPr lang="zh-CN" altLang="en-US" dirty="0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482549" y="2624735"/>
              <a:ext cx="1957919" cy="1511253"/>
              <a:chOff x="3030864" y="2644673"/>
              <a:chExt cx="1957919" cy="1511253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3203848" y="2646811"/>
                <a:ext cx="1224136" cy="0"/>
              </a:xfrm>
              <a:prstGeom prst="line">
                <a:avLst/>
              </a:prstGeom>
              <a:ln w="19050">
                <a:solidFill>
                  <a:srgbClr val="2B60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030864" y="4155926"/>
                <a:ext cx="1957919" cy="0"/>
              </a:xfrm>
              <a:prstGeom prst="line">
                <a:avLst/>
              </a:prstGeom>
              <a:ln w="19050">
                <a:solidFill>
                  <a:srgbClr val="2B60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3039410" y="2644674"/>
                <a:ext cx="175492" cy="1511251"/>
              </a:xfrm>
              <a:prstGeom prst="line">
                <a:avLst/>
              </a:prstGeom>
              <a:ln w="19050">
                <a:solidFill>
                  <a:srgbClr val="2B60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4439038" y="2644673"/>
                <a:ext cx="549745" cy="1511252"/>
              </a:xfrm>
              <a:prstGeom prst="line">
                <a:avLst/>
              </a:prstGeom>
              <a:ln w="19050">
                <a:solidFill>
                  <a:srgbClr val="2B60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3214902" y="2648949"/>
                <a:ext cx="1750613" cy="1506977"/>
              </a:xfrm>
              <a:prstGeom prst="line">
                <a:avLst/>
              </a:prstGeom>
              <a:ln w="19050">
                <a:solidFill>
                  <a:srgbClr val="2B60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3040394" y="2644674"/>
                <a:ext cx="1403634" cy="1511251"/>
              </a:xfrm>
              <a:prstGeom prst="line">
                <a:avLst/>
              </a:prstGeom>
              <a:ln w="19050">
                <a:solidFill>
                  <a:srgbClr val="2B60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1" name="直接连接符 40"/>
          <p:cNvCxnSpPr/>
          <p:nvPr/>
        </p:nvCxnSpPr>
        <p:spPr>
          <a:xfrm>
            <a:off x="5386756" y="3140018"/>
            <a:ext cx="1812128" cy="1584176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355308" y="3053195"/>
            <a:ext cx="1269804" cy="1512168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5471203" y="2404189"/>
            <a:ext cx="1269804" cy="1512168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16200000" flipH="1">
            <a:off x="6319882" y="2324998"/>
            <a:ext cx="1269804" cy="1512168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2014</Words>
  <Application>WPS 演示</Application>
  <PresentationFormat>全屏显示(16:9)</PresentationFormat>
  <Paragraphs>118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9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783</cp:revision>
  <dcterms:created xsi:type="dcterms:W3CDTF">2015-08-27T07:30:00Z</dcterms:created>
  <dcterms:modified xsi:type="dcterms:W3CDTF">2026-01-05T08:56:09Z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59AA9437CCC54FF7AA3DD941CF76AEE3</vt:lpwstr>
  </property>
</Properties>
</file>