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32"/>
  </p:notesMasterIdLst>
  <p:sldIdLst>
    <p:sldId id="392" r:id="rId4"/>
    <p:sldId id="514" r:id="rId5"/>
    <p:sldId id="500" r:id="rId6"/>
    <p:sldId id="501" r:id="rId7"/>
    <p:sldId id="502" r:id="rId8"/>
    <p:sldId id="503" r:id="rId9"/>
    <p:sldId id="504" r:id="rId10"/>
    <p:sldId id="505" r:id="rId11"/>
    <p:sldId id="531" r:id="rId12"/>
    <p:sldId id="507" r:id="rId13"/>
    <p:sldId id="508" r:id="rId14"/>
    <p:sldId id="509" r:id="rId15"/>
    <p:sldId id="510" r:id="rId16"/>
    <p:sldId id="515" r:id="rId17"/>
    <p:sldId id="516" r:id="rId18"/>
    <p:sldId id="517" r:id="rId19"/>
    <p:sldId id="518" r:id="rId20"/>
    <p:sldId id="532" r:id="rId21"/>
    <p:sldId id="495" r:id="rId22"/>
    <p:sldId id="496" r:id="rId23"/>
    <p:sldId id="497" r:id="rId24"/>
    <p:sldId id="524" r:id="rId25"/>
    <p:sldId id="525" r:id="rId26"/>
    <p:sldId id="522" r:id="rId27"/>
    <p:sldId id="526" r:id="rId28"/>
    <p:sldId id="521" r:id="rId29"/>
    <p:sldId id="527" r:id="rId30"/>
    <p:sldId id="529" r:id="rId3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708" userDrawn="1">
          <p15:clr>
            <a:srgbClr val="A4A3A4"/>
          </p15:clr>
        </p15:guide>
        <p15:guide id="3" orient="horz" pos="2976" userDrawn="1">
          <p15:clr>
            <a:srgbClr val="A4A3A4"/>
          </p15:clr>
        </p15:guide>
        <p15:guide id="4" pos="127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C56A8"/>
    <a:srgbClr val="007FFF"/>
    <a:srgbClr val="FF3399"/>
    <a:srgbClr val="FFFFFF"/>
    <a:srgbClr val="FE9700"/>
    <a:srgbClr val="FFFFCC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3"/>
    <p:restoredTop sz="95244"/>
  </p:normalViewPr>
  <p:slideViewPr>
    <p:cSldViewPr showGuides="1">
      <p:cViewPr varScale="1">
        <p:scale>
          <a:sx n="146" d="100"/>
          <a:sy n="146" d="100"/>
        </p:scale>
        <p:origin x="540" y="108"/>
      </p:cViewPr>
      <p:guideLst>
        <p:guide orient="horz" pos="1620"/>
        <p:guide orient="horz" pos="708"/>
        <p:guide orient="horz" pos="2976"/>
        <p:guide pos="127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9416C-1400-4373-9173-9A58DEDC647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D7E0B5-99A6-430B-BA72-8254783823A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F685AF-EBFF-4F5A-AC39-B4BB1A51CD8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26A5AE-991E-42E3-B350-A5AEAD8F9D2F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10816" y="2045808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44646" y="2113242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7256" y="9174521"/>
                    <a:ext cx="751416" cy="842433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0696" y="9175441"/>
                    <a:ext cx="761999" cy="831851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3571" y="10186008"/>
                    <a:ext cx="457199" cy="12869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27723" y="9070049"/>
                    <a:ext cx="952498" cy="958851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80920" y="3933098"/>
                  <a:ext cx="1269998" cy="1206500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0534" y="13336593"/>
                    <a:ext cx="3050460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577" y="14030567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8056" y="13859663"/>
                    <a:ext cx="149916" cy="231391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61043" y="13745067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3730" y="13606210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4855" y="14368462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6221" y="14293488"/>
                    <a:ext cx="15317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21154" y="14246943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9860" y="14184647"/>
                    <a:ext cx="146658" cy="221614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69933" y="14083714"/>
                    <a:ext cx="149916" cy="221614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4139" y="13674479"/>
                    <a:ext cx="295268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426" y="3821951"/>
                    <a:ext cx="1962487" cy="32403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426" y="3821951"/>
                    <a:ext cx="1962487" cy="32403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oleObject" Target="../embeddings/oleObject13.bin"/><Relationship Id="rId7" Type="http://schemas.openxmlformats.org/officeDocument/2006/relationships/oleObject" Target="../embeddings/oleObject12.bin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Relationship Id="rId3" Type="http://schemas.openxmlformats.org/officeDocument/2006/relationships/image" Target="../media/image36.wmf"/><Relationship Id="rId2" Type="http://schemas.openxmlformats.org/officeDocument/2006/relationships/oleObject" Target="../embeddings/oleObject8.bin"/><Relationship Id="rId10" Type="http://schemas.openxmlformats.org/officeDocument/2006/relationships/vmlDrawing" Target="../drawings/vmlDrawing5.v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5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44.w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png"/><Relationship Id="rId2" Type="http://schemas.openxmlformats.org/officeDocument/2006/relationships/image" Target="../media/image32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0.w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58.wmf"/><Relationship Id="rId2" Type="http://schemas.openxmlformats.org/officeDocument/2006/relationships/oleObject" Target="../embeddings/oleObject18.bin"/><Relationship Id="rId1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4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62.wmf"/><Relationship Id="rId2" Type="http://schemas.openxmlformats.org/officeDocument/2006/relationships/oleObject" Target="../embeddings/oleObject21.bin"/><Relationship Id="rId1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36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36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6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41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3808" y="1923678"/>
            <a:ext cx="3816424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 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2"/>
          <p:cNvSpPr txBox="1"/>
          <p:nvPr/>
        </p:nvSpPr>
        <p:spPr>
          <a:xfrm>
            <a:off x="254128" y="359143"/>
            <a:ext cx="7630240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两条平行线被第三条直线所截，两组内错角的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平分线相交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所成的四边形是矩形吗？为什么？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15" name="文本框 3"/>
          <p:cNvSpPr txBox="1"/>
          <p:nvPr/>
        </p:nvSpPr>
        <p:spPr>
          <a:xfrm flipH="1">
            <a:off x="5437158" y="902771"/>
            <a:ext cx="3217545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284480" y="1316101"/>
            <a:ext cx="8859520" cy="34847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解：是矩形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r>
              <a:rPr lang="zh-CN" altLang="en-US" sz="2400" b="1">
                <a:solidFill>
                  <a:srgbClr val="FF0000"/>
                </a:solidFill>
              </a:rPr>
              <a:t>如</a:t>
            </a:r>
            <a:r>
              <a:rPr lang="zh-CN" altLang="en-US" sz="2400" b="1" dirty="0">
                <a:solidFill>
                  <a:srgbClr val="FF0000"/>
                </a:solidFill>
              </a:rPr>
              <a:t>图</a:t>
            </a:r>
            <a:r>
              <a:rPr lang="zh-CN" altLang="en-US" sz="2400" b="1">
                <a:solidFill>
                  <a:srgbClr val="FF0000"/>
                </a:solidFill>
              </a:rPr>
              <a:t>，∵</a:t>
            </a:r>
            <a:r>
              <a:rPr lang="en-US" altLang="zh-CN" sz="2400" b="1" i="1">
                <a:solidFill>
                  <a:srgbClr val="FF0000"/>
                </a:solidFill>
              </a:rPr>
              <a:t>EF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//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MN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FAC 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NCA </a:t>
            </a:r>
            <a:r>
              <a:rPr lang="en-US" altLang="zh-CN" sz="2400" b="1" dirty="0">
                <a:solidFill>
                  <a:srgbClr val="FF0000"/>
                </a:solidFill>
              </a:rPr>
              <a:t>= 180°.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又∠</a:t>
            </a:r>
            <a:r>
              <a:rPr lang="en-US" altLang="zh-CN" sz="2400" b="1">
                <a:solidFill>
                  <a:srgbClr val="FF0000"/>
                </a:solidFill>
              </a:rPr>
              <a:t>1 =  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FAC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>
                <a:solidFill>
                  <a:srgbClr val="FF0000"/>
                </a:solidFill>
              </a:rPr>
              <a:t>2 =   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NCA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∴∠</a:t>
            </a:r>
            <a:r>
              <a:rPr lang="en-US" altLang="zh-CN" sz="2400" b="1">
                <a:solidFill>
                  <a:srgbClr val="FF0000"/>
                </a:solidFill>
              </a:rPr>
              <a:t>1 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>
                <a:solidFill>
                  <a:srgbClr val="FF0000"/>
                </a:solidFill>
              </a:rPr>
              <a:t>2 =    (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FAC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NCA</a:t>
            </a:r>
            <a:r>
              <a:rPr lang="en-US" altLang="zh-CN" sz="2400" b="1" dirty="0">
                <a:solidFill>
                  <a:srgbClr val="FF0000"/>
                </a:solidFill>
              </a:rPr>
              <a:t>) = 90°.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 = 90°. </a:t>
            </a:r>
            <a:r>
              <a:rPr lang="zh-CN" altLang="en-US" sz="2400" b="1" dirty="0">
                <a:solidFill>
                  <a:srgbClr val="FF0000"/>
                </a:solidFill>
              </a:rPr>
              <a:t>同理可得 ∠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 = 90°.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又∠</a:t>
            </a:r>
            <a:r>
              <a:rPr lang="en-US" altLang="zh-CN" sz="2400" b="1" i="1" dirty="0">
                <a:solidFill>
                  <a:srgbClr val="FF0000"/>
                </a:solidFill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>
                <a:solidFill>
                  <a:srgbClr val="FF0000"/>
                </a:solidFill>
              </a:rPr>
              <a:t>1 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BAC</a:t>
            </a:r>
            <a:r>
              <a:rPr lang="en-US" altLang="zh-CN" sz="2400" b="1">
                <a:solidFill>
                  <a:srgbClr val="FF0000"/>
                </a:solidFill>
              </a:rPr>
              <a:t> =   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FAC </a:t>
            </a:r>
            <a:r>
              <a:rPr lang="en-US" altLang="zh-CN" sz="2400" b="1">
                <a:solidFill>
                  <a:srgbClr val="FF0000"/>
                </a:solidFill>
              </a:rPr>
              <a:t>+ 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EAC </a:t>
            </a:r>
            <a:r>
              <a:rPr lang="en-US" altLang="zh-CN" sz="2400" b="1">
                <a:solidFill>
                  <a:srgbClr val="FF0000"/>
                </a:solidFill>
              </a:rPr>
              <a:t>=   ×</a:t>
            </a:r>
            <a:r>
              <a:rPr lang="en-US" altLang="zh-CN" sz="2400" b="1" dirty="0">
                <a:solidFill>
                  <a:srgbClr val="FF0000"/>
                </a:solidFill>
              </a:rPr>
              <a:t>180°= </a:t>
            </a:r>
            <a:r>
              <a:rPr lang="en-US" altLang="zh-CN" sz="2400" b="1">
                <a:solidFill>
                  <a:srgbClr val="FF0000"/>
                </a:solidFill>
              </a:rPr>
              <a:t>90°.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38924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1833" y="1524953"/>
            <a:ext cx="3097212" cy="18843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430944" y="2199156"/>
          <a:ext cx="241311" cy="69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Equation" r:id="rId2" imgW="6096000" imgH="17373600" progId="Equation.DSMT4">
                  <p:embed/>
                </p:oleObj>
              </mc:Choice>
              <mc:Fallback>
                <p:oleObj name="Equation" r:id="rId2" imgW="6096000" imgH="173736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30944" y="2199156"/>
                        <a:ext cx="241311" cy="6964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536170" y="2199156"/>
          <a:ext cx="241311" cy="69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" name="Equation" r:id="rId4" imgW="6096000" imgH="17373600" progId="Equation.DSMT4">
                  <p:embed/>
                </p:oleObj>
              </mc:Choice>
              <mc:Fallback>
                <p:oleObj name="Equation" r:id="rId4" imgW="6096000" imgH="173736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36170" y="2199156"/>
                        <a:ext cx="241311" cy="6964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126641" y="2732556"/>
          <a:ext cx="241311" cy="69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" name="Equation" r:id="rId5" imgW="6096000" imgH="17373600" progId="Equation.DSMT4">
                  <p:embed/>
                </p:oleObj>
              </mc:Choice>
              <mc:Fallback>
                <p:oleObj name="Equation" r:id="rId5" imgW="6096000" imgH="173736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6641" y="2732556"/>
                        <a:ext cx="241311" cy="6964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842384" y="3715800"/>
          <a:ext cx="241311" cy="69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6" name="Equation" r:id="rId6" imgW="6096000" imgH="17373600" progId="Equation.DSMT4">
                  <p:embed/>
                </p:oleObj>
              </mc:Choice>
              <mc:Fallback>
                <p:oleObj name="Equation" r:id="rId6" imgW="6096000" imgH="17373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42384" y="3715800"/>
                        <a:ext cx="241311" cy="6964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174470" y="3715800"/>
          <a:ext cx="241311" cy="69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" name="Equation" r:id="rId7" imgW="6096000" imgH="17373600" progId="Equation.DSMT4">
                  <p:embed/>
                </p:oleObj>
              </mc:Choice>
              <mc:Fallback>
                <p:oleObj name="Equation" r:id="rId7" imgW="6096000" imgH="17373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74470" y="3715800"/>
                        <a:ext cx="241311" cy="6964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6506556" y="3715800"/>
          <a:ext cx="241311" cy="69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" name="Equation" r:id="rId8" imgW="6096000" imgH="17373600" progId="Equation.DSMT4">
                  <p:embed/>
                </p:oleObj>
              </mc:Choice>
              <mc:Fallback>
                <p:oleObj name="Equation" r:id="rId8" imgW="6096000" imgH="173736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06556" y="3715800"/>
                        <a:ext cx="241311" cy="6964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2"/>
          <p:cNvSpPr txBox="1"/>
          <p:nvPr/>
        </p:nvSpPr>
        <p:spPr>
          <a:xfrm>
            <a:off x="250825" y="4138084"/>
            <a:ext cx="2584450" cy="5762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）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250825" y="154686"/>
            <a:ext cx="7561212" cy="27922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图， 把边长为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cm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的等边△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绕边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的中点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旋转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，得到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CDA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是什么样的四边形？ 试说明理由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求四边形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的两条对角线的长度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求四边形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的面积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9939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7069" y="2127250"/>
            <a:ext cx="3071812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4"/>
          <p:cNvSpPr txBox="1"/>
          <p:nvPr/>
        </p:nvSpPr>
        <p:spPr>
          <a:xfrm flipH="1">
            <a:off x="4031431" y="881322"/>
            <a:ext cx="3525857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250825" y="2931584"/>
            <a:ext cx="5913437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）是菱形，因为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12"/>
          <p:cNvSpPr txBox="1"/>
          <p:nvPr/>
        </p:nvSpPr>
        <p:spPr>
          <a:xfrm>
            <a:off x="250825" y="3534834"/>
            <a:ext cx="5913437" cy="5762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）对角线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2 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      cm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4580107" y="3673475"/>
          <a:ext cx="520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Equation" r:id="rId2" imgW="12496800" imgH="8534400" progId="Equation.DSMT4">
                  <p:embed/>
                </p:oleObj>
              </mc:Choice>
              <mc:Fallback>
                <p:oleObj name="Equation" r:id="rId2" imgW="12496800" imgH="8534400" progId="Equation.DSMT4">
                  <p:embed/>
                  <p:pic>
                    <p:nvPicPr>
                      <p:cNvPr id="0" name="Object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80107" y="3673475"/>
                        <a:ext cx="520700" cy="35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1047750" y="4295775"/>
          <a:ext cx="520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Equation" r:id="rId4" imgW="12496800" imgH="8534400" progId="Equation.DSMT4">
                  <p:embed/>
                </p:oleObj>
              </mc:Choice>
              <mc:Fallback>
                <p:oleObj name="Equation" r:id="rId4" imgW="12496800" imgH="8534400" progId="Equation.DSMT4">
                  <p:embed/>
                  <p:pic>
                    <p:nvPicPr>
                      <p:cNvPr id="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0" y="4295775"/>
                        <a:ext cx="520700" cy="35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2"/>
          <p:cNvSpPr txBox="1"/>
          <p:nvPr/>
        </p:nvSpPr>
        <p:spPr>
          <a:xfrm>
            <a:off x="372516" y="339259"/>
            <a:ext cx="7344816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是正方形， 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EBC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是等边三角形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，连接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，求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度数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3" name="文本框 3"/>
          <p:cNvSpPr txBox="1"/>
          <p:nvPr/>
        </p:nvSpPr>
        <p:spPr>
          <a:xfrm flipH="1">
            <a:off x="5723383" y="883012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P49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64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6102" y="1531143"/>
            <a:ext cx="2446338" cy="2081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72516" y="1347614"/>
            <a:ext cx="6405563" cy="315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解：∵ 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四边形</a:t>
            </a:r>
            <a:r>
              <a:rPr lang="zh-CN" altLang="en-US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是正方形，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ABC 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= 90°.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∵ △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EBC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是等边三角形，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EB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EC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EBC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BEC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60°.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EB 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=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90°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60°= 30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°. 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BAE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BEA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= 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75°. 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同理 ∠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CED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= 75°.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AED 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=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360°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75°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75°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60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°= 150°.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2"/>
          <p:cNvSpPr txBox="1"/>
          <p:nvPr/>
        </p:nvSpPr>
        <p:spPr>
          <a:xfrm>
            <a:off x="592138" y="791818"/>
            <a:ext cx="7796286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一条直线将一个矩形分割成两个多边形，若这两个多边形的内角和分别为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，则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不可能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是（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360°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540°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720°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630°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3" name="文本框 3"/>
          <p:cNvSpPr txBox="1"/>
          <p:nvPr/>
        </p:nvSpPr>
        <p:spPr>
          <a:xfrm flipH="1">
            <a:off x="4476656" y="453264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P49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 descr="小网格"/>
          <p:cNvSpPr>
            <a:spLocks noChangeArrowheads="1"/>
          </p:cNvSpPr>
          <p:nvPr/>
        </p:nvSpPr>
        <p:spPr bwMode="auto">
          <a:xfrm>
            <a:off x="7596336" y="1419622"/>
            <a:ext cx="508473" cy="4924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138" y="267494"/>
            <a:ext cx="2084809" cy="5243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536" y="2539869"/>
            <a:ext cx="8640959" cy="22659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解析：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直线将四边形分割成两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个三角形，</a:t>
            </a:r>
            <a:r>
              <a:rPr lang="zh-CN" altLang="en-US" sz="2400" b="1">
                <a:solidFill>
                  <a:srgbClr val="0000FF"/>
                </a:solidFill>
              </a:rPr>
              <a:t>其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内角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和为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360°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分割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成一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个三角形，一个四边形，它们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的内角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和为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540°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分割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成两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个四边形，它们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的内角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和为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720°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分割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成一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个三角形，一个五边形，它们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的内角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和为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720°.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所以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不可能得到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630°.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23528" y="123478"/>
            <a:ext cx="7560840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如图，在</a:t>
            </a:r>
            <a:r>
              <a: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分别是边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的一点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，且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DF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相交于点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相交于点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互相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平分吗？为什么？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 flipH="1">
            <a:off x="5555264" y="1449200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P49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7345" y="2067694"/>
            <a:ext cx="3028950" cy="177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2409" y="1453928"/>
            <a:ext cx="6483847" cy="35955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与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互相平分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理由如下：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 BE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//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DF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BFDE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为平行四边形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BF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DE.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</a:rPr>
              <a:t>AE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CF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 AE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//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FC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AECF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EC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四边形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EMFN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因此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与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互相平分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437008" y="553049"/>
            <a:ext cx="8311456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图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，矩形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和矩形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′B′C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′D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关于点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成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中心对称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连接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AC′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A′C′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A′C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，求证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：四边形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ACA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′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C′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菱形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 flipH="1">
            <a:off x="377735" y="301072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P49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13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7563" y="2322364"/>
            <a:ext cx="2949575" cy="1833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96863" y="1779662"/>
            <a:ext cx="8451602" cy="292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证明：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矩形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和矩形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A′B′C′D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关于点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成中心对称，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′D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′D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ACA′C′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又∵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90°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即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CC′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ACA′C′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对角线互相垂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直的平行四边形是菱形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63631" y="906378"/>
            <a:ext cx="6552728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（多选题）如图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，直线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是直线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两定点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是直线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一动点，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若点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分别为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CB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中点，则下列各值不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随点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移动而改变的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是（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）线段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的长   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CEF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周长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CEF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的面积  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ECF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大小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 flipH="1">
            <a:off x="128211" y="552331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P49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0993" y="1275606"/>
            <a:ext cx="2315453" cy="2025281"/>
          </a:xfrm>
          <a:prstGeom prst="rect">
            <a:avLst/>
          </a:prstGeom>
        </p:spPr>
      </p:pic>
      <p:sp>
        <p:nvSpPr>
          <p:cNvPr id="5" name="Rectangle 3" descr="小网格"/>
          <p:cNvSpPr>
            <a:spLocks noChangeArrowheads="1"/>
          </p:cNvSpPr>
          <p:nvPr/>
        </p:nvSpPr>
        <p:spPr bwMode="auto">
          <a:xfrm>
            <a:off x="4403068" y="2657317"/>
            <a:ext cx="707245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683568" y="987574"/>
            <a:ext cx="7564710" cy="2238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已知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G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H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分别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是</a:t>
            </a:r>
            <a:r>
              <a: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各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边的中点，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则四边形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EFGH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什么四边形？若把条件中的</a:t>
            </a:r>
            <a:r>
              <a: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依次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改为矩形、菱形、正方形，其他条件不变，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则四边形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EFGH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依次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是什么四边形？试说明理由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 flipH="1">
            <a:off x="4935165" y="3225815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P49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15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3393" y="820439"/>
            <a:ext cx="7656815" cy="3401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）当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 分别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各边的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中点时，得到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平行四边形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理由如下：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如图，连接对角线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则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同理，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FG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FG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所以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 FG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FG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故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80792" y="2055936"/>
            <a:ext cx="2791370" cy="2141304"/>
            <a:chOff x="6272771" y="2190867"/>
            <a:chExt cx="2791370" cy="2141304"/>
          </a:xfrm>
        </p:grpSpPr>
        <p:sp>
          <p:nvSpPr>
            <p:cNvPr id="9" name="平行四边形 8"/>
            <p:cNvSpPr/>
            <p:nvPr/>
          </p:nvSpPr>
          <p:spPr>
            <a:xfrm>
              <a:off x="6588224" y="2532062"/>
              <a:ext cx="2165350" cy="1458913"/>
            </a:xfrm>
            <a:prstGeom prst="parallelogram">
              <a:avLst>
                <a:gd name="adj" fmla="val 36661"/>
              </a:avLst>
            </a:prstGeom>
            <a:noFill/>
            <a:ln w="19050">
              <a:solidFill>
                <a:srgbClr val="1C56A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5"/>
            </p:cNvCxnSpPr>
            <p:nvPr/>
          </p:nvCxnSpPr>
          <p:spPr>
            <a:xfrm flipH="1">
              <a:off x="6855650" y="2532062"/>
              <a:ext cx="1082675" cy="729457"/>
            </a:xfrm>
            <a:prstGeom prst="line">
              <a:avLst/>
            </a:prstGeom>
            <a:ln w="19050">
              <a:solidFill>
                <a:srgbClr val="1C56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2"/>
              <a:endCxn id="9" idx="3"/>
            </p:cNvCxnSpPr>
            <p:nvPr/>
          </p:nvCxnSpPr>
          <p:spPr>
            <a:xfrm flipH="1">
              <a:off x="7403473" y="3261519"/>
              <a:ext cx="1082675" cy="729456"/>
            </a:xfrm>
            <a:prstGeom prst="line">
              <a:avLst/>
            </a:prstGeom>
            <a:ln w="19050">
              <a:solidFill>
                <a:srgbClr val="1C56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2"/>
              <a:endCxn id="9" idx="1"/>
            </p:cNvCxnSpPr>
            <p:nvPr/>
          </p:nvCxnSpPr>
          <p:spPr>
            <a:xfrm flipH="1" flipV="1">
              <a:off x="7938325" y="2532062"/>
              <a:ext cx="547823" cy="729457"/>
            </a:xfrm>
            <a:prstGeom prst="line">
              <a:avLst/>
            </a:prstGeom>
            <a:ln w="19050">
              <a:solidFill>
                <a:srgbClr val="1C56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9" idx="3"/>
              <a:endCxn id="9" idx="5"/>
            </p:cNvCxnSpPr>
            <p:nvPr/>
          </p:nvCxnSpPr>
          <p:spPr>
            <a:xfrm flipH="1" flipV="1">
              <a:off x="6855650" y="3261519"/>
              <a:ext cx="547823" cy="729456"/>
            </a:xfrm>
            <a:prstGeom prst="line">
              <a:avLst/>
            </a:prstGeom>
            <a:ln w="19050">
              <a:solidFill>
                <a:srgbClr val="1C56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6787777" y="2296626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11536" y="3029441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72771" y="3790921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722357" y="2390922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46116" y="3123737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G</a:t>
              </a:r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207351" y="3885217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804379" y="2190867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H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96485" y="3932061"/>
              <a:ext cx="3417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F</a:t>
              </a:r>
              <a:endParaRPr lang="zh-CN" altLang="en-US" dirty="0"/>
            </a:p>
          </p:txBody>
        </p:sp>
      </p:grpSp>
      <p:cxnSp>
        <p:nvCxnSpPr>
          <p:cNvPr id="22" name="直接连接符 21"/>
          <p:cNvCxnSpPr/>
          <p:nvPr/>
        </p:nvCxnSpPr>
        <p:spPr>
          <a:xfrm flipV="1">
            <a:off x="5896245" y="2397131"/>
            <a:ext cx="2165350" cy="1458914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605756" y="2179512"/>
          <a:ext cx="229968" cy="663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1" imgW="6096000" imgH="17373600" progId="Equation.DSMT4">
                  <p:embed/>
                </p:oleObj>
              </mc:Choice>
              <mc:Fallback>
                <p:oleObj name="Equation" r:id="rId1" imgW="6096000" imgH="173736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05756" y="2179512"/>
                        <a:ext cx="229968" cy="6637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4105115" y="2675373"/>
          <a:ext cx="231423" cy="662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3" imgW="6096000" imgH="17373600" progId="Equation.DSMT4">
                  <p:embed/>
                </p:oleObj>
              </mc:Choice>
              <mc:Fallback>
                <p:oleObj name="Equation" r:id="rId3" imgW="6096000" imgH="173736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05115" y="2675373"/>
                        <a:ext cx="231423" cy="66225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0" y="915566"/>
            <a:ext cx="8331522" cy="29676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）当四边形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是</a:t>
            </a:r>
            <a:r>
              <a:rPr lang="zh-CN" altLang="en-US" sz="2400" b="1">
                <a:solidFill>
                  <a:srgbClr val="FF0000"/>
                </a:solidFill>
              </a:rPr>
              <a:t>矩形时，四边形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EFGH</a:t>
            </a:r>
            <a:r>
              <a:rPr lang="zh-CN" altLang="en-US" sz="2400" b="1" dirty="0">
                <a:solidFill>
                  <a:srgbClr val="FF0000"/>
                </a:solidFill>
              </a:rPr>
              <a:t> 是菱形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理由：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如图，由于</a:t>
            </a:r>
            <a:r>
              <a:rPr lang="zh-CN" altLang="en-US" sz="2400" b="1" dirty="0">
                <a:solidFill>
                  <a:srgbClr val="FF0000"/>
                </a:solidFill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是矩形，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可得 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AEH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BEF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CGF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DGH.</a:t>
            </a:r>
            <a:endParaRPr lang="en-US" altLang="zh-CN" sz="2400" b="1" i="1" dirty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从而 </a:t>
            </a:r>
            <a:r>
              <a:rPr lang="en-US" altLang="zh-CN" sz="2400" b="1" i="1">
                <a:solidFill>
                  <a:srgbClr val="FF0000"/>
                </a:solidFill>
              </a:rPr>
              <a:t>EH</a:t>
            </a:r>
            <a:r>
              <a:rPr lang="zh-CN" altLang="en-US" sz="2400" b="1" i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EF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GF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GH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所以四边形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EFGH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1707654"/>
            <a:ext cx="2821242" cy="2026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"/>
          <p:cNvSpPr txBox="1"/>
          <p:nvPr/>
        </p:nvSpPr>
        <p:spPr>
          <a:xfrm>
            <a:off x="683568" y="699542"/>
            <a:ext cx="7775574" cy="196124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）是否存在一个多边形，它的每个内角都等于相邻外角的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倍？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）是否存在一个多边形，它的每个外角都等于相邻内角的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倍？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2672640"/>
            <a:ext cx="773906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解：（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）设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这个多边形的边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数为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根据题意，得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458268" y="3139982"/>
          <a:ext cx="2831760" cy="79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1" imgW="67970400" imgH="19202400" progId="Equation.DSMT4">
                  <p:embed/>
                </p:oleObj>
              </mc:Choice>
              <mc:Fallback>
                <p:oleObj name="Equation" r:id="rId1" imgW="67970400" imgH="19202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58268" y="3139982"/>
                        <a:ext cx="2831760" cy="799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678859" y="3309109"/>
            <a:ext cx="1906587" cy="461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解得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n 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= 10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8268" y="3944188"/>
            <a:ext cx="667702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所以正十边形的每个内角都等于相邻外角的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 flipH="1">
            <a:off x="2123728" y="2248774"/>
            <a:ext cx="341014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P47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2" y="195486"/>
            <a:ext cx="1915484" cy="4774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6492" y="4443958"/>
            <a:ext cx="208823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）不存在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689" y="411510"/>
            <a:ext cx="8496622" cy="41495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）当四边形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菱形时，四边形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是矩形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理由：由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）得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平行四边形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如图，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连接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，可得四边形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AEGD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所以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同理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由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，得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所以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是矩形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对角线相等的平行四边形是矩形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5815" y="2219478"/>
            <a:ext cx="2950210" cy="18624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086700" y="3124988"/>
            <a:ext cx="1510030" cy="635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406105" y="2510943"/>
            <a:ext cx="877570" cy="1228725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61132" y="1007926"/>
            <a:ext cx="4602956" cy="29676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）当四边形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正方形时，四边形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也是正方形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理由：由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）可知四边形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既是矩形，又是菱形，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故四边形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是正方形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1487640"/>
            <a:ext cx="2309812" cy="21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267494"/>
            <a:ext cx="2070405" cy="51914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23528" y="4244868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P50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16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8" y="898631"/>
            <a:ext cx="5430613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在梯形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ADC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BCD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90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，且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DC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AB.</a:t>
            </a:r>
            <a:endParaRPr lang="en-US" altLang="zh-CN" sz="24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Times New Roman" panose="02020603050405020304" pitchFamily="18" charset="0"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）如图，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分别以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边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向梯形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作正方形，正方形的面积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分别为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，请写出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并证明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的数量关系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79367" y="1592460"/>
            <a:ext cx="3313113" cy="2059410"/>
            <a:chOff x="4283968" y="2496511"/>
            <a:chExt cx="4180657" cy="23641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3968" y="2496511"/>
              <a:ext cx="4180657" cy="2307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67599" y="4557969"/>
              <a:ext cx="288777" cy="3027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23528" y="123478"/>
            <a:ext cx="8065641" cy="49343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解：（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1</a:t>
            </a: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）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1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+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3 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证明如下：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过点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作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 交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CD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于点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E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.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DC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且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，∴四边形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ABED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lt"/>
              </a:rPr>
              <a:t>平行四边形，</a:t>
            </a:r>
            <a:endParaRPr lang="en-US" altLang="zh-CN" sz="2400" b="1" dirty="0">
              <a:solidFill>
                <a:srgbClr val="FF0000"/>
              </a:solidFill>
              <a:effectLst/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DE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effectLst/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DC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2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，∴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CE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DC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−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DE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2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−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ADC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+mn-lt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BEC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又∠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ADC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+∠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BCD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90°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endParaRPr lang="en-US" altLang="zh-CN" sz="2400" b="1">
              <a:solidFill>
                <a:srgbClr val="FF0000"/>
              </a:solidFill>
              <a:effectLst/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BEC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+∠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BCD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90°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endParaRPr lang="en-US" altLang="zh-CN" sz="2400" b="1">
              <a:solidFill>
                <a:srgbClr val="FF0000"/>
              </a:solidFill>
              <a:effectLst/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EBC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90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.</a:t>
            </a:r>
            <a:endParaRPr lang="zh-CN" altLang="en-US" sz="2400" b="1">
              <a:solidFill>
                <a:srgbClr val="FF0000"/>
              </a:solidFill>
              <a:effectLst/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在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Rt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BCE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中，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BE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+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CE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effectLst/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+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endParaRPr lang="en-US" altLang="zh-CN" sz="2400" b="1" i="1" baseline="30000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又∵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，∴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+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+mn-lt"/>
              </a:rPr>
              <a:t>​.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52120" y="2211710"/>
            <a:ext cx="3313113" cy="2059410"/>
            <a:chOff x="4283968" y="2496511"/>
            <a:chExt cx="4180657" cy="23641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3968" y="2496511"/>
              <a:ext cx="4180657" cy="2307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599" y="4557969"/>
              <a:ext cx="288777" cy="30271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2282" y="2214446"/>
            <a:ext cx="3219039" cy="20028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483" y="1491630"/>
            <a:ext cx="45497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解：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1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+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3 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证明如下：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effectLst/>
                <a:latin typeface="+mn-lt"/>
              </a:rPr>
              <a:t>由（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+mn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lt"/>
              </a:rPr>
              <a:t>）得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.</a:t>
            </a:r>
            <a:endParaRPr lang="zh-CN" altLang="en-US" sz="2400" b="1" baseline="-250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528" y="123478"/>
            <a:ext cx="7416824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）若分别以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DA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为边向梯形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ABCD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外作正三角形，正三角形的面积分别为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，请写出并证明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S</a:t>
            </a:r>
            <a:r>
              <a:rPr lang="en-US" altLang="zh-CN" sz="2400" b="1" baseline="-25000">
                <a:solidFill>
                  <a:srgbClr val="000000"/>
                </a:solidFill>
                <a:ea typeface="黑体" panose="02010609060101010101" pitchFamily="49" charset="-122"/>
              </a:rPr>
              <a:t>3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之间的数量关系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9196" y="2279542"/>
          <a:ext cx="60833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Equation" r:id="rId2" imgW="145999200" imgH="23469600" progId="Equation.DSMT4">
                  <p:embed/>
                </p:oleObj>
              </mc:Choice>
              <mc:Fallback>
                <p:oleObj name="Equation" r:id="rId2" imgW="145999200" imgH="23469600" progId="Equation.DSMT4">
                  <p:embed/>
                  <p:pic>
                    <p:nvPicPr>
                      <p:cNvPr id="0" name="图片 1026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9196" y="2279542"/>
                        <a:ext cx="60833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19196" y="3257442"/>
          <a:ext cx="44450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Equation" r:id="rId4" imgW="106680000" imgH="19202400" progId="Equation.DSMT4">
                  <p:embed/>
                </p:oleObj>
              </mc:Choice>
              <mc:Fallback>
                <p:oleObj name="Equation" r:id="rId4" imgW="106680000" imgH="19202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196" y="3257442"/>
                        <a:ext cx="44450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9196" y="3965406"/>
          <a:ext cx="3860800" cy="800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6" imgW="92659200" imgH="19202400" progId="Equation.DSMT4">
                  <p:embed/>
                </p:oleObj>
              </mc:Choice>
              <mc:Fallback>
                <p:oleObj name="Equation" r:id="rId6" imgW="92659200" imgH="19202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196" y="3965406"/>
                        <a:ext cx="3860800" cy="800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179996" y="4217289"/>
            <a:ext cx="20555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/>
              </a:rPr>
              <a:t>1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/>
              </a:rPr>
              <a:t>3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520" y="181751"/>
            <a:ext cx="7632848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）若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分别以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向梯形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作半圆，半圆的面积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分别为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，请写出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并证明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之间的数量关系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372" y="1722263"/>
            <a:ext cx="4180658" cy="20832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3528" y="1561296"/>
            <a:ext cx="45497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解：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1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+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3 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S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证明如下：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effectLst/>
                <a:latin typeface="+mn-lt"/>
              </a:rPr>
              <a:t>由（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+mn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lt"/>
              </a:rPr>
              <a:t>）得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AD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BC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+mn-lt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400" b="1" baseline="3000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400" b="1" baseline="-25000">
                <a:solidFill>
                  <a:srgbClr val="FF0000"/>
                </a:solidFill>
                <a:effectLst/>
                <a:latin typeface="+mn-lt"/>
              </a:rPr>
              <a:t>.</a:t>
            </a:r>
            <a:endParaRPr lang="zh-CN" altLang="en-US" sz="2400" b="1" baseline="-250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8730" y="2330450"/>
          <a:ext cx="449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2" imgW="107899200" imgH="21031200" progId="Equation.DSMT4">
                  <p:embed/>
                </p:oleObj>
              </mc:Choice>
              <mc:Fallback>
                <p:oleObj name="Equation" r:id="rId2" imgW="107899200" imgH="21031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730" y="2330450"/>
                        <a:ext cx="44958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18730" y="3161447"/>
          <a:ext cx="4025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4" imgW="96621600" imgH="17678400" progId="Equation.DSMT4">
                  <p:embed/>
                </p:oleObj>
              </mc:Choice>
              <mc:Fallback>
                <p:oleObj name="Equation" r:id="rId4" imgW="96621600" imgH="17678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8730" y="3161447"/>
                        <a:ext cx="40259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8730" y="3997325"/>
          <a:ext cx="3238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6" imgW="77724000" imgH="17678400" progId="Equation.DSMT4">
                  <p:embed/>
                </p:oleObj>
              </mc:Choice>
              <mc:Fallback>
                <p:oleObj name="Equation" r:id="rId6" imgW="77724000" imgH="176784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8730" y="3997325"/>
                        <a:ext cx="3238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635896" y="4162318"/>
            <a:ext cx="20555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/>
                <a:latin typeface="+mn-lt"/>
              </a:rPr>
              <a:t>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/>
              </a:rPr>
              <a:t>1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/>
              </a:rPr>
              <a:t>3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</a:rPr>
              <a:t>S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6356" y="155704"/>
            <a:ext cx="8496944" cy="48320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Times New Roman" panose="02020603050405020304" pitchFamily="18" charset="0"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17.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图，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在正方形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zh-CN" altLang="en-US" sz="2200" b="1">
                <a:solidFill>
                  <a:srgbClr val="000000"/>
                </a:solidFill>
                <a:ea typeface="黑体" panose="02010609060101010101" pitchFamily="49" charset="-122"/>
              </a:rPr>
              <a:t>，点 </a:t>
            </a:r>
            <a:r>
              <a:rPr lang="en-US" altLang="zh-CN" sz="2200" b="1" i="1">
                <a:solidFill>
                  <a:srgbClr val="000000"/>
                </a:solidFill>
                <a:ea typeface="黑体" panose="02010609060101010101" pitchFamily="49" charset="-122"/>
              </a:rPr>
              <a:t>E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是对角线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动点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（与点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重合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），连接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将射线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绕点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顺时针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旋转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交直线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于点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）依题意补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全图形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）小华通过观察、实验，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发现线段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FC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存在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以下数量关系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² +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FC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² =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²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华想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证明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这个发现成立，于是与同学们进行了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交流讨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论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，得到以下两种思路：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将线段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BF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绕点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逆时针旋转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得到线段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BM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，要证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FC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之间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的数量关系，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只需证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AM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EM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满足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对应的数量关系即可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：将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ABE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沿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翻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折，得到△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NBE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要证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FC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之间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的数量关系，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只需证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EN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FN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满足对应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的数量关系即可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buFont typeface="Times New Roman" panose="02020603050405020304" pitchFamily="18" charset="0"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请从上述两种思路中选择一种进行证明</a:t>
            </a:r>
            <a:r>
              <a:rPr lang="en-US" altLang="zh-CN" sz="2200" b="1" dirty="0">
                <a:solidFill>
                  <a:srgbClr val="000000"/>
                </a:solidFill>
                <a:ea typeface="黑体" panose="02010609060101010101" pitchFamily="49" charset="-122"/>
              </a:rPr>
              <a:t>.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7076" y="867113"/>
            <a:ext cx="2115404" cy="194421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691396" y="1449862"/>
            <a:ext cx="710822" cy="2319998"/>
            <a:chOff x="6619388" y="3082491"/>
            <a:chExt cx="710822" cy="2319998"/>
          </a:xfrm>
        </p:grpSpPr>
        <p:cxnSp>
          <p:nvCxnSpPr>
            <p:cNvPr id="6" name="直接连接符 5"/>
            <p:cNvCxnSpPr/>
            <p:nvPr/>
          </p:nvCxnSpPr>
          <p:spPr>
            <a:xfrm rot="151183" flipV="1">
              <a:off x="7000371" y="3082491"/>
              <a:ext cx="329839" cy="117056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51183" flipV="1">
              <a:off x="6619388" y="4231927"/>
              <a:ext cx="329839" cy="1170562"/>
            </a:xfrm>
            <a:prstGeom prst="line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3"/>
          <p:cNvSpPr/>
          <p:nvPr/>
        </p:nvSpPr>
        <p:spPr>
          <a:xfrm>
            <a:off x="8051444" y="205466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071136" y="1690555"/>
            <a:ext cx="360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</a:rPr>
              <a:t>F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5199758" y="4562591"/>
            <a:ext cx="331311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P50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17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1258" y="843558"/>
            <a:ext cx="3825238" cy="32403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22783" y="195486"/>
            <a:ext cx="7705601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解：（</a:t>
            </a:r>
            <a:r>
              <a:rPr kumimoji="0" lang="en-US" altLang="zh-CN" sz="2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2</a:t>
            </a:r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）</a:t>
            </a:r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</a:rPr>
              <a:t>思路</a:t>
            </a:r>
            <a:r>
              <a:rPr kumimoji="0" lang="en-US" altLang="zh-CN" sz="20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如图所示，证明如下：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由题意可知，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BF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BM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=45°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MBF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=90°.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EBM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zh-CN" altLang="en-US" sz="2000" b="1">
                <a:solidFill>
                  <a:srgbClr val="FF0000"/>
                </a:solidFill>
                <a:effectLst/>
                <a:latin typeface="+mn-lt"/>
              </a:rPr>
              <a:t>∠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MBF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–</a:t>
            </a:r>
            <a:r>
              <a:rPr lang="zh-CN" altLang="en-US" sz="2000" b="1">
                <a:solidFill>
                  <a:srgbClr val="FF0000"/>
                </a:solidFill>
                <a:effectLst/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EBF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>
                <a:solidFill>
                  <a:srgbClr val="FF0000"/>
                </a:solidFill>
                <a:effectLst/>
                <a:latin typeface="+mn-lt"/>
              </a:rPr>
              <a:t>90°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– </a:t>
            </a:r>
            <a:r>
              <a:rPr lang="en-US" altLang="zh-CN" sz="2000" b="1">
                <a:solidFill>
                  <a:srgbClr val="FF0000"/>
                </a:solidFill>
                <a:effectLst/>
                <a:latin typeface="+mn-lt"/>
              </a:rPr>
              <a:t>45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°=45°.</a:t>
            </a:r>
            <a:endParaRPr lang="en-US" altLang="zh-CN" sz="2000" b="1" dirty="0">
              <a:solidFill>
                <a:srgbClr val="FF0000"/>
              </a:solidFill>
              <a:effectLst/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在△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与△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EBM</a:t>
            </a:r>
            <a:r>
              <a:rPr lang="zh-CN" altLang="en-US" sz="2000" b="1">
                <a:solidFill>
                  <a:srgbClr val="FF0000"/>
                </a:solidFill>
                <a:latin typeface="+mn-lt"/>
              </a:rPr>
              <a:t>中，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>
                <a:solidFill>
                  <a:srgbClr val="FF0000"/>
                </a:solidFill>
                <a:effectLst/>
                <a:latin typeface="+mn-lt"/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BF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zh-CN" altLang="en-US" sz="2000" b="1">
                <a:solidFill>
                  <a:srgbClr val="FF0000"/>
                </a:solidFill>
              </a:rPr>
              <a:t>∠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EBF</a:t>
            </a:r>
            <a:r>
              <a:rPr lang="en-US" altLang="zh-CN" sz="2000" b="1">
                <a:solidFill>
                  <a:srgbClr val="FF0000"/>
                </a:solidFill>
              </a:rPr>
              <a:t>=</a:t>
            </a:r>
            <a:r>
              <a:rPr lang="zh-CN" altLang="en-US" sz="2000" b="1">
                <a:solidFill>
                  <a:srgbClr val="FF0000"/>
                </a:solidFill>
              </a:rPr>
              <a:t>∠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EBM</a:t>
            </a:r>
            <a:r>
              <a:rPr lang="zh-CN" altLang="en-US" sz="2000" b="1">
                <a:solidFill>
                  <a:srgbClr val="FF0000"/>
                </a:solidFill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000" b="1" dirty="0">
                <a:solidFill>
                  <a:srgbClr val="FF0000"/>
                </a:solidFill>
              </a:rPr>
              <a:t>，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EBF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EBM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（边角边）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EF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EM</a:t>
            </a:r>
            <a:endParaRPr lang="en-US" altLang="zh-CN" sz="2000" b="1" i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∵四边形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为正方形，且∠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MBF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=90°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Times New Roman" panose="02020603050405020304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MBA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FBC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=90°–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CB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在</a:t>
            </a:r>
            <a:r>
              <a:rPr lang="zh-CN" altLang="en-US" sz="2000" b="1" dirty="0">
                <a:solidFill>
                  <a:srgbClr val="FF0000"/>
                </a:solidFill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</a:rPr>
              <a:t>ABM</a:t>
            </a:r>
            <a:r>
              <a:rPr lang="zh-CN" altLang="en-US" sz="2000" b="1" dirty="0">
                <a:solidFill>
                  <a:srgbClr val="FF0000"/>
                </a:solidFill>
              </a:rPr>
              <a:t>与△</a:t>
            </a:r>
            <a:r>
              <a:rPr lang="en-US" altLang="zh-CN" sz="2000" b="1" i="1" dirty="0">
                <a:solidFill>
                  <a:srgbClr val="FF0000"/>
                </a:solidFill>
              </a:rPr>
              <a:t>CBF</a:t>
            </a:r>
            <a:r>
              <a:rPr lang="zh-CN" altLang="en-US" sz="2000" b="1">
                <a:solidFill>
                  <a:srgbClr val="FF0000"/>
                </a:solidFill>
              </a:rPr>
              <a:t>中，</a:t>
            </a:r>
            <a:endParaRPr lang="en-US" altLang="zh-CN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BF</a:t>
            </a:r>
            <a:r>
              <a:rPr lang="zh-CN" altLang="en-US" sz="2000" b="1" dirty="0">
                <a:solidFill>
                  <a:srgbClr val="FF0000"/>
                </a:solidFill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MBA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zh-CN" altLang="en-US" sz="2000" b="1">
                <a:solidFill>
                  <a:srgbClr val="FF0000"/>
                </a:solidFill>
              </a:rPr>
              <a:t>∠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FBC</a:t>
            </a:r>
            <a:r>
              <a:rPr lang="zh-CN" altLang="en-US" sz="2000" b="1">
                <a:solidFill>
                  <a:srgbClr val="FF0000"/>
                </a:solidFill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CB</a:t>
            </a:r>
            <a:r>
              <a:rPr lang="zh-CN" altLang="en-US" sz="2000" b="1" dirty="0">
                <a:solidFill>
                  <a:srgbClr val="FF0000"/>
                </a:solidFill>
              </a:rPr>
              <a:t>，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ABM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CBF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（边角边）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BAM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BCF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=45°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MAE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BAE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=45°+45°=90°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MAE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为直角三角形，∴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AE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AM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EM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endParaRPr lang="en-US" altLang="zh-CN" sz="2000" b="1" baseline="30000" dirty="0">
              <a:solidFill>
                <a:srgbClr val="FF0000"/>
              </a:solidFill>
              <a:effectLst/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AE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FC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EF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endParaRPr lang="en-US" altLang="zh-CN" sz="2000" b="1" i="1" baseline="30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4128" y="915566"/>
            <a:ext cx="3219850" cy="32403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1821" y="94866"/>
            <a:ext cx="8733802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解：（</a:t>
            </a:r>
            <a:r>
              <a:rPr kumimoji="0" lang="en-US" altLang="zh-CN" sz="2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2</a:t>
            </a:r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</a:rPr>
              <a:t>）</a:t>
            </a:r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</a:rPr>
              <a:t>思路</a:t>
            </a:r>
            <a:r>
              <a:rPr kumimoji="0" lang="en-US" altLang="zh-CN" sz="20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如图所示，证明如下：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由题意可知，</a:t>
            </a:r>
            <a:r>
              <a:rPr lang="en-US" altLang="zh-CN" sz="2000" b="1" i="1" dirty="0">
                <a:solidFill>
                  <a:srgbClr val="FF0000"/>
                </a:solidFill>
              </a:rPr>
              <a:t> AE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</a:rPr>
              <a:t>EN</a:t>
            </a:r>
            <a:r>
              <a:rPr lang="zh-CN" altLang="en-US" sz="2000" b="1" dirty="0">
                <a:solidFill>
                  <a:srgbClr val="FF0000"/>
                </a:solidFill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NB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BAE=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BNE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=45°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NBE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EBF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 = 45°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ABE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 + 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FBC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</a:rPr>
              <a:t>ABC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EBF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 =45°.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∵</a:t>
            </a:r>
            <a:r>
              <a:rPr lang="zh-CN" altLang="en-US" sz="2000" b="1" dirty="0">
                <a:solidFill>
                  <a:srgbClr val="FF0000"/>
                </a:solidFill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</a:rPr>
              <a:t>ABE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</a:rPr>
              <a:t>NBE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，∴∠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NBE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+∠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FBC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=45°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NBE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+∠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NBF=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EBF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=45°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NBF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 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CBF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∵四边形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为正方形，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CB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BN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NB</a:t>
            </a:r>
            <a:r>
              <a:rPr lang="en-US" altLang="zh-CN" sz="2000" b="1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CB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在</a:t>
            </a:r>
            <a:r>
              <a:rPr lang="zh-CN" altLang="en-US" sz="2000" b="1" dirty="0">
                <a:solidFill>
                  <a:srgbClr val="FF0000"/>
                </a:solidFill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</a:rPr>
              <a:t>NBF</a:t>
            </a:r>
            <a:r>
              <a:rPr lang="zh-CN" altLang="en-US" sz="2000" b="1" dirty="0">
                <a:solidFill>
                  <a:srgbClr val="FF0000"/>
                </a:solidFill>
              </a:rPr>
              <a:t>与△</a:t>
            </a:r>
            <a:r>
              <a:rPr lang="en-US" altLang="zh-CN" sz="2000" b="1" i="1" dirty="0">
                <a:solidFill>
                  <a:srgbClr val="FF0000"/>
                </a:solidFill>
              </a:rPr>
              <a:t>CBF</a:t>
            </a:r>
            <a:r>
              <a:rPr lang="zh-CN" altLang="en-US" sz="2000" b="1">
                <a:solidFill>
                  <a:srgbClr val="FF0000"/>
                </a:solidFill>
              </a:rPr>
              <a:t>中，</a:t>
            </a:r>
            <a:endParaRPr lang="en-US" altLang="zh-CN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NB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CB</a:t>
            </a:r>
            <a:r>
              <a:rPr lang="zh-CN" altLang="en-US" sz="2000" b="1" dirty="0">
                <a:solidFill>
                  <a:srgbClr val="FF0000"/>
                </a:solidFill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NBF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zh-CN" altLang="en-US" sz="2000" b="1">
                <a:solidFill>
                  <a:srgbClr val="FF0000"/>
                </a:solidFill>
              </a:rPr>
              <a:t>∠</a:t>
            </a:r>
            <a:r>
              <a:rPr lang="en-US" altLang="zh-CN" sz="2000" b="1" i="1">
                <a:solidFill>
                  <a:srgbClr val="FF0000"/>
                </a:solidFill>
                <a:latin typeface="+mn-lt"/>
              </a:rPr>
              <a:t>CBF</a:t>
            </a:r>
            <a:r>
              <a:rPr lang="zh-CN" altLang="en-US" sz="2000" b="1">
                <a:solidFill>
                  <a:srgbClr val="FF0000"/>
                </a:solidFill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BF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BF</a:t>
            </a:r>
            <a:r>
              <a:rPr lang="zh-CN" altLang="en-US" sz="2000" b="1" dirty="0">
                <a:solidFill>
                  <a:srgbClr val="FF0000"/>
                </a:solidFill>
              </a:rPr>
              <a:t>，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NBF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CBF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（边角边）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NF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BNF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BCF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=45°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ENF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ENB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BNF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=45°+45°=90°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ENF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为直角三角形，∴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EN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FN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EF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endParaRPr lang="en-US" altLang="zh-CN" sz="2000" b="1" baseline="30000" dirty="0">
              <a:solidFill>
                <a:srgbClr val="FF0000"/>
              </a:solidFill>
              <a:effectLst/>
              <a:latin typeface="+mn-lt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AE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FC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effectLst/>
                <a:latin typeface="+mn-lt"/>
              </a:rPr>
              <a:t>EF</a:t>
            </a:r>
            <a:r>
              <a:rPr lang="en-US" altLang="zh-CN" sz="2000" b="1" baseline="30000" dirty="0">
                <a:solidFill>
                  <a:srgbClr val="FF0000"/>
                </a:solidFill>
                <a:effectLst/>
                <a:latin typeface="+mn-lt"/>
              </a:rPr>
              <a:t>2</a:t>
            </a:r>
            <a:endParaRPr lang="en-US" altLang="zh-CN" sz="2000" b="1" i="1" baseline="30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 flipH="1">
            <a:off x="4716016" y="426058"/>
            <a:ext cx="341014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P47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699358"/>
            <a:ext cx="7775575" cy="57624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填写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下表，在空格中用“√”表示图形具有的性质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289" y="1509117"/>
          <a:ext cx="8353175" cy="283450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41070"/>
                <a:gridCol w="735028"/>
                <a:gridCol w="732178"/>
                <a:gridCol w="833145"/>
                <a:gridCol w="839099"/>
                <a:gridCol w="1296144"/>
                <a:gridCol w="1296144"/>
                <a:gridCol w="1080367"/>
              </a:tblGrid>
              <a:tr h="8692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性质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对边相等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对边平行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四边相等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对角相等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对角线互相垂直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对角线互相平分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对角线相等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</a:tr>
              <a:tr h="4913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平行四边形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</a:tr>
              <a:tr h="4913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矩形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</a:tr>
              <a:tr h="4913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菱形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</a:tr>
              <a:tr h="4913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正方形</a:t>
                      </a:r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129831" y="244308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3481" y="2947144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23481" y="3407519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23481" y="39115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2966" y="2414759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6616" y="291881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6616" y="337919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6616" y="3883246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79578" y="337919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79578" y="3883246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06219" y="244308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499869" y="2947144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99869" y="3407519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99869" y="39115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75041" y="3407519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75041" y="39115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10475" y="2423641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04125" y="2927697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04125" y="3388072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04125" y="389212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35578" y="291881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35578" y="3883246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8" grpId="0"/>
      <p:bldP spid="24" grpId="0"/>
      <p:bldP spid="5" grpId="0"/>
      <p:bldP spid="6" grpId="0"/>
      <p:bldP spid="7" grpId="0"/>
      <p:bldP spid="8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2"/>
          <p:cNvSpPr txBox="1"/>
          <p:nvPr/>
        </p:nvSpPr>
        <p:spPr>
          <a:xfrm>
            <a:off x="827088" y="627063"/>
            <a:ext cx="7058025" cy="1130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 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的对角线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上的不同两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点，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CE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AF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，线段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DF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有怎样的关系？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3796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7763" y="2044700"/>
            <a:ext cx="3435350" cy="1989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215073" y="2364337"/>
            <a:ext cx="4291012" cy="11339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解：如图所示，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BE // DF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且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DF.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" name="文本框 3"/>
          <p:cNvSpPr txBox="1"/>
          <p:nvPr/>
        </p:nvSpPr>
        <p:spPr>
          <a:xfrm flipH="1">
            <a:off x="4716016" y="426058"/>
            <a:ext cx="341014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"/>
          <p:cNvSpPr txBox="1"/>
          <p:nvPr/>
        </p:nvSpPr>
        <p:spPr>
          <a:xfrm>
            <a:off x="179512" y="255580"/>
            <a:ext cx="7848872" cy="1379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图，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的对角线相交于点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经过点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，分别与边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相交于点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分别是线段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中点．求证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 四边形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EMFN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是平行四边形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381794" y="1707654"/>
            <a:ext cx="7019925" cy="32631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证明：在 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AOE </a:t>
            </a:r>
            <a:r>
              <a:rPr lang="zh-CN" altLang="en-US" sz="2400" b="1" dirty="0">
                <a:solidFill>
                  <a:srgbClr val="FF0000"/>
                </a:solidFill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</a:rPr>
              <a:t>COF 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AO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</a:rPr>
              <a:t>CO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EAO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FCO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AOE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COF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AOE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 △</a:t>
            </a:r>
            <a:r>
              <a:rPr lang="en-US" altLang="zh-CN" sz="2400" b="1" i="1" dirty="0">
                <a:solidFill>
                  <a:srgbClr val="FF0000"/>
                </a:solidFill>
              </a:rPr>
              <a:t>COF 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OE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</a:rPr>
              <a:t>OF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 </a:t>
            </a:r>
            <a:r>
              <a:rPr lang="en-US" altLang="zh-CN" sz="2400" b="1" i="1">
                <a:solidFill>
                  <a:srgbClr val="FF0000"/>
                </a:solidFill>
              </a:rPr>
              <a:t>OM</a:t>
            </a:r>
            <a:r>
              <a:rPr lang="en-US" altLang="zh-CN" sz="2400" b="1">
                <a:solidFill>
                  <a:srgbClr val="FF0000"/>
                </a:solidFill>
              </a:rPr>
              <a:t> =    </a:t>
            </a:r>
            <a:r>
              <a:rPr lang="en-US" altLang="zh-CN" sz="2400" b="1" i="1">
                <a:solidFill>
                  <a:srgbClr val="FF0000"/>
                </a:solidFill>
              </a:rPr>
              <a:t>OB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ON</a:t>
            </a:r>
            <a:r>
              <a:rPr lang="en-US" altLang="zh-CN" sz="2400" b="1">
                <a:solidFill>
                  <a:srgbClr val="FF0000"/>
                </a:solidFill>
              </a:rPr>
              <a:t> =    </a:t>
            </a:r>
            <a:r>
              <a:rPr lang="en-US" altLang="zh-CN" sz="2400" b="1" i="1">
                <a:solidFill>
                  <a:srgbClr val="FF0000"/>
                </a:solidFill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OB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OM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</a:rPr>
              <a:t>ON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 </a:t>
            </a:r>
            <a:r>
              <a:rPr lang="en-US" altLang="zh-CN" sz="2400" b="1" i="1" dirty="0">
                <a:solidFill>
                  <a:srgbClr val="FF0000"/>
                </a:solidFill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EF </a:t>
            </a:r>
            <a:r>
              <a:rPr lang="zh-CN" altLang="en-US" sz="2400" b="1" dirty="0">
                <a:solidFill>
                  <a:srgbClr val="FF0000"/>
                </a:solidFill>
              </a:rPr>
              <a:t>是四边形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EMFN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的对角线，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四边形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EMFN </a:t>
            </a:r>
            <a:r>
              <a:rPr lang="zh-CN" altLang="en-US" sz="2400" b="1" dirty="0">
                <a:solidFill>
                  <a:srgbClr val="FF0000"/>
                </a:solidFill>
              </a:rPr>
              <a:t>为平行四边形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34821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6422" y="2607352"/>
            <a:ext cx="2911475" cy="18319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651672" y="2999978"/>
          <a:ext cx="2508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2" imgW="6096000" imgH="17373600" progId="Equation.DSMT4">
                  <p:embed/>
                </p:oleObj>
              </mc:Choice>
              <mc:Fallback>
                <p:oleObj name="Equation" r:id="rId2" imgW="6096000" imgH="173736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51672" y="2999978"/>
                        <a:ext cx="250825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20342" y="2999978"/>
          <a:ext cx="252412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Equation" r:id="rId4" imgW="6096000" imgH="17373600" progId="Equation.DSMT4">
                  <p:embed/>
                </p:oleObj>
              </mc:Choice>
              <mc:Fallback>
                <p:oleObj name="Equation" r:id="rId4" imgW="6096000" imgH="173736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0342" y="2999978"/>
                        <a:ext cx="252412" cy="722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文本框 9"/>
          <p:cNvSpPr txBox="1"/>
          <p:nvPr/>
        </p:nvSpPr>
        <p:spPr>
          <a:xfrm flipH="1">
            <a:off x="5656199" y="1533594"/>
            <a:ext cx="328866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2"/>
          <p:cNvSpPr txBox="1"/>
          <p:nvPr/>
        </p:nvSpPr>
        <p:spPr>
          <a:xfrm>
            <a:off x="971550" y="971550"/>
            <a:ext cx="669607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下列图形中不是中心对称图形的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有（      ）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67" name="文本框 3"/>
          <p:cNvSpPr txBox="1"/>
          <p:nvPr/>
        </p:nvSpPr>
        <p:spPr>
          <a:xfrm flipH="1">
            <a:off x="1094105" y="634365"/>
            <a:ext cx="32569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68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838" y="1778000"/>
            <a:ext cx="7078662" cy="196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318250" y="971550"/>
            <a:ext cx="712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39" y="491255"/>
            <a:ext cx="7345239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如图，在四边形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中，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是对角线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中点，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F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分别是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的中点，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DC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PEF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18°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，求∠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EPF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的度数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467584" y="1961366"/>
            <a:ext cx="7345239" cy="25614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解：∵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E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P </a:t>
            </a:r>
            <a:r>
              <a:rPr lang="zh-CN" altLang="en-US" sz="2400" b="1">
                <a:solidFill>
                  <a:srgbClr val="FF0000"/>
                </a:solidFill>
              </a:rPr>
              <a:t>分别</a:t>
            </a:r>
            <a:r>
              <a:rPr lang="zh-CN" altLang="en-US" sz="2400" b="1" dirty="0">
                <a:solidFill>
                  <a:srgbClr val="FF0000"/>
                </a:solidFill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</a:rPr>
              <a:t>ACD </a:t>
            </a:r>
            <a:r>
              <a:rPr lang="zh-CN" altLang="en-US" sz="2400" b="1" dirty="0">
                <a:solidFill>
                  <a:srgbClr val="FF0000"/>
                </a:solidFill>
              </a:rPr>
              <a:t>的边 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AC </a:t>
            </a:r>
            <a:r>
              <a:rPr lang="zh-CN" altLang="en-US" sz="2400" b="1" dirty="0">
                <a:solidFill>
                  <a:srgbClr val="FF0000"/>
                </a:solidFill>
              </a:rPr>
              <a:t>的中点，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</a:rPr>
              <a:t>PE</a:t>
            </a:r>
            <a:r>
              <a:rPr lang="en-US" altLang="zh-CN" sz="2400" b="1">
                <a:solidFill>
                  <a:srgbClr val="FF0000"/>
                </a:solidFill>
              </a:rPr>
              <a:t> =    </a:t>
            </a:r>
            <a:r>
              <a:rPr lang="en-US" altLang="zh-CN" sz="2400" b="1" i="1">
                <a:solidFill>
                  <a:srgbClr val="FF0000"/>
                </a:solidFill>
              </a:rPr>
              <a:t>CD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r>
              <a:rPr lang="zh-CN" altLang="en-US" sz="2400" b="1">
                <a:solidFill>
                  <a:srgbClr val="FF0000"/>
                </a:solidFill>
              </a:rPr>
              <a:t>同理 </a:t>
            </a:r>
            <a:r>
              <a:rPr lang="en-US" altLang="zh-CN" sz="2400" b="1" i="1">
                <a:solidFill>
                  <a:srgbClr val="FF0000"/>
                </a:solidFill>
              </a:rPr>
              <a:t>PF</a:t>
            </a:r>
            <a:r>
              <a:rPr lang="en-US" altLang="zh-CN" sz="2400" b="1">
                <a:solidFill>
                  <a:srgbClr val="FF0000"/>
                </a:solidFill>
              </a:rPr>
              <a:t> =    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 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</a:rPr>
              <a:t>CD</a:t>
            </a:r>
            <a:r>
              <a:rPr lang="zh-CN" altLang="en-US" sz="2400" b="1">
                <a:solidFill>
                  <a:srgbClr val="FF0000"/>
                </a:solidFill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</a:rPr>
              <a:t>PE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</a:rPr>
              <a:t>PF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PFE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PEF </a:t>
            </a:r>
            <a:r>
              <a:rPr lang="en-US" altLang="zh-CN" sz="2400" b="1" dirty="0">
                <a:solidFill>
                  <a:srgbClr val="FF0000"/>
                </a:solidFill>
              </a:rPr>
              <a:t>= 18°.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EPF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180°– 2×18</a:t>
            </a:r>
            <a:r>
              <a:rPr lang="en-US" altLang="zh-CN" sz="2400" b="1" dirty="0">
                <a:solidFill>
                  <a:srgbClr val="FF0000"/>
                </a:solidFill>
              </a:rPr>
              <a:t>°= 144°.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37893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2643758"/>
            <a:ext cx="2938462" cy="189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文本框 10"/>
          <p:cNvSpPr txBox="1"/>
          <p:nvPr/>
        </p:nvSpPr>
        <p:spPr>
          <a:xfrm flipH="1">
            <a:off x="3605322" y="1486451"/>
            <a:ext cx="31934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615799" y="2487911"/>
          <a:ext cx="2508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2" imgW="6096000" imgH="17373600" progId="Equation.DSMT4">
                  <p:embed/>
                </p:oleObj>
              </mc:Choice>
              <mc:Fallback>
                <p:oleObj name="Equation" r:id="rId2" imgW="6096000" imgH="173736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15799" y="2487911"/>
                        <a:ext cx="250825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815573" y="2483767"/>
          <a:ext cx="252412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4" imgW="6096000" imgH="17373600" progId="Equation.DSMT4">
                  <p:embed/>
                </p:oleObj>
              </mc:Choice>
              <mc:Fallback>
                <p:oleObj name="Equation" r:id="rId4" imgW="6096000" imgH="173736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5573" y="2483767"/>
                        <a:ext cx="252412" cy="722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382" y="144463"/>
            <a:ext cx="7344816" cy="1863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7.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，四边形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的对角线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BD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相交于点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，且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lang="en-US" altLang="zh-CN" i="1" dirty="0"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是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中点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，点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在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上，且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AE </a:t>
            </a:r>
            <a:r>
              <a:rPr kumimoji="0" lang="en-US" altLang="zh-CN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=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CF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i="1">
                <a:latin typeface="+mn-lt"/>
                <a:ea typeface="黑体" panose="02010609060101010101" pitchFamily="49" charset="-122"/>
              </a:rPr>
              <a:t>DF</a:t>
            </a:r>
            <a:r>
              <a:rPr lang="zh-CN" altLang="en-US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i="1"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i="1">
                <a:latin typeface="+mn-lt"/>
                <a:ea typeface="黑体" panose="02010609060101010101" pitchFamily="49" charset="-122"/>
              </a:rPr>
              <a:t>EB</a:t>
            </a:r>
            <a:r>
              <a:rPr lang="en-US" altLang="zh-CN" i="1" dirty="0">
                <a:latin typeface="+mn-lt"/>
                <a:ea typeface="黑体" panose="02010609060101010101" pitchFamily="49" charset="-122"/>
              </a:rPr>
              <a:t>.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/>
            </a:pPr>
            <a:r>
              <a:rPr lang="zh-CN" altLang="en-US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求证：△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BOE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DOF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Rectangle 3" descr="小网格"/>
          <p:cNvSpPr>
            <a:spLocks noChangeArrowheads="1"/>
          </p:cNvSpPr>
          <p:nvPr/>
        </p:nvSpPr>
        <p:spPr bwMode="auto">
          <a:xfrm>
            <a:off x="574734" y="1846699"/>
            <a:ext cx="6701914" cy="3192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解：（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∵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是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AC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的中点，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AO 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AC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AE 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CF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OE 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OF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又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DF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∴∠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ODF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OBE.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srgbClr val="FF0000"/>
                </a:solidFill>
                <a:latin typeface="+mn-lt"/>
                <a:ea typeface="+mn-ea"/>
              </a:rPr>
              <a:t>在</a:t>
            </a:r>
            <a:r>
              <a:rPr lang="zh-CN" altLang="en-US" sz="2400" b="1" noProof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400" b="1" i="1" noProof="0">
                <a:solidFill>
                  <a:srgbClr val="FF0000"/>
                </a:solidFill>
                <a:latin typeface="+mn-lt"/>
                <a:ea typeface="+mn-ea"/>
              </a:rPr>
              <a:t>BOE </a:t>
            </a:r>
            <a:r>
              <a:rPr lang="zh-CN" altLang="en-US" sz="2400" b="1" noProof="0">
                <a:solidFill>
                  <a:srgbClr val="FF0000"/>
                </a:solidFill>
                <a:latin typeface="+mn-lt"/>
                <a:ea typeface="+mn-ea"/>
              </a:rPr>
              <a:t>与△</a:t>
            </a:r>
            <a:r>
              <a:rPr lang="en-US" altLang="zh-CN" sz="2400" b="1" i="1" noProof="0">
                <a:solidFill>
                  <a:srgbClr val="FF0000"/>
                </a:solidFill>
                <a:latin typeface="+mn-lt"/>
                <a:ea typeface="+mn-ea"/>
              </a:rPr>
              <a:t>DOF </a:t>
            </a:r>
            <a:r>
              <a:rPr lang="zh-CN" altLang="en-US" sz="2400" b="1" noProof="0">
                <a:solidFill>
                  <a:srgbClr val="FF0000"/>
                </a:solidFill>
                <a:latin typeface="+mn-lt"/>
                <a:ea typeface="+mn-ea"/>
              </a:rPr>
              <a:t>中</a:t>
            </a:r>
            <a:endParaRPr lang="en-US" altLang="zh-CN" sz="2400" b="1" noProof="0" dirty="0">
              <a:solidFill>
                <a:srgbClr val="FF0000"/>
              </a:solidFill>
              <a:latin typeface="+mn-lt"/>
              <a:ea typeface="+mn-ea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OBE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ODF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 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BOE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DOF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OE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OF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BOE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DOF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角角边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37893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4" y="1767593"/>
            <a:ext cx="2938462" cy="14624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文本框 10"/>
          <p:cNvSpPr txBox="1"/>
          <p:nvPr/>
        </p:nvSpPr>
        <p:spPr>
          <a:xfrm flipH="1">
            <a:off x="2483768" y="1131590"/>
            <a:ext cx="31934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382" y="144463"/>
            <a:ext cx="7344816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7.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，四边形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的对角线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BD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相交于点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，且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lang="en-US" altLang="zh-CN" i="1" dirty="0"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是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中点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，点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在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上，且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AE </a:t>
            </a:r>
            <a:r>
              <a:rPr kumimoji="0" lang="en-US" altLang="zh-CN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=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CF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i="1">
                <a:latin typeface="+mn-lt"/>
                <a:ea typeface="黑体" panose="02010609060101010101" pitchFamily="49" charset="-122"/>
              </a:rPr>
              <a:t>DF</a:t>
            </a:r>
            <a:r>
              <a:rPr lang="zh-CN" altLang="en-US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i="1"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i="1">
                <a:latin typeface="+mn-lt"/>
                <a:ea typeface="黑体" panose="02010609060101010101" pitchFamily="49" charset="-122"/>
              </a:rPr>
              <a:t>EB.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7893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4433" y="1109332"/>
            <a:ext cx="2938462" cy="14624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文本框 10"/>
          <p:cNvSpPr txBox="1"/>
          <p:nvPr/>
        </p:nvSpPr>
        <p:spPr>
          <a:xfrm flipH="1">
            <a:off x="2483768" y="1131590"/>
            <a:ext cx="31934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P48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382" y="1441504"/>
            <a:ext cx="5405770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/>
            </a:pP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）若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OD =    AC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则四边形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b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什么特殊四边形？请说明理由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36281" y="1438592"/>
          <a:ext cx="230909" cy="658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Equation" r:id="rId2" imgW="6096000" imgH="17373600" progId="Equation.DSMT4">
                  <p:embed/>
                </p:oleObj>
              </mc:Choice>
              <mc:Fallback>
                <p:oleObj name="Equation" r:id="rId2" imgW="6096000" imgH="173736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36281" y="1438592"/>
                        <a:ext cx="230909" cy="6580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 descr="小网格"/>
          <p:cNvSpPr>
            <a:spLocks noChangeArrowheads="1"/>
          </p:cNvSpPr>
          <p:nvPr/>
        </p:nvSpPr>
        <p:spPr bwMode="auto">
          <a:xfrm>
            <a:off x="395536" y="2571273"/>
            <a:ext cx="8568952" cy="24174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解：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四边形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ABCD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是矩形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理由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如下：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由（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），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BOE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DOF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OB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OD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，即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O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是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BD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的中点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又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O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是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AC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的中点，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∴四边形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ABCD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平行四边形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 OD =     AC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，即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AC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= 2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OD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BD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AC 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BD</a:t>
            </a:r>
            <a:r>
              <a:rPr lang="en-US" altLang="zh-CN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四边形</a:t>
            </a:r>
            <a:r>
              <a:rPr lang="en-US" altLang="zh-CN" sz="2400" b="1" i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643484" y="3853373"/>
          <a:ext cx="2508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Equation" r:id="rId4" imgW="6096000" imgH="17373600" progId="Equation.DSMT4">
                  <p:embed/>
                </p:oleObj>
              </mc:Choice>
              <mc:Fallback>
                <p:oleObj name="Equation" r:id="rId4" imgW="6096000" imgH="173736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3484" y="3853373"/>
                        <a:ext cx="250825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5467</Words>
  <Application>WPS 演示</Application>
  <PresentationFormat>全屏显示(16:9)</PresentationFormat>
  <Paragraphs>357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23</vt:i4>
      </vt:variant>
      <vt:variant>
        <vt:lpstr>幻灯片标题</vt:lpstr>
      </vt:variant>
      <vt:variant>
        <vt:i4>28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Times New Roman</vt:lpstr>
      <vt:lpstr>times</vt:lpstr>
      <vt:lpstr>Traditional Arabic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997</cp:revision>
  <dcterms:created xsi:type="dcterms:W3CDTF">2015-08-27T07:30:00Z</dcterms:created>
  <dcterms:modified xsi:type="dcterms:W3CDTF">2026-01-05T08:57:18Z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4029B1900A4A4373AFC736E29E64AB5F</vt:lpwstr>
  </property>
</Properties>
</file>