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25"/>
  </p:notesMasterIdLst>
  <p:sldIdLst>
    <p:sldId id="274" r:id="rId4"/>
    <p:sldId id="386" r:id="rId5"/>
    <p:sldId id="447" r:id="rId6"/>
    <p:sldId id="448" r:id="rId7"/>
    <p:sldId id="463" r:id="rId8"/>
    <p:sldId id="449" r:id="rId9"/>
    <p:sldId id="460" r:id="rId10"/>
    <p:sldId id="451" r:id="rId11"/>
    <p:sldId id="464" r:id="rId12"/>
    <p:sldId id="407" r:id="rId13"/>
    <p:sldId id="461" r:id="rId14"/>
    <p:sldId id="462" r:id="rId15"/>
    <p:sldId id="450" r:id="rId16"/>
    <p:sldId id="437" r:id="rId17"/>
    <p:sldId id="443" r:id="rId18"/>
    <p:sldId id="285" r:id="rId19"/>
    <p:sldId id="370" r:id="rId20"/>
    <p:sldId id="335" r:id="rId21"/>
    <p:sldId id="409" r:id="rId22"/>
    <p:sldId id="459" r:id="rId23"/>
    <p:sldId id="414" r:id="rId24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  <a:srgbClr val="014099"/>
    <a:srgbClr val="6489C0"/>
    <a:srgbClr val="6D91C4"/>
    <a:srgbClr val="FF3399"/>
    <a:srgbClr val="007FFF"/>
    <a:srgbClr val="FFFFCC"/>
    <a:srgbClr val="FE97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/>
    <p:restoredTop sz="95244"/>
  </p:normalViewPr>
  <p:slideViewPr>
    <p:cSldViewPr showGuides="1">
      <p:cViewPr varScale="1">
        <p:scale>
          <a:sx n="90" d="100"/>
          <a:sy n="90" d="100"/>
        </p:scale>
        <p:origin x="96" y="1014"/>
      </p:cViewPr>
      <p:guideLst>
        <p:guide orient="horz" pos="1632"/>
        <p:guide orient="horz" pos="713"/>
        <p:guide orient="horz" pos="2970"/>
        <p:guide pos="158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3FE8973-63E5-4953-9921-4107486E305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0E1830C-8131-45ED-B7E4-57424CD167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3075" y="3022600"/>
            <a:ext cx="2035175" cy="158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88"/>
            <a:ext cx="9144000" cy="507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0350" cy="429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1587"/>
            <a:ext cx="9182100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24375B7-5CA8-4DC0-A754-684481362212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10F8ACC-B3EE-49C7-A909-F3B5B8AF16C4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409519" y="2050662"/>
              <a:ext cx="1169793" cy="11773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39892" y="2113530"/>
              <a:ext cx="1161857" cy="1167859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" name="椭圆 56"/>
          <p:cNvSpPr/>
          <p:nvPr/>
        </p:nvSpPr>
        <p:spPr>
          <a:xfrm>
            <a:off x="1449388" y="3557588"/>
            <a:ext cx="647700" cy="6477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278063" y="3557588"/>
            <a:ext cx="647700" cy="6477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108325" y="3557588"/>
            <a:ext cx="647700" cy="647700"/>
          </a:xfrm>
          <a:prstGeom prst="ellipse">
            <a:avLst/>
          </a:prstGeom>
          <a:noFill/>
          <a:ln w="57150">
            <a:solidFill>
              <a:srgbClr val="E83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863725" y="3846513"/>
            <a:ext cx="647700" cy="647700"/>
          </a:xfrm>
          <a:prstGeom prst="ellipse">
            <a:avLst/>
          </a:prstGeom>
          <a:noFill/>
          <a:ln w="57150">
            <a:solidFill>
              <a:srgbClr val="FE9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690813" y="3846513"/>
            <a:ext cx="649288" cy="647700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/>
          <p:nvPr userDrawn="1"/>
        </p:nvGrpSpPr>
        <p:grpSpPr>
          <a:xfrm>
            <a:off x="-15875" y="0"/>
            <a:ext cx="9159875" cy="5143500"/>
            <a:chOff x="-15864" y="0"/>
            <a:chExt cx="9159865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124" name="组合 3"/>
            <p:cNvGrpSpPr/>
            <p:nvPr/>
          </p:nvGrpSpPr>
          <p:grpSpPr>
            <a:xfrm>
              <a:off x="-15864" y="207562"/>
              <a:ext cx="9159865" cy="4935938"/>
              <a:chOff x="-15864" y="207562"/>
              <a:chExt cx="9159865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5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21B8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26" name="组合 5"/>
              <p:cNvGrpSpPr/>
              <p:nvPr/>
            </p:nvGrpSpPr>
            <p:grpSpPr>
              <a:xfrm rot="-1291772">
                <a:off x="4773844" y="2066086"/>
                <a:ext cx="921544" cy="1913811"/>
                <a:chOff x="10922634" y="3936050"/>
                <a:chExt cx="1228725" cy="2551748"/>
              </a:xfrm>
            </p:grpSpPr>
            <p:grpSp>
              <p:nvGrpSpPr>
                <p:cNvPr id="5158" name="组合 37"/>
                <p:cNvGrpSpPr/>
                <p:nvPr/>
              </p:nvGrpSpPr>
              <p:grpSpPr>
                <a:xfrm>
                  <a:off x="11029950" y="4058923"/>
                  <a:ext cx="1033462" cy="2428875"/>
                  <a:chOff x="10836275" y="9112251"/>
                  <a:chExt cx="1033462" cy="2428875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32987" y="10085566"/>
                    <a:ext cx="192616" cy="143933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0829" y="9096825"/>
                    <a:ext cx="761999" cy="927100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76646" y="9175612"/>
                    <a:ext cx="757765" cy="844551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46214" y="9177697"/>
                    <a:ext cx="761999" cy="833967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27535" y="10192202"/>
                    <a:ext cx="457199" cy="1289051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21B8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30422" y="9073887"/>
                    <a:ext cx="954614" cy="960967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887048" y="3934263"/>
                  <a:ext cx="1263649" cy="1206500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27" name="组合 6"/>
              <p:cNvGrpSpPr/>
              <p:nvPr userDrawn="1"/>
            </p:nvGrpSpPr>
            <p:grpSpPr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5130" name="图片 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31" name="图片 10" descr="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5132" name="组合 11"/>
                <p:cNvGrpSpPr/>
                <p:nvPr/>
              </p:nvGrpSpPr>
              <p:grpSpPr>
                <a:xfrm rot="6000000">
                  <a:off x="1331569" y="3487053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42046" y="13326401"/>
                    <a:ext cx="3050460" cy="1665367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4086" y="14020371"/>
                    <a:ext cx="149916" cy="231393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90" y="13828943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59003" y="13849517"/>
                    <a:ext cx="149916" cy="224875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70672" y="13743370"/>
                    <a:ext cx="15317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01528" y="13640923"/>
                    <a:ext cx="153176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2032" y="13596580"/>
                    <a:ext cx="149916" cy="234651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81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63157" y="14358832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7732" y="14283292"/>
                    <a:ext cx="153174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7759" y="14227686"/>
                    <a:ext cx="149916" cy="237911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48444" y="14181512"/>
                    <a:ext cx="146658" cy="211836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68517" y="14080579"/>
                    <a:ext cx="149916" cy="211836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85676" y="13664567"/>
                    <a:ext cx="2949429" cy="1447012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33" name="组合 12"/>
                <p:cNvGrpSpPr>
                  <a:grpSpLocks noChangeAspect="1"/>
                </p:cNvGrpSpPr>
                <p:nvPr/>
              </p:nvGrpSpPr>
              <p:grpSpPr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8138" y="3815887"/>
                    <a:ext cx="1967714" cy="32925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8138" y="3815887"/>
                    <a:ext cx="1967714" cy="32925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5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137" name="Picture 100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59664" y="3809721"/>
                    <a:ext cx="431173" cy="337098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3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4" y="3875335"/>
                    <a:ext cx="248252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3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kumimoji="0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12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18432" y="913572"/>
                <a:ext cx="2045984" cy="10889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11"/>
          <p:cNvGrpSpPr/>
          <p:nvPr userDrawn="1"/>
        </p:nvGrpSpPr>
        <p:grpSpPr>
          <a:xfrm>
            <a:off x="466725" y="987425"/>
            <a:ext cx="8210550" cy="3641725"/>
            <a:chOff x="251520" y="980207"/>
            <a:chExt cx="8784976" cy="3895800"/>
          </a:xfrm>
        </p:grpSpPr>
        <p:sp>
          <p:nvSpPr>
            <p:cNvPr id="6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11"/>
            <p:cNvSpPr/>
            <p:nvPr/>
          </p:nvSpPr>
          <p:spPr>
            <a:xfrm>
              <a:off x="377214" y="1088895"/>
              <a:ext cx="8533588" cy="3678423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1.wav"/><Relationship Id="rId1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3.png"/><Relationship Id="rId1" Type="http://schemas.openxmlformats.org/officeDocument/2006/relationships/image" Target="../media/image42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47.png"/><Relationship Id="rId6" Type="http://schemas.openxmlformats.org/officeDocument/2006/relationships/image" Target="../media/image46.png"/><Relationship Id="rId5" Type="http://schemas.openxmlformats.org/officeDocument/2006/relationships/image" Target="../media/image42.emf"/><Relationship Id="rId4" Type="http://schemas.openxmlformats.org/officeDocument/2006/relationships/image" Target="../media/image4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4.wmf"/><Relationship Id="rId1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51.png"/><Relationship Id="rId6" Type="http://schemas.openxmlformats.org/officeDocument/2006/relationships/image" Target="../media/image50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49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48.wmf"/><Relationship Id="rId1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2.png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6.wmf"/><Relationship Id="rId4" Type="http://schemas.openxmlformats.org/officeDocument/2006/relationships/oleObject" Target="../embeddings/oleObject7.bin"/><Relationship Id="rId3" Type="http://schemas.openxmlformats.org/officeDocument/2006/relationships/image" Target="../media/image55.wmf"/><Relationship Id="rId2" Type="http://schemas.openxmlformats.org/officeDocument/2006/relationships/oleObject" Target="../embeddings/oleObject6.bin"/><Relationship Id="rId1" Type="http://schemas.openxmlformats.org/officeDocument/2006/relationships/image" Target="../media/image54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8.png"/><Relationship Id="rId1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2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hyperlink" Target="&#33777;&#24418;&#23450;&#20041;.gsp" TargetMode="External"/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03648" y="1923678"/>
            <a:ext cx="6537325" cy="900113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1.6.1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菱形的性质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1943708" y="459555"/>
            <a:ext cx="5256584" cy="13031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菱形的性质定理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rgbClr val="FF00FF"/>
                </a:solidFill>
                <a:latin typeface="+mj-lt"/>
                <a:ea typeface="+mj-ea"/>
              </a:rPr>
              <a:t>菱形</a:t>
            </a:r>
            <a:r>
              <a:rPr lang="zh-CN" altLang="en-US" sz="2800" b="1" dirty="0">
                <a:solidFill>
                  <a:srgbClr val="FF00FF"/>
                </a:solidFill>
                <a:latin typeface="+mj-lt"/>
                <a:ea typeface="+mj-ea"/>
              </a:rPr>
              <a:t>的对角线互相垂直</a:t>
            </a:r>
            <a:r>
              <a:rPr lang="en-US" altLang="zh-CN" sz="2800" b="1" dirty="0">
                <a:solidFill>
                  <a:srgbClr val="FF00FF"/>
                </a:solidFill>
                <a:latin typeface="+mj-lt"/>
                <a:ea typeface="+mj-ea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899592" y="2266788"/>
            <a:ext cx="525333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几何语言：</a:t>
            </a:r>
            <a:endParaRPr kumimoji="0" lang="en-US" altLang="zh-CN" sz="2800" b="1" kern="1200" cap="none" spc="0" normalizeH="0" baseline="0" noProof="0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∵四边形</a:t>
            </a:r>
            <a:r>
              <a:rPr kumimoji="0" lang="en-US" altLang="zh-CN" sz="2800" b="1" i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AB</a:t>
            </a:r>
            <a:r>
              <a:rPr lang="en-US" altLang="zh-CN" sz="2800" b="1" i="1" dirty="0">
                <a:solidFill>
                  <a:srgbClr val="0000FF"/>
                </a:solidFill>
                <a:latin typeface="+mn-lt"/>
                <a:ea typeface="+mn-ea"/>
              </a:rPr>
              <a:t>CD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是菱形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.</a:t>
            </a:r>
            <a:endParaRPr kumimoji="0" lang="en-US" altLang="zh-CN" sz="2800" b="1" kern="1200" cap="none" spc="0" normalizeH="0" baseline="0" noProof="0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∴</a:t>
            </a:r>
            <a:r>
              <a:rPr kumimoji="0" lang="en-US" altLang="zh-CN" sz="2800" b="1" i="1" kern="1200" cap="none" spc="0" normalizeH="0" baseline="0" noProof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AC</a:t>
            </a:r>
            <a:r>
              <a:rPr lang="zh-CN" altLang="en-US" sz="2800" b="1">
                <a:solidFill>
                  <a:srgbClr val="0000FF"/>
                </a:solidFill>
                <a:latin typeface="+mn-lt"/>
                <a:ea typeface="+mn-ea"/>
              </a:rPr>
              <a:t>⊥</a:t>
            </a:r>
            <a:r>
              <a:rPr lang="en-US" altLang="zh-CN" sz="2800" b="1" i="1">
                <a:solidFill>
                  <a:srgbClr val="0000FF"/>
                </a:solidFill>
                <a:latin typeface="+mn-lt"/>
                <a:ea typeface="+mn-ea"/>
              </a:rPr>
              <a:t>DB</a:t>
            </a:r>
            <a:r>
              <a:rPr kumimoji="0" lang="en-US" altLang="zh-CN" sz="2800" b="1" kern="1200" cap="none" spc="0" normalizeH="0" baseline="0" noProof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.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EF4E8"/>
              </a:clrFrom>
              <a:clrTo>
                <a:srgbClr val="FEF4E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4088" y="1923678"/>
            <a:ext cx="3357191" cy="229261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700126" y="1491630"/>
            <a:ext cx="7743748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菱形是中心对称图形，对角线的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交点是菱形的对称中心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.</a:t>
            </a:r>
            <a:endParaRPr kumimoji="0" lang="zh-CN" sz="24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3" name="图片 3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11237" y="2283718"/>
            <a:ext cx="3321524" cy="226897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611560" y="721424"/>
            <a:ext cx="4176464" cy="576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>
                <a:latin typeface="+mj-lt"/>
                <a:ea typeface="黑体" panose="02010609060101010101" pitchFamily="49" charset="-122"/>
              </a:rPr>
              <a:t>由于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菱形是平行四边形：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8" descr="小网格"/>
          <p:cNvSpPr/>
          <p:nvPr/>
        </p:nvSpPr>
        <p:spPr>
          <a:xfrm>
            <a:off x="395288" y="771632"/>
            <a:ext cx="6624637" cy="33462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填空：把图中的菱形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ABCD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作关于直线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DB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的轴对称，则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的像是点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 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的像是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的像是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_____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的像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是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_____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的像是</a:t>
            </a:r>
            <a:r>
              <a:rPr lang="zh-CN" altLang="en-US" sz="2400" b="1" dirty="0">
                <a:ea typeface="黑体" panose="02010609060101010101" pitchFamily="49" charset="-122"/>
              </a:rPr>
              <a:t>边</a:t>
            </a:r>
            <a:r>
              <a:rPr lang="en-US" altLang="zh-CN" sz="2400" b="1" i="1" dirty="0">
                <a:ea typeface="黑体" panose="02010609060101010101" pitchFamily="49" charset="-122"/>
              </a:rPr>
              <a:t>CD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的像是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______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的像是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_______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CB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的像是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_______.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355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6176" y="1476424"/>
            <a:ext cx="2874963" cy="2103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2" descr="小网格"/>
          <p:cNvSpPr>
            <a:spLocks noChangeArrowheads="1"/>
          </p:cNvSpPr>
          <p:nvPr/>
        </p:nvSpPr>
        <p:spPr bwMode="auto">
          <a:xfrm>
            <a:off x="5220072" y="1981200"/>
            <a:ext cx="720725" cy="4762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22" descr="小网格"/>
          <p:cNvSpPr>
            <a:spLocks noChangeArrowheads="1"/>
          </p:cNvSpPr>
          <p:nvPr/>
        </p:nvSpPr>
        <p:spPr bwMode="auto">
          <a:xfrm>
            <a:off x="2124075" y="2530475"/>
            <a:ext cx="719138" cy="4762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22" descr="小网格"/>
          <p:cNvSpPr>
            <a:spLocks noChangeArrowheads="1"/>
          </p:cNvSpPr>
          <p:nvPr/>
        </p:nvSpPr>
        <p:spPr bwMode="auto">
          <a:xfrm>
            <a:off x="4716463" y="2530475"/>
            <a:ext cx="719138" cy="4762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ectangle 22" descr="小网格"/>
          <p:cNvSpPr>
            <a:spLocks noChangeArrowheads="1"/>
          </p:cNvSpPr>
          <p:nvPr/>
        </p:nvSpPr>
        <p:spPr bwMode="auto">
          <a:xfrm>
            <a:off x="5864448" y="3073400"/>
            <a:ext cx="939800" cy="4619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边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Rectangle 22" descr="小网格"/>
          <p:cNvSpPr>
            <a:spLocks noChangeArrowheads="1"/>
          </p:cNvSpPr>
          <p:nvPr/>
        </p:nvSpPr>
        <p:spPr bwMode="auto">
          <a:xfrm>
            <a:off x="2339752" y="3635375"/>
            <a:ext cx="904875" cy="4619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边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CB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22" descr="小网格"/>
          <p:cNvSpPr>
            <a:spLocks noChangeArrowheads="1"/>
          </p:cNvSpPr>
          <p:nvPr/>
        </p:nvSpPr>
        <p:spPr bwMode="auto">
          <a:xfrm>
            <a:off x="5508104" y="3635375"/>
            <a:ext cx="904875" cy="4619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边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188" y="4300538"/>
            <a:ext cx="82819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400" b="1" dirty="0">
                <a:solidFill>
                  <a:srgbClr val="0000FF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菱形是轴对称图形，两条对角线所在直线都是它的对称轴</a:t>
            </a:r>
            <a:r>
              <a:rPr lang="en-US" altLang="zh-CN" sz="2400" b="1" dirty="0">
                <a:solidFill>
                  <a:srgbClr val="0000FF"/>
                </a:solidFill>
                <a:highlight>
                  <a:srgbClr val="FFFF00"/>
                </a:highlight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FF"/>
              </a:solidFill>
              <a:highlight>
                <a:srgbClr val="FFFF00"/>
              </a:highligh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891" y="267494"/>
            <a:ext cx="2159893" cy="5992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0"/>
          <p:cNvSpPr/>
          <p:nvPr/>
        </p:nvSpPr>
        <p:spPr>
          <a:xfrm>
            <a:off x="327025" y="817563"/>
            <a:ext cx="8404225" cy="676275"/>
          </a:xfrm>
          <a:prstGeom prst="rect">
            <a:avLst/>
          </a:prstGeom>
          <a:solidFill>
            <a:srgbClr val="C0504D">
              <a:alpha val="29803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3790950" y="1584325"/>
            <a:ext cx="15017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</a:rPr>
              <a:t>对边相等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</a:endParaRPr>
          </a:p>
        </p:txBody>
      </p:sp>
      <p:sp>
        <p:nvSpPr>
          <p:cNvPr id="4" name="TextBox 7"/>
          <p:cNvSpPr txBox="1"/>
          <p:nvPr/>
        </p:nvSpPr>
        <p:spPr>
          <a:xfrm>
            <a:off x="3448050" y="2244725"/>
            <a:ext cx="24193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</a:rPr>
              <a:t>四个角都是直角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</a:endParaRPr>
          </a:p>
        </p:txBody>
      </p:sp>
      <p:sp>
        <p:nvSpPr>
          <p:cNvPr id="5" name="TextBox 9"/>
          <p:cNvSpPr txBox="1"/>
          <p:nvPr/>
        </p:nvSpPr>
        <p:spPr>
          <a:xfrm>
            <a:off x="3689350" y="3343275"/>
            <a:ext cx="2035175" cy="904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</a:rPr>
              <a:t>对角线互相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</a:rPr>
              <a:t>平分且相等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6630988" y="1584325"/>
            <a:ext cx="177641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</a:rPr>
              <a:t>四边相等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</a:endParaRPr>
          </a:p>
        </p:txBody>
      </p:sp>
      <p:sp>
        <p:nvSpPr>
          <p:cNvPr id="7" name="TextBox 12"/>
          <p:cNvSpPr txBox="1"/>
          <p:nvPr/>
        </p:nvSpPr>
        <p:spPr>
          <a:xfrm>
            <a:off x="6630988" y="2244725"/>
            <a:ext cx="177641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</a:rPr>
              <a:t>对角相等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6013450" y="2946400"/>
            <a:ext cx="273685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</a:rPr>
              <a:t>两条对角线互相垂直平分，并且每一条对角线平分一组对角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</a:endParaRPr>
          </a:p>
        </p:txBody>
      </p:sp>
      <p:grpSp>
        <p:nvGrpSpPr>
          <p:cNvPr id="24585" name="Group 10"/>
          <p:cNvGrpSpPr/>
          <p:nvPr/>
        </p:nvGrpSpPr>
        <p:grpSpPr>
          <a:xfrm>
            <a:off x="323850" y="817563"/>
            <a:ext cx="8426450" cy="4057650"/>
            <a:chOff x="0" y="0"/>
            <a:chExt cx="5308" cy="2556"/>
          </a:xfrm>
        </p:grpSpPr>
        <p:sp>
          <p:nvSpPr>
            <p:cNvPr id="24586" name="Line 52"/>
            <p:cNvSpPr/>
            <p:nvPr/>
          </p:nvSpPr>
          <p:spPr>
            <a:xfrm>
              <a:off x="0" y="0"/>
              <a:ext cx="5284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87" name="Line 53"/>
            <p:cNvSpPr/>
            <p:nvPr/>
          </p:nvSpPr>
          <p:spPr>
            <a:xfrm>
              <a:off x="0" y="428"/>
              <a:ext cx="528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88" name="Line 54"/>
            <p:cNvSpPr/>
            <p:nvPr/>
          </p:nvSpPr>
          <p:spPr>
            <a:xfrm>
              <a:off x="0" y="844"/>
              <a:ext cx="5292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89" name="Line 55"/>
            <p:cNvSpPr/>
            <p:nvPr/>
          </p:nvSpPr>
          <p:spPr>
            <a:xfrm>
              <a:off x="0" y="1244"/>
              <a:ext cx="5308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90" name="Line 56"/>
            <p:cNvSpPr/>
            <p:nvPr/>
          </p:nvSpPr>
          <p:spPr>
            <a:xfrm>
              <a:off x="0" y="2556"/>
              <a:ext cx="5292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91" name="Line 57"/>
            <p:cNvSpPr/>
            <p:nvPr/>
          </p:nvSpPr>
          <p:spPr>
            <a:xfrm>
              <a:off x="0" y="0"/>
              <a:ext cx="0" cy="2556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92" name="Line 58"/>
            <p:cNvSpPr/>
            <p:nvPr/>
          </p:nvSpPr>
          <p:spPr>
            <a:xfrm>
              <a:off x="1831" y="0"/>
              <a:ext cx="0" cy="2556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93" name="Line 59"/>
            <p:cNvSpPr/>
            <p:nvPr/>
          </p:nvSpPr>
          <p:spPr>
            <a:xfrm>
              <a:off x="3531" y="0"/>
              <a:ext cx="0" cy="2556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94" name="Line 60"/>
            <p:cNvSpPr/>
            <p:nvPr/>
          </p:nvSpPr>
          <p:spPr>
            <a:xfrm>
              <a:off x="5297" y="0"/>
              <a:ext cx="0" cy="2556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95" name="Rectangle 62"/>
            <p:cNvSpPr/>
            <p:nvPr/>
          </p:nvSpPr>
          <p:spPr>
            <a:xfrm>
              <a:off x="43" y="67"/>
              <a:ext cx="1773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平行四边形的性质 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596" name="Rectangle 63"/>
            <p:cNvSpPr/>
            <p:nvPr/>
          </p:nvSpPr>
          <p:spPr>
            <a:xfrm>
              <a:off x="2106" y="67"/>
              <a:ext cx="1189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矩形的性质 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597" name="Rectangle 64"/>
            <p:cNvSpPr/>
            <p:nvPr/>
          </p:nvSpPr>
          <p:spPr>
            <a:xfrm>
              <a:off x="3854" y="67"/>
              <a:ext cx="1189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菱形的性质 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598" name="Rectangle 65"/>
            <p:cNvSpPr/>
            <p:nvPr/>
          </p:nvSpPr>
          <p:spPr>
            <a:xfrm>
              <a:off x="455" y="483"/>
              <a:ext cx="109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对边相等  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599" name="Rectangle 66"/>
            <p:cNvSpPr/>
            <p:nvPr/>
          </p:nvSpPr>
          <p:spPr>
            <a:xfrm>
              <a:off x="456" y="899"/>
              <a:ext cx="109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对角相等  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600" name="Rectangle 67"/>
            <p:cNvSpPr/>
            <p:nvPr/>
          </p:nvSpPr>
          <p:spPr>
            <a:xfrm>
              <a:off x="122" y="1766"/>
              <a:ext cx="1676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对角线互相平分  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9" descr="小网格"/>
          <p:cNvSpPr/>
          <p:nvPr/>
        </p:nvSpPr>
        <p:spPr>
          <a:xfrm>
            <a:off x="323528" y="793278"/>
            <a:ext cx="8352928" cy="1130246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如图，菱形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ABCD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的面积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S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与</a:t>
            </a:r>
            <a:r>
              <a:rPr lang="zh-CN" altLang="en-US" sz="2400" b="1" dirty="0">
                <a:ea typeface="黑体" panose="02010609060101010101" pitchFamily="49" charset="-122"/>
              </a:rPr>
              <a:t>对角线</a:t>
            </a:r>
            <a:r>
              <a:rPr lang="en-US" altLang="zh-CN" sz="2400" b="1" i="1" dirty="0">
                <a:ea typeface="黑体" panose="02010609060101010101" pitchFamily="49" charset="-122"/>
              </a:rPr>
              <a:t>AC</a:t>
            </a:r>
            <a:r>
              <a:rPr lang="zh-CN" altLang="en-US" sz="2400" b="1" dirty="0"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ea typeface="黑体" panose="02010609060101010101" pitchFamily="49" charset="-122"/>
              </a:rPr>
              <a:t>BD</a:t>
            </a:r>
            <a:r>
              <a:rPr lang="zh-CN" altLang="en-US" sz="2400" b="1" dirty="0">
                <a:ea typeface="黑体" panose="02010609060101010101" pitchFamily="49" charset="-122"/>
              </a:rPr>
              <a:t>的长有什么关系？将你的想法与同学交流</a:t>
            </a:r>
            <a:r>
              <a:rPr lang="en-US" altLang="zh-CN" sz="2400" b="1" dirty="0"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25605" name="对象 1"/>
          <p:cNvGraphicFramePr>
            <a:graphicFrameLocks noChangeAspect="1"/>
          </p:cNvGraphicFramePr>
          <p:nvPr/>
        </p:nvGraphicFramePr>
        <p:xfrm>
          <a:off x="4576763" y="1458094"/>
          <a:ext cx="174942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Equation" r:id="rId1" imgW="42062400" imgH="14630400" progId="Equation.DSMT4">
                  <p:embed/>
                </p:oleObj>
              </mc:Choice>
              <mc:Fallback>
                <p:oleObj name="Equation" r:id="rId1" imgW="42062400" imgH="146304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76763" y="1458094"/>
                        <a:ext cx="1749425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32" descr="小网格"/>
          <p:cNvGraphicFramePr>
            <a:graphicFrameLocks noChangeAspect="1"/>
          </p:cNvGraphicFramePr>
          <p:nvPr/>
        </p:nvGraphicFramePr>
        <p:xfrm>
          <a:off x="494043" y="2643758"/>
          <a:ext cx="4829175" cy="223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Equation" r:id="rId3" imgW="122224800" imgH="56692800" progId="Equation.DSMT4">
                  <p:embed/>
                </p:oleObj>
              </mc:Choice>
              <mc:Fallback>
                <p:oleObj name="Equation" r:id="rId3" imgW="122224800" imgH="566928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4043" y="2643758"/>
                        <a:ext cx="4829175" cy="2238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6" descr="小网格"/>
          <p:cNvSpPr>
            <a:spLocks noChangeArrowheads="1"/>
          </p:cNvSpPr>
          <p:nvPr/>
        </p:nvSpPr>
        <p:spPr bwMode="auto">
          <a:xfrm>
            <a:off x="395536" y="2110085"/>
            <a:ext cx="5953874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因为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</a:t>
            </a:r>
            <a:r>
              <a:rPr kumimoji="0" lang="zh-CN" altLang="en-US" sz="2400" b="1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菱形</a:t>
            </a:r>
            <a:r>
              <a:rPr kumimoji="0" lang="en-US" altLang="zh-CN" sz="2400" b="1" i="1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ABCD</a:t>
            </a:r>
            <a:r>
              <a:rPr kumimoji="0" lang="en-US" altLang="zh-CN" sz="2400" b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</a:t>
            </a:r>
            <a:r>
              <a:rPr kumimoji="0" lang="zh-CN" altLang="en-US" sz="2400" b="1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△</a:t>
            </a:r>
            <a:r>
              <a:rPr kumimoji="0" lang="en-US" altLang="zh-CN" sz="2400" b="1" i="1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ADC</a:t>
            </a:r>
            <a:r>
              <a:rPr kumimoji="0" lang="en-US" altLang="zh-CN" sz="2400" b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</a:t>
            </a:r>
            <a:r>
              <a:rPr kumimoji="0" lang="zh-CN" altLang="en-US" sz="2400" b="1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△</a:t>
            </a:r>
            <a:r>
              <a:rPr kumimoji="0" lang="en-US" altLang="zh-CN" sz="2400" b="1" i="1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</a:t>
            </a:r>
            <a:r>
              <a:rPr kumimoji="0" lang="zh-CN" altLang="en-US" sz="2400" b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⊥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560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6390" y="1323362"/>
            <a:ext cx="2874963" cy="2101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1034" y="240630"/>
            <a:ext cx="2144712" cy="5969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20072" y="3112518"/>
            <a:ext cx="3625478" cy="1769615"/>
            <a:chOff x="4690938" y="3147342"/>
            <a:chExt cx="3625478" cy="176961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4690938" y="3147342"/>
              <a:ext cx="3625478" cy="176961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5148064" y="3363838"/>
              <a:ext cx="3071266" cy="14811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>
                  <a:solidFill>
                    <a:srgbClr val="0000FF"/>
                  </a:solidFill>
                </a:rPr>
                <a:t>    菱形</a:t>
              </a:r>
              <a:r>
                <a:rPr lang="zh-CN" altLang="en-US" sz="2400" b="1" dirty="0">
                  <a:solidFill>
                    <a:srgbClr val="0000FF"/>
                  </a:solidFill>
                </a:rPr>
                <a:t>的面积等于两条对角线长度乘积的一半</a:t>
              </a:r>
              <a:r>
                <a:rPr lang="en-US" altLang="zh-CN" sz="2400" b="1" dirty="0">
                  <a:solidFill>
                    <a:srgbClr val="0000FF"/>
                  </a:solidFill>
                </a:rPr>
                <a:t>.</a:t>
              </a:r>
              <a:endParaRPr lang="zh-CN" altLang="en-US" sz="2400" b="1" dirty="0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2"/>
          <p:cNvSpPr txBox="1"/>
          <p:nvPr/>
        </p:nvSpPr>
        <p:spPr>
          <a:xfrm>
            <a:off x="611188" y="303213"/>
            <a:ext cx="6913562" cy="10445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200" b="1" dirty="0">
                <a:solidFill>
                  <a:srgbClr val="00B0F0"/>
                </a:solidFill>
                <a:ea typeface="黑体" panose="02010609060101010101" pitchFamily="49" charset="-122"/>
              </a:rPr>
              <a:t>例</a:t>
            </a:r>
            <a:r>
              <a:rPr lang="en-US" altLang="zh-CN" sz="2200" b="1" dirty="0">
                <a:solidFill>
                  <a:srgbClr val="00B0F0"/>
                </a:solidFill>
                <a:ea typeface="黑体" panose="02010609060101010101" pitchFamily="49" charset="-122"/>
              </a:rPr>
              <a:t>1</a:t>
            </a:r>
            <a:r>
              <a:rPr lang="en-US" altLang="zh-CN" sz="2200" b="1" dirty="0">
                <a:ea typeface="黑体" panose="02010609060101010101" pitchFamily="49" charset="-122"/>
              </a:rPr>
              <a:t>  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菱形 </a:t>
            </a:r>
            <a:r>
              <a:rPr lang="en-US" altLang="zh-CN" sz="22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ABCD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的两条对角线 </a:t>
            </a:r>
            <a:r>
              <a:rPr lang="en-US" altLang="zh-CN" sz="22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2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BD 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的长度分别为 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 cm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 cm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，如图所示，求菱形 </a:t>
            </a:r>
            <a:r>
              <a:rPr lang="en-US" altLang="zh-CN" sz="22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ABCD 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的面积和周长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zh-CN" sz="2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13" name="Object 8"/>
          <p:cNvGraphicFramePr>
            <a:graphicFrameLocks noChangeAspect="1"/>
          </p:cNvGraphicFramePr>
          <p:nvPr/>
        </p:nvGraphicFramePr>
        <p:xfrm>
          <a:off x="1682750" y="1695450"/>
          <a:ext cx="2876550" cy="69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Equation" r:id="rId1" imgW="72847200" imgH="17678400" progId="Equation.DSMT4">
                  <p:embed/>
                </p:oleObj>
              </mc:Choice>
              <mc:Fallback>
                <p:oleObj name="Equation" r:id="rId1" imgW="72847200" imgH="176784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82750" y="1695450"/>
                        <a:ext cx="2876550" cy="696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 Box 9"/>
          <p:cNvSpPr txBox="1"/>
          <p:nvPr/>
        </p:nvSpPr>
        <p:spPr>
          <a:xfrm>
            <a:off x="618288" y="3935276"/>
            <a:ext cx="857367" cy="4654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所以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17" name="Object 10"/>
          <p:cNvGraphicFramePr>
            <a:graphicFrameLocks noChangeAspect="1"/>
          </p:cNvGraphicFramePr>
          <p:nvPr/>
        </p:nvGraphicFramePr>
        <p:xfrm>
          <a:off x="1276350" y="2716213"/>
          <a:ext cx="3582988" cy="110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Equation" r:id="rId3" imgW="92659200" imgH="28651200" progId="Equation.DSMT4">
                  <p:embed/>
                </p:oleObj>
              </mc:Choice>
              <mc:Fallback>
                <p:oleObj name="Equation" r:id="rId3" imgW="92659200" imgH="286512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76350" y="2716213"/>
                        <a:ext cx="3582988" cy="1108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12"/>
          <p:cNvSpPr txBox="1"/>
          <p:nvPr/>
        </p:nvSpPr>
        <p:spPr>
          <a:xfrm>
            <a:off x="611188" y="4449763"/>
            <a:ext cx="6348412" cy="46544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因此，菱形 </a:t>
            </a:r>
            <a:r>
              <a:rPr lang="en-US" altLang="zh-CN" sz="2400" b="1" i="1" dirty="0">
                <a:solidFill>
                  <a:srgbClr val="FF0000"/>
                </a:solidFill>
              </a:rPr>
              <a:t>ABCD </a:t>
            </a:r>
            <a:r>
              <a:rPr lang="zh-CN" altLang="en-US" sz="2400" b="1" dirty="0">
                <a:solidFill>
                  <a:srgbClr val="FF0000"/>
                </a:solidFill>
              </a:rPr>
              <a:t>的周长</a:t>
            </a:r>
            <a:r>
              <a:rPr lang="zh-CN" altLang="en-US" sz="2400" b="1">
                <a:solidFill>
                  <a:srgbClr val="FF0000"/>
                </a:solidFill>
              </a:rPr>
              <a:t>为</a:t>
            </a:r>
            <a:r>
              <a:rPr lang="en-US" altLang="zh-CN" sz="2400" b="1">
                <a:solidFill>
                  <a:srgbClr val="FF0000"/>
                </a:solidFill>
              </a:rPr>
              <a:t>2.5</a:t>
            </a:r>
            <a:r>
              <a:rPr lang="en-US" altLang="zh-CN" sz="2400" b="1">
                <a:solidFill>
                  <a:srgbClr val="FF0000"/>
                </a:solidFill>
                <a:sym typeface="+mn-ea"/>
              </a:rPr>
              <a:t>×4</a:t>
            </a:r>
            <a:r>
              <a:rPr lang="en-US" altLang="zh-CN" sz="2400" b="1">
                <a:solidFill>
                  <a:srgbClr val="FF0000"/>
                </a:solidFill>
              </a:rPr>
              <a:t>=10</a:t>
            </a:r>
            <a:r>
              <a:rPr lang="zh-CN" altLang="en-US" sz="2400" b="1">
                <a:solidFill>
                  <a:srgbClr val="FF0000"/>
                </a:solidFill>
              </a:rPr>
              <a:t>  </a:t>
            </a:r>
            <a:r>
              <a:rPr lang="en-US" altLang="zh-CN" sz="2400" b="1">
                <a:solidFill>
                  <a:srgbClr val="FF0000"/>
                </a:solidFill>
              </a:rPr>
              <a:t>(cm</a:t>
            </a:r>
            <a:r>
              <a:rPr lang="en-US" altLang="zh-CN" sz="2400" b="1" dirty="0">
                <a:solidFill>
                  <a:srgbClr val="FF0000"/>
                </a:solidFill>
              </a:rPr>
              <a:t>)</a:t>
            </a:r>
            <a:r>
              <a:rPr lang="en-US" altLang="zh-CN" sz="2400" b="1">
                <a:solidFill>
                  <a:srgbClr val="FF0000"/>
                </a:solidFill>
              </a:rPr>
              <a:t>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611188" y="1347788"/>
            <a:ext cx="4648200" cy="46544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解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菱形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ABCD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的面积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Text Box 7"/>
          <p:cNvSpPr txBox="1"/>
          <p:nvPr/>
        </p:nvSpPr>
        <p:spPr>
          <a:xfrm>
            <a:off x="577850" y="2289175"/>
            <a:ext cx="4114800" cy="46544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在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ABO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中，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4" name="Object 10"/>
          <p:cNvGraphicFramePr>
            <a:graphicFrameLocks noChangeAspect="1"/>
          </p:cNvGraphicFramePr>
          <p:nvPr/>
        </p:nvGraphicFramePr>
        <p:xfrm>
          <a:off x="1475655" y="3919582"/>
          <a:ext cx="4959350" cy="447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Equation" r:id="rId5" imgW="108204000" imgH="9753600" progId="Equation.DSMT4">
                  <p:embed/>
                </p:oleObj>
              </mc:Choice>
              <mc:Fallback>
                <p:oleObj name="Equation" r:id="rId5" imgW="108204000" imgH="97536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75655" y="3919582"/>
                        <a:ext cx="4959350" cy="4470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635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53088" y="1773238"/>
            <a:ext cx="2879725" cy="2093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随堂练习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6630" name="文本框 8"/>
          <p:cNvSpPr txBox="1">
            <a:spLocks noChangeArrowheads="1"/>
          </p:cNvSpPr>
          <p:nvPr/>
        </p:nvSpPr>
        <p:spPr bwMode="auto">
          <a:xfrm>
            <a:off x="688975" y="987425"/>
            <a:ext cx="7699375" cy="3346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如图，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两个连接在一起的菱形的边长都是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1 cm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一只甲虫从点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开始按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ABCDAEFGABCD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······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的顺序沿菱形的边循环爬行，当甲虫爬行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2020 cm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    时停下，则它停下的位置是（        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    A.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点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F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                 B.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点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E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    C.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点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                D.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点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C</a:t>
            </a:r>
            <a:endParaRPr kumimoji="0" lang="zh-CN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10882" y="2741613"/>
            <a:ext cx="557262" cy="4619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0727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338" y="3268663"/>
            <a:ext cx="3843337" cy="1390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755650" y="915988"/>
            <a:ext cx="7272338" cy="27924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如图，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在菱形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ABCD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中，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的垂直平分线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EF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交对角线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于点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F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垂足为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连接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DF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.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若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∠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CDF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= 24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则∠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DAB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等于（        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     A. 100°                 B. 104°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     C. 105°                 D. 110°</a:t>
            </a:r>
            <a:endParaRPr kumimoji="0" lang="zh-CN" altLang="en-US" sz="2400" b="1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1748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7763" y="2274888"/>
            <a:ext cx="2044700" cy="2528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5989985" y="2109788"/>
            <a:ext cx="103028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Text Box 4"/>
          <p:cNvSpPr txBox="1"/>
          <p:nvPr/>
        </p:nvSpPr>
        <p:spPr>
          <a:xfrm>
            <a:off x="395536" y="195243"/>
            <a:ext cx="6984776" cy="1379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菱形</a:t>
            </a:r>
            <a:r>
              <a:rPr lang="zh-CN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ABCD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的两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条对角线相交于点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已知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5cm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OB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3cm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，求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菱形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ABCD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的两条对角线的长度以及它的面积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652" name="文本框 9"/>
          <p:cNvSpPr txBox="1"/>
          <p:nvPr/>
        </p:nvSpPr>
        <p:spPr>
          <a:xfrm flipH="1">
            <a:off x="2726690" y="1154202"/>
            <a:ext cx="292798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P35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练习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en-US" sz="1600" b="1" dirty="0">
              <a:solidFill>
                <a:srgbClr val="FE97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17"/>
          <p:cNvSpPr txBox="1"/>
          <p:nvPr/>
        </p:nvSpPr>
        <p:spPr>
          <a:xfrm>
            <a:off x="491611" y="1491387"/>
            <a:ext cx="7524080" cy="9363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解：如右图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所示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在菱形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中，∠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AOB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=90°.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=3cm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5cm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AOB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中，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由勾股定理得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7655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2434" y="2332797"/>
            <a:ext cx="2180516" cy="175149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Box 17"/>
          <p:cNvSpPr txBox="1"/>
          <p:nvPr/>
        </p:nvSpPr>
        <p:spPr>
          <a:xfrm>
            <a:off x="491611" y="2822822"/>
            <a:ext cx="5626112" cy="4931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故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AC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2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OA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8 cm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BD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2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OB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6 cm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91611" y="2371278"/>
          <a:ext cx="50673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Equation" r:id="rId2" imgW="121615200" imgH="12192000" progId="Equation.DSMT4">
                  <p:embed/>
                </p:oleObj>
              </mc:Choice>
              <mc:Fallback>
                <p:oleObj name="Equation" r:id="rId2" imgW="121615200" imgH="12192000" progId="Equation.DSMT4">
                  <p:embed/>
                  <p:pic>
                    <p:nvPicPr>
                      <p:cNvPr id="0" name="图片 411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1611" y="2371278"/>
                        <a:ext cx="50673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17"/>
          <p:cNvSpPr txBox="1"/>
          <p:nvPr/>
        </p:nvSpPr>
        <p:spPr>
          <a:xfrm>
            <a:off x="491611" y="3374182"/>
            <a:ext cx="2136174" cy="493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故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r>
              <a:rPr lang="zh-CN" altLang="en-US" sz="2400" b="1" baseline="-25000">
                <a:solidFill>
                  <a:srgbClr val="FF0000"/>
                </a:solidFill>
                <a:latin typeface="Times New Roman" panose="02020603050405020304" pitchFamily="18" charset="0"/>
              </a:rPr>
              <a:t>菱形</a:t>
            </a:r>
            <a:r>
              <a:rPr lang="en-US" altLang="zh-CN" sz="2400" b="1" i="1" baseline="-25000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096616" y="3259514"/>
          <a:ext cx="4419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Equation" r:id="rId4" imgW="106070400" imgH="17678400" progId="Equation.DSMT4">
                  <p:embed/>
                </p:oleObj>
              </mc:Choice>
              <mc:Fallback>
                <p:oleObj name="Equation" r:id="rId4" imgW="106070400" imgH="176784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96616" y="3259514"/>
                        <a:ext cx="4419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17"/>
          <p:cNvSpPr txBox="1"/>
          <p:nvPr/>
        </p:nvSpPr>
        <p:spPr>
          <a:xfrm>
            <a:off x="457835" y="3939540"/>
            <a:ext cx="7932420" cy="977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所以菱形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的两条对角线的长度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分别是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8 cm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6 cm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，面积为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24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cm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7" grpId="0"/>
      <p:bldP spid="9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55576" y="2543690"/>
            <a:ext cx="5334000" cy="168424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  ∵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的平分线，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∴点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到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的距离等于点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到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的距离，故点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到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的距离是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 cm 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00" name="Text Box 2"/>
          <p:cNvSpPr txBox="1"/>
          <p:nvPr/>
        </p:nvSpPr>
        <p:spPr>
          <a:xfrm>
            <a:off x="709613" y="842963"/>
            <a:ext cx="7658099" cy="11302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点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是菱形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ABCD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的对角线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上一点， 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PE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于点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PE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4 cm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，如图所示，求点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到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的距离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9701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7588" y="2251075"/>
            <a:ext cx="2722562" cy="1976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文本框 9"/>
          <p:cNvSpPr txBox="1"/>
          <p:nvPr/>
        </p:nvSpPr>
        <p:spPr>
          <a:xfrm flipH="1">
            <a:off x="633095" y="2018541"/>
            <a:ext cx="292798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P35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练习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en-US" sz="1600" b="1" dirty="0">
              <a:solidFill>
                <a:srgbClr val="FE97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新课导入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827088" y="1359197"/>
            <a:ext cx="7848600" cy="113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     将一张矩形的纸对折，然后沿着图中的虚线剪下，猜猜看，打开是个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什么图形？自己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动手做一做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6950" y="2972097"/>
            <a:ext cx="1846263" cy="1039813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3" name="组合 4"/>
          <p:cNvGrpSpPr/>
          <p:nvPr/>
        </p:nvGrpSpPr>
        <p:grpSpPr>
          <a:xfrm>
            <a:off x="3819525" y="2972097"/>
            <a:ext cx="941388" cy="1039812"/>
            <a:chOff x="4234055" y="2672648"/>
            <a:chExt cx="941952" cy="1039478"/>
          </a:xfrm>
        </p:grpSpPr>
        <p:sp>
          <p:nvSpPr>
            <p:cNvPr id="14" name="平行四边形 13"/>
            <p:cNvSpPr/>
            <p:nvPr/>
          </p:nvSpPr>
          <p:spPr>
            <a:xfrm>
              <a:off x="4438966" y="2731366"/>
              <a:ext cx="737041" cy="980760"/>
            </a:xfrm>
            <a:prstGeom prst="parallelogram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平行四边形 14"/>
            <p:cNvSpPr/>
            <p:nvPr/>
          </p:nvSpPr>
          <p:spPr>
            <a:xfrm rot="20392181">
              <a:off x="4234055" y="2672648"/>
              <a:ext cx="886356" cy="914106"/>
            </a:xfrm>
            <a:prstGeom prst="parallelogram">
              <a:avLst>
                <a:gd name="adj" fmla="val 40099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6" name="组合 6"/>
          <p:cNvGrpSpPr/>
          <p:nvPr/>
        </p:nvGrpSpPr>
        <p:grpSpPr>
          <a:xfrm>
            <a:off x="5632450" y="3129259"/>
            <a:ext cx="747713" cy="693738"/>
            <a:chOff x="6415908" y="2839858"/>
            <a:chExt cx="748290" cy="693626"/>
          </a:xfrm>
        </p:grpSpPr>
        <p:sp>
          <p:nvSpPr>
            <p:cNvPr id="17" name="矩形 16"/>
            <p:cNvSpPr/>
            <p:nvPr/>
          </p:nvSpPr>
          <p:spPr>
            <a:xfrm>
              <a:off x="6527119" y="2916046"/>
              <a:ext cx="637079" cy="61743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平行四边形 17"/>
            <p:cNvSpPr/>
            <p:nvPr/>
          </p:nvSpPr>
          <p:spPr>
            <a:xfrm rot="20406460">
              <a:off x="6415908" y="2839858"/>
              <a:ext cx="695862" cy="587280"/>
            </a:xfrm>
            <a:prstGeom prst="parallelogram">
              <a:avLst>
                <a:gd name="adj" fmla="val 35182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86600" y="3211809"/>
            <a:ext cx="654050" cy="633413"/>
            <a:chOff x="7121525" y="2916238"/>
            <a:chExt cx="654050" cy="633412"/>
          </a:xfrm>
        </p:grpSpPr>
        <p:sp>
          <p:nvSpPr>
            <p:cNvPr id="20" name="矩形 19"/>
            <p:cNvSpPr/>
            <p:nvPr/>
          </p:nvSpPr>
          <p:spPr>
            <a:xfrm>
              <a:off x="7138988" y="2916238"/>
              <a:ext cx="636587" cy="61753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121525" y="2933701"/>
              <a:ext cx="638175" cy="61594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7121525" y="2916238"/>
              <a:ext cx="638175" cy="633412"/>
            </a:xfrm>
            <a:prstGeom prst="line">
              <a:avLst/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7703" y="1101676"/>
            <a:ext cx="6048375" cy="4619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一组邻边相等的平行四边形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叫作菱形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6867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6869" name="文本框 7"/>
          <p:cNvSpPr txBox="1"/>
          <p:nvPr/>
        </p:nvSpPr>
        <p:spPr>
          <a:xfrm>
            <a:off x="827088" y="1101676"/>
            <a:ext cx="115262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菱形：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544" y="1771088"/>
            <a:ext cx="8424962" cy="2709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indent="-342900" defTabSz="914400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0000FF"/>
                </a:solidFill>
                <a:latin typeface="+mn-lt"/>
              </a:rPr>
              <a:t>菱形的四条边相等</a:t>
            </a:r>
            <a:r>
              <a:rPr kumimoji="0" lang="en-US" altLang="zh-CN" sz="2400" b="1" kern="1200" cap="none" spc="0" normalizeH="0" baseline="0" noProof="0" dirty="0">
                <a:solidFill>
                  <a:srgbClr val="0000FF"/>
                </a:solidFill>
                <a:latin typeface="+mn-lt"/>
              </a:rPr>
              <a:t>.</a:t>
            </a:r>
            <a:endParaRPr kumimoji="0" lang="en-US" altLang="zh-CN" sz="2400" b="1" kern="1200" cap="none" spc="0" normalizeH="0" baseline="0" noProof="0" dirty="0">
              <a:solidFill>
                <a:srgbClr val="0000FF"/>
              </a:solidFill>
              <a:latin typeface="+mn-lt"/>
            </a:endParaRPr>
          </a:p>
          <a:p>
            <a:pPr marL="342900" marR="0" indent="-342900" defTabSz="914400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0000FF"/>
                </a:solidFill>
                <a:latin typeface="+mn-lt"/>
              </a:rPr>
              <a:t>菱形的对角相等</a:t>
            </a:r>
            <a:r>
              <a:rPr kumimoji="0" lang="en-US" altLang="zh-CN" sz="2400" b="1" kern="1200" cap="none" spc="0" normalizeH="0" baseline="0" noProof="0" dirty="0">
                <a:solidFill>
                  <a:srgbClr val="0000FF"/>
                </a:solidFill>
                <a:latin typeface="+mn-lt"/>
              </a:rPr>
              <a:t>.</a:t>
            </a:r>
            <a:endParaRPr kumimoji="0" lang="en-US" altLang="zh-CN" sz="2400" b="1" kern="1200" cap="none" spc="0" normalizeH="0" baseline="0" noProof="0" dirty="0">
              <a:solidFill>
                <a:srgbClr val="0000FF"/>
              </a:solidFill>
              <a:latin typeface="+mn-lt"/>
            </a:endParaRPr>
          </a:p>
          <a:p>
            <a:pPr marL="342900" marR="0" indent="-342900" defTabSz="914400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0000FF"/>
                </a:solidFill>
                <a:latin typeface="+mn-lt"/>
              </a:rPr>
              <a:t>菱形的对角线互相垂直且平分</a:t>
            </a:r>
            <a:r>
              <a:rPr kumimoji="0" lang="en-US" altLang="zh-CN" sz="2400" b="1" kern="1200" cap="none" spc="0" normalizeH="0" baseline="0" noProof="0" dirty="0">
                <a:solidFill>
                  <a:srgbClr val="0000FF"/>
                </a:solidFill>
                <a:latin typeface="+mn-lt"/>
              </a:rPr>
              <a:t>.</a:t>
            </a:r>
            <a:endParaRPr kumimoji="0" lang="en-US" altLang="zh-CN" sz="2400" b="1" kern="1200" cap="none" spc="0" normalizeH="0" baseline="0" noProof="0" dirty="0">
              <a:solidFill>
                <a:srgbClr val="0000FF"/>
              </a:solidFill>
              <a:latin typeface="+mn-lt"/>
            </a:endParaRPr>
          </a:p>
          <a:p>
            <a:pPr marL="342900" marR="0" indent="-342900" defTabSz="914400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0000FF"/>
                </a:solidFill>
              </a:rPr>
              <a:t>菱形是中心对称图形，对角线的交点是它的对称中心</a:t>
            </a:r>
            <a:r>
              <a:rPr kumimoji="0" lang="en-US" altLang="zh-CN" sz="2400" b="1" kern="1200" cap="none" spc="0" normalizeH="0" baseline="0" noProof="0" dirty="0">
                <a:solidFill>
                  <a:srgbClr val="0000FF"/>
                </a:solidFill>
              </a:rPr>
              <a:t>.</a:t>
            </a:r>
            <a:endParaRPr kumimoji="0" lang="en-US" altLang="zh-CN" sz="2400" b="1" kern="1200" cap="none" spc="0" normalizeH="0" baseline="0" noProof="0" dirty="0">
              <a:solidFill>
                <a:srgbClr val="0000FF"/>
              </a:solidFill>
            </a:endParaRPr>
          </a:p>
          <a:p>
            <a:pPr marL="342900" marR="0" indent="-342900" defTabSz="914400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0000FF"/>
                </a:solidFill>
              </a:rPr>
              <a:t>菱形是轴对称图形，两条对角线所在直线都是它的</a:t>
            </a:r>
            <a:r>
              <a:rPr kumimoji="0" lang="zh-CN" altLang="en-US" sz="2400" b="1" kern="1200" cap="none" spc="0" normalizeH="0" baseline="0" noProof="0">
                <a:solidFill>
                  <a:srgbClr val="0000FF"/>
                </a:solidFill>
              </a:rPr>
              <a:t>对称轴</a:t>
            </a:r>
            <a:r>
              <a:rPr kumimoji="0" lang="en-US" altLang="zh-CN" sz="2400" b="1" kern="1200" cap="none" spc="0" normalizeH="0" baseline="0" noProof="0">
                <a:solidFill>
                  <a:srgbClr val="0000FF"/>
                </a:solidFill>
              </a:rPr>
              <a:t>.</a:t>
            </a:r>
            <a:endParaRPr kumimoji="0" lang="en-US" altLang="zh-CN" sz="2400" b="1" kern="1200" cap="none" spc="0" normalizeH="0" baseline="0" noProof="0">
              <a:solidFill>
                <a:srgbClr val="0000FF"/>
              </a:solidFill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400" b="1">
                <a:solidFill>
                  <a:srgbClr val="0000FF"/>
                </a:solidFill>
              </a:rPr>
              <a:t>菱形的面积等于两条对角线长度乘积的一半</a:t>
            </a:r>
            <a:r>
              <a:rPr lang="en-US" altLang="zh-CN" sz="2400" b="1">
                <a:solidFill>
                  <a:srgbClr val="0000FF"/>
                </a:solidFill>
              </a:rPr>
              <a:t>.</a:t>
            </a:r>
            <a:endParaRPr kumimoji="0" lang="en-US" altLang="zh-CN" sz="2400" b="1" kern="1200" cap="none" spc="0" normalizeH="0" baseline="0" noProof="0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66727" y="1741611"/>
            <a:ext cx="4810546" cy="14782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从课后习题中选取；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完成练习册本课时的习题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文本框 3"/>
          <p:cNvSpPr txBox="1"/>
          <p:nvPr/>
        </p:nvSpPr>
        <p:spPr>
          <a:xfrm>
            <a:off x="1547813" y="1059582"/>
            <a:ext cx="5930900" cy="5762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观察图中的平行四边形，它们有什么特点？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946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313" y="1953345"/>
            <a:ext cx="2674937" cy="168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EFF3EA"/>
              </a:clrFrom>
              <a:clrTo>
                <a:srgbClr val="EFF3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8325" y="1939057"/>
            <a:ext cx="2719388" cy="1704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EFF3EA"/>
              </a:clrFrom>
              <a:clrTo>
                <a:srgbClr val="EFF3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45175" y="1923182"/>
            <a:ext cx="3048000" cy="1724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任意多边形: 形状 7"/>
          <p:cNvSpPr/>
          <p:nvPr/>
        </p:nvSpPr>
        <p:spPr>
          <a:xfrm>
            <a:off x="1914525" y="2761382"/>
            <a:ext cx="488950" cy="436563"/>
          </a:xfrm>
          <a:custGeom>
            <a:avLst/>
            <a:gdLst>
              <a:gd name="connsiteX0" fmla="*/ 0 w 487680"/>
              <a:gd name="connsiteY0" fmla="*/ 226060 h 436880"/>
              <a:gd name="connsiteX1" fmla="*/ 241300 w 487680"/>
              <a:gd name="connsiteY1" fmla="*/ 0 h 436880"/>
              <a:gd name="connsiteX2" fmla="*/ 487680 w 487680"/>
              <a:gd name="connsiteY2" fmla="*/ 205740 h 436880"/>
              <a:gd name="connsiteX3" fmla="*/ 246380 w 487680"/>
              <a:gd name="connsiteY3" fmla="*/ 436880 h 436880"/>
              <a:gd name="connsiteX4" fmla="*/ 0 w 487680"/>
              <a:gd name="connsiteY4" fmla="*/ 226060 h 436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680" h="436880">
                <a:moveTo>
                  <a:pt x="0" y="226060"/>
                </a:moveTo>
                <a:lnTo>
                  <a:pt x="241300" y="0"/>
                </a:lnTo>
                <a:lnTo>
                  <a:pt x="487680" y="205740"/>
                </a:lnTo>
                <a:lnTo>
                  <a:pt x="246380" y="436880"/>
                </a:lnTo>
                <a:lnTo>
                  <a:pt x="0" y="226060"/>
                </a:lnTo>
                <a:close/>
              </a:path>
            </a:pathLst>
          </a:custGeom>
          <a:solidFill>
            <a:srgbClr val="FFFF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任意多边形: 形状 8"/>
          <p:cNvSpPr/>
          <p:nvPr/>
        </p:nvSpPr>
        <p:spPr>
          <a:xfrm>
            <a:off x="4081463" y="2031132"/>
            <a:ext cx="811213" cy="1417638"/>
          </a:xfrm>
          <a:custGeom>
            <a:avLst/>
            <a:gdLst>
              <a:gd name="connsiteX0" fmla="*/ 0 w 810260"/>
              <a:gd name="connsiteY0" fmla="*/ 688340 h 1417320"/>
              <a:gd name="connsiteX1" fmla="*/ 388620 w 810260"/>
              <a:gd name="connsiteY1" fmla="*/ 0 h 1417320"/>
              <a:gd name="connsiteX2" fmla="*/ 810260 w 810260"/>
              <a:gd name="connsiteY2" fmla="*/ 690880 h 1417320"/>
              <a:gd name="connsiteX3" fmla="*/ 439420 w 810260"/>
              <a:gd name="connsiteY3" fmla="*/ 1417320 h 1417320"/>
              <a:gd name="connsiteX4" fmla="*/ 0 w 810260"/>
              <a:gd name="connsiteY4" fmla="*/ 688340 h 1417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260" h="1417320">
                <a:moveTo>
                  <a:pt x="0" y="688340"/>
                </a:moveTo>
                <a:lnTo>
                  <a:pt x="388620" y="0"/>
                </a:lnTo>
                <a:lnTo>
                  <a:pt x="810260" y="690880"/>
                </a:lnTo>
                <a:lnTo>
                  <a:pt x="439420" y="1417320"/>
                </a:lnTo>
                <a:lnTo>
                  <a:pt x="0" y="688340"/>
                </a:lnTo>
                <a:close/>
              </a:path>
            </a:pathLst>
          </a:custGeom>
          <a:solidFill>
            <a:srgbClr val="FFFF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任意多边形: 形状 9"/>
          <p:cNvSpPr/>
          <p:nvPr/>
        </p:nvSpPr>
        <p:spPr>
          <a:xfrm>
            <a:off x="5888038" y="1999382"/>
            <a:ext cx="2959100" cy="1593850"/>
          </a:xfrm>
          <a:custGeom>
            <a:avLst/>
            <a:gdLst>
              <a:gd name="connsiteX0" fmla="*/ 0 w 2959100"/>
              <a:gd name="connsiteY0" fmla="*/ 807720 h 1595120"/>
              <a:gd name="connsiteX1" fmla="*/ 1470660 w 2959100"/>
              <a:gd name="connsiteY1" fmla="*/ 0 h 1595120"/>
              <a:gd name="connsiteX2" fmla="*/ 2959100 w 2959100"/>
              <a:gd name="connsiteY2" fmla="*/ 810260 h 1595120"/>
              <a:gd name="connsiteX3" fmla="*/ 1473200 w 2959100"/>
              <a:gd name="connsiteY3" fmla="*/ 1595120 h 1595120"/>
              <a:gd name="connsiteX4" fmla="*/ 0 w 2959100"/>
              <a:gd name="connsiteY4" fmla="*/ 807720 h 1595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9100" h="1595120">
                <a:moveTo>
                  <a:pt x="0" y="807720"/>
                </a:moveTo>
                <a:lnTo>
                  <a:pt x="1470660" y="0"/>
                </a:lnTo>
                <a:lnTo>
                  <a:pt x="2959100" y="810260"/>
                </a:lnTo>
                <a:lnTo>
                  <a:pt x="1473200" y="1595120"/>
                </a:lnTo>
                <a:lnTo>
                  <a:pt x="0" y="807720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2901950" y="4028207"/>
            <a:ext cx="3168650" cy="72072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它们的邻边相等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新知探究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50888" y="973138"/>
            <a:ext cx="3022600" cy="1697037"/>
            <a:chOff x="750520" y="973083"/>
            <a:chExt cx="3023616" cy="1697736"/>
          </a:xfrm>
        </p:grpSpPr>
        <p:pic>
          <p:nvPicPr>
            <p:cNvPr id="20491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50520" y="973083"/>
              <a:ext cx="3023616" cy="16977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6"/>
            <p:cNvSpPr txBox="1"/>
            <p:nvPr/>
          </p:nvSpPr>
          <p:spPr>
            <a:xfrm>
              <a:off x="1547713" y="1635343"/>
              <a:ext cx="1511808" cy="3700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b="1" kern="1200" cap="none" spc="0" normalizeH="0" baseline="0" noProof="0" dirty="0">
                  <a:latin typeface="+mn-lt"/>
                  <a:ea typeface="楷体" panose="02010609060101010101" pitchFamily="49" charset="-122"/>
                  <a:cs typeface="+mn-cs"/>
                </a:rPr>
                <a:t>平行四边形 </a:t>
              </a:r>
              <a:endParaRPr kumimoji="0" lang="zh-CN" altLang="en-US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824413" y="674688"/>
            <a:ext cx="3375025" cy="2328862"/>
            <a:chOff x="4824556" y="675126"/>
            <a:chExt cx="3374136" cy="2328672"/>
          </a:xfrm>
        </p:grpSpPr>
        <p:pic>
          <p:nvPicPr>
            <p:cNvPr id="20489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24556" y="675126"/>
              <a:ext cx="3374136" cy="23286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文本框 7"/>
            <p:cNvSpPr txBox="1"/>
            <p:nvPr/>
          </p:nvSpPr>
          <p:spPr>
            <a:xfrm>
              <a:off x="6146595" y="1635485"/>
              <a:ext cx="791954" cy="3698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b="1" kern="1200" cap="none" spc="0" normalizeH="0" baseline="0" noProof="0" dirty="0">
                  <a:latin typeface="+mn-lt"/>
                  <a:ea typeface="楷体" panose="02010609060101010101" pitchFamily="49" charset="-122"/>
                  <a:cs typeface="+mn-cs"/>
                </a:rPr>
                <a:t>菱形 </a:t>
              </a:r>
              <a:endParaRPr kumimoji="0" lang="zh-CN" altLang="en-US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92500" y="1492250"/>
            <a:ext cx="1952625" cy="512763"/>
            <a:chOff x="3491880" y="1491630"/>
            <a:chExt cx="1953400" cy="513348"/>
          </a:xfrm>
        </p:grpSpPr>
        <p:sp>
          <p:nvSpPr>
            <p:cNvPr id="9" name="箭头: 右 8"/>
            <p:cNvSpPr/>
            <p:nvPr/>
          </p:nvSpPr>
          <p:spPr>
            <a:xfrm>
              <a:off x="3491880" y="1779296"/>
              <a:ext cx="1727886" cy="225682"/>
            </a:xfrm>
            <a:prstGeom prst="right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63346" y="1491630"/>
              <a:ext cx="1881934" cy="368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b="1" kern="1200" cap="none" spc="0" normalizeH="0" baseline="0" noProof="0" dirty="0">
                  <a:latin typeface="+mn-lt"/>
                  <a:ea typeface="楷体" panose="02010609060101010101" pitchFamily="49" charset="-122"/>
                  <a:cs typeface="+mn-cs"/>
                </a:rPr>
                <a:t>一组邻边相等</a:t>
              </a:r>
              <a:endParaRPr kumimoji="0" lang="zh-CN" altLang="en-US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9" name="矩形: 圆角 18">
            <a:hlinkClick r:id="rId3" action="ppaction://hlinkfile"/>
          </p:cNvPr>
          <p:cNvSpPr/>
          <p:nvPr/>
        </p:nvSpPr>
        <p:spPr>
          <a:xfrm>
            <a:off x="5435600" y="3003550"/>
            <a:ext cx="1512888" cy="576263"/>
          </a:xfrm>
          <a:prstGeom prst="roundRect">
            <a:avLst/>
          </a:prstGeom>
          <a:solidFill>
            <a:srgbClr val="FE97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点击打开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9020" y="3940175"/>
            <a:ext cx="76381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+mj-lt"/>
                <a:ea typeface="微软雅黑" panose="020B0503020204020204" pitchFamily="34" charset="-122"/>
              </a:rPr>
              <a:t>菱形：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一组邻边相等的平行四边形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叫作菱形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771550"/>
            <a:ext cx="7992888" cy="11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       菱形作为一种特殊的平行四边形，除了具有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平行四边形的所有性质外，还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具有哪些特殊性质？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" name="图片 3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59832" y="2283718"/>
            <a:ext cx="3326332" cy="227225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3"/>
          <p:cNvSpPr txBox="1"/>
          <p:nvPr/>
        </p:nvSpPr>
        <p:spPr>
          <a:xfrm>
            <a:off x="899592" y="1019067"/>
            <a:ext cx="5184576" cy="616579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菱形的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四条边相等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</a:rPr>
              <a:t>吗？</a:t>
            </a:r>
            <a:endParaRPr lang="zh-CN" altLang="zh-CN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592" y="421520"/>
            <a:ext cx="2296004" cy="63806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541577" y="1791275"/>
            <a:ext cx="3206887" cy="2652683"/>
            <a:chOff x="5508104" y="2151315"/>
            <a:chExt cx="3206887" cy="2652683"/>
          </a:xfrm>
        </p:grpSpPr>
        <p:sp>
          <p:nvSpPr>
            <p:cNvPr id="4" name="文本框 3"/>
            <p:cNvSpPr txBox="1"/>
            <p:nvPr/>
          </p:nvSpPr>
          <p:spPr>
            <a:xfrm>
              <a:off x="5508104" y="3195085"/>
              <a:ext cx="413792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6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A</a:t>
              </a:r>
              <a:endParaRPr lang="zh-CN" altLang="en-US" sz="2600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911550" y="4311555"/>
              <a:ext cx="413792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6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B</a:t>
              </a:r>
              <a:endParaRPr lang="zh-CN" altLang="en-US" sz="2600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876256" y="2151315"/>
              <a:ext cx="413792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6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D</a:t>
              </a:r>
              <a:endParaRPr lang="zh-CN" altLang="en-US" sz="2600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301199" y="3187162"/>
              <a:ext cx="413792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6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C</a:t>
              </a:r>
              <a:endParaRPr lang="zh-CN" altLang="en-US" sz="2600" dirty="0"/>
            </a:p>
          </p:txBody>
        </p:sp>
        <p:sp>
          <p:nvSpPr>
            <p:cNvPr id="9" name="菱形 8"/>
            <p:cNvSpPr/>
            <p:nvPr/>
          </p:nvSpPr>
          <p:spPr>
            <a:xfrm>
              <a:off x="5868414" y="2571750"/>
              <a:ext cx="2466525" cy="1805492"/>
            </a:xfrm>
            <a:prstGeom prst="diamond">
              <a:avLst/>
            </a:prstGeom>
            <a:noFill/>
            <a:ln w="19050">
              <a:solidFill>
                <a:srgbClr val="0140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899592" y="1635646"/>
            <a:ext cx="5832648" cy="2637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3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菱形的四条边相等</a:t>
            </a:r>
            <a:r>
              <a:rPr lang="en-US" altLang="zh-CN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6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  <a:defRPr/>
            </a:pPr>
            <a:r>
              <a:rPr lang="zh-CN" altLang="en-US" sz="2600" b="1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如图，菱形</a:t>
            </a:r>
            <a:r>
              <a:rPr lang="en-US" altLang="zh-CN" sz="2600" b="1" i="1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ABCD</a:t>
            </a:r>
            <a:r>
              <a:rPr lang="zh-CN" altLang="en-US" sz="2600" b="1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中，</a:t>
            </a:r>
            <a:r>
              <a:rPr kumimoji="0" lang="en-US" altLang="zh-CN" sz="26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AD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=AB.</a:t>
            </a:r>
            <a:endParaRPr kumimoji="0" lang="en-US" altLang="zh-CN" sz="2600" b="1" i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  <a:defRPr/>
            </a:pPr>
            <a:r>
              <a:rPr lang="zh-CN" altLang="en-US" sz="2600" b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由于菱形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是平行四边形，</a:t>
            </a:r>
            <a:endParaRPr lang="en-US" altLang="zh-CN" sz="2600" b="1" dirty="0">
              <a:solidFill>
                <a:srgbClr val="0000FF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  <a:defRPr/>
            </a:pPr>
            <a:r>
              <a:rPr lang="zh-CN" altLang="en-US" sz="2600" b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因此 </a:t>
            </a:r>
            <a:r>
              <a:rPr lang="en-US" altLang="zh-CN" sz="2600" b="1" i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AD</a:t>
            </a:r>
            <a:r>
              <a:rPr lang="en-US" altLang="zh-CN" sz="2600" b="1" i="1" dirty="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=BC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600" b="1" i="1" dirty="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AB=DC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0000FF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  <a:defRPr/>
            </a:pPr>
            <a:r>
              <a:rPr lang="zh-CN" altLang="en-US" sz="2600" b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从而 </a:t>
            </a:r>
            <a:r>
              <a:rPr kumimoji="0" lang="en-US" altLang="zh-CN" sz="26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AD</a:t>
            </a:r>
            <a:r>
              <a:rPr kumimoji="0" lang="en-US" altLang="zh-CN" sz="2600" b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=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AB</a:t>
            </a:r>
            <a:r>
              <a:rPr kumimoji="0" lang="en-US" altLang="zh-CN" sz="2600" b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=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BC</a:t>
            </a:r>
            <a:r>
              <a:rPr kumimoji="0" lang="en-US" altLang="zh-CN" sz="2600" b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=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DC.</a:t>
            </a:r>
            <a:endParaRPr kumimoji="0" lang="zh-CN" altLang="zh-CN" sz="2600" b="1" i="1" u="none" strike="noStrike" kern="1200" cap="none" spc="0" normalizeH="0" baseline="0" noProof="0" dirty="0">
              <a:ln>
                <a:noFill/>
              </a:ln>
              <a:solidFill>
                <a:srgbClr val="FF3399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159732" y="521573"/>
            <a:ext cx="4824536" cy="13031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菱形的性质定理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rgbClr val="FF00FF"/>
                </a:solidFill>
                <a:latin typeface="+mj-lt"/>
                <a:ea typeface="+mj-ea"/>
              </a:rPr>
              <a:t>菱形</a:t>
            </a:r>
            <a:r>
              <a:rPr lang="zh-CN" altLang="en-US" sz="2800" b="1" dirty="0">
                <a:solidFill>
                  <a:srgbClr val="FF00FF"/>
                </a:solidFill>
                <a:latin typeface="+mj-lt"/>
                <a:ea typeface="+mj-ea"/>
              </a:rPr>
              <a:t>的四条边相等</a:t>
            </a:r>
            <a:r>
              <a:rPr lang="en-US" altLang="zh-CN" sz="2800" b="1" dirty="0">
                <a:solidFill>
                  <a:srgbClr val="FF00FF"/>
                </a:solidFill>
                <a:latin typeface="+mj-lt"/>
                <a:ea typeface="+mj-ea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678436" y="2139702"/>
            <a:ext cx="525333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几何语言：</a:t>
            </a:r>
            <a:endParaRPr kumimoji="0" lang="en-US" altLang="zh-CN" sz="2800" b="1" kern="1200" cap="none" spc="0" normalizeH="0" baseline="0" noProof="0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∵四边形</a:t>
            </a:r>
            <a:r>
              <a:rPr kumimoji="0" lang="en-US" altLang="zh-CN" sz="2800" b="1" i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AB</a:t>
            </a:r>
            <a:r>
              <a:rPr lang="en-US" altLang="zh-CN" sz="2800" b="1" i="1" dirty="0">
                <a:solidFill>
                  <a:srgbClr val="0000FF"/>
                </a:solidFill>
                <a:latin typeface="+mn-lt"/>
                <a:ea typeface="+mn-ea"/>
              </a:rPr>
              <a:t>CD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是菱形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.</a:t>
            </a:r>
            <a:endParaRPr kumimoji="0" lang="en-US" altLang="zh-CN" sz="2800" b="1" kern="1200" cap="none" spc="0" normalizeH="0" baseline="0" noProof="0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∴</a:t>
            </a:r>
            <a:r>
              <a:rPr kumimoji="0" lang="en-US" altLang="zh-CN" sz="2800" b="1" i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AB</a:t>
            </a: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n-ea"/>
              </a:rPr>
              <a:t>=</a:t>
            </a:r>
            <a:r>
              <a:rPr kumimoji="0" lang="en-US" altLang="zh-CN" sz="2800" b="1" i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BC</a:t>
            </a:r>
            <a:r>
              <a:rPr lang="en-US" altLang="zh-CN" sz="2800" b="1" i="1" dirty="0">
                <a:solidFill>
                  <a:srgbClr val="0000FF"/>
                </a:solidFill>
              </a:rPr>
              <a:t>=CD</a:t>
            </a:r>
            <a:r>
              <a:rPr lang="en-US" altLang="zh-CN" sz="2800" b="1" dirty="0">
                <a:solidFill>
                  <a:srgbClr val="0000FF"/>
                </a:solidFill>
              </a:rPr>
              <a:t>=</a:t>
            </a:r>
            <a:r>
              <a:rPr lang="en-US" altLang="zh-CN" sz="2800" b="1" i="1" dirty="0">
                <a:solidFill>
                  <a:srgbClr val="0000FF"/>
                </a:solidFill>
              </a:rPr>
              <a:t>AD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.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541577" y="1791275"/>
            <a:ext cx="3206887" cy="2652683"/>
            <a:chOff x="5508104" y="2151315"/>
            <a:chExt cx="3206887" cy="2652683"/>
          </a:xfrm>
        </p:grpSpPr>
        <p:sp>
          <p:nvSpPr>
            <p:cNvPr id="13" name="文本框 12"/>
            <p:cNvSpPr txBox="1"/>
            <p:nvPr/>
          </p:nvSpPr>
          <p:spPr>
            <a:xfrm>
              <a:off x="5508104" y="3195085"/>
              <a:ext cx="413792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6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A</a:t>
              </a:r>
              <a:endParaRPr lang="zh-CN" altLang="en-US" sz="2600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911550" y="4311555"/>
              <a:ext cx="413792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6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B</a:t>
              </a:r>
              <a:endParaRPr lang="zh-CN" altLang="en-US" sz="2600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876256" y="2151315"/>
              <a:ext cx="413792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6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D</a:t>
              </a:r>
              <a:endParaRPr lang="zh-CN" altLang="en-US" sz="2600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301199" y="3187162"/>
              <a:ext cx="413792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6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C</a:t>
              </a:r>
              <a:endParaRPr lang="zh-CN" altLang="en-US" sz="2600" dirty="0"/>
            </a:p>
          </p:txBody>
        </p:sp>
        <p:sp>
          <p:nvSpPr>
            <p:cNvPr id="17" name="菱形 16"/>
            <p:cNvSpPr/>
            <p:nvPr/>
          </p:nvSpPr>
          <p:spPr>
            <a:xfrm>
              <a:off x="5868414" y="2571750"/>
              <a:ext cx="2466525" cy="1805492"/>
            </a:xfrm>
            <a:prstGeom prst="diamond">
              <a:avLst/>
            </a:prstGeom>
            <a:noFill/>
            <a:ln w="19050">
              <a:solidFill>
                <a:srgbClr val="0140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2"/>
          <p:cNvSpPr txBox="1"/>
          <p:nvPr/>
        </p:nvSpPr>
        <p:spPr>
          <a:xfrm>
            <a:off x="817066" y="1059582"/>
            <a:ext cx="7499350" cy="121674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ea typeface="黑体" panose="02010609060101010101" pitchFamily="49" charset="-122"/>
              </a:rPr>
              <a:t>        </a:t>
            </a:r>
            <a:r>
              <a:rPr lang="zh-CN" altLang="en-US" sz="2600" b="1" dirty="0">
                <a:ea typeface="黑体" panose="02010609060101010101" pitchFamily="49" charset="-122"/>
              </a:rPr>
              <a:t>由于菱形是平行四边形，因此其对角线</a:t>
            </a:r>
            <a:r>
              <a:rPr lang="zh-CN" altLang="en-US" sz="2600" b="1">
                <a:ea typeface="黑体" panose="02010609060101010101" pitchFamily="49" charset="-122"/>
              </a:rPr>
              <a:t>互相平分</a:t>
            </a:r>
            <a:r>
              <a:rPr lang="en-US" altLang="zh-CN" sz="2600" b="1">
                <a:ea typeface="黑体" panose="02010609060101010101" pitchFamily="49" charset="-122"/>
              </a:rPr>
              <a:t>. </a:t>
            </a:r>
            <a:r>
              <a:rPr lang="zh-CN" altLang="en-US" sz="2600" b="1">
                <a:ea typeface="黑体" panose="02010609060101010101" pitchFamily="49" charset="-122"/>
              </a:rPr>
              <a:t>除此之外</a:t>
            </a:r>
            <a:r>
              <a:rPr lang="zh-CN" altLang="en-US" sz="2600" b="1" dirty="0">
                <a:ea typeface="黑体" panose="02010609060101010101" pitchFamily="49" charset="-122"/>
              </a:rPr>
              <a:t>，菱形的对角线还有什么关系</a:t>
            </a:r>
            <a:r>
              <a:rPr lang="zh-CN" altLang="zh-CN" sz="2600" b="1" dirty="0">
                <a:ea typeface="黑体" panose="02010609060101010101" pitchFamily="49" charset="-122"/>
              </a:rPr>
              <a:t>？</a:t>
            </a:r>
            <a:endParaRPr lang="zh-CN" altLang="zh-CN" sz="2600" b="1" dirty="0">
              <a:ea typeface="黑体" panose="02010609060101010101" pitchFamily="49" charset="-122"/>
            </a:endParaRPr>
          </a:p>
        </p:txBody>
      </p:sp>
      <p:pic>
        <p:nvPicPr>
          <p:cNvPr id="22538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EF4E8"/>
              </a:clrFrom>
              <a:clrTo>
                <a:srgbClr val="FEF4E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4088" y="2571750"/>
            <a:ext cx="3096344" cy="2114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240" y="410095"/>
            <a:ext cx="2236600" cy="617222"/>
          </a:xfrm>
          <a:prstGeom prst="rect">
            <a:avLst/>
          </a:prstGeom>
        </p:spPr>
      </p:pic>
      <p:sp>
        <p:nvSpPr>
          <p:cNvPr id="4" name="Rectangle 8" descr="小网格"/>
          <p:cNvSpPr>
            <a:spLocks noChangeArrowheads="1"/>
          </p:cNvSpPr>
          <p:nvPr/>
        </p:nvSpPr>
        <p:spPr bwMode="auto">
          <a:xfrm>
            <a:off x="827088" y="2416320"/>
            <a:ext cx="4320976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+mn-ea"/>
              </a:rPr>
              <a:t>菱形</a:t>
            </a:r>
            <a:r>
              <a:rPr lang="zh-CN" altLang="en-US" sz="2600" b="1">
                <a:solidFill>
                  <a:srgbClr val="FF0000"/>
                </a:solidFill>
                <a:latin typeface="+mn-lt"/>
                <a:ea typeface="+mn-ea"/>
              </a:rPr>
              <a:t>的对角线互相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+mn-ea"/>
              </a:rPr>
              <a:t>垂直</a:t>
            </a:r>
            <a:r>
              <a:rPr lang="en-US" altLang="zh-CN" sz="2600" b="1" dirty="0">
                <a:solidFill>
                  <a:srgbClr val="FF0000"/>
                </a:solidFill>
                <a:latin typeface="+mn-lt"/>
                <a:ea typeface="+mn-ea"/>
              </a:rPr>
              <a:t>.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11" name="Rectangle 8" descr="小网格"/>
          <p:cNvSpPr>
            <a:spLocks noChangeArrowheads="1"/>
          </p:cNvSpPr>
          <p:nvPr/>
        </p:nvSpPr>
        <p:spPr bwMode="auto">
          <a:xfrm>
            <a:off x="827584" y="2911042"/>
            <a:ext cx="4320976" cy="18209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5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n-lt"/>
                <a:ea typeface="+mn-ea"/>
              </a:rPr>
              <a:t>如图所示，菱形</a:t>
            </a:r>
            <a:r>
              <a:rPr lang="en-US" altLang="zh-CN" sz="2600" b="1" i="1" dirty="0">
                <a:solidFill>
                  <a:srgbClr val="0000FF"/>
                </a:solidFill>
                <a:latin typeface="+mn-lt"/>
                <a:ea typeface="+mn-ea"/>
              </a:rPr>
              <a:t>ABCD</a:t>
            </a:r>
            <a:r>
              <a:rPr lang="zh-CN" altLang="en-US" sz="2600" b="1" dirty="0">
                <a:solidFill>
                  <a:srgbClr val="0000FF"/>
                </a:solidFill>
                <a:latin typeface="+mn-lt"/>
                <a:ea typeface="+mn-ea"/>
              </a:rPr>
              <a:t>中，对角线</a:t>
            </a:r>
            <a:r>
              <a:rPr lang="en-US" altLang="zh-CN" sz="2600" b="1" i="1" dirty="0">
                <a:solidFill>
                  <a:srgbClr val="0000FF"/>
                </a:solidFill>
                <a:latin typeface="+mn-lt"/>
                <a:ea typeface="+mn-ea"/>
              </a:rPr>
              <a:t>AC</a:t>
            </a:r>
            <a:r>
              <a:rPr lang="zh-CN" altLang="en-US" sz="2600" b="1" dirty="0">
                <a:solidFill>
                  <a:srgbClr val="0000FF"/>
                </a:solidFill>
                <a:latin typeface="+mn-lt"/>
                <a:ea typeface="+mn-ea"/>
              </a:rPr>
              <a:t>，</a:t>
            </a:r>
            <a:r>
              <a:rPr lang="en-US" altLang="zh-CN" sz="2600" b="1" i="1" dirty="0">
                <a:solidFill>
                  <a:srgbClr val="0000FF"/>
                </a:solidFill>
                <a:latin typeface="+mn-lt"/>
                <a:ea typeface="+mn-ea"/>
              </a:rPr>
              <a:t>DB</a:t>
            </a:r>
            <a:r>
              <a:rPr lang="zh-CN" altLang="en-US" sz="2600" b="1" dirty="0">
                <a:solidFill>
                  <a:srgbClr val="0000FF"/>
                </a:solidFill>
                <a:latin typeface="+mn-lt"/>
                <a:ea typeface="+mn-ea"/>
              </a:rPr>
              <a:t>相交于点</a:t>
            </a:r>
            <a:r>
              <a:rPr lang="en-US" altLang="zh-CN" sz="2600" b="1" i="1" dirty="0">
                <a:solidFill>
                  <a:srgbClr val="0000FF"/>
                </a:solidFill>
                <a:latin typeface="+mn-lt"/>
                <a:ea typeface="+mn-ea"/>
              </a:rPr>
              <a:t>O</a:t>
            </a:r>
            <a:r>
              <a:rPr lang="en-US" altLang="zh-CN" sz="2600" b="1" dirty="0">
                <a:solidFill>
                  <a:srgbClr val="0000FF"/>
                </a:solidFill>
                <a:latin typeface="+mn-lt"/>
                <a:ea typeface="+mn-ea"/>
              </a:rPr>
              <a:t>.</a:t>
            </a:r>
            <a:endParaRPr lang="en-US" altLang="zh-CN" sz="2600" b="1" dirty="0">
              <a:solidFill>
                <a:srgbClr val="0000FF"/>
              </a:solidFill>
              <a:latin typeface="+mn-lt"/>
              <a:ea typeface="+mn-ea"/>
            </a:endParaRPr>
          </a:p>
          <a:p>
            <a:pPr lvl="0" eaLnBrk="1" hangingPunct="1">
              <a:lnSpc>
                <a:spcPct val="15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n-lt"/>
                <a:ea typeface="+mn-ea"/>
              </a:rPr>
              <a:t>求证：</a:t>
            </a:r>
            <a:r>
              <a:rPr lang="en-US" altLang="zh-CN" sz="2600" b="1" i="1" dirty="0">
                <a:solidFill>
                  <a:srgbClr val="0000FF"/>
                </a:solidFill>
                <a:latin typeface="+mn-lt"/>
                <a:ea typeface="+mn-ea"/>
              </a:rPr>
              <a:t>AC</a:t>
            </a:r>
            <a:r>
              <a:rPr lang="zh-CN" altLang="en-US" sz="2600" b="1">
                <a:solidFill>
                  <a:srgbClr val="0000FF"/>
                </a:solidFill>
                <a:latin typeface="+mn-lt"/>
                <a:ea typeface="+mn-ea"/>
              </a:rPr>
              <a:t>⊥</a:t>
            </a:r>
            <a:r>
              <a:rPr lang="en-US" altLang="zh-CN" sz="2600" b="1" i="1">
                <a:solidFill>
                  <a:srgbClr val="0000FF"/>
                </a:solidFill>
                <a:latin typeface="+mn-lt"/>
                <a:ea typeface="+mn-ea"/>
              </a:rPr>
              <a:t>BD.</a:t>
            </a:r>
            <a:endParaRPr kumimoji="0" lang="zh-CN" altLang="en-US" sz="2600" b="1" i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 descr="小网格"/>
          <p:cNvSpPr>
            <a:spLocks noChangeArrowheads="1"/>
          </p:cNvSpPr>
          <p:nvPr/>
        </p:nvSpPr>
        <p:spPr bwMode="auto">
          <a:xfrm>
            <a:off x="683568" y="1542853"/>
            <a:ext cx="44513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根据菱形的性质定理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+mn-ea"/>
              </a:rPr>
              <a:t> 得，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10" descr="小网格"/>
          <p:cNvSpPr>
            <a:spLocks noChangeArrowheads="1"/>
          </p:cNvSpPr>
          <p:nvPr/>
        </p:nvSpPr>
        <p:spPr bwMode="auto">
          <a:xfrm>
            <a:off x="683568" y="2030829"/>
            <a:ext cx="2734082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DC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</a:t>
            </a:r>
            <a:r>
              <a:rPr kumimoji="0" lang="en-US" altLang="zh-CN" sz="2400" b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BC.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12" descr="小网格"/>
          <p:cNvSpPr>
            <a:spLocks noChangeArrowheads="1"/>
          </p:cNvSpPr>
          <p:nvPr/>
        </p:nvSpPr>
        <p:spPr bwMode="auto">
          <a:xfrm>
            <a:off x="683568" y="2518805"/>
            <a:ext cx="5915174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</a:rPr>
              <a:t>根据“到线段两端距离相等的点在线段的垂直平分线上”得，点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</a:rPr>
              <a:t>D</a:t>
            </a:r>
            <a:r>
              <a:rPr lang="zh-CN" altLang="en-US" sz="2400" b="1" dirty="0">
                <a:solidFill>
                  <a:srgbClr val="0000FF"/>
                </a:solidFill>
                <a:latin typeface="+mj-lt"/>
                <a:ea typeface="+mn-ea"/>
              </a:rPr>
              <a:t>和点</a:t>
            </a:r>
            <a:r>
              <a:rPr lang="en-US" altLang="zh-CN" sz="2400" b="1" i="1" dirty="0">
                <a:solidFill>
                  <a:srgbClr val="0000FF"/>
                </a:solidFill>
                <a:latin typeface="+mj-lt"/>
                <a:ea typeface="+mn-ea"/>
              </a:rPr>
              <a:t>B</a:t>
            </a:r>
            <a:r>
              <a:rPr lang="zh-CN" altLang="en-US" sz="2400" b="1" dirty="0">
                <a:solidFill>
                  <a:srgbClr val="0000FF"/>
                </a:solidFill>
                <a:latin typeface="+mj-lt"/>
                <a:ea typeface="+mn-ea"/>
              </a:rPr>
              <a:t>都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</a:rPr>
              <a:t>在线段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</a:rPr>
              <a:t>AC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</a:rPr>
              <a:t>的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</a:rPr>
              <a:t>垂直平分线上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</a:rPr>
              <a:t>.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n-ea"/>
            </a:endParaRPr>
          </a:p>
        </p:txBody>
      </p:sp>
      <p:sp>
        <p:nvSpPr>
          <p:cNvPr id="9" name="Rectangle 16" descr="小网格"/>
          <p:cNvSpPr>
            <a:spLocks noChangeArrowheads="1"/>
          </p:cNvSpPr>
          <p:nvPr/>
        </p:nvSpPr>
        <p:spPr bwMode="auto">
          <a:xfrm>
            <a:off x="683568" y="3745445"/>
            <a:ext cx="5452134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因此直线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是线段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的垂直平分线，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ectangle 18" descr="小网格"/>
          <p:cNvSpPr>
            <a:spLocks noChangeArrowheads="1"/>
          </p:cNvSpPr>
          <p:nvPr/>
        </p:nvSpPr>
        <p:spPr bwMode="auto">
          <a:xfrm>
            <a:off x="683568" y="4233421"/>
            <a:ext cx="2028119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从而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DB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⊥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AC.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" name="Rectangle 8" descr="小网格"/>
          <p:cNvSpPr>
            <a:spLocks noChangeArrowheads="1"/>
          </p:cNvSpPr>
          <p:nvPr/>
        </p:nvSpPr>
        <p:spPr bwMode="auto">
          <a:xfrm>
            <a:off x="251520" y="181313"/>
            <a:ext cx="7056263" cy="12167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50000"/>
              </a:lnSpc>
              <a:defRPr/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        如图所示，菱形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ABCD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中，对角线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AC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DB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相交于点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O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.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求证：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AC</a:t>
            </a:r>
            <a:r>
              <a:rPr lang="zh-CN" altLang="en-US" sz="2600" b="1">
                <a:latin typeface="+mn-lt"/>
                <a:ea typeface="黑体" panose="02010609060101010101" pitchFamily="49" charset="-122"/>
              </a:rPr>
              <a:t>⊥</a:t>
            </a:r>
            <a:r>
              <a:rPr lang="en-US" altLang="zh-CN" sz="2600" b="1" i="1">
                <a:latin typeface="+mn-lt"/>
                <a:ea typeface="黑体" panose="02010609060101010101" pitchFamily="49" charset="-122"/>
              </a:rPr>
              <a:t>BD.</a:t>
            </a:r>
            <a:endParaRPr kumimoji="0" lang="zh-CN" altLang="en-US" sz="26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4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EF4E8"/>
              </a:clrFrom>
              <a:clrTo>
                <a:srgbClr val="FEF4E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0619" y="789684"/>
            <a:ext cx="3312368" cy="226200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2057</Words>
  <Application>WPS 演示</Application>
  <PresentationFormat>全屏显示(16:9)</PresentationFormat>
  <Paragraphs>203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21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楷体</vt:lpstr>
      <vt:lpstr>方正粗黑繁体</vt:lpstr>
      <vt:lpstr>黑体</vt:lpstr>
      <vt:lpstr>等线</vt:lpstr>
      <vt:lpstr>微软雅黑</vt:lpstr>
      <vt:lpstr>Times New Roman</vt:lpstr>
      <vt:lpstr>Arial Unicode MS</vt:lpstr>
      <vt:lpstr>自定义设计方案</vt:lpstr>
      <vt:lpstr>2_自定义设计方案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831</cp:revision>
  <dcterms:created xsi:type="dcterms:W3CDTF">2015-08-27T07:30:00Z</dcterms:created>
  <dcterms:modified xsi:type="dcterms:W3CDTF">2026-01-05T08:56:23Z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2A9E08C2E28C415DA6A85415D983CBBF</vt:lpwstr>
  </property>
</Properties>
</file>