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4" r:id="rId3"/>
    <p:sldId id="386" r:id="rId4"/>
    <p:sldId id="387" r:id="rId5"/>
    <p:sldId id="388" r:id="rId6"/>
    <p:sldId id="391" r:id="rId8"/>
    <p:sldId id="416" r:id="rId9"/>
    <p:sldId id="377" r:id="rId10"/>
    <p:sldId id="349" r:id="rId11"/>
    <p:sldId id="392" r:id="rId12"/>
    <p:sldId id="394" r:id="rId13"/>
    <p:sldId id="417" r:id="rId14"/>
    <p:sldId id="418" r:id="rId15"/>
    <p:sldId id="335" r:id="rId16"/>
    <p:sldId id="397" r:id="rId17"/>
    <p:sldId id="285" r:id="rId18"/>
    <p:sldId id="393" r:id="rId19"/>
    <p:sldId id="398" r:id="rId20"/>
    <p:sldId id="396" r:id="rId21"/>
    <p:sldId id="399" r:id="rId22"/>
    <p:sldId id="400" r:id="rId23"/>
    <p:sldId id="414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FF3300"/>
    <a:srgbClr val="D3EDFB"/>
    <a:srgbClr val="EAF6FD"/>
    <a:srgbClr val="FE9700"/>
    <a:srgbClr val="FF3399"/>
    <a:srgbClr val="007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6208"/>
  </p:normalViewPr>
  <p:slideViewPr>
    <p:cSldViewPr showGuides="1">
      <p:cViewPr varScale="1">
        <p:scale>
          <a:sx n="78" d="100"/>
          <a:sy n="78" d="100"/>
        </p:scale>
        <p:origin x="90" y="1272"/>
      </p:cViewPr>
      <p:guideLst>
        <p:guide orient="horz" pos="1620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7D3DF90-AE5D-454B-9D07-B86458CA8C0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FCB074-44B2-4C59-869A-31917B1D2D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2" Type="http://schemas.openxmlformats.org/officeDocument/2006/relationships/image" Target="../media/image8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7817" y="2059936"/>
              <a:ext cx="1169793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3313" y="2136214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l="17503" t="35510" r="14226" b="30597"/>
          <a:stretch>
            <a:fillRect/>
          </a:stretch>
        </p:blipFill>
        <p:spPr>
          <a:xfrm>
            <a:off x="-180975" y="-92075"/>
            <a:ext cx="261143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3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2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9672" y="1491630"/>
            <a:ext cx="6032500" cy="18221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latin typeface="+mn-lt"/>
                <a:ea typeface="+mn-ea"/>
                <a:cs typeface="+mn-ea"/>
              </a:rPr>
              <a:t>第</a:t>
            </a:r>
            <a:r>
              <a:rPr lang="en-US" altLang="zh-CN" sz="4000" b="1" dirty="0">
                <a:latin typeface="+mn-lt"/>
                <a:ea typeface="+mn-ea"/>
                <a:cs typeface="+mn-ea"/>
              </a:rPr>
              <a:t>3</a:t>
            </a:r>
            <a:r>
              <a:rPr lang="zh-CN" altLang="en-US" sz="4000" b="1" dirty="0">
                <a:latin typeface="+mn-lt"/>
                <a:ea typeface="+mn-ea"/>
                <a:cs typeface="+mn-ea"/>
              </a:rPr>
              <a:t>课时</a:t>
            </a:r>
            <a:endParaRPr lang="en-US" altLang="zh-CN" sz="4000" b="1" dirty="0">
              <a:latin typeface="+mn-lt"/>
              <a:ea typeface="+mn-ea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latin typeface="+mn-lt"/>
                <a:ea typeface="+mn-ea"/>
                <a:cs typeface="+mn-ea"/>
              </a:rPr>
              <a:t>二次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平移的坐标表示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1063" y="815975"/>
            <a:ext cx="4057650" cy="3513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79512" y="798513"/>
            <a:ext cx="4608512" cy="22659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）四边形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先向下平移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个单位长度，再向左平移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个单位长度，在这两个平移下，平面内任一点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）与其像点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）的坐标有如下关系：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763713" y="3262214"/>
            <a:ext cx="1399568" cy="1097434"/>
            <a:chOff x="1593250" y="3063156"/>
            <a:chExt cx="1400830" cy="1096984"/>
          </a:xfrm>
        </p:grpSpPr>
        <p:sp>
          <p:nvSpPr>
            <p:cNvPr id="25" name="左大括号 24"/>
            <p:cNvSpPr/>
            <p:nvPr/>
          </p:nvSpPr>
          <p:spPr>
            <a:xfrm>
              <a:off x="1593250" y="3152490"/>
              <a:ext cx="114403" cy="1007650"/>
            </a:xfrm>
            <a:prstGeom prst="leftBrace">
              <a:avLst>
                <a:gd name="adj1" fmla="val 6344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54" name="矩形 17"/>
            <p:cNvSpPr/>
            <p:nvPr/>
          </p:nvSpPr>
          <p:spPr>
            <a:xfrm>
              <a:off x="1775983" y="3063156"/>
              <a:ext cx="1218097" cy="461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x′=x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－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55" name="矩形 18"/>
            <p:cNvSpPr/>
            <p:nvPr/>
          </p:nvSpPr>
          <p:spPr>
            <a:xfrm>
              <a:off x="1775983" y="3656084"/>
              <a:ext cx="1182800" cy="461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y′=y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－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04465" y="1302770"/>
            <a:ext cx="4511551" cy="2709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按照这个关系，由点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</a:rPr>
              <a:t>的坐标可知，像点的坐标分别是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-5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-3</a:t>
            </a:r>
            <a:r>
              <a:rPr lang="zh-CN" altLang="en-US" sz="2400" b="1" dirty="0">
                <a:solidFill>
                  <a:srgbClr val="FF0000"/>
                </a:solidFill>
              </a:rPr>
              <a:t>），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-3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-4</a:t>
            </a:r>
            <a:r>
              <a:rPr lang="zh-CN" altLang="en-US" sz="2400" b="1" dirty="0">
                <a:solidFill>
                  <a:srgbClr val="FF0000"/>
                </a:solidFill>
              </a:rPr>
              <a:t>），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-1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-3</a:t>
            </a:r>
            <a:r>
              <a:rPr lang="zh-CN" altLang="en-US" sz="2400" b="1" dirty="0">
                <a:solidFill>
                  <a:srgbClr val="FF0000"/>
                </a:solidFill>
              </a:rPr>
              <a:t>），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-3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-1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</a:rPr>
              <a:t>依次连接点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，即得四边形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， 如图所示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1063" y="814387"/>
            <a:ext cx="4057650" cy="3513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179512" y="339502"/>
            <a:ext cx="7032079" cy="31523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四个顶点的坐标为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4).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将四边形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先向下平移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个单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位长度，再向左平移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个单位长度，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它的像是四边形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）四边形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′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′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可看作是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将四边形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怎样平移得到的？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1063" y="814387"/>
            <a:ext cx="4057650" cy="3513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79512" y="3476103"/>
            <a:ext cx="4608512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）将四边形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沿射线</a:t>
            </a:r>
            <a:r>
              <a:rPr lang="en-US" altLang="zh-CN" sz="2400" b="1" i="1" dirty="0">
                <a:solidFill>
                  <a:srgbClr val="FF0000"/>
                </a:solidFill>
              </a:rPr>
              <a:t>AA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的方向平移线段</a:t>
            </a:r>
            <a:r>
              <a:rPr lang="en-US" altLang="zh-CN" sz="2400" b="1" i="1" dirty="0">
                <a:solidFill>
                  <a:srgbClr val="FF0000"/>
                </a:solidFill>
              </a:rPr>
              <a:t>AA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</a:rPr>
              <a:t>的长度，则可得四边形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</a:rPr>
              <a:t>′.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矩形 5"/>
          <p:cNvSpPr/>
          <p:nvPr/>
        </p:nvSpPr>
        <p:spPr>
          <a:xfrm>
            <a:off x="250825" y="1094136"/>
            <a:ext cx="4408488" cy="370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        如图，菱形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四个顶点的坐标为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）， 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将菱形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先向下平移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个单位长度，得到像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′. 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再将菱形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向左平移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个单位长度，得到像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″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″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″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″.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分别写出菱形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与菱形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″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″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″</a:t>
            </a:r>
            <a:r>
              <a:rPr lang="en-US" altLang="zh-CN" sz="22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″</a:t>
            </a:r>
            <a:r>
              <a:rPr lang="zh-CN" altLang="en-US" sz="2200" b="1" dirty="0">
                <a:latin typeface="+mn-lt"/>
                <a:ea typeface="黑体" panose="02010609060101010101" pitchFamily="49" charset="-122"/>
              </a:rPr>
              <a:t>的顶点坐标，并作出图形</a:t>
            </a:r>
            <a:r>
              <a:rPr lang="en-US" altLang="zh-CN" sz="22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2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970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9788" y="419100"/>
            <a:ext cx="4227512" cy="430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172" y="419100"/>
            <a:ext cx="2088232" cy="586143"/>
          </a:xfrm>
          <a:prstGeom prst="rect">
            <a:avLst/>
          </a:prstGeom>
        </p:spPr>
      </p:pic>
      <p:sp>
        <p:nvSpPr>
          <p:cNvPr id="4" name="文本框 57"/>
          <p:cNvSpPr txBox="1"/>
          <p:nvPr/>
        </p:nvSpPr>
        <p:spPr>
          <a:xfrm>
            <a:off x="2565583" y="4408825"/>
            <a:ext cx="2078425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P74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428" y="446088"/>
            <a:ext cx="4173538" cy="425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5000699" y="1419225"/>
            <a:ext cx="12985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699" y="2092325"/>
            <a:ext cx="12985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699" y="2763838"/>
            <a:ext cx="14176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699" y="3435350"/>
            <a:ext cx="13176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00924" y="1419225"/>
            <a:ext cx="14859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″(-2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0924" y="2092325"/>
            <a:ext cx="14859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″(-4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00924" y="2763838"/>
            <a:ext cx="15875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″(-2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00924" y="3435350"/>
            <a:ext cx="14001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″(0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48" name="矩形 3"/>
          <p:cNvSpPr/>
          <p:nvPr/>
        </p:nvSpPr>
        <p:spPr>
          <a:xfrm>
            <a:off x="449263" y="969963"/>
            <a:ext cx="8245475" cy="3402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已知三角形的三个顶点坐标分别是（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），现将这三个点先向左平移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个单位长度，再向下平移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个单位长度，则平移后三个顶点的坐标是（         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B.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C.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D.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Text Box 106"/>
          <p:cNvSpPr txBox="1"/>
          <p:nvPr/>
        </p:nvSpPr>
        <p:spPr>
          <a:xfrm>
            <a:off x="7304088" y="1976438"/>
            <a:ext cx="5746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"/>
          <p:cNvSpPr/>
          <p:nvPr/>
        </p:nvSpPr>
        <p:spPr>
          <a:xfrm>
            <a:off x="449263" y="1350963"/>
            <a:ext cx="8245475" cy="244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三角形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DEF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是由三角形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平移得到的，点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）的对应点为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），则点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）的对应点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、点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）的对应点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的坐标分别为（         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	B.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C.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	D.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106"/>
          <p:cNvSpPr txBox="1"/>
          <p:nvPr/>
        </p:nvSpPr>
        <p:spPr>
          <a:xfrm>
            <a:off x="4743450" y="2352675"/>
            <a:ext cx="5762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0"/>
          <p:cNvSpPr/>
          <p:nvPr/>
        </p:nvSpPr>
        <p:spPr>
          <a:xfrm>
            <a:off x="449263" y="1350963"/>
            <a:ext cx="8245475" cy="1001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将点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）向下平移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个单位，向左平移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个单位后得到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），则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=______.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Text Box 106"/>
          <p:cNvSpPr txBox="1"/>
          <p:nvPr/>
        </p:nvSpPr>
        <p:spPr>
          <a:xfrm>
            <a:off x="3563938" y="1851025"/>
            <a:ext cx="12287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-10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9"/>
          <p:cNvSpPr/>
          <p:nvPr/>
        </p:nvSpPr>
        <p:spPr>
          <a:xfrm>
            <a:off x="385763" y="700088"/>
            <a:ext cx="8372475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如图所示的四边形是将坐标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(0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0)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(1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(-1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3)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(-2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的点用线段依次连接而成的，将这四个点的坐标作如下变化，横坐标分别加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，纵坐标分别减</a:t>
            </a:r>
            <a:r>
              <a:rPr lang="en-US" altLang="zh-CN" sz="20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，再将所得的点用线段依次连接起来，所得的图案与原来的图案相比有什么关系？</a:t>
            </a:r>
            <a:endParaRPr lang="zh-CN" altLang="en-US" sz="20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4819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2838" y="2138363"/>
            <a:ext cx="4389437" cy="2749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9663" y="2139950"/>
            <a:ext cx="4384675" cy="2747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6"/>
          <p:cNvSpPr/>
          <p:nvPr/>
        </p:nvSpPr>
        <p:spPr>
          <a:xfrm>
            <a:off x="387350" y="627063"/>
            <a:ext cx="8369300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解：变化后的坐标依次为（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将各点用线段依次连接起来，所得图案如图所示，这个图案与原图案的形状和大小完全相同，只是位置发生变化，并且是将原图案先向右平移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个单位长度，再向下平移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个单位长度所得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288" y="788988"/>
            <a:ext cx="2903537" cy="290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复习回顾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288" y="788988"/>
            <a:ext cx="2903537" cy="290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20"/>
          <p:cNvSpPr/>
          <p:nvPr/>
        </p:nvSpPr>
        <p:spPr>
          <a:xfrm>
            <a:off x="935038" y="3725863"/>
            <a:ext cx="7273925" cy="93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 sz="2400" b="1" dirty="0">
                <a:latin typeface="Times New Roman" panose="02020603050405020304" pitchFamily="18" charset="0"/>
              </a:rPr>
              <a:t>什么叫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平移</a:t>
            </a:r>
            <a:r>
              <a:rPr lang="zh-CN" altLang="en-US" sz="2400" b="1" dirty="0">
                <a:latin typeface="Times New Roman" panose="02020603050405020304" pitchFamily="18" charset="0"/>
              </a:rPr>
              <a:t>？平移后得到的新图形与原图形有什么关系？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82716E-6 L 0.4908 -3.82716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2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2436813" y="1203325"/>
            <a:ext cx="4270375" cy="53816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图形平移的方向与距离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AutoShape 9"/>
          <p:cNvSpPr/>
          <p:nvPr/>
        </p:nvSpPr>
        <p:spPr>
          <a:xfrm>
            <a:off x="4419600" y="1851025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pPr algn="ctr" eaLnBrk="1" hangingPunct="1">
              <a:lnSpc>
                <a:spcPct val="160000"/>
              </a:lnSpc>
            </a:pPr>
            <a:endParaRPr lang="zh-CN" altLang="en-US" sz="25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1955800" y="2571750"/>
            <a:ext cx="5232400" cy="53816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图形上点的平移的方向与距离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AutoShape 9"/>
          <p:cNvSpPr/>
          <p:nvPr/>
        </p:nvSpPr>
        <p:spPr>
          <a:xfrm>
            <a:off x="4419600" y="321945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pPr algn="ctr" eaLnBrk="1" hangingPunct="1">
              <a:lnSpc>
                <a:spcPct val="160000"/>
              </a:lnSpc>
            </a:pPr>
            <a:endParaRPr lang="zh-CN" altLang="en-US" sz="25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601913" y="3219450"/>
            <a:ext cx="4541838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点平移时  坐标变化规律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Text Box 6"/>
          <p:cNvSpPr txBox="1"/>
          <p:nvPr/>
        </p:nvSpPr>
        <p:spPr>
          <a:xfrm>
            <a:off x="2687638" y="3940175"/>
            <a:ext cx="3768725" cy="5365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图形上点的坐标变化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7"/>
          <p:cNvSpPr txBox="1"/>
          <p:nvPr/>
        </p:nvSpPr>
        <p:spPr>
          <a:xfrm>
            <a:off x="755576" y="1419225"/>
            <a:ext cx="7416626" cy="11988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把一个图形整体沿某一方向移动一定的距离，图形的这种移动，叫作平移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7"/>
          <p:cNvSpPr txBox="1"/>
          <p:nvPr/>
        </p:nvSpPr>
        <p:spPr>
          <a:xfrm>
            <a:off x="755577" y="2787774"/>
            <a:ext cx="7272808" cy="5386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平移后图形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只改变位置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形状、大小不变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探究新知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323850" y="1737394"/>
            <a:ext cx="4745038" cy="2922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   如图，△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的顶点坐标为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将△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向右平移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个单位长度，得到它的像△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；再向上平移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个单位长度，得到△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的像△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150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5563" y="1500188"/>
            <a:ext cx="3687762" cy="31924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10" name="组合 15"/>
          <p:cNvGrpSpPr/>
          <p:nvPr/>
        </p:nvGrpSpPr>
        <p:grpSpPr>
          <a:xfrm>
            <a:off x="5532438" y="3451225"/>
            <a:ext cx="827087" cy="819150"/>
            <a:chOff x="5531644" y="3451721"/>
            <a:chExt cx="827881" cy="818654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5539589" y="3451721"/>
              <a:ext cx="273312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812901" y="3451721"/>
              <a:ext cx="546624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11" name="文本框 3"/>
          <p:cNvSpPr txBox="1"/>
          <p:nvPr/>
        </p:nvSpPr>
        <p:spPr>
          <a:xfrm>
            <a:off x="5503863" y="3235325"/>
            <a:ext cx="33813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2" name="文本框 3"/>
          <p:cNvSpPr txBox="1"/>
          <p:nvPr/>
        </p:nvSpPr>
        <p:spPr>
          <a:xfrm>
            <a:off x="5211763" y="3813175"/>
            <a:ext cx="3397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3" name="文本框 3"/>
          <p:cNvSpPr txBox="1"/>
          <p:nvPr/>
        </p:nvSpPr>
        <p:spPr>
          <a:xfrm>
            <a:off x="6302375" y="4113213"/>
            <a:ext cx="3397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532438" y="3451225"/>
            <a:ext cx="827087" cy="819150"/>
            <a:chOff x="5531644" y="3451721"/>
            <a:chExt cx="827881" cy="818654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5539589" y="3451721"/>
              <a:ext cx="273312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812901" y="3451721"/>
              <a:ext cx="546624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7429500" y="3451225"/>
            <a:ext cx="827088" cy="819150"/>
            <a:chOff x="5531644" y="3451721"/>
            <a:chExt cx="827881" cy="818654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5539590" y="3451721"/>
              <a:ext cx="273312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812901" y="3451721"/>
              <a:ext cx="546624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"/>
          <p:cNvSpPr txBox="1"/>
          <p:nvPr/>
        </p:nvSpPr>
        <p:spPr>
          <a:xfrm>
            <a:off x="7343775" y="31845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" name="文本框 3"/>
          <p:cNvSpPr txBox="1"/>
          <p:nvPr/>
        </p:nvSpPr>
        <p:spPr>
          <a:xfrm>
            <a:off x="7121525" y="381317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" name="文本框 3"/>
          <p:cNvSpPr txBox="1"/>
          <p:nvPr/>
        </p:nvSpPr>
        <p:spPr>
          <a:xfrm>
            <a:off x="8212138" y="4113213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文本框 3"/>
          <p:cNvSpPr txBox="1"/>
          <p:nvPr/>
        </p:nvSpPr>
        <p:spPr>
          <a:xfrm>
            <a:off x="7427913" y="1751013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7121525" y="244633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文本框 3"/>
          <p:cNvSpPr txBox="1"/>
          <p:nvPr/>
        </p:nvSpPr>
        <p:spPr>
          <a:xfrm>
            <a:off x="8212138" y="276383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760" y="1024000"/>
            <a:ext cx="2216395" cy="611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71605E-6 L 0.20764 2.7160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71605E-6 L 1.11111E-6 -0.2629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5563" y="1500188"/>
            <a:ext cx="3687762" cy="31924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组合 6"/>
          <p:cNvGrpSpPr/>
          <p:nvPr/>
        </p:nvGrpSpPr>
        <p:grpSpPr>
          <a:xfrm>
            <a:off x="5532438" y="3451225"/>
            <a:ext cx="827087" cy="819150"/>
            <a:chOff x="5531644" y="3451721"/>
            <a:chExt cx="827881" cy="818654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5539589" y="3451721"/>
              <a:ext cx="273312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812901" y="3451721"/>
              <a:ext cx="546624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56" name="文本框 3"/>
          <p:cNvSpPr txBox="1"/>
          <p:nvPr/>
        </p:nvSpPr>
        <p:spPr>
          <a:xfrm>
            <a:off x="5503863" y="3235325"/>
            <a:ext cx="33813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7" name="文本框 3"/>
          <p:cNvSpPr txBox="1"/>
          <p:nvPr/>
        </p:nvSpPr>
        <p:spPr>
          <a:xfrm>
            <a:off x="5211763" y="3813175"/>
            <a:ext cx="3397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8" name="文本框 3"/>
          <p:cNvSpPr txBox="1"/>
          <p:nvPr/>
        </p:nvSpPr>
        <p:spPr>
          <a:xfrm>
            <a:off x="6302375" y="4113213"/>
            <a:ext cx="3397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3559" name="组合 13"/>
          <p:cNvGrpSpPr/>
          <p:nvPr/>
        </p:nvGrpSpPr>
        <p:grpSpPr>
          <a:xfrm>
            <a:off x="7426325" y="2092325"/>
            <a:ext cx="828675" cy="819150"/>
            <a:chOff x="5531644" y="3451721"/>
            <a:chExt cx="827881" cy="818654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5541160" y="3451721"/>
              <a:ext cx="272788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813948" y="3451721"/>
              <a:ext cx="545577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60" name="组合 17"/>
          <p:cNvGrpSpPr/>
          <p:nvPr/>
        </p:nvGrpSpPr>
        <p:grpSpPr>
          <a:xfrm>
            <a:off x="7429500" y="3451225"/>
            <a:ext cx="827088" cy="819150"/>
            <a:chOff x="5531644" y="3451721"/>
            <a:chExt cx="827881" cy="818654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5539590" y="3451721"/>
              <a:ext cx="273312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812901" y="3451721"/>
              <a:ext cx="546624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61" name="文本框 3"/>
          <p:cNvSpPr txBox="1"/>
          <p:nvPr/>
        </p:nvSpPr>
        <p:spPr>
          <a:xfrm>
            <a:off x="7343775" y="31845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2" name="文本框 3"/>
          <p:cNvSpPr txBox="1"/>
          <p:nvPr/>
        </p:nvSpPr>
        <p:spPr>
          <a:xfrm>
            <a:off x="7121525" y="381317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3" name="文本框 3"/>
          <p:cNvSpPr txBox="1"/>
          <p:nvPr/>
        </p:nvSpPr>
        <p:spPr>
          <a:xfrm>
            <a:off x="8212138" y="4113213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4" name="文本框 3"/>
          <p:cNvSpPr txBox="1"/>
          <p:nvPr/>
        </p:nvSpPr>
        <p:spPr>
          <a:xfrm>
            <a:off x="7427913" y="1751013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5" name="文本框 3"/>
          <p:cNvSpPr txBox="1"/>
          <p:nvPr/>
        </p:nvSpPr>
        <p:spPr>
          <a:xfrm>
            <a:off x="7121525" y="244633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6" name="文本框 3"/>
          <p:cNvSpPr txBox="1"/>
          <p:nvPr/>
        </p:nvSpPr>
        <p:spPr>
          <a:xfrm>
            <a:off x="8212138" y="276383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7" name="矩形 3"/>
          <p:cNvSpPr/>
          <p:nvPr/>
        </p:nvSpPr>
        <p:spPr>
          <a:xfrm>
            <a:off x="323851" y="411510"/>
            <a:ext cx="6624414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将△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沿射线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的方向平移线段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的长度，则△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的像是△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吗？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662" y="1696261"/>
            <a:ext cx="4666442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将△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向右平移</a:t>
            </a:r>
            <a:r>
              <a:rPr lang="en-US" altLang="zh-CN" sz="2400" b="1" dirty="0">
                <a:solidFill>
                  <a:srgbClr val="FF0000"/>
                </a:solidFill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</a:rPr>
              <a:t>个单位长度，则其像的顶点坐标为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</a:rPr>
              <a:t>(3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-1)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</a:rPr>
              <a:t>(2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-3)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</a:rPr>
              <a:t>(5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-4)</a:t>
            </a:r>
            <a:r>
              <a:rPr lang="zh-CN" altLang="en-US" sz="2400" b="1" dirty="0">
                <a:solidFill>
                  <a:srgbClr val="FF0000"/>
                </a:solidFill>
              </a:rPr>
              <a:t>；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305" y="3208429"/>
            <a:ext cx="4892781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将△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向上平移</a:t>
            </a:r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</a:rPr>
              <a:t>个单位长度，则其像的顶点坐标为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5563" y="1500188"/>
            <a:ext cx="3687762" cy="31924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组合 6"/>
          <p:cNvGrpSpPr/>
          <p:nvPr/>
        </p:nvGrpSpPr>
        <p:grpSpPr>
          <a:xfrm>
            <a:off x="5532438" y="3451225"/>
            <a:ext cx="827087" cy="819150"/>
            <a:chOff x="5531644" y="3451721"/>
            <a:chExt cx="827881" cy="818654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5539589" y="3451721"/>
              <a:ext cx="273312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812901" y="3451721"/>
              <a:ext cx="546624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56" name="文本框 3"/>
          <p:cNvSpPr txBox="1"/>
          <p:nvPr/>
        </p:nvSpPr>
        <p:spPr>
          <a:xfrm>
            <a:off x="5503863" y="3235325"/>
            <a:ext cx="33813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7" name="文本框 3"/>
          <p:cNvSpPr txBox="1"/>
          <p:nvPr/>
        </p:nvSpPr>
        <p:spPr>
          <a:xfrm>
            <a:off x="5211763" y="3813175"/>
            <a:ext cx="3397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8" name="文本框 3"/>
          <p:cNvSpPr txBox="1"/>
          <p:nvPr/>
        </p:nvSpPr>
        <p:spPr>
          <a:xfrm>
            <a:off x="6302375" y="4113213"/>
            <a:ext cx="3397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3559" name="组合 13"/>
          <p:cNvGrpSpPr/>
          <p:nvPr/>
        </p:nvGrpSpPr>
        <p:grpSpPr>
          <a:xfrm>
            <a:off x="7426325" y="2092325"/>
            <a:ext cx="828675" cy="819150"/>
            <a:chOff x="5531644" y="3451721"/>
            <a:chExt cx="827881" cy="818654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5541160" y="3451721"/>
              <a:ext cx="272788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813948" y="3451721"/>
              <a:ext cx="545577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60" name="组合 17"/>
          <p:cNvGrpSpPr/>
          <p:nvPr/>
        </p:nvGrpSpPr>
        <p:grpSpPr>
          <a:xfrm>
            <a:off x="7429500" y="3451225"/>
            <a:ext cx="827088" cy="819150"/>
            <a:chOff x="5531644" y="3451721"/>
            <a:chExt cx="827881" cy="818654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5539590" y="3451721"/>
              <a:ext cx="273312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812901" y="3451721"/>
              <a:ext cx="546624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61" name="文本框 3"/>
          <p:cNvSpPr txBox="1"/>
          <p:nvPr/>
        </p:nvSpPr>
        <p:spPr>
          <a:xfrm>
            <a:off x="7343775" y="31845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2" name="文本框 3"/>
          <p:cNvSpPr txBox="1"/>
          <p:nvPr/>
        </p:nvSpPr>
        <p:spPr>
          <a:xfrm>
            <a:off x="7121525" y="381317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3" name="文本框 3"/>
          <p:cNvSpPr txBox="1"/>
          <p:nvPr/>
        </p:nvSpPr>
        <p:spPr>
          <a:xfrm>
            <a:off x="8212138" y="4113213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4" name="文本框 3"/>
          <p:cNvSpPr txBox="1"/>
          <p:nvPr/>
        </p:nvSpPr>
        <p:spPr>
          <a:xfrm>
            <a:off x="7427913" y="1751013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5" name="文本框 3"/>
          <p:cNvSpPr txBox="1"/>
          <p:nvPr/>
        </p:nvSpPr>
        <p:spPr>
          <a:xfrm>
            <a:off x="7121525" y="244633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6" name="文本框 3"/>
          <p:cNvSpPr txBox="1"/>
          <p:nvPr/>
        </p:nvSpPr>
        <p:spPr>
          <a:xfrm>
            <a:off x="8212138" y="276383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7" name="矩形 3"/>
          <p:cNvSpPr/>
          <p:nvPr/>
        </p:nvSpPr>
        <p:spPr>
          <a:xfrm>
            <a:off x="323850" y="411510"/>
            <a:ext cx="6624414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将△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沿射线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的方向平移线段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的长度，则△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的像是△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吗？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910" y="1630158"/>
            <a:ext cx="4892781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        将△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沿射线</a:t>
            </a:r>
            <a:r>
              <a:rPr lang="en-US" altLang="zh-CN" sz="2400" b="1" i="1" dirty="0">
                <a:solidFill>
                  <a:srgbClr val="FF0000"/>
                </a:solidFill>
              </a:rPr>
              <a:t>AA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的方向平移线段</a:t>
            </a:r>
            <a:r>
              <a:rPr lang="en-US" altLang="zh-CN" sz="2400" b="1" i="1" dirty="0">
                <a:solidFill>
                  <a:srgbClr val="FF0000"/>
                </a:solidFill>
              </a:rPr>
              <a:t>AA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的长度，则点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(-4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-1)</a:t>
            </a:r>
            <a:r>
              <a:rPr lang="zh-CN" altLang="en-US" sz="2400" b="1" dirty="0">
                <a:solidFill>
                  <a:srgbClr val="FF0000"/>
                </a:solidFill>
              </a:rPr>
              <a:t>的像是点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</a:rPr>
              <a:t>(3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4).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90920" y="2979314"/>
            <a:ext cx="4752567" cy="19612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        比较点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与点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的坐标可发现，点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的横坐标等于点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的横坐标加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的纵坐标等于点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的纵坐标加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5563" y="1500188"/>
            <a:ext cx="3687762" cy="31924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9" name="组合 8"/>
          <p:cNvGrpSpPr/>
          <p:nvPr/>
        </p:nvGrpSpPr>
        <p:grpSpPr>
          <a:xfrm>
            <a:off x="5532438" y="3451225"/>
            <a:ext cx="827087" cy="819150"/>
            <a:chOff x="5531644" y="3451721"/>
            <a:chExt cx="827881" cy="818654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5539589" y="3451721"/>
              <a:ext cx="273312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812901" y="3451721"/>
              <a:ext cx="546624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80" name="文本框 3"/>
          <p:cNvSpPr txBox="1"/>
          <p:nvPr/>
        </p:nvSpPr>
        <p:spPr>
          <a:xfrm>
            <a:off x="5503863" y="3235325"/>
            <a:ext cx="33813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1" name="文本框 3"/>
          <p:cNvSpPr txBox="1"/>
          <p:nvPr/>
        </p:nvSpPr>
        <p:spPr>
          <a:xfrm>
            <a:off x="5211763" y="3813175"/>
            <a:ext cx="3397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文本框 3"/>
          <p:cNvSpPr txBox="1"/>
          <p:nvPr/>
        </p:nvSpPr>
        <p:spPr>
          <a:xfrm>
            <a:off x="6302375" y="4113213"/>
            <a:ext cx="3397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4583" name="组合 15"/>
          <p:cNvGrpSpPr/>
          <p:nvPr/>
        </p:nvGrpSpPr>
        <p:grpSpPr>
          <a:xfrm>
            <a:off x="7426325" y="2092325"/>
            <a:ext cx="828675" cy="819150"/>
            <a:chOff x="5531644" y="3451721"/>
            <a:chExt cx="827881" cy="818654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5541160" y="3451721"/>
              <a:ext cx="272788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813948" y="3451721"/>
              <a:ext cx="545577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84" name="组合 19"/>
          <p:cNvGrpSpPr/>
          <p:nvPr/>
        </p:nvGrpSpPr>
        <p:grpSpPr>
          <a:xfrm>
            <a:off x="7429500" y="3451225"/>
            <a:ext cx="827088" cy="819150"/>
            <a:chOff x="5531644" y="3451721"/>
            <a:chExt cx="827881" cy="818654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5539590" y="3451721"/>
              <a:ext cx="273312" cy="545769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812901" y="3451721"/>
              <a:ext cx="546624" cy="818654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531644" y="3997490"/>
              <a:ext cx="827881" cy="272885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85" name="文本框 3"/>
          <p:cNvSpPr txBox="1"/>
          <p:nvPr/>
        </p:nvSpPr>
        <p:spPr>
          <a:xfrm>
            <a:off x="7343775" y="31845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6" name="文本框 3"/>
          <p:cNvSpPr txBox="1"/>
          <p:nvPr/>
        </p:nvSpPr>
        <p:spPr>
          <a:xfrm>
            <a:off x="7121525" y="381317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7" name="文本框 3"/>
          <p:cNvSpPr txBox="1"/>
          <p:nvPr/>
        </p:nvSpPr>
        <p:spPr>
          <a:xfrm>
            <a:off x="8212138" y="4113213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8" name="文本框 3"/>
          <p:cNvSpPr txBox="1"/>
          <p:nvPr/>
        </p:nvSpPr>
        <p:spPr>
          <a:xfrm>
            <a:off x="7427913" y="1751013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9" name="文本框 3"/>
          <p:cNvSpPr txBox="1"/>
          <p:nvPr/>
        </p:nvSpPr>
        <p:spPr>
          <a:xfrm>
            <a:off x="7121525" y="244633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90" name="文本框 3"/>
          <p:cNvSpPr txBox="1"/>
          <p:nvPr/>
        </p:nvSpPr>
        <p:spPr>
          <a:xfrm>
            <a:off x="8212138" y="276383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087563" y="1179513"/>
            <a:ext cx="1265237" cy="1139825"/>
            <a:chOff x="1593250" y="3020782"/>
            <a:chExt cx="1265449" cy="1139358"/>
          </a:xfrm>
        </p:grpSpPr>
        <p:sp>
          <p:nvSpPr>
            <p:cNvPr id="32" name="左大括号 31"/>
            <p:cNvSpPr/>
            <p:nvPr/>
          </p:nvSpPr>
          <p:spPr>
            <a:xfrm>
              <a:off x="1593250" y="3152490"/>
              <a:ext cx="114319" cy="1007650"/>
            </a:xfrm>
            <a:prstGeom prst="leftBrace">
              <a:avLst>
                <a:gd name="adj1" fmla="val 6344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95" name="矩形 17"/>
            <p:cNvSpPr/>
            <p:nvPr/>
          </p:nvSpPr>
          <p:spPr>
            <a:xfrm>
              <a:off x="1775983" y="3020782"/>
              <a:ext cx="1082716" cy="461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x′=x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+7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596" name="矩形 18"/>
            <p:cNvSpPr/>
            <p:nvPr/>
          </p:nvSpPr>
          <p:spPr>
            <a:xfrm>
              <a:off x="1775983" y="3656084"/>
              <a:ext cx="1047436" cy="461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y′=y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+5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5" name="TextBox 1"/>
          <p:cNvSpPr txBox="1"/>
          <p:nvPr/>
        </p:nvSpPr>
        <p:spPr>
          <a:xfrm>
            <a:off x="320675" y="227013"/>
            <a:ext cx="6878637" cy="871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        于是，在这个平移下，平面内任一点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）与其像点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P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 的坐标之间有如下关系：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1"/>
          <p:cNvSpPr txBox="1"/>
          <p:nvPr/>
        </p:nvSpPr>
        <p:spPr>
          <a:xfrm>
            <a:off x="320675" y="2400300"/>
            <a:ext cx="4786313" cy="24413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        按照这个关系，点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 平移所得像的坐标为（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），即为点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；点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）平移所得像的坐标为（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），即为点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 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        因此△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的像是△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0"/>
          <p:cNvSpPr txBox="1"/>
          <p:nvPr/>
        </p:nvSpPr>
        <p:spPr>
          <a:xfrm>
            <a:off x="468313" y="425450"/>
            <a:ext cx="1831975" cy="584200"/>
          </a:xfrm>
          <a:prstGeom prst="rect">
            <a:avLst/>
          </a:prstGeom>
          <a:solidFill>
            <a:srgbClr val="FF3300"/>
          </a:solidFill>
          <a:ln w="9525">
            <a:noFill/>
          </a:ln>
          <a:effectLst>
            <a:outerShdw dist="127001" dir="2699999" algn="tl" rotWithShape="0">
              <a:srgbClr val="FE9700">
                <a:alpha val="39998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总结归纳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2436813" y="1203325"/>
            <a:ext cx="4270375" cy="53816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图形平移的方向与距离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AutoShape 9"/>
          <p:cNvSpPr/>
          <p:nvPr/>
        </p:nvSpPr>
        <p:spPr>
          <a:xfrm>
            <a:off x="4419600" y="1851025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pPr algn="ctr" eaLnBrk="1" hangingPunct="1">
              <a:lnSpc>
                <a:spcPct val="160000"/>
              </a:lnSpc>
            </a:pPr>
            <a:endParaRPr lang="zh-CN" altLang="en-US" sz="25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1955800" y="2571750"/>
            <a:ext cx="5232400" cy="53816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图形上点的平移的方向与距离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AutoShape 9"/>
          <p:cNvSpPr/>
          <p:nvPr/>
        </p:nvSpPr>
        <p:spPr>
          <a:xfrm>
            <a:off x="4419600" y="321945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pPr algn="ctr" eaLnBrk="1" hangingPunct="1">
              <a:lnSpc>
                <a:spcPct val="160000"/>
              </a:lnSpc>
            </a:pPr>
            <a:endParaRPr lang="zh-CN" altLang="en-US" sz="25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2601913" y="3219450"/>
            <a:ext cx="4541838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点平移时  坐标变化规律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2687638" y="3940175"/>
            <a:ext cx="3768725" cy="5365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图形上点的坐标变化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179512" y="339502"/>
            <a:ext cx="7032079" cy="31523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四个顶点的坐标为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4).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将四边形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先向下平移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个单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位长度，再向左平移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个单位长度，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它的像是四边形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写出四边形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的顶点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坐标，并作出该四边形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662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1063" y="815975"/>
            <a:ext cx="4057650" cy="3513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203b3f5a-070b-4873-a253-9ce6dca7f89e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2228</Words>
  <Application>WPS 演示</Application>
  <PresentationFormat>全屏显示(16:9)</PresentationFormat>
  <Paragraphs>203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605</cp:revision>
  <dcterms:created xsi:type="dcterms:W3CDTF">2015-08-27T07:30:00Z</dcterms:created>
  <dcterms:modified xsi:type="dcterms:W3CDTF">2026-01-05T09:02:24Z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A00FB97F3A914AC0811EA1C13699A36F</vt:lpwstr>
  </property>
</Properties>
</file>