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92" r:id="rId3"/>
    <p:sldId id="299" r:id="rId4"/>
    <p:sldId id="429" r:id="rId5"/>
    <p:sldId id="307" r:id="rId6"/>
    <p:sldId id="276" r:id="rId7"/>
    <p:sldId id="291" r:id="rId8"/>
    <p:sldId id="430" r:id="rId9"/>
    <p:sldId id="428" r:id="rId10"/>
    <p:sldId id="414" r:id="rId11"/>
  </p:sldIdLst>
  <p:sldSz cx="9144000" cy="5143500" type="screen16x9"/>
  <p:notesSz cx="6858000" cy="9144000"/>
  <p:custDataLst>
    <p:tags r:id="rId17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2" userDrawn="1">
          <p15:clr>
            <a:srgbClr val="A4A3A4"/>
          </p15:clr>
        </p15:guide>
        <p15:guide id="2" orient="horz" pos="713" userDrawn="1">
          <p15:clr>
            <a:srgbClr val="A4A3A4"/>
          </p15:clr>
        </p15:guide>
        <p15:guide id="3" orient="horz" pos="2970" userDrawn="1">
          <p15:clr>
            <a:srgbClr val="A4A3A4"/>
          </p15:clr>
        </p15:guide>
        <p15:guide id="4" pos="158" userDrawn="1">
          <p15:clr>
            <a:srgbClr val="A4A3A4"/>
          </p15:clr>
        </p15:guide>
        <p15:guide id="5" pos="356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E8333C"/>
    <a:srgbClr val="F0F6EC"/>
    <a:srgbClr val="E1EFD9"/>
    <a:srgbClr val="FE9700"/>
    <a:srgbClr val="C4DAF2"/>
    <a:srgbClr val="1C91D2"/>
    <a:srgbClr val="095F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94"/>
    <p:restoredTop sz="96208"/>
  </p:normalViewPr>
  <p:slideViewPr>
    <p:cSldViewPr showGuides="1">
      <p:cViewPr varScale="1">
        <p:scale>
          <a:sx n="78" d="100"/>
          <a:sy n="78" d="100"/>
        </p:scale>
        <p:origin x="90" y="1272"/>
      </p:cViewPr>
      <p:guideLst>
        <p:guide orient="horz" pos="1632"/>
        <p:guide orient="horz" pos="713"/>
        <p:guide orient="horz" pos="2970"/>
        <p:guide pos="158"/>
        <p:guide pos="35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commentAuthors" Target="commentAuthors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2.vml.rels><?xml version="1.0" encoding="UTF-8" standalone="yes"?>
<Relationships xmlns="http://schemas.openxmlformats.org/package/2006/relationships"><Relationship Id="rId5" Type="http://schemas.openxmlformats.org/officeDocument/2006/relationships/image" Target="../media/image32.wmf"/><Relationship Id="rId4" Type="http://schemas.openxmlformats.org/officeDocument/2006/relationships/image" Target="../media/image30.emf"/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90DB836-2A39-42C0-BA3D-882D1D42EA9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6CB1D88-632C-4567-9BDE-B3F57E3CF36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png"/><Relationship Id="rId8" Type="http://schemas.openxmlformats.org/officeDocument/2006/relationships/image" Target="../media/image16.png"/><Relationship Id="rId7" Type="http://schemas.openxmlformats.org/officeDocument/2006/relationships/image" Target="../media/image15.png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2" Type="http://schemas.openxmlformats.org/officeDocument/2006/relationships/image" Target="../media/image8.png"/><Relationship Id="rId11" Type="http://schemas.openxmlformats.org/officeDocument/2006/relationships/image" Target="../media/image19.png"/><Relationship Id="rId10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-7937"/>
            <a:ext cx="9177338" cy="5151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46275" y="595313"/>
            <a:ext cx="1905000" cy="190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68788" y="611188"/>
            <a:ext cx="1455737" cy="14557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3" name="组合 4"/>
          <p:cNvGrpSpPr/>
          <p:nvPr userDrawn="1"/>
        </p:nvGrpSpPr>
        <p:grpSpPr>
          <a:xfrm>
            <a:off x="6777038" y="1365250"/>
            <a:ext cx="633412" cy="762000"/>
            <a:chOff x="-29355" y="-874136"/>
            <a:chExt cx="889884" cy="1070441"/>
          </a:xfrm>
        </p:grpSpPr>
        <p:grpSp>
          <p:nvGrpSpPr>
            <p:cNvPr id="2100" name="组合 5"/>
            <p:cNvGrpSpPr/>
            <p:nvPr userDrawn="1"/>
          </p:nvGrpSpPr>
          <p:grpSpPr>
            <a:xfrm>
              <a:off x="-29355" y="-874136"/>
              <a:ext cx="889884" cy="1070441"/>
              <a:chOff x="-29355" y="-874136"/>
              <a:chExt cx="889884" cy="1070441"/>
            </a:xfrm>
          </p:grpSpPr>
          <p:sp>
            <p:nvSpPr>
              <p:cNvPr id="10" name="Oval 121"/>
              <p:cNvSpPr>
                <a:spLocks noChangeArrowheads="1"/>
              </p:cNvSpPr>
              <p:nvPr/>
            </p:nvSpPr>
            <p:spPr bwMode="auto">
              <a:xfrm>
                <a:off x="-362" y="-747020"/>
                <a:ext cx="814056" cy="816211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11" name="Oval 122"/>
              <p:cNvSpPr>
                <a:spLocks noChangeArrowheads="1"/>
              </p:cNvSpPr>
              <p:nvPr/>
            </p:nvSpPr>
            <p:spPr bwMode="auto">
              <a:xfrm>
                <a:off x="48704" y="-700189"/>
                <a:ext cx="811825" cy="81844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2106" name="Freeform 123"/>
              <p:cNvSpPr/>
              <p:nvPr/>
            </p:nvSpPr>
            <p:spPr>
              <a:xfrm>
                <a:off x="-29355" y="-874136"/>
                <a:ext cx="851193" cy="1070441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88" h="110">
                    <a:moveTo>
                      <a:pt x="86" y="55"/>
                    </a:moveTo>
                    <a:cubicBezTo>
                      <a:pt x="85" y="81"/>
                      <a:pt x="65" y="100"/>
                      <a:pt x="37" y="96"/>
                    </a:cubicBezTo>
                    <a:cubicBezTo>
                      <a:pt x="17" y="93"/>
                      <a:pt x="5" y="73"/>
                      <a:pt x="4" y="55"/>
                    </a:cubicBezTo>
                    <a:cubicBezTo>
                      <a:pt x="2" y="28"/>
                      <a:pt x="29" y="10"/>
                      <a:pt x="54" y="14"/>
                    </a:cubicBezTo>
                    <a:cubicBezTo>
                      <a:pt x="73" y="17"/>
                      <a:pt x="85" y="36"/>
                      <a:pt x="86" y="55"/>
                    </a:cubicBezTo>
                    <a:cubicBezTo>
                      <a:pt x="86" y="55"/>
                      <a:pt x="88" y="55"/>
                      <a:pt x="88" y="55"/>
                    </a:cubicBezTo>
                    <a:cubicBezTo>
                      <a:pt x="85" y="0"/>
                      <a:pt x="5" y="1"/>
                      <a:pt x="3" y="55"/>
                    </a:cubicBezTo>
                    <a:cubicBezTo>
                      <a:pt x="0" y="110"/>
                      <a:pt x="85" y="109"/>
                      <a:pt x="88" y="55"/>
                    </a:cubicBezTo>
                    <a:cubicBezTo>
                      <a:pt x="88" y="55"/>
                      <a:pt x="86" y="55"/>
                      <a:pt x="86" y="55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7" name="Freeform 124"/>
              <p:cNvSpPr/>
              <p:nvPr/>
            </p:nvSpPr>
            <p:spPr>
              <a:xfrm>
                <a:off x="77505" y="-640149"/>
                <a:ext cx="270835" cy="495609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8" h="51">
                    <a:moveTo>
                      <a:pt x="1" y="40"/>
                    </a:moveTo>
                    <a:cubicBezTo>
                      <a:pt x="0" y="36"/>
                      <a:pt x="0" y="33"/>
                      <a:pt x="0" y="30"/>
                    </a:cubicBezTo>
                    <a:cubicBezTo>
                      <a:pt x="0" y="23"/>
                      <a:pt x="3" y="16"/>
                      <a:pt x="7" y="11"/>
                    </a:cubicBezTo>
                    <a:cubicBezTo>
                      <a:pt x="10" y="8"/>
                      <a:pt x="13" y="5"/>
                      <a:pt x="17" y="4"/>
                    </a:cubicBezTo>
                    <a:cubicBezTo>
                      <a:pt x="19" y="2"/>
                      <a:pt x="24" y="0"/>
                      <a:pt x="26" y="4"/>
                    </a:cubicBezTo>
                    <a:cubicBezTo>
                      <a:pt x="28" y="5"/>
                      <a:pt x="24" y="9"/>
                      <a:pt x="23" y="10"/>
                    </a:cubicBezTo>
                    <a:cubicBezTo>
                      <a:pt x="21" y="12"/>
                      <a:pt x="19" y="13"/>
                      <a:pt x="17" y="14"/>
                    </a:cubicBezTo>
                    <a:cubicBezTo>
                      <a:pt x="13" y="17"/>
                      <a:pt x="11" y="22"/>
                      <a:pt x="9" y="27"/>
                    </a:cubicBezTo>
                    <a:cubicBezTo>
                      <a:pt x="8" y="31"/>
                      <a:pt x="9" y="36"/>
                      <a:pt x="10" y="40"/>
                    </a:cubicBezTo>
                    <a:cubicBezTo>
                      <a:pt x="11" y="42"/>
                      <a:pt x="13" y="49"/>
                      <a:pt x="10" y="50"/>
                    </a:cubicBezTo>
                    <a:cubicBezTo>
                      <a:pt x="7" y="51"/>
                      <a:pt x="4" y="47"/>
                      <a:pt x="3" y="45"/>
                    </a:cubicBezTo>
                    <a:cubicBezTo>
                      <a:pt x="2" y="44"/>
                      <a:pt x="1" y="42"/>
                      <a:pt x="1" y="4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8" name="Freeform 125"/>
              <p:cNvSpPr/>
              <p:nvPr/>
            </p:nvSpPr>
            <p:spPr>
              <a:xfrm>
                <a:off x="95929" y="-610671"/>
                <a:ext cx="270835" cy="495609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8" h="51">
                    <a:moveTo>
                      <a:pt x="1" y="40"/>
                    </a:moveTo>
                    <a:cubicBezTo>
                      <a:pt x="0" y="36"/>
                      <a:pt x="0" y="33"/>
                      <a:pt x="0" y="30"/>
                    </a:cubicBezTo>
                    <a:cubicBezTo>
                      <a:pt x="1" y="23"/>
                      <a:pt x="3" y="16"/>
                      <a:pt x="7" y="11"/>
                    </a:cubicBezTo>
                    <a:cubicBezTo>
                      <a:pt x="10" y="8"/>
                      <a:pt x="13" y="5"/>
                      <a:pt x="17" y="4"/>
                    </a:cubicBezTo>
                    <a:cubicBezTo>
                      <a:pt x="20" y="2"/>
                      <a:pt x="25" y="0"/>
                      <a:pt x="27" y="3"/>
                    </a:cubicBezTo>
                    <a:cubicBezTo>
                      <a:pt x="28" y="5"/>
                      <a:pt x="24" y="9"/>
                      <a:pt x="23" y="10"/>
                    </a:cubicBezTo>
                    <a:cubicBezTo>
                      <a:pt x="22" y="12"/>
                      <a:pt x="20" y="13"/>
                      <a:pt x="18" y="14"/>
                    </a:cubicBezTo>
                    <a:cubicBezTo>
                      <a:pt x="14" y="17"/>
                      <a:pt x="11" y="22"/>
                      <a:pt x="10" y="27"/>
                    </a:cubicBezTo>
                    <a:cubicBezTo>
                      <a:pt x="9" y="31"/>
                      <a:pt x="9" y="36"/>
                      <a:pt x="10" y="40"/>
                    </a:cubicBezTo>
                    <a:cubicBezTo>
                      <a:pt x="11" y="42"/>
                      <a:pt x="13" y="49"/>
                      <a:pt x="10" y="50"/>
                    </a:cubicBezTo>
                    <a:cubicBezTo>
                      <a:pt x="8" y="51"/>
                      <a:pt x="4" y="47"/>
                      <a:pt x="3" y="45"/>
                    </a:cubicBezTo>
                    <a:cubicBezTo>
                      <a:pt x="2" y="44"/>
                      <a:pt x="2" y="42"/>
                      <a:pt x="1" y="4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9" name="Freeform 126"/>
              <p:cNvSpPr/>
              <p:nvPr/>
            </p:nvSpPr>
            <p:spPr>
              <a:xfrm>
                <a:off x="48026" y="-660415"/>
                <a:ext cx="329792" cy="536142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4" h="55">
                    <a:moveTo>
                      <a:pt x="4" y="42"/>
                    </a:moveTo>
                    <a:cubicBezTo>
                      <a:pt x="3" y="33"/>
                      <a:pt x="4" y="25"/>
                      <a:pt x="8" y="17"/>
                    </a:cubicBezTo>
                    <a:cubicBezTo>
                      <a:pt x="10" y="12"/>
                      <a:pt x="22" y="0"/>
                      <a:pt x="29" y="6"/>
                    </a:cubicBezTo>
                    <a:cubicBezTo>
                      <a:pt x="32" y="8"/>
                      <a:pt x="21" y="15"/>
                      <a:pt x="20" y="16"/>
                    </a:cubicBezTo>
                    <a:cubicBezTo>
                      <a:pt x="13" y="22"/>
                      <a:pt x="11" y="30"/>
                      <a:pt x="12" y="39"/>
                    </a:cubicBezTo>
                    <a:cubicBezTo>
                      <a:pt x="12" y="42"/>
                      <a:pt x="13" y="45"/>
                      <a:pt x="14" y="48"/>
                    </a:cubicBezTo>
                    <a:cubicBezTo>
                      <a:pt x="14" y="52"/>
                      <a:pt x="9" y="50"/>
                      <a:pt x="8" y="49"/>
                    </a:cubicBezTo>
                    <a:cubicBezTo>
                      <a:pt x="6" y="47"/>
                      <a:pt x="5" y="44"/>
                      <a:pt x="4" y="42"/>
                    </a:cubicBezTo>
                    <a:cubicBezTo>
                      <a:pt x="4" y="42"/>
                      <a:pt x="3" y="42"/>
                      <a:pt x="3" y="42"/>
                    </a:cubicBezTo>
                    <a:cubicBezTo>
                      <a:pt x="4" y="46"/>
                      <a:pt x="9" y="55"/>
                      <a:pt x="14" y="51"/>
                    </a:cubicBezTo>
                    <a:cubicBezTo>
                      <a:pt x="17" y="49"/>
                      <a:pt x="13" y="37"/>
                      <a:pt x="12" y="35"/>
                    </a:cubicBezTo>
                    <a:cubicBezTo>
                      <a:pt x="11" y="24"/>
                      <a:pt x="20" y="18"/>
                      <a:pt x="27" y="11"/>
                    </a:cubicBezTo>
                    <a:cubicBezTo>
                      <a:pt x="34" y="5"/>
                      <a:pt x="27" y="2"/>
                      <a:pt x="21" y="5"/>
                    </a:cubicBezTo>
                    <a:cubicBezTo>
                      <a:pt x="6" y="11"/>
                      <a:pt x="0" y="27"/>
                      <a:pt x="3" y="42"/>
                    </a:cubicBezTo>
                    <a:cubicBezTo>
                      <a:pt x="3" y="42"/>
                      <a:pt x="4" y="42"/>
                      <a:pt x="4" y="4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" name="Oval 127"/>
            <p:cNvSpPr>
              <a:spLocks noChangeArrowheads="1"/>
            </p:cNvSpPr>
            <p:nvPr/>
          </p:nvSpPr>
          <p:spPr bwMode="auto">
            <a:xfrm>
              <a:off x="416702" y="-668968"/>
              <a:ext cx="95902" cy="9589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8" name="Oval 128"/>
            <p:cNvSpPr>
              <a:spLocks noChangeArrowheads="1"/>
            </p:cNvSpPr>
            <p:nvPr/>
          </p:nvSpPr>
          <p:spPr bwMode="auto">
            <a:xfrm>
              <a:off x="434545" y="-648897"/>
              <a:ext cx="86981" cy="9812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103" name="Freeform 129"/>
            <p:cNvSpPr/>
            <p:nvPr/>
          </p:nvSpPr>
          <p:spPr>
            <a:xfrm>
              <a:off x="405453" y="-688052"/>
              <a:ext cx="106860" cy="13633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1" h="14">
                  <a:moveTo>
                    <a:pt x="10" y="7"/>
                  </a:moveTo>
                  <a:cubicBezTo>
                    <a:pt x="10" y="9"/>
                    <a:pt x="8" y="12"/>
                    <a:pt x="5" y="11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ubicBezTo>
                    <a:pt x="9" y="3"/>
                    <a:pt x="10" y="5"/>
                    <a:pt x="10" y="7"/>
                  </a:cubicBezTo>
                  <a:cubicBezTo>
                    <a:pt x="10" y="7"/>
                    <a:pt x="11" y="7"/>
                    <a:pt x="11" y="7"/>
                  </a:cubicBezTo>
                  <a:cubicBezTo>
                    <a:pt x="11" y="0"/>
                    <a:pt x="1" y="1"/>
                    <a:pt x="1" y="7"/>
                  </a:cubicBezTo>
                  <a:cubicBezTo>
                    <a:pt x="0" y="14"/>
                    <a:pt x="11" y="13"/>
                    <a:pt x="11" y="7"/>
                  </a:cubicBezTo>
                  <a:cubicBezTo>
                    <a:pt x="11" y="7"/>
                    <a:pt x="10" y="7"/>
                    <a:pt x="10" y="7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4" name="组合 15"/>
          <p:cNvGrpSpPr/>
          <p:nvPr userDrawn="1"/>
        </p:nvGrpSpPr>
        <p:grpSpPr>
          <a:xfrm rot="-207813">
            <a:off x="7748588" y="3586163"/>
            <a:ext cx="1249362" cy="1419225"/>
            <a:chOff x="-407050" y="1889480"/>
            <a:chExt cx="1249155" cy="1420498"/>
          </a:xfrm>
        </p:grpSpPr>
        <p:sp>
          <p:nvSpPr>
            <p:cNvPr id="17" name="Oval 112"/>
            <p:cNvSpPr>
              <a:spLocks noChangeArrowheads="1"/>
            </p:cNvSpPr>
            <p:nvPr/>
          </p:nvSpPr>
          <p:spPr bwMode="auto">
            <a:xfrm>
              <a:off x="-386425" y="2063204"/>
              <a:ext cx="1169794" cy="117739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8" name="Oval 113"/>
            <p:cNvSpPr>
              <a:spLocks noChangeArrowheads="1"/>
            </p:cNvSpPr>
            <p:nvPr/>
          </p:nvSpPr>
          <p:spPr bwMode="auto">
            <a:xfrm>
              <a:off x="-330336" y="2139578"/>
              <a:ext cx="1161857" cy="1167859"/>
            </a:xfrm>
            <a:prstGeom prst="ellipse">
              <a:avLst/>
            </a:prstGeom>
            <a:solidFill>
              <a:srgbClr val="A8CAEB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096" name="Freeform 114"/>
            <p:cNvSpPr/>
            <p:nvPr/>
          </p:nvSpPr>
          <p:spPr>
            <a:xfrm>
              <a:off x="-407050" y="1889480"/>
              <a:ext cx="1190197" cy="142049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23" h="146">
                  <a:moveTo>
                    <a:pt x="122" y="79"/>
                  </a:moveTo>
                  <a:cubicBezTo>
                    <a:pt x="120" y="116"/>
                    <a:pt x="91" y="144"/>
                    <a:pt x="52" y="138"/>
                  </a:cubicBezTo>
                  <a:cubicBezTo>
                    <a:pt x="23" y="134"/>
                    <a:pt x="4" y="107"/>
                    <a:pt x="3" y="79"/>
                  </a:cubicBezTo>
                  <a:cubicBezTo>
                    <a:pt x="1" y="42"/>
                    <a:pt x="37" y="15"/>
                    <a:pt x="73" y="20"/>
                  </a:cubicBezTo>
                  <a:cubicBezTo>
                    <a:pt x="102" y="24"/>
                    <a:pt x="121" y="52"/>
                    <a:pt x="122" y="79"/>
                  </a:cubicBezTo>
                  <a:cubicBezTo>
                    <a:pt x="122" y="79"/>
                    <a:pt x="123" y="79"/>
                    <a:pt x="123" y="79"/>
                  </a:cubicBezTo>
                  <a:cubicBezTo>
                    <a:pt x="120" y="0"/>
                    <a:pt x="5" y="1"/>
                    <a:pt x="2" y="79"/>
                  </a:cubicBezTo>
                  <a:cubicBezTo>
                    <a:pt x="0" y="116"/>
                    <a:pt x="38" y="146"/>
                    <a:pt x="73" y="139"/>
                  </a:cubicBezTo>
                  <a:cubicBezTo>
                    <a:pt x="102" y="132"/>
                    <a:pt x="122" y="109"/>
                    <a:pt x="123" y="79"/>
                  </a:cubicBezTo>
                  <a:cubicBezTo>
                    <a:pt x="123" y="79"/>
                    <a:pt x="122" y="79"/>
                    <a:pt x="122" y="79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7" name="Freeform 115"/>
            <p:cNvSpPr/>
            <p:nvPr/>
          </p:nvSpPr>
          <p:spPr>
            <a:xfrm>
              <a:off x="-281766" y="2230325"/>
              <a:ext cx="388749" cy="700116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0" h="72">
                  <a:moveTo>
                    <a:pt x="1" y="57"/>
                  </a:moveTo>
                  <a:cubicBezTo>
                    <a:pt x="0" y="52"/>
                    <a:pt x="0" y="47"/>
                    <a:pt x="0" y="42"/>
                  </a:cubicBezTo>
                  <a:cubicBezTo>
                    <a:pt x="1" y="34"/>
                    <a:pt x="4" y="23"/>
                    <a:pt x="11" y="16"/>
                  </a:cubicBezTo>
                  <a:cubicBezTo>
                    <a:pt x="15" y="12"/>
                    <a:pt x="19" y="8"/>
                    <a:pt x="25" y="5"/>
                  </a:cubicBezTo>
                  <a:cubicBezTo>
                    <a:pt x="28" y="3"/>
                    <a:pt x="35" y="0"/>
                    <a:pt x="38" y="5"/>
                  </a:cubicBezTo>
                  <a:cubicBezTo>
                    <a:pt x="40" y="8"/>
                    <a:pt x="35" y="13"/>
                    <a:pt x="33" y="14"/>
                  </a:cubicBezTo>
                  <a:cubicBezTo>
                    <a:pt x="31" y="16"/>
                    <a:pt x="28" y="18"/>
                    <a:pt x="26" y="20"/>
                  </a:cubicBezTo>
                  <a:cubicBezTo>
                    <a:pt x="20" y="25"/>
                    <a:pt x="16" y="31"/>
                    <a:pt x="14" y="38"/>
                  </a:cubicBezTo>
                  <a:cubicBezTo>
                    <a:pt x="12" y="44"/>
                    <a:pt x="13" y="51"/>
                    <a:pt x="15" y="57"/>
                  </a:cubicBezTo>
                  <a:cubicBezTo>
                    <a:pt x="16" y="60"/>
                    <a:pt x="18" y="70"/>
                    <a:pt x="15" y="71"/>
                  </a:cubicBezTo>
                  <a:cubicBezTo>
                    <a:pt x="11" y="72"/>
                    <a:pt x="6" y="68"/>
                    <a:pt x="5" y="65"/>
                  </a:cubicBezTo>
                  <a:cubicBezTo>
                    <a:pt x="3" y="63"/>
                    <a:pt x="2" y="60"/>
                    <a:pt x="1" y="57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8" name="Freeform 116"/>
            <p:cNvSpPr/>
            <p:nvPr/>
          </p:nvSpPr>
          <p:spPr>
            <a:xfrm>
              <a:off x="-252287" y="2278227"/>
              <a:ext cx="397960" cy="700116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1" h="72">
                  <a:moveTo>
                    <a:pt x="2" y="56"/>
                  </a:moveTo>
                  <a:cubicBezTo>
                    <a:pt x="1" y="51"/>
                    <a:pt x="0" y="46"/>
                    <a:pt x="1" y="42"/>
                  </a:cubicBezTo>
                  <a:cubicBezTo>
                    <a:pt x="1" y="33"/>
                    <a:pt x="5" y="22"/>
                    <a:pt x="11" y="15"/>
                  </a:cubicBezTo>
                  <a:cubicBezTo>
                    <a:pt x="15" y="11"/>
                    <a:pt x="20" y="7"/>
                    <a:pt x="25" y="4"/>
                  </a:cubicBezTo>
                  <a:cubicBezTo>
                    <a:pt x="29" y="2"/>
                    <a:pt x="36" y="0"/>
                    <a:pt x="39" y="4"/>
                  </a:cubicBezTo>
                  <a:cubicBezTo>
                    <a:pt x="41" y="7"/>
                    <a:pt x="35" y="12"/>
                    <a:pt x="34" y="14"/>
                  </a:cubicBezTo>
                  <a:cubicBezTo>
                    <a:pt x="31" y="16"/>
                    <a:pt x="29" y="17"/>
                    <a:pt x="26" y="19"/>
                  </a:cubicBezTo>
                  <a:cubicBezTo>
                    <a:pt x="20" y="24"/>
                    <a:pt x="16" y="30"/>
                    <a:pt x="14" y="37"/>
                  </a:cubicBezTo>
                  <a:cubicBezTo>
                    <a:pt x="13" y="44"/>
                    <a:pt x="13" y="50"/>
                    <a:pt x="15" y="57"/>
                  </a:cubicBezTo>
                  <a:cubicBezTo>
                    <a:pt x="16" y="59"/>
                    <a:pt x="19" y="69"/>
                    <a:pt x="15" y="70"/>
                  </a:cubicBezTo>
                  <a:cubicBezTo>
                    <a:pt x="11" y="72"/>
                    <a:pt x="7" y="67"/>
                    <a:pt x="5" y="64"/>
                  </a:cubicBezTo>
                  <a:cubicBezTo>
                    <a:pt x="4" y="62"/>
                    <a:pt x="3" y="59"/>
                    <a:pt x="2" y="56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9" name="Freeform 117"/>
            <p:cNvSpPr/>
            <p:nvPr/>
          </p:nvSpPr>
          <p:spPr>
            <a:xfrm>
              <a:off x="-320456" y="2200846"/>
              <a:ext cx="466130" cy="76828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8" h="79">
                  <a:moveTo>
                    <a:pt x="6" y="60"/>
                  </a:moveTo>
                  <a:cubicBezTo>
                    <a:pt x="3" y="48"/>
                    <a:pt x="5" y="36"/>
                    <a:pt x="11" y="25"/>
                  </a:cubicBezTo>
                  <a:cubicBezTo>
                    <a:pt x="15" y="17"/>
                    <a:pt x="32" y="0"/>
                    <a:pt x="42" y="8"/>
                  </a:cubicBezTo>
                  <a:cubicBezTo>
                    <a:pt x="46" y="12"/>
                    <a:pt x="31" y="22"/>
                    <a:pt x="29" y="23"/>
                  </a:cubicBezTo>
                  <a:cubicBezTo>
                    <a:pt x="19" y="31"/>
                    <a:pt x="16" y="43"/>
                    <a:pt x="17" y="56"/>
                  </a:cubicBezTo>
                  <a:cubicBezTo>
                    <a:pt x="18" y="60"/>
                    <a:pt x="19" y="65"/>
                    <a:pt x="20" y="69"/>
                  </a:cubicBezTo>
                  <a:cubicBezTo>
                    <a:pt x="21" y="75"/>
                    <a:pt x="13" y="73"/>
                    <a:pt x="11" y="70"/>
                  </a:cubicBezTo>
                  <a:cubicBezTo>
                    <a:pt x="8" y="68"/>
                    <a:pt x="7" y="63"/>
                    <a:pt x="6" y="60"/>
                  </a:cubicBezTo>
                  <a:cubicBezTo>
                    <a:pt x="6" y="60"/>
                    <a:pt x="5" y="60"/>
                    <a:pt x="5" y="60"/>
                  </a:cubicBezTo>
                  <a:cubicBezTo>
                    <a:pt x="7" y="66"/>
                    <a:pt x="13" y="79"/>
                    <a:pt x="20" y="73"/>
                  </a:cubicBezTo>
                  <a:cubicBezTo>
                    <a:pt x="24" y="70"/>
                    <a:pt x="18" y="54"/>
                    <a:pt x="18" y="51"/>
                  </a:cubicBezTo>
                  <a:cubicBezTo>
                    <a:pt x="16" y="34"/>
                    <a:pt x="29" y="26"/>
                    <a:pt x="39" y="16"/>
                  </a:cubicBezTo>
                  <a:cubicBezTo>
                    <a:pt x="48" y="8"/>
                    <a:pt x="39" y="3"/>
                    <a:pt x="31" y="7"/>
                  </a:cubicBezTo>
                  <a:cubicBezTo>
                    <a:pt x="10" y="16"/>
                    <a:pt x="0" y="38"/>
                    <a:pt x="5" y="60"/>
                  </a:cubicBezTo>
                  <a:cubicBezTo>
                    <a:pt x="5" y="60"/>
                    <a:pt x="6" y="60"/>
                    <a:pt x="6" y="60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5" name="组合 22"/>
          <p:cNvGrpSpPr/>
          <p:nvPr userDrawn="1"/>
        </p:nvGrpSpPr>
        <p:grpSpPr>
          <a:xfrm>
            <a:off x="879475" y="842963"/>
            <a:ext cx="7385050" cy="3959225"/>
            <a:chOff x="198182" y="225783"/>
            <a:chExt cx="11756920" cy="6302017"/>
          </a:xfrm>
        </p:grpSpPr>
        <p:pic>
          <p:nvPicPr>
            <p:cNvPr id="2063" name="图片 2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3181" y="225783"/>
              <a:ext cx="11724048" cy="3327973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064" name="组合 24"/>
            <p:cNvGrpSpPr/>
            <p:nvPr userDrawn="1"/>
          </p:nvGrpSpPr>
          <p:grpSpPr>
            <a:xfrm>
              <a:off x="198182" y="281627"/>
              <a:ext cx="11724048" cy="1105255"/>
              <a:chOff x="198182" y="281627"/>
              <a:chExt cx="11724048" cy="1105255"/>
            </a:xfrm>
          </p:grpSpPr>
          <p:pic>
            <p:nvPicPr>
              <p:cNvPr id="2066" name="图片 2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98182" y="281627"/>
                <a:ext cx="11724048" cy="110525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67" name="Freeform 75"/>
              <p:cNvSpPr/>
              <p:nvPr/>
            </p:nvSpPr>
            <p:spPr>
              <a:xfrm>
                <a:off x="77393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8" name="Freeform 76"/>
              <p:cNvSpPr/>
              <p:nvPr/>
            </p:nvSpPr>
            <p:spPr>
              <a:xfrm>
                <a:off x="1171895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1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9" name="Freeform 77"/>
              <p:cNvSpPr/>
              <p:nvPr/>
            </p:nvSpPr>
            <p:spPr>
              <a:xfrm>
                <a:off x="1577226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0" name="Freeform 78"/>
              <p:cNvSpPr/>
              <p:nvPr/>
            </p:nvSpPr>
            <p:spPr>
              <a:xfrm>
                <a:off x="198439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1" name="Freeform 79"/>
              <p:cNvSpPr/>
              <p:nvPr/>
            </p:nvSpPr>
            <p:spPr>
              <a:xfrm>
                <a:off x="239157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2" name="Freeform 80"/>
              <p:cNvSpPr/>
              <p:nvPr/>
            </p:nvSpPr>
            <p:spPr>
              <a:xfrm>
                <a:off x="279690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3" name="Freeform 81"/>
              <p:cNvSpPr/>
              <p:nvPr/>
            </p:nvSpPr>
            <p:spPr>
              <a:xfrm>
                <a:off x="3204073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4" name="Freeform 82"/>
              <p:cNvSpPr/>
              <p:nvPr/>
            </p:nvSpPr>
            <p:spPr>
              <a:xfrm>
                <a:off x="3602033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83"/>
              <p:cNvSpPr/>
              <p:nvPr/>
            </p:nvSpPr>
            <p:spPr>
              <a:xfrm>
                <a:off x="4007363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6" name="Freeform 84"/>
              <p:cNvSpPr/>
              <p:nvPr/>
            </p:nvSpPr>
            <p:spPr>
              <a:xfrm>
                <a:off x="4414536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7" name="Freeform 85"/>
              <p:cNvSpPr/>
              <p:nvPr/>
            </p:nvSpPr>
            <p:spPr>
              <a:xfrm>
                <a:off x="4821708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8" name="Freeform 86"/>
              <p:cNvSpPr/>
              <p:nvPr/>
            </p:nvSpPr>
            <p:spPr>
              <a:xfrm>
                <a:off x="5227038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7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9" name="Freeform 87"/>
              <p:cNvSpPr/>
              <p:nvPr/>
            </p:nvSpPr>
            <p:spPr>
              <a:xfrm>
                <a:off x="563421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8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8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0" name="Freeform 88"/>
              <p:cNvSpPr/>
              <p:nvPr/>
            </p:nvSpPr>
            <p:spPr>
              <a:xfrm>
                <a:off x="6032172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1" name="Freeform 89"/>
              <p:cNvSpPr/>
              <p:nvPr/>
            </p:nvSpPr>
            <p:spPr>
              <a:xfrm>
                <a:off x="6437502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2" name="Freeform 90"/>
              <p:cNvSpPr/>
              <p:nvPr/>
            </p:nvSpPr>
            <p:spPr>
              <a:xfrm>
                <a:off x="6844674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3" name="Freeform 91"/>
              <p:cNvSpPr/>
              <p:nvPr/>
            </p:nvSpPr>
            <p:spPr>
              <a:xfrm>
                <a:off x="725184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9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4" name="Freeform 92"/>
              <p:cNvSpPr/>
              <p:nvPr/>
            </p:nvSpPr>
            <p:spPr>
              <a:xfrm>
                <a:off x="765717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7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5" name="Freeform 93"/>
              <p:cNvSpPr/>
              <p:nvPr/>
            </p:nvSpPr>
            <p:spPr>
              <a:xfrm>
                <a:off x="8064349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8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8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6" name="Freeform 94"/>
              <p:cNvSpPr/>
              <p:nvPr/>
            </p:nvSpPr>
            <p:spPr>
              <a:xfrm>
                <a:off x="8462310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7" name="Freeform 95"/>
              <p:cNvSpPr/>
              <p:nvPr/>
            </p:nvSpPr>
            <p:spPr>
              <a:xfrm>
                <a:off x="8867640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8" name="Freeform 96"/>
              <p:cNvSpPr/>
              <p:nvPr/>
            </p:nvSpPr>
            <p:spPr>
              <a:xfrm>
                <a:off x="9274813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9" name="Freeform 97"/>
              <p:cNvSpPr/>
              <p:nvPr/>
            </p:nvSpPr>
            <p:spPr>
              <a:xfrm>
                <a:off x="968198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0" name="Freeform 98"/>
              <p:cNvSpPr/>
              <p:nvPr/>
            </p:nvSpPr>
            <p:spPr>
              <a:xfrm>
                <a:off x="1008731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1" name="Freeform 99"/>
              <p:cNvSpPr/>
              <p:nvPr/>
            </p:nvSpPr>
            <p:spPr>
              <a:xfrm>
                <a:off x="10485275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2" name="Freeform 100"/>
              <p:cNvSpPr/>
              <p:nvPr/>
            </p:nvSpPr>
            <p:spPr>
              <a:xfrm>
                <a:off x="10892449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3" name="Freeform 101"/>
              <p:cNvSpPr/>
              <p:nvPr/>
            </p:nvSpPr>
            <p:spPr>
              <a:xfrm>
                <a:off x="11297779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2065" name="图片 2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31054" y="3553756"/>
              <a:ext cx="11724048" cy="297404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056" name="图片 54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 rot="-3643798">
            <a:off x="671513" y="449263"/>
            <a:ext cx="1235075" cy="1235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7" name="图片 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7" name="直接箭头连接符 56"/>
          <p:cNvCxnSpPr/>
          <p:nvPr/>
        </p:nvCxnSpPr>
        <p:spPr>
          <a:xfrm>
            <a:off x="1262063" y="4265613"/>
            <a:ext cx="1905000" cy="0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箭头连接符 57"/>
          <p:cNvCxnSpPr/>
          <p:nvPr/>
        </p:nvCxnSpPr>
        <p:spPr>
          <a:xfrm flipH="1" flipV="1">
            <a:off x="1771650" y="3027363"/>
            <a:ext cx="0" cy="1601788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文本框 58"/>
          <p:cNvSpPr txBox="1">
            <a:spLocks noChangeArrowheads="1"/>
          </p:cNvSpPr>
          <p:nvPr/>
        </p:nvSpPr>
        <p:spPr bwMode="auto">
          <a:xfrm>
            <a:off x="1458913" y="2930525"/>
            <a:ext cx="287338" cy="3698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y</a:t>
            </a:r>
            <a:endParaRPr kumimoji="0" lang="zh-CN" altLang="en-US" sz="1800" b="0" i="1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0" name="文本框 59"/>
          <p:cNvSpPr txBox="1">
            <a:spLocks noChangeArrowheads="1"/>
          </p:cNvSpPr>
          <p:nvPr/>
        </p:nvSpPr>
        <p:spPr bwMode="auto">
          <a:xfrm>
            <a:off x="3101975" y="4179888"/>
            <a:ext cx="287338" cy="3698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x</a:t>
            </a:r>
            <a:endParaRPr kumimoji="0" lang="zh-CN" altLang="en-US" sz="1800" b="0" i="1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1" name="文本框 60"/>
          <p:cNvSpPr txBox="1">
            <a:spLocks noChangeArrowheads="1"/>
          </p:cNvSpPr>
          <p:nvPr/>
        </p:nvSpPr>
        <p:spPr bwMode="auto">
          <a:xfrm>
            <a:off x="1447800" y="4233863"/>
            <a:ext cx="352425" cy="3698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O</a:t>
            </a:r>
            <a:endParaRPr kumimoji="0" lang="zh-CN" altLang="en-US" sz="1800" b="0" i="1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0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2875" y="138113"/>
            <a:ext cx="8858250" cy="4867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6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形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25" y="-4762"/>
            <a:ext cx="9153525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图形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587" y="1338263"/>
            <a:ext cx="2624137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图形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5875" y="2260600"/>
            <a:ext cx="9153525" cy="2627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图形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18013" y="180975"/>
            <a:ext cx="523875" cy="192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图形 1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95325" y="617538"/>
            <a:ext cx="522288" cy="192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5" name="图形 3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40175" y="-17462"/>
            <a:ext cx="5157788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形 3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34925" y="-11112"/>
            <a:ext cx="5156200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形 38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82688" y="1355725"/>
            <a:ext cx="6784975" cy="2495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8" name="图形 1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4300" y="2854325"/>
            <a:ext cx="700088" cy="139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9" name="图形 1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22225" y="3259138"/>
            <a:ext cx="9166225" cy="1884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0" name="图形 15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821113" y="3379788"/>
            <a:ext cx="2955925" cy="132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1" name="图形 39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7625" y="150813"/>
            <a:ext cx="9048750" cy="4841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2" name="图片 4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366000" y="280988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20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3.png"/><Relationship Id="rId3" Type="http://schemas.openxmlformats.org/officeDocument/2006/relationships/image" Target="../media/image22.emf"/><Relationship Id="rId2" Type="http://schemas.openxmlformats.org/officeDocument/2006/relationships/image" Target="../media/image21.wmf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31.emf"/><Relationship Id="rId8" Type="http://schemas.openxmlformats.org/officeDocument/2006/relationships/image" Target="../media/image30.emf"/><Relationship Id="rId7" Type="http://schemas.openxmlformats.org/officeDocument/2006/relationships/oleObject" Target="../embeddings/oleObject5.bin"/><Relationship Id="rId6" Type="http://schemas.openxmlformats.org/officeDocument/2006/relationships/image" Target="../media/image29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28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27.wmf"/><Relationship Id="rId13" Type="http://schemas.openxmlformats.org/officeDocument/2006/relationships/vmlDrawing" Target="../drawings/vmlDrawing2.vml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32.wmf"/><Relationship Id="rId10" Type="http://schemas.openxmlformats.org/officeDocument/2006/relationships/oleObject" Target="../embeddings/oleObject6.bin"/><Relationship Id="rId1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88" y="42863"/>
            <a:ext cx="2160588" cy="36830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湘教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·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八年级下册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771800" y="1923678"/>
            <a:ext cx="3823237" cy="114409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400" b="1" dirty="0">
                <a:solidFill>
                  <a:srgbClr val="0B338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 题 </a:t>
            </a:r>
            <a:r>
              <a:rPr lang="en-US" altLang="zh-CN" sz="5400" b="1" dirty="0">
                <a:solidFill>
                  <a:srgbClr val="0B338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2.2</a:t>
            </a:r>
            <a:endParaRPr lang="en-US" altLang="zh-CN" sz="5400" b="1" dirty="0">
              <a:solidFill>
                <a:srgbClr val="0B338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23528" y="2139702"/>
            <a:ext cx="6048375" cy="1419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解：以底边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BC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所在的直线为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轴，以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BC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边的垂直平分线为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轴，建立平面直角坐标系，如右图所示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因为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BC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=6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，所以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OB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OC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=3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=5.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在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Rt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△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AOB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中，由勾股定理，得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3850" y="3683000"/>
            <a:ext cx="5976938" cy="1079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所以点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(0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4)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(-3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0)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(3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0).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建立的平面直角坐标系不同，得出等腰△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ABC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各顶点的坐标也不同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195509" y="3161576"/>
          <a:ext cx="3188335" cy="3765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" r:id="rId1" imgW="2145665" imgH="254000" progId="Equation.DSMT4">
                  <p:embed/>
                </p:oleObj>
              </mc:Choice>
              <mc:Fallback>
                <p:oleObj name="" r:id="rId1" imgW="2145665" imgH="2540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95509" y="3161576"/>
                        <a:ext cx="3188335" cy="3765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8224" y="2151062"/>
            <a:ext cx="2076450" cy="2071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57"/>
          <p:cNvSpPr txBox="1"/>
          <p:nvPr/>
        </p:nvSpPr>
        <p:spPr>
          <a:xfrm>
            <a:off x="4967521" y="699542"/>
            <a:ext cx="2916847" cy="3231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【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选自教材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P65 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习题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2.2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 第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1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】</a:t>
            </a:r>
            <a:endParaRPr lang="zh-CN" altLang="en-US" sz="1500" b="1" dirty="0">
              <a:solidFill>
                <a:srgbClr val="7030A0"/>
              </a:solidFill>
              <a:latin typeface="+mn-lt"/>
              <a:ea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" y="372216"/>
            <a:ext cx="1891031" cy="471342"/>
          </a:xfrm>
          <a:prstGeom prst="rect">
            <a:avLst/>
          </a:prstGeom>
        </p:spPr>
      </p:pic>
      <p:sp>
        <p:nvSpPr>
          <p:cNvPr id="4" name="矩形 6"/>
          <p:cNvSpPr/>
          <p:nvPr/>
        </p:nvSpPr>
        <p:spPr>
          <a:xfrm>
            <a:off x="323528" y="933882"/>
            <a:ext cx="8496944" cy="93634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已知等腰△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的底边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BC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的长为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6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，腰长为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5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，试建立适当的平面直角坐标系，写出等腰△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各顶点的坐标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7"/>
          <p:cNvSpPr txBox="1"/>
          <p:nvPr/>
        </p:nvSpPr>
        <p:spPr>
          <a:xfrm>
            <a:off x="2051720" y="1251004"/>
            <a:ext cx="2916847" cy="3231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【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选自教材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P65 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习题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2.2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 第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1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】</a:t>
            </a:r>
            <a:endParaRPr lang="zh-CN" altLang="en-US" sz="1500" b="1" dirty="0">
              <a:solidFill>
                <a:srgbClr val="7030A0"/>
              </a:solidFill>
              <a:latin typeface="+mn-lt"/>
              <a:ea typeface="+mn-ea"/>
            </a:endParaRPr>
          </a:p>
        </p:txBody>
      </p:sp>
      <p:sp>
        <p:nvSpPr>
          <p:cNvPr id="3" name="矩形 6"/>
          <p:cNvSpPr/>
          <p:nvPr/>
        </p:nvSpPr>
        <p:spPr>
          <a:xfrm>
            <a:off x="755576" y="693256"/>
            <a:ext cx="7848872" cy="403873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在平面直角坐标系中描出下列各点，并将各组的点顺次连接起来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(4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1)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(9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1)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 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(9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5)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 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(4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5)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 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(4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1)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；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(4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5)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(9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5)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 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(6.5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7)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 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(4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5)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；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(9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2)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(10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2)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 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(9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3)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；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4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(10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2)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(11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3)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(10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4)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(9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3)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；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5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(4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1)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(4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3)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(3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4)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(3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2)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 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(4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1)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；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6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(3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3)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(3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4)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4)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 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(3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3).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观察所得的图形，你觉得它像什么？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165" y="382905"/>
            <a:ext cx="698246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 eaLnBrk="1" hangingPunct="1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解：如下图所示，发挥你的想象说明此图形像什么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0483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0" y="900113"/>
            <a:ext cx="3911600" cy="3863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5965" y="428083"/>
            <a:ext cx="1854380" cy="466371"/>
          </a:xfrm>
          <a:prstGeom prst="rect">
            <a:avLst/>
          </a:prstGeom>
        </p:spPr>
      </p:pic>
      <p:sp>
        <p:nvSpPr>
          <p:cNvPr id="3" name="文本框 57"/>
          <p:cNvSpPr txBox="1"/>
          <p:nvPr/>
        </p:nvSpPr>
        <p:spPr>
          <a:xfrm>
            <a:off x="2303225" y="1923678"/>
            <a:ext cx="2916847" cy="3231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【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选自教材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P66 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习题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2.2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 第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3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】</a:t>
            </a:r>
            <a:endParaRPr lang="zh-CN" altLang="en-US" sz="1500" b="1" dirty="0">
              <a:solidFill>
                <a:srgbClr val="7030A0"/>
              </a:solidFill>
              <a:latin typeface="+mn-lt"/>
              <a:ea typeface="+mn-ea"/>
            </a:endParaRPr>
          </a:p>
        </p:txBody>
      </p:sp>
      <p:sp>
        <p:nvSpPr>
          <p:cNvPr id="4" name="矩形 6"/>
          <p:cNvSpPr/>
          <p:nvPr/>
        </p:nvSpPr>
        <p:spPr>
          <a:xfrm>
            <a:off x="683568" y="933882"/>
            <a:ext cx="7848872" cy="18227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3.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如图，菱形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ABCD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的边长为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6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，∠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ABC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=45°.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）试建立适当的平面直角坐标系，写出菱形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ABCD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各顶点的坐标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）若要计算出该菱形的面积，你有什么办法？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800" y="3075806"/>
            <a:ext cx="3240360" cy="150989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3850" y="267018"/>
            <a:ext cx="2303463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1" hangingPunct="1"/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解：答案不唯一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23850" y="728980"/>
            <a:ext cx="8420100" cy="708025"/>
            <a:chOff x="323528" y="843558"/>
            <a:chExt cx="8419950" cy="707886"/>
          </a:xfrm>
        </p:grpSpPr>
        <p:sp>
          <p:nvSpPr>
            <p:cNvPr id="22539" name="矩形 4"/>
            <p:cNvSpPr/>
            <p:nvPr/>
          </p:nvSpPr>
          <p:spPr>
            <a:xfrm>
              <a:off x="323528" y="843558"/>
              <a:ext cx="8419950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just" eaLnBrk="1" hangingPunct="1"/>
              <a:r>
                <a:rPr lang="en-US" altLang="zh-CN" sz="20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(1)</a:t>
              </a:r>
              <a:r>
                <a:rPr lang="zh-CN" altLang="en-US" sz="20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以点</a:t>
              </a:r>
              <a:r>
                <a:rPr lang="en-US" altLang="zh-CN" sz="2000" b="1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B</a:t>
              </a:r>
              <a:r>
                <a:rPr lang="zh-CN" altLang="en-US" sz="20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为坐标原点，建立如下图所示的平面直角坐标系</a:t>
              </a:r>
              <a:r>
                <a:rPr lang="en-US" altLang="zh-CN" sz="20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.</a:t>
              </a:r>
              <a:r>
                <a:rPr lang="en-US" altLang="zh-CN" sz="2000" b="1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A</a:t>
              </a:r>
              <a:r>
                <a:rPr lang="zh-CN" altLang="en-US" sz="20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，</a:t>
              </a:r>
              <a:r>
                <a:rPr lang="en-US" altLang="zh-CN" sz="2000" b="1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B</a:t>
              </a:r>
              <a:r>
                <a:rPr lang="zh-CN" altLang="en-US" sz="20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，</a:t>
              </a:r>
              <a:r>
                <a:rPr lang="en-US" altLang="zh-CN" sz="2000" b="1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C</a:t>
              </a:r>
              <a:r>
                <a:rPr lang="zh-CN" altLang="en-US" sz="20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，</a:t>
              </a:r>
              <a:r>
                <a:rPr lang="en-US" altLang="zh-CN" sz="2000" b="1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D</a:t>
              </a:r>
              <a:r>
                <a:rPr lang="zh-CN" altLang="en-US" sz="20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四个点的坐标分别为</a:t>
              </a:r>
              <a:r>
                <a:rPr lang="en-US" altLang="zh-CN" sz="2000" b="1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A</a:t>
              </a:r>
              <a:r>
                <a:rPr lang="en-US" altLang="zh-CN" sz="20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(        ,        )</a:t>
              </a:r>
              <a:r>
                <a:rPr lang="zh-CN" altLang="en-US" sz="20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，</a:t>
              </a:r>
              <a:r>
                <a:rPr lang="en-US" altLang="zh-CN" sz="2000" b="1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B</a:t>
              </a:r>
              <a:r>
                <a:rPr lang="en-US" altLang="zh-CN" sz="20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(0 , 0)</a:t>
              </a:r>
              <a:r>
                <a:rPr lang="zh-CN" altLang="en-US" sz="20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，</a:t>
              </a:r>
              <a:r>
                <a:rPr lang="en-US" altLang="zh-CN" sz="2000" b="1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C</a:t>
              </a:r>
              <a:r>
                <a:rPr lang="en-US" altLang="zh-CN" sz="20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(6 , 0)</a:t>
              </a:r>
              <a:r>
                <a:rPr lang="zh-CN" altLang="en-US" sz="20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，</a:t>
              </a:r>
              <a:r>
                <a:rPr lang="en-US" altLang="zh-CN" sz="20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D(            ,        ).</a:t>
              </a:r>
              <a:endPara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22540" name="对象 5"/>
            <p:cNvGraphicFramePr>
              <a:graphicFrameLocks noChangeAspect="1"/>
            </p:cNvGraphicFramePr>
            <p:nvPr/>
          </p:nvGraphicFramePr>
          <p:xfrm>
            <a:off x="2702322" y="1193483"/>
            <a:ext cx="473075" cy="3222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5" name="" r:id="rId1" imgW="316865" imgH="215900" progId="Equation.DSMT4">
                    <p:embed/>
                  </p:oleObj>
                </mc:Choice>
                <mc:Fallback>
                  <p:oleObj name="" r:id="rId1" imgW="316865" imgH="215900" progId="Equation.DSMT4">
                    <p:embed/>
                    <p:pic>
                      <p:nvPicPr>
                        <p:cNvPr id="0" name="图片 3080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702322" y="1193483"/>
                          <a:ext cx="473075" cy="32226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541" name="对象 6"/>
            <p:cNvGraphicFramePr>
              <a:graphicFrameLocks noChangeAspect="1"/>
            </p:cNvGraphicFramePr>
            <p:nvPr/>
          </p:nvGraphicFramePr>
          <p:xfrm>
            <a:off x="3328814" y="1193483"/>
            <a:ext cx="473075" cy="3222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6" name="" r:id="rId3" imgW="316865" imgH="215900" progId="Equation.DSMT4">
                    <p:embed/>
                  </p:oleObj>
                </mc:Choice>
                <mc:Fallback>
                  <p:oleObj name="" r:id="rId3" imgW="316865" imgH="215900" progId="Equation.DSMT4">
                    <p:embed/>
                    <p:pic>
                      <p:nvPicPr>
                        <p:cNvPr id="0" name="图片 3079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328814" y="1193483"/>
                          <a:ext cx="473075" cy="32226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542" name="对象 1"/>
            <p:cNvGraphicFramePr>
              <a:graphicFrameLocks noChangeAspect="1"/>
            </p:cNvGraphicFramePr>
            <p:nvPr/>
          </p:nvGraphicFramePr>
          <p:xfrm>
            <a:off x="6461770" y="1192614"/>
            <a:ext cx="781412" cy="324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7" name="" r:id="rId5" imgW="520700" imgH="215900" progId="Equation.DSMT4">
                    <p:embed/>
                  </p:oleObj>
                </mc:Choice>
                <mc:Fallback>
                  <p:oleObj name="" r:id="rId5" imgW="520700" imgH="215900" progId="Equation.DSMT4">
                    <p:embed/>
                    <p:pic>
                      <p:nvPicPr>
                        <p:cNvPr id="0" name="图片 3077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6461770" y="1192614"/>
                          <a:ext cx="781412" cy="32400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543" name="对象 2"/>
            <p:cNvGraphicFramePr>
              <a:graphicFrameLocks noChangeAspect="1"/>
            </p:cNvGraphicFramePr>
            <p:nvPr/>
          </p:nvGraphicFramePr>
          <p:xfrm>
            <a:off x="7340054" y="1192614"/>
            <a:ext cx="486000" cy="324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8" name="" r:id="rId7" imgW="439420" imgH="295910" progId="Equation.DSMT4">
                    <p:embed/>
                  </p:oleObj>
                </mc:Choice>
                <mc:Fallback>
                  <p:oleObj name="" r:id="rId7" imgW="439420" imgH="295910" progId="Equation.DSMT4">
                    <p:embed/>
                    <p:pic>
                      <p:nvPicPr>
                        <p:cNvPr id="0" name="图片 3078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7340054" y="1192614"/>
                          <a:ext cx="486000" cy="32400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35263" y="1475105"/>
            <a:ext cx="3673475" cy="2493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11"/>
          <p:cNvSpPr/>
          <p:nvPr/>
        </p:nvSpPr>
        <p:spPr>
          <a:xfrm>
            <a:off x="250825" y="4000818"/>
            <a:ext cx="84201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1" hangingPunct="1"/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(2)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如图，过点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作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AH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⊥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轴，垂足为点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H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菱形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ABCD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的面积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BC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·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AH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187825" y="2529205"/>
            <a:ext cx="73025" cy="1039813"/>
            <a:chOff x="4188150" y="2643758"/>
            <a:chExt cx="73250" cy="1040036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4188150" y="2643758"/>
              <a:ext cx="0" cy="1040036"/>
            </a:xfrm>
            <a:prstGeom prst="line">
              <a:avLst/>
            </a:prstGeom>
            <a:ln w="19050">
              <a:solidFill>
                <a:srgbClr val="0000FF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>
              <a:off x="4189743" y="3604402"/>
              <a:ext cx="71657" cy="71452"/>
            </a:xfrm>
            <a:prstGeom prst="rect">
              <a:avLst/>
            </a:prstGeom>
            <a:noFill/>
            <a:ln w="1905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4052888" y="3527743"/>
            <a:ext cx="344487" cy="3381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1600" b="1" i="1" dirty="0">
                <a:latin typeface="Times New Roman" panose="02020603050405020304" pitchFamily="18" charset="0"/>
              </a:rPr>
              <a:t>H</a:t>
            </a:r>
            <a:endParaRPr lang="zh-CN" altLang="en-US" sz="1600" b="1" i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19464" name="对象 16"/>
          <p:cNvGraphicFramePr>
            <a:graphicFrameLocks noChangeAspect="1"/>
          </p:cNvGraphicFramePr>
          <p:nvPr/>
        </p:nvGraphicFramePr>
        <p:xfrm>
          <a:off x="611188" y="4443413"/>
          <a:ext cx="144780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" r:id="rId10" imgW="964565" imgH="215900" progId="Equation.DSMT4">
                  <p:embed/>
                </p:oleObj>
              </mc:Choice>
              <mc:Fallback>
                <p:oleObj name="" r:id="rId10" imgW="964565" imgH="215900" progId="Equation.DSMT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11188" y="4443413"/>
                        <a:ext cx="1447800" cy="323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6"/>
          <p:cNvSpPr/>
          <p:nvPr/>
        </p:nvSpPr>
        <p:spPr>
          <a:xfrm>
            <a:off x="539552" y="693256"/>
            <a:ext cx="7848872" cy="1379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400" b="1">
                <a:latin typeface="+mn-lt"/>
                <a:ea typeface="黑体" panose="02010609060101010101" pitchFamily="49" charset="-122"/>
              </a:rPr>
              <a:t>4.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如图是一片枫叶标本，将其放在平面直角坐标系中，表示叶片“顶部”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两点的坐标分别为（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），（一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0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），求叶柄“底部”点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的坐标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" name="文本框 57"/>
          <p:cNvSpPr txBox="1"/>
          <p:nvPr/>
        </p:nvSpPr>
        <p:spPr>
          <a:xfrm>
            <a:off x="5436096" y="1707654"/>
            <a:ext cx="2916847" cy="3231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【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选自教材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P66 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习题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2.2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 第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4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】</a:t>
            </a:r>
            <a:endParaRPr lang="zh-CN" altLang="en-US" sz="1500" b="1" dirty="0">
              <a:solidFill>
                <a:srgbClr val="7030A0"/>
              </a:solidFill>
              <a:latin typeface="+mn-lt"/>
              <a:ea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68144" y="2355444"/>
            <a:ext cx="1652530" cy="137954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1"/>
          <p:cNvPicPr>
            <a:picLocks noChangeAspect="1"/>
          </p:cNvPicPr>
          <p:nvPr/>
        </p:nvPicPr>
        <p:blipFill>
          <a:blip r:embed="rId1"/>
          <a:srcRect t="29288" b="37379"/>
          <a:stretch>
            <a:fillRect/>
          </a:stretch>
        </p:blipFill>
        <p:spPr>
          <a:xfrm>
            <a:off x="-334962" y="-187325"/>
            <a:ext cx="3505200" cy="116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355360" y="129776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课堂小结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2" name="TextBox 1"/>
          <p:cNvSpPr txBox="1"/>
          <p:nvPr/>
        </p:nvSpPr>
        <p:spPr>
          <a:xfrm>
            <a:off x="1907704" y="2319057"/>
            <a:ext cx="6048672" cy="540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通过本节课的学习，你有什么收获？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537" y="269837"/>
            <a:ext cx="1944216" cy="542539"/>
          </a:xfrm>
          <a:prstGeom prst="rect">
            <a:avLst/>
          </a:prstGeom>
        </p:spPr>
      </p:pic>
      <p:pic>
        <p:nvPicPr>
          <p:cNvPr id="4" name="图片 1"/>
          <p:cNvPicPr>
            <a:picLocks noChangeAspect="1"/>
          </p:cNvPicPr>
          <p:nvPr/>
        </p:nvPicPr>
        <p:blipFill>
          <a:blip r:embed="rId2"/>
          <a:srcRect t="29288" b="37379"/>
          <a:stretch>
            <a:fillRect/>
          </a:stretch>
        </p:blipFill>
        <p:spPr>
          <a:xfrm>
            <a:off x="-334962" y="-187325"/>
            <a:ext cx="3505200" cy="116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2166727" y="1741611"/>
            <a:ext cx="4810546" cy="147821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从课后习题中选取；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完成练习册本课时的习题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.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5360" y="129776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课后作业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0c8e8a77-20c8-408c-9c75-c88df011c24b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叶盛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894</Words>
  <Application>WPS 演示</Application>
  <PresentationFormat>全屏显示(16:9)</PresentationFormat>
  <Paragraphs>54</Paragraphs>
  <Slides>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6</vt:i4>
      </vt:variant>
      <vt:variant>
        <vt:lpstr>幻灯片标题</vt:lpstr>
      </vt:variant>
      <vt:variant>
        <vt:i4>9</vt:i4>
      </vt:variant>
    </vt:vector>
  </HeadingPairs>
  <TitlesOfParts>
    <vt:vector size="25" baseType="lpstr">
      <vt:lpstr>Arial</vt:lpstr>
      <vt:lpstr>宋体</vt:lpstr>
      <vt:lpstr>Wingdings</vt:lpstr>
      <vt:lpstr>Times New Roman</vt:lpstr>
      <vt:lpstr>楷体</vt:lpstr>
      <vt:lpstr>黑体</vt:lpstr>
      <vt:lpstr>等线</vt:lpstr>
      <vt:lpstr>微软雅黑</vt:lpstr>
      <vt:lpstr>Arial Unicode MS</vt:lpstr>
      <vt:lpstr>自定义设计方案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状元成才路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状元成才路</dc:description>
  <dc:subject>状元成才路</dc:subject>
  <cp:category>状元成才路</cp:category>
  <cp:lastModifiedBy>唐唐唐小糖1</cp:lastModifiedBy>
  <cp:revision>288</cp:revision>
  <dcterms:created xsi:type="dcterms:W3CDTF">2015-08-27T07:30:00Z</dcterms:created>
  <dcterms:modified xsi:type="dcterms:W3CDTF">2026-01-05T09:01:55Z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A1BF357A2229467CBD167D05B1F3ED96</vt:lpwstr>
  </property>
</Properties>
</file>