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74" r:id="rId3"/>
    <p:sldId id="386" r:id="rId4"/>
    <p:sldId id="388" r:id="rId5"/>
    <p:sldId id="389" r:id="rId6"/>
    <p:sldId id="391" r:id="rId7"/>
    <p:sldId id="377" r:id="rId8"/>
    <p:sldId id="392" r:id="rId9"/>
    <p:sldId id="394" r:id="rId10"/>
    <p:sldId id="378" r:id="rId11"/>
    <p:sldId id="349" r:id="rId12"/>
    <p:sldId id="336" r:id="rId13"/>
    <p:sldId id="371" r:id="rId14"/>
    <p:sldId id="403" r:id="rId15"/>
    <p:sldId id="393" r:id="rId16"/>
    <p:sldId id="335" r:id="rId17"/>
    <p:sldId id="398" r:id="rId18"/>
    <p:sldId id="404" r:id="rId19"/>
    <p:sldId id="285" r:id="rId20"/>
    <p:sldId id="399" r:id="rId21"/>
    <p:sldId id="402" r:id="rId22"/>
    <p:sldId id="405" r:id="rId23"/>
    <p:sldId id="406" r:id="rId24"/>
    <p:sldId id="407" r:id="rId25"/>
    <p:sldId id="414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32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5F4FF"/>
    <a:srgbClr val="D3EDFB"/>
    <a:srgbClr val="FF3300"/>
    <a:srgbClr val="FFFFCC"/>
    <a:srgbClr val="EAF6FD"/>
    <a:srgbClr val="FE9700"/>
    <a:srgbClr val="FF3399"/>
    <a:srgbClr val="007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/>
    <p:restoredTop sz="96208"/>
  </p:normalViewPr>
  <p:slideViewPr>
    <p:cSldViewPr showGuides="1">
      <p:cViewPr varScale="1">
        <p:scale>
          <a:sx n="78" d="100"/>
          <a:sy n="78" d="100"/>
        </p:scale>
        <p:origin x="90" y="1272"/>
      </p:cViewPr>
      <p:guideLst>
        <p:guide orient="horz" pos="1620"/>
        <p:guide orient="horz" pos="713"/>
        <p:guide orient="horz" pos="2932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4AA62D-CA99-4E3D-9CBF-B812004A705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77F57D-B791-41C8-B33D-95CB133CD5C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2" Type="http://schemas.openxmlformats.org/officeDocument/2006/relationships/image" Target="../media/image8.png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90794" y="2056572"/>
              <a:ext cx="1169793" cy="11773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4705" y="2132946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7" name="直接箭头连接符 56"/>
          <p:cNvCxnSpPr/>
          <p:nvPr/>
        </p:nvCxnSpPr>
        <p:spPr>
          <a:xfrm>
            <a:off x="1262063" y="4265613"/>
            <a:ext cx="19050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 flipV="1">
            <a:off x="1771650" y="3027363"/>
            <a:ext cx="0" cy="16017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458913" y="2930525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y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101975" y="4179888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47800" y="4233863"/>
            <a:ext cx="35242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rcRect l="17503" t="35510" r="14226" b="30597"/>
          <a:stretch>
            <a:fillRect/>
          </a:stretch>
        </p:blipFill>
        <p:spPr>
          <a:xfrm>
            <a:off x="-180975" y="-92075"/>
            <a:ext cx="2611438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2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47664" y="1563638"/>
            <a:ext cx="6032500" cy="18221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第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2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课时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一次平移的坐标表示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5"/>
          <p:cNvSpPr/>
          <p:nvPr/>
        </p:nvSpPr>
        <p:spPr>
          <a:xfrm>
            <a:off x="1306463" y="915566"/>
            <a:ext cx="6865937" cy="1208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思考：在坐标系中，将一个点平移，你有什么窍门吗？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174"/>
          <p:cNvSpPr txBox="1">
            <a:spLocks noChangeArrowheads="1"/>
          </p:cNvSpPr>
          <p:nvPr/>
        </p:nvSpPr>
        <p:spPr bwMode="auto">
          <a:xfrm>
            <a:off x="2181175" y="2580854"/>
            <a:ext cx="5003800" cy="523875"/>
          </a:xfrm>
          <a:prstGeom prst="rect">
            <a:avLst/>
          </a:prstGeom>
          <a:solidFill>
            <a:srgbClr val="99FFCC"/>
          </a:solidFill>
          <a:ln w="12700" cap="sq">
            <a:solidFill>
              <a:srgbClr val="FFFF00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上加下减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“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”加减，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Text Box 175"/>
          <p:cNvSpPr txBox="1">
            <a:spLocks noChangeArrowheads="1"/>
          </p:cNvSpPr>
          <p:nvPr/>
        </p:nvSpPr>
        <p:spPr bwMode="auto">
          <a:xfrm>
            <a:off x="2181175" y="3396829"/>
            <a:ext cx="5003800" cy="522288"/>
          </a:xfrm>
          <a:prstGeom prst="rect">
            <a:avLst/>
          </a:prstGeom>
          <a:solidFill>
            <a:srgbClr val="99FFCC"/>
          </a:solidFill>
          <a:ln w="12700" cap="sq">
            <a:solidFill>
              <a:srgbClr val="FFFF00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右加左减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“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”加减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"/>
          <p:cNvSpPr txBox="1">
            <a:spLocks noChangeArrowheads="1"/>
          </p:cNvSpPr>
          <p:nvPr/>
        </p:nvSpPr>
        <p:spPr bwMode="auto">
          <a:xfrm>
            <a:off x="179512" y="843558"/>
            <a:ext cx="4550470" cy="359553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如图，△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的顶点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坐标为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1).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）将△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向下平移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个单位长度，作出它的像，并写出像的顶点坐标；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）将△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向左平移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7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个单位长度，作出它的像，并写出像的顶点坐标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867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463" y="815975"/>
            <a:ext cx="4143375" cy="351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463" y="815975"/>
            <a:ext cx="4143375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23528" y="627534"/>
            <a:ext cx="4248472" cy="388176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分析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将△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向下或向左平移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k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个单位长度，则根据平移的性质可知，△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ABC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的每一个点都向下或向左平移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k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个单位长度，于是可求出顶点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的像的坐标，作出这些像点，依次连接它们，即可得到△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的像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463" y="815975"/>
            <a:ext cx="4143375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椭圆 11"/>
          <p:cNvSpPr/>
          <p:nvPr/>
        </p:nvSpPr>
        <p:spPr>
          <a:xfrm flipV="1">
            <a:off x="7581900" y="3306763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35825" y="2922588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 flipV="1">
            <a:off x="7262813" y="3940175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07200" y="3724275"/>
            <a:ext cx="41433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椭圆 15"/>
          <p:cNvSpPr/>
          <p:nvPr/>
        </p:nvSpPr>
        <p:spPr>
          <a:xfrm flipV="1">
            <a:off x="8216900" y="3940175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70875" y="3724275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>
            <a:stCxn id="14" idx="5"/>
            <a:endCxn id="12" idx="1"/>
          </p:cNvCxnSpPr>
          <p:nvPr/>
        </p:nvCxnSpPr>
        <p:spPr>
          <a:xfrm flipV="1">
            <a:off x="7308850" y="3352800"/>
            <a:ext cx="280988" cy="5953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4" idx="6"/>
            <a:endCxn id="16" idx="2"/>
          </p:cNvCxnSpPr>
          <p:nvPr/>
        </p:nvCxnSpPr>
        <p:spPr>
          <a:xfrm>
            <a:off x="7316788" y="3967163"/>
            <a:ext cx="900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2" idx="7"/>
            <a:endCxn id="16" idx="3"/>
          </p:cNvCxnSpPr>
          <p:nvPr/>
        </p:nvCxnSpPr>
        <p:spPr>
          <a:xfrm>
            <a:off x="7627938" y="3352800"/>
            <a:ext cx="596900" cy="5953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"/>
          <p:cNvSpPr txBox="1"/>
          <p:nvPr/>
        </p:nvSpPr>
        <p:spPr>
          <a:xfrm>
            <a:off x="394718" y="630866"/>
            <a:ext cx="4105274" cy="38817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00B0F0"/>
                </a:solidFill>
                <a:latin typeface="+mn-lt"/>
                <a:ea typeface="+mn-ea"/>
              </a:rPr>
              <a:t>解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）将△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向下平移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个单位，则横坐标不变，纵坐标减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，由点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坐标可知，其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像的坐标分别是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），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），依次连接点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，即可得△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的像△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，如图所示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6" grpId="0" animBg="1"/>
      <p:bldP spid="17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463" y="815975"/>
            <a:ext cx="4143375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/>
          <p:cNvSpPr/>
          <p:nvPr/>
        </p:nvSpPr>
        <p:spPr>
          <a:xfrm flipV="1">
            <a:off x="7581900" y="3306763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48" name="文本框 3"/>
          <p:cNvSpPr txBox="1"/>
          <p:nvPr/>
        </p:nvSpPr>
        <p:spPr>
          <a:xfrm>
            <a:off x="7235825" y="2922588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 flipV="1">
            <a:off x="7262813" y="3940175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0" name="文本框 5"/>
          <p:cNvSpPr txBox="1"/>
          <p:nvPr/>
        </p:nvSpPr>
        <p:spPr>
          <a:xfrm>
            <a:off x="6807200" y="3724275"/>
            <a:ext cx="41433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 flipV="1">
            <a:off x="8216900" y="3940175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2" name="文本框 7"/>
          <p:cNvSpPr txBox="1"/>
          <p:nvPr/>
        </p:nvSpPr>
        <p:spPr>
          <a:xfrm>
            <a:off x="8270875" y="3724275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>
            <a:stCxn id="5" idx="5"/>
            <a:endCxn id="3" idx="1"/>
          </p:cNvCxnSpPr>
          <p:nvPr/>
        </p:nvCxnSpPr>
        <p:spPr>
          <a:xfrm flipV="1">
            <a:off x="7308850" y="3352800"/>
            <a:ext cx="280988" cy="5953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5" idx="6"/>
            <a:endCxn id="7" idx="2"/>
          </p:cNvCxnSpPr>
          <p:nvPr/>
        </p:nvCxnSpPr>
        <p:spPr>
          <a:xfrm>
            <a:off x="7316788" y="3967163"/>
            <a:ext cx="900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3" idx="7"/>
            <a:endCxn id="7" idx="3"/>
          </p:cNvCxnSpPr>
          <p:nvPr/>
        </p:nvCxnSpPr>
        <p:spPr>
          <a:xfrm>
            <a:off x="7627938" y="3352800"/>
            <a:ext cx="596900" cy="5953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"/>
          <p:cNvSpPr txBox="1"/>
          <p:nvPr/>
        </p:nvSpPr>
        <p:spPr>
          <a:xfrm>
            <a:off x="324297" y="627534"/>
            <a:ext cx="4103687" cy="388176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）将△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向左平移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个单位长度，则横坐标减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，纵坐标不变，由点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的坐标可知，其像的坐标分别是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），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），依次连接点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，即可得△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的像△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，如图所示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" name="椭圆 13"/>
          <p:cNvSpPr/>
          <p:nvPr/>
        </p:nvSpPr>
        <p:spPr>
          <a:xfrm flipV="1">
            <a:off x="5364163" y="1714500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18088" y="133032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椭圆 15"/>
          <p:cNvSpPr/>
          <p:nvPr/>
        </p:nvSpPr>
        <p:spPr>
          <a:xfrm flipV="1">
            <a:off x="5045075" y="2347913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89463" y="2132013"/>
            <a:ext cx="414337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5999163" y="2347913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53138" y="2132013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>
            <a:stCxn id="16" idx="5"/>
            <a:endCxn id="14" idx="1"/>
          </p:cNvCxnSpPr>
          <p:nvPr/>
        </p:nvCxnSpPr>
        <p:spPr>
          <a:xfrm flipV="1">
            <a:off x="5091113" y="1760538"/>
            <a:ext cx="280988" cy="5953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6" idx="6"/>
            <a:endCxn id="18" idx="2"/>
          </p:cNvCxnSpPr>
          <p:nvPr/>
        </p:nvCxnSpPr>
        <p:spPr>
          <a:xfrm>
            <a:off x="5099050" y="2374900"/>
            <a:ext cx="900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4" idx="7"/>
            <a:endCxn id="18" idx="3"/>
          </p:cNvCxnSpPr>
          <p:nvPr/>
        </p:nvCxnSpPr>
        <p:spPr>
          <a:xfrm>
            <a:off x="5410200" y="1760538"/>
            <a:ext cx="596900" cy="5953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矩形 3"/>
          <p:cNvSpPr/>
          <p:nvPr/>
        </p:nvSpPr>
        <p:spPr>
          <a:xfrm>
            <a:off x="1101080" y="1287960"/>
            <a:ext cx="6941840" cy="27959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填空：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向右平移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个单位长度，它的像是点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A′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_________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向下平移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个单位长度，它的像是点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B′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_________.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79712" y="2469827"/>
            <a:ext cx="10080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5261" y="3549948"/>
            <a:ext cx="110966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-5)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983" y="483518"/>
            <a:ext cx="2311175" cy="648721"/>
          </a:xfrm>
          <a:prstGeom prst="rect">
            <a:avLst/>
          </a:prstGeom>
        </p:spPr>
      </p:pic>
      <p:sp>
        <p:nvSpPr>
          <p:cNvPr id="5" name="文本框 57"/>
          <p:cNvSpPr txBox="1"/>
          <p:nvPr/>
        </p:nvSpPr>
        <p:spPr>
          <a:xfrm>
            <a:off x="2123728" y="1491630"/>
            <a:ext cx="258826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P71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124" y="3407845"/>
            <a:ext cx="5446579" cy="1324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解：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′(-2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-5)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</a:rPr>
              <a:t>′(2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-1)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</a:rPr>
              <a:t>′(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</a:rPr>
              <a:t>-3)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像点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C′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与点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之间的坐标关系为：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794" name="矩形 1"/>
          <p:cNvSpPr/>
          <p:nvPr/>
        </p:nvSpPr>
        <p:spPr>
          <a:xfrm>
            <a:off x="251519" y="195555"/>
            <a:ext cx="5137919" cy="34016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如图，线段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的两个端点的坐标为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）是平面内的任一点，将线段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和点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均向下平移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个单位长度，分别得到它们的像是线段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A′B′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和点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C′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试写出点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 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的坐标，点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的坐标之间有什么关系？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3795" name="图片 4" descr="图片包含 游戏机, 星星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5951" y="428352"/>
            <a:ext cx="3538537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 flipV="1">
            <a:off x="6437188" y="3474765"/>
            <a:ext cx="71438" cy="73025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97451" y="3173140"/>
            <a:ext cx="4032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A′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 flipV="1">
            <a:off x="7642101" y="2269852"/>
            <a:ext cx="71438" cy="71438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35763" y="2157140"/>
            <a:ext cx="404813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B′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>
            <a:stCxn id="6" idx="5"/>
            <a:endCxn id="9" idx="1"/>
          </p:cNvCxnSpPr>
          <p:nvPr/>
        </p:nvCxnSpPr>
        <p:spPr>
          <a:xfrm flipV="1">
            <a:off x="6497513" y="2331765"/>
            <a:ext cx="1154113" cy="11541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800112" y="4011910"/>
            <a:ext cx="1130788" cy="800928"/>
            <a:chOff x="1619759" y="3114767"/>
            <a:chExt cx="1131171" cy="1045373"/>
          </a:xfrm>
        </p:grpSpPr>
        <p:sp>
          <p:nvSpPr>
            <p:cNvPr id="4" name="左大括号 3"/>
            <p:cNvSpPr/>
            <p:nvPr/>
          </p:nvSpPr>
          <p:spPr>
            <a:xfrm>
              <a:off x="1619759" y="3396722"/>
              <a:ext cx="131973" cy="763418"/>
            </a:xfrm>
            <a:prstGeom prst="leftBrace">
              <a:avLst>
                <a:gd name="adj1" fmla="val 6344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矩形 17"/>
            <p:cNvSpPr/>
            <p:nvPr/>
          </p:nvSpPr>
          <p:spPr>
            <a:xfrm>
              <a:off x="1790674" y="3114767"/>
              <a:ext cx="753732" cy="461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x′=x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" name="矩形 18"/>
            <p:cNvSpPr/>
            <p:nvPr/>
          </p:nvSpPr>
          <p:spPr>
            <a:xfrm>
              <a:off x="1775983" y="3656084"/>
              <a:ext cx="97494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y′=y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-3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57"/>
          <p:cNvSpPr txBox="1"/>
          <p:nvPr/>
        </p:nvSpPr>
        <p:spPr>
          <a:xfrm>
            <a:off x="5147503" y="207539"/>
            <a:ext cx="258826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P71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/>
          <p:nvPr/>
        </p:nvSpPr>
        <p:spPr>
          <a:xfrm>
            <a:off x="180106" y="390726"/>
            <a:ext cx="5183982" cy="24413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如图，正方形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的顶点坐标为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），将正方形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向左平移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个单位长度，作出它的像，并写出像的顶点坐标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5843" name="图片 4" descr="图片包含 游戏机, 水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7150" y="815975"/>
            <a:ext cx="3557588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 flipV="1">
            <a:off x="5603875" y="2038350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92725" y="1693863"/>
            <a:ext cx="4032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′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 flipV="1">
            <a:off x="5603875" y="3252788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99063" y="3122613"/>
            <a:ext cx="404812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′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椭圆 9"/>
          <p:cNvSpPr/>
          <p:nvPr/>
        </p:nvSpPr>
        <p:spPr>
          <a:xfrm flipV="1">
            <a:off x="6821488" y="3252788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72263" y="3306763"/>
            <a:ext cx="404812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′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 flipV="1">
            <a:off x="6821488" y="2033588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59575" y="1692275"/>
            <a:ext cx="417513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′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>
            <a:stCxn id="6" idx="0"/>
            <a:endCxn id="8" idx="4"/>
          </p:cNvCxnSpPr>
          <p:nvPr/>
        </p:nvCxnSpPr>
        <p:spPr>
          <a:xfrm>
            <a:off x="5630863" y="2092325"/>
            <a:ext cx="0" cy="11604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0" idx="2"/>
            <a:endCxn id="8" idx="6"/>
          </p:cNvCxnSpPr>
          <p:nvPr/>
        </p:nvCxnSpPr>
        <p:spPr>
          <a:xfrm flipH="1">
            <a:off x="5657850" y="3279775"/>
            <a:ext cx="11636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6845300" y="2087563"/>
            <a:ext cx="0" cy="11652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5657850" y="2063750"/>
            <a:ext cx="11636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798513" y="3062288"/>
            <a:ext cx="14001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′(-2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98513" y="3754438"/>
            <a:ext cx="15033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′(-2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62250" y="3062288"/>
            <a:ext cx="140176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762250" y="3754438"/>
            <a:ext cx="13160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57"/>
          <p:cNvSpPr txBox="1"/>
          <p:nvPr/>
        </p:nvSpPr>
        <p:spPr>
          <a:xfrm>
            <a:off x="2373789" y="2427734"/>
            <a:ext cx="258826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P72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25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6868" name="矩形 3"/>
          <p:cNvSpPr/>
          <p:nvPr/>
        </p:nvSpPr>
        <p:spPr>
          <a:xfrm>
            <a:off x="854447" y="1059582"/>
            <a:ext cx="7435105" cy="33462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将点（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）向左平移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个单位长度得到点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，则点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的坐标是（          ）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A.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B.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C.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D.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在平面坐标系中，将点（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）向上平移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个单位，则平移后的点的坐标为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_________.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7824" y="1639093"/>
            <a:ext cx="503238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1920" y="3795786"/>
            <a:ext cx="1557337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1"/>
          <p:cNvSpPr/>
          <p:nvPr/>
        </p:nvSpPr>
        <p:spPr>
          <a:xfrm>
            <a:off x="1106475" y="898631"/>
            <a:ext cx="6931049" cy="33462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将△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各顶点的横坐标不变，纵坐标分别加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，连接三个点所成的三角形是由△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          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A.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向左平移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个单位长度所得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B.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向右平移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个单位长度所得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C.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向上平移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个单位长度所得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D.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向下平移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个单位长度所得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60232" y="1419622"/>
            <a:ext cx="503237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复习回顾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459" name="矩形 2"/>
          <p:cNvSpPr/>
          <p:nvPr/>
        </p:nvSpPr>
        <p:spPr>
          <a:xfrm>
            <a:off x="323850" y="1101725"/>
            <a:ext cx="84963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在平面直角坐标系中，关于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轴对称的点的坐标的特点：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Rectangle 3"/>
          <p:cNvSpPr txBox="1"/>
          <p:nvPr/>
        </p:nvSpPr>
        <p:spPr>
          <a:xfrm>
            <a:off x="539750" y="1606550"/>
            <a:ext cx="7689850" cy="9318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关于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n-ea"/>
              </a:rPr>
              <a:t>x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轴对称的点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横坐标相等，纵坐标互为相反数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关于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+mn-ea"/>
              </a:rPr>
              <a:t>y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轴对称的点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横坐标互为相反数，纵坐标相等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9461" name="矩形 14"/>
          <p:cNvSpPr/>
          <p:nvPr/>
        </p:nvSpPr>
        <p:spPr>
          <a:xfrm>
            <a:off x="320675" y="2757488"/>
            <a:ext cx="84963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如何在平面直角坐标系中画一个关于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轴或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轴对称的图形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" name="Text Box 7"/>
          <p:cNvSpPr txBox="1"/>
          <p:nvPr/>
        </p:nvSpPr>
        <p:spPr>
          <a:xfrm>
            <a:off x="539750" y="3213100"/>
            <a:ext cx="7993063" cy="148111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    先求出已知图形中的一些特殊点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如多边形的顶点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的对应点的坐标，描出并连接这些点，就可以得到这个图形的轴对称图形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1"/>
          <p:cNvSpPr/>
          <p:nvPr/>
        </p:nvSpPr>
        <p:spPr>
          <a:xfrm>
            <a:off x="251520" y="339725"/>
            <a:ext cx="4319588" cy="3881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如图，三角形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三个顶点的坐标分别是：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）将三角形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三个顶点的横坐标都减去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，纵坐标不变，分别得到点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坐标分别是什么？并画出相应的三角形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891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8525" y="815975"/>
            <a:ext cx="4111625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539750" y="4265613"/>
            <a:ext cx="14684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4075" y="4265613"/>
            <a:ext cx="14684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8400" y="4265613"/>
            <a:ext cx="14684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 flipV="1">
            <a:off x="5832475" y="1831975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59450" y="1517650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 flipV="1">
            <a:off x="5505450" y="2486025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87988" y="2387600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4852988" y="2159000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0563" y="197802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>
            <a:stCxn id="11" idx="6"/>
            <a:endCxn id="9" idx="3"/>
          </p:cNvCxnSpPr>
          <p:nvPr/>
        </p:nvCxnSpPr>
        <p:spPr>
          <a:xfrm>
            <a:off x="4906963" y="2185988"/>
            <a:ext cx="606425" cy="3079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1" idx="5"/>
            <a:endCxn id="7" idx="2"/>
          </p:cNvCxnSpPr>
          <p:nvPr/>
        </p:nvCxnSpPr>
        <p:spPr>
          <a:xfrm flipV="1">
            <a:off x="4899025" y="1858963"/>
            <a:ext cx="933450" cy="3079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7" idx="1"/>
          </p:cNvCxnSpPr>
          <p:nvPr/>
        </p:nvCxnSpPr>
        <p:spPr>
          <a:xfrm flipV="1">
            <a:off x="5551488" y="1878013"/>
            <a:ext cx="288925" cy="6080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1"/>
          <p:cNvSpPr/>
          <p:nvPr/>
        </p:nvSpPr>
        <p:spPr>
          <a:xfrm>
            <a:off x="323850" y="370532"/>
            <a:ext cx="4319588" cy="1481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）三角形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与三角形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的大小、形状和位置上有什么关系，为什么？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993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8525" y="815975"/>
            <a:ext cx="4111625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 flipV="1">
            <a:off x="5832475" y="1831975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1" name="文本框 4"/>
          <p:cNvSpPr txBox="1"/>
          <p:nvPr/>
        </p:nvSpPr>
        <p:spPr>
          <a:xfrm>
            <a:off x="5759450" y="1517650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 flipV="1">
            <a:off x="5505450" y="2486025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3" name="文本框 6"/>
          <p:cNvSpPr txBox="1"/>
          <p:nvPr/>
        </p:nvSpPr>
        <p:spPr>
          <a:xfrm>
            <a:off x="5487988" y="2387600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 flipV="1">
            <a:off x="4852988" y="2159000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5" name="文本框 8"/>
          <p:cNvSpPr txBox="1"/>
          <p:nvPr/>
        </p:nvSpPr>
        <p:spPr>
          <a:xfrm>
            <a:off x="4500563" y="197802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>
            <a:stCxn id="8" idx="6"/>
            <a:endCxn id="6" idx="3"/>
          </p:cNvCxnSpPr>
          <p:nvPr/>
        </p:nvCxnSpPr>
        <p:spPr>
          <a:xfrm>
            <a:off x="4906963" y="2185988"/>
            <a:ext cx="606425" cy="3079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8" idx="5"/>
            <a:endCxn id="4" idx="2"/>
          </p:cNvCxnSpPr>
          <p:nvPr/>
        </p:nvCxnSpPr>
        <p:spPr>
          <a:xfrm flipV="1">
            <a:off x="4899025" y="1858963"/>
            <a:ext cx="933450" cy="3079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4" idx="1"/>
          </p:cNvCxnSpPr>
          <p:nvPr/>
        </p:nvCxnSpPr>
        <p:spPr>
          <a:xfrm flipV="1">
            <a:off x="5551488" y="1878013"/>
            <a:ext cx="288925" cy="6080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31800" y="2049760"/>
            <a:ext cx="3886200" cy="1962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解：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△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1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B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1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C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1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与△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ABC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的大小、形状完全相同，△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1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B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1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C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1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是把△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ABC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向左平移了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6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个单位长度所得；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8525" y="815975"/>
            <a:ext cx="4111625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/>
          <p:cNvSpPr/>
          <p:nvPr/>
        </p:nvSpPr>
        <p:spPr>
          <a:xfrm flipV="1">
            <a:off x="5832475" y="1831975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64" name="文本框 3"/>
          <p:cNvSpPr txBox="1"/>
          <p:nvPr/>
        </p:nvSpPr>
        <p:spPr>
          <a:xfrm>
            <a:off x="5759450" y="1517650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 flipV="1">
            <a:off x="5505450" y="2486025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66" name="文本框 5"/>
          <p:cNvSpPr txBox="1"/>
          <p:nvPr/>
        </p:nvSpPr>
        <p:spPr>
          <a:xfrm>
            <a:off x="5487988" y="2387600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 flipV="1">
            <a:off x="4852988" y="2159000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68" name="文本框 7"/>
          <p:cNvSpPr txBox="1"/>
          <p:nvPr/>
        </p:nvSpPr>
        <p:spPr>
          <a:xfrm>
            <a:off x="4500563" y="197802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>
            <a:stCxn id="7" idx="6"/>
            <a:endCxn id="5" idx="3"/>
          </p:cNvCxnSpPr>
          <p:nvPr/>
        </p:nvCxnSpPr>
        <p:spPr>
          <a:xfrm>
            <a:off x="4906963" y="2185988"/>
            <a:ext cx="606425" cy="3079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7" idx="5"/>
            <a:endCxn id="3" idx="2"/>
          </p:cNvCxnSpPr>
          <p:nvPr/>
        </p:nvCxnSpPr>
        <p:spPr>
          <a:xfrm flipV="1">
            <a:off x="4899025" y="1858963"/>
            <a:ext cx="933450" cy="3079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endCxn id="3" idx="1"/>
          </p:cNvCxnSpPr>
          <p:nvPr/>
        </p:nvCxnSpPr>
        <p:spPr>
          <a:xfrm flipV="1">
            <a:off x="5551488" y="1878013"/>
            <a:ext cx="288925" cy="6080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2" name="矩形 11"/>
          <p:cNvSpPr/>
          <p:nvPr/>
        </p:nvSpPr>
        <p:spPr>
          <a:xfrm>
            <a:off x="323850" y="339725"/>
            <a:ext cx="4319588" cy="100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）若三角形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三个顶点的横坐标都加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，纵坐标不变呢？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527" y="1642544"/>
            <a:ext cx="4231009" cy="2441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解：若三角形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ABC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三个顶点的横坐标都加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，纵坐标不变，即△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ABC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向右平移了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个单位长度，所得三角形与原三角形的大小、形状完全相同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.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55576" y="1995686"/>
            <a:ext cx="7923213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indent="-342900" defTabSz="914400">
              <a:lnSpc>
                <a:spcPct val="1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点平移的坐标特征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.</a:t>
            </a:r>
            <a:endParaRPr kumimoji="0" lang="en-US" altLang="zh-CN" sz="2800" b="1" kern="1200" cap="none" spc="0" normalizeH="0" baseline="0" noProof="0" dirty="0">
              <a:latin typeface="+mn-lt"/>
              <a:ea typeface="黑体" panose="02010609060101010101" pitchFamily="49" charset="-122"/>
            </a:endParaRPr>
          </a:p>
          <a:p>
            <a:pPr marR="0" indent="-342900" defTabSz="914400">
              <a:lnSpc>
                <a:spcPct val="1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2.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图形的平移方法及平移后顶点坐标的对应关系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.</a:t>
            </a:r>
            <a:endParaRPr kumimoji="0" lang="zh-CN" altLang="en-US" sz="2800" b="1" kern="1200" cap="none" spc="0" normalizeH="0" baseline="0" noProof="0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探究新知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484" name="矩形 3"/>
          <p:cNvSpPr/>
          <p:nvPr/>
        </p:nvSpPr>
        <p:spPr>
          <a:xfrm>
            <a:off x="179512" y="1570038"/>
            <a:ext cx="6048350" cy="31523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       如图，在平面直角坐标系中，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）分别沿坐标轴方向作以下变换，试作出点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的像，并写出像的坐标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向右平移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个单位长度，像为点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向左平移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个单位长度，像为点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向上平移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个单位长度，像为点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向下平移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个单位长度，像为点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048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176" y="1995686"/>
            <a:ext cx="2843212" cy="263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45" y="1039570"/>
            <a:ext cx="2148423" cy="5960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298450"/>
            <a:ext cx="4895850" cy="454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13"/>
          <p:cNvSpPr txBox="1"/>
          <p:nvPr/>
        </p:nvSpPr>
        <p:spPr>
          <a:xfrm>
            <a:off x="4572000" y="1109663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8" name="直接箭头连接符 15"/>
          <p:cNvCxnSpPr/>
          <p:nvPr/>
        </p:nvCxnSpPr>
        <p:spPr>
          <a:xfrm>
            <a:off x="5508625" y="1338263"/>
            <a:ext cx="2305050" cy="0"/>
          </a:xfrm>
          <a:prstGeom prst="straightConnector1">
            <a:avLst/>
          </a:prstGeom>
          <a:ln w="3810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9" name="TextBox 16"/>
          <p:cNvSpPr txBox="1"/>
          <p:nvPr/>
        </p:nvSpPr>
        <p:spPr>
          <a:xfrm>
            <a:off x="5355655" y="915988"/>
            <a:ext cx="2672729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向右平移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7804150" y="1109663"/>
            <a:ext cx="12144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(5,2)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4095750" y="2197100"/>
            <a:ext cx="73025" cy="730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32263" y="186372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572000" y="1812925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4" name="直接箭头连接符 15"/>
          <p:cNvCxnSpPr/>
          <p:nvPr/>
        </p:nvCxnSpPr>
        <p:spPr>
          <a:xfrm>
            <a:off x="5508625" y="2041525"/>
            <a:ext cx="2305050" cy="0"/>
          </a:xfrm>
          <a:prstGeom prst="straightConnector1">
            <a:avLst/>
          </a:prstGeom>
          <a:ln w="3810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15" name="TextBox 16"/>
          <p:cNvSpPr txBox="1"/>
          <p:nvPr/>
        </p:nvSpPr>
        <p:spPr>
          <a:xfrm>
            <a:off x="5364088" y="1617663"/>
            <a:ext cx="267970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向左平移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7804150" y="1812925"/>
            <a:ext cx="12144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(-2,2)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 flipV="1">
            <a:off x="879475" y="2197100"/>
            <a:ext cx="71438" cy="730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0063" y="1812925"/>
            <a:ext cx="4159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4572000" y="2514600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0" name="直接箭头连接符 15"/>
          <p:cNvCxnSpPr/>
          <p:nvPr/>
        </p:nvCxnSpPr>
        <p:spPr>
          <a:xfrm>
            <a:off x="5508625" y="2743200"/>
            <a:ext cx="2305050" cy="0"/>
          </a:xfrm>
          <a:prstGeom prst="straightConnector1">
            <a:avLst/>
          </a:prstGeom>
          <a:ln w="3810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21" name="TextBox 16"/>
          <p:cNvSpPr txBox="1"/>
          <p:nvPr/>
        </p:nvSpPr>
        <p:spPr>
          <a:xfrm>
            <a:off x="5364088" y="2320925"/>
            <a:ext cx="26161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向上平移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7804150" y="2514600"/>
            <a:ext cx="12144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(1,4)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 flipV="1">
            <a:off x="2259013" y="1281113"/>
            <a:ext cx="71438" cy="71438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14525" y="908050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3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572000" y="3605213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6" name="直接箭头连接符 15"/>
          <p:cNvCxnSpPr/>
          <p:nvPr/>
        </p:nvCxnSpPr>
        <p:spPr>
          <a:xfrm>
            <a:off x="5508625" y="3833813"/>
            <a:ext cx="2305050" cy="0"/>
          </a:xfrm>
          <a:prstGeom prst="straightConnector1">
            <a:avLst/>
          </a:prstGeom>
          <a:ln w="3810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27" name="TextBox 16"/>
          <p:cNvSpPr txBox="1"/>
          <p:nvPr/>
        </p:nvSpPr>
        <p:spPr>
          <a:xfrm>
            <a:off x="5364088" y="3409950"/>
            <a:ext cx="26161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向下平移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TextBox 18"/>
          <p:cNvSpPr txBox="1"/>
          <p:nvPr/>
        </p:nvSpPr>
        <p:spPr>
          <a:xfrm>
            <a:off x="7804150" y="3605213"/>
            <a:ext cx="12144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(1,-2)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 flipV="1">
            <a:off x="2259013" y="4035425"/>
            <a:ext cx="71438" cy="71438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14525" y="403542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4</a:t>
            </a:r>
            <a:endParaRPr lang="zh-CN" altLang="en-US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68550" y="4275138"/>
            <a:ext cx="5108575" cy="461962"/>
          </a:xfrm>
          <a:prstGeom prst="rect">
            <a:avLst/>
          </a:prstGeom>
          <a:solidFill>
            <a:srgbClr val="D3EDFB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</a:rPr>
              <a:t>你能发现平移时坐标变化的规律吗？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 animBg="1"/>
      <p:bldP spid="12" grpId="0"/>
      <p:bldP spid="13" grpId="0"/>
      <p:bldP spid="15" grpId="0"/>
      <p:bldP spid="16" grpId="0"/>
      <p:bldP spid="17" grpId="0" animBg="1"/>
      <p:bldP spid="18" grpId="0"/>
      <p:bldP spid="19" grpId="0"/>
      <p:bldP spid="21" grpId="0"/>
      <p:bldP spid="22" grpId="0"/>
      <p:bldP spid="23" grpId="0" animBg="1"/>
      <p:bldP spid="24" grpId="0"/>
      <p:bldP spid="25" grpId="0"/>
      <p:bldP spid="27" grpId="0"/>
      <p:bldP spid="28" grpId="0"/>
      <p:bldP spid="29" grpId="0" animBg="1"/>
      <p:bldP spid="30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88938" y="699542"/>
          <a:ext cx="4183062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97422"/>
                <a:gridCol w="1192820"/>
                <a:gridCol w="11928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n-lt"/>
                        </a:rPr>
                        <a:t>变换</a:t>
                      </a:r>
                      <a:endParaRPr lang="zh-CN" altLang="en-US" sz="2400" b="1" dirty="0">
                        <a:latin typeface="+mn-lt"/>
                      </a:endParaRPr>
                    </a:p>
                  </a:txBody>
                  <a:tcPr anchor="ctr">
                    <a:solidFill>
                      <a:srgbClr val="D5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n-lt"/>
                        </a:rPr>
                        <a:t>横坐标</a:t>
                      </a:r>
                      <a:endParaRPr lang="zh-CN" altLang="en-US" sz="2400" b="1" dirty="0">
                        <a:latin typeface="+mn-lt"/>
                      </a:endParaRPr>
                    </a:p>
                  </a:txBody>
                  <a:tcPr anchor="ctr">
                    <a:solidFill>
                      <a:srgbClr val="D5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n-lt"/>
                        </a:rPr>
                        <a:t>纵坐标</a:t>
                      </a:r>
                      <a:endParaRPr lang="zh-CN" altLang="en-US" sz="2400" b="1" dirty="0">
                        <a:latin typeface="+mn-lt"/>
                      </a:endParaRPr>
                    </a:p>
                  </a:txBody>
                  <a:tcPr anchor="ctr">
                    <a:solidFill>
                      <a:srgbClr val="D5F4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n-lt"/>
                        </a:rPr>
                        <a:t>向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+mn-lt"/>
                        </a:rPr>
                        <a:t>右</a:t>
                      </a:r>
                      <a:r>
                        <a:rPr lang="zh-CN" altLang="en-US" sz="2400" b="1" dirty="0">
                          <a:latin typeface="+mn-lt"/>
                        </a:rPr>
                        <a:t>平移</a:t>
                      </a: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+mn-lt"/>
                        </a:rPr>
                        <a:t>4</a:t>
                      </a:r>
                      <a:r>
                        <a:rPr lang="zh-CN" altLang="en-US" sz="2400" b="1" dirty="0">
                          <a:latin typeface="+mn-lt"/>
                        </a:rPr>
                        <a:t>个单位长度</a:t>
                      </a:r>
                      <a:endParaRPr lang="zh-CN" altLang="en-US" sz="2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</a:rPr>
                        <a:t>加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</a:rPr>
                        <a:t>4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</a:rPr>
                        <a:t>不变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+mn-lt"/>
                        </a:rPr>
                        <a:t>向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+mn-lt"/>
                        </a:rPr>
                        <a:t>左</a:t>
                      </a:r>
                      <a:r>
                        <a:rPr lang="zh-CN" altLang="en-US" sz="2400" b="1" dirty="0">
                          <a:latin typeface="+mn-lt"/>
                        </a:rPr>
                        <a:t>平移</a:t>
                      </a: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+mn-lt"/>
                        </a:rPr>
                        <a:t>3</a:t>
                      </a:r>
                      <a:r>
                        <a:rPr lang="zh-CN" altLang="en-US" sz="2400" b="1" dirty="0">
                          <a:latin typeface="+mn-lt"/>
                        </a:rPr>
                        <a:t>个单位长度</a:t>
                      </a:r>
                      <a:endParaRPr lang="zh-CN" altLang="en-US" sz="2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</a:rPr>
                        <a:t>减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</a:rPr>
                        <a:t>3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</a:rPr>
                        <a:t>不变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+mn-lt"/>
                        </a:rPr>
                        <a:t>向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+mn-lt"/>
                        </a:rPr>
                        <a:t>上</a:t>
                      </a:r>
                      <a:r>
                        <a:rPr lang="zh-CN" altLang="en-US" sz="2400" b="1" dirty="0">
                          <a:latin typeface="+mn-lt"/>
                        </a:rPr>
                        <a:t>平移</a:t>
                      </a: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+mn-lt"/>
                        </a:rPr>
                        <a:t>2</a:t>
                      </a:r>
                      <a:r>
                        <a:rPr lang="zh-CN" altLang="en-US" sz="2400" b="1" dirty="0">
                          <a:latin typeface="+mn-lt"/>
                        </a:rPr>
                        <a:t>个单位长度</a:t>
                      </a:r>
                      <a:endParaRPr lang="zh-CN" altLang="en-US" sz="2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</a:rPr>
                        <a:t>不变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</a:rPr>
                        <a:t>加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</a:rPr>
                        <a:t>2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+mn-lt"/>
                        </a:rPr>
                        <a:t>向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+mn-lt"/>
                        </a:rPr>
                        <a:t>下</a:t>
                      </a:r>
                      <a:r>
                        <a:rPr lang="zh-CN" altLang="en-US" sz="2400" b="1" dirty="0">
                          <a:latin typeface="+mn-lt"/>
                        </a:rPr>
                        <a:t>平移</a:t>
                      </a: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+mn-lt"/>
                        </a:rPr>
                        <a:t>4</a:t>
                      </a:r>
                      <a:r>
                        <a:rPr lang="zh-CN" altLang="en-US" sz="2400" b="1" dirty="0">
                          <a:latin typeface="+mn-lt"/>
                        </a:rPr>
                        <a:t>个单位长度</a:t>
                      </a:r>
                      <a:endParaRPr lang="zh-CN" altLang="en-US" sz="2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</a:rPr>
                        <a:t>不变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</a:rPr>
                        <a:t>减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</a:rPr>
                        <a:t>4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2145" y="1362392"/>
            <a:ext cx="909141" cy="4505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3196" y="1336854"/>
            <a:ext cx="909141" cy="4505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517" y="2146754"/>
            <a:ext cx="909141" cy="4505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8397" y="2154327"/>
            <a:ext cx="909141" cy="4505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057" y="2984954"/>
            <a:ext cx="909141" cy="4505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3196" y="2971800"/>
            <a:ext cx="909141" cy="4505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4686" y="3837146"/>
            <a:ext cx="909141" cy="4505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3455" y="3829679"/>
            <a:ext cx="909141" cy="4505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13"/>
          <p:cNvSpPr txBox="1"/>
          <p:nvPr/>
        </p:nvSpPr>
        <p:spPr>
          <a:xfrm>
            <a:off x="4572000" y="1109663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1" name="直接箭头连接符 15"/>
          <p:cNvCxnSpPr/>
          <p:nvPr/>
        </p:nvCxnSpPr>
        <p:spPr>
          <a:xfrm>
            <a:off x="5508625" y="1338263"/>
            <a:ext cx="2305050" cy="0"/>
          </a:xfrm>
          <a:prstGeom prst="straightConnector1">
            <a:avLst/>
          </a:prstGeom>
          <a:ln w="3810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12" name="TextBox 16"/>
          <p:cNvSpPr txBox="1"/>
          <p:nvPr/>
        </p:nvSpPr>
        <p:spPr>
          <a:xfrm>
            <a:off x="5355655" y="915988"/>
            <a:ext cx="2672729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向右平移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7804150" y="1109663"/>
            <a:ext cx="12144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(5,2)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1812925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5" name="直接箭头连接符 15"/>
          <p:cNvCxnSpPr/>
          <p:nvPr/>
        </p:nvCxnSpPr>
        <p:spPr>
          <a:xfrm>
            <a:off x="5508625" y="2041525"/>
            <a:ext cx="2305050" cy="0"/>
          </a:xfrm>
          <a:prstGeom prst="straightConnector1">
            <a:avLst/>
          </a:prstGeom>
          <a:ln w="3810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16" name="TextBox 16"/>
          <p:cNvSpPr txBox="1"/>
          <p:nvPr/>
        </p:nvSpPr>
        <p:spPr>
          <a:xfrm>
            <a:off x="5364088" y="1617663"/>
            <a:ext cx="267970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向左平移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7804150" y="1812925"/>
            <a:ext cx="12144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(-2,2)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4572000" y="2514600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9" name="直接箭头连接符 15"/>
          <p:cNvCxnSpPr/>
          <p:nvPr/>
        </p:nvCxnSpPr>
        <p:spPr>
          <a:xfrm>
            <a:off x="5508625" y="2743200"/>
            <a:ext cx="2305050" cy="0"/>
          </a:xfrm>
          <a:prstGeom prst="straightConnector1">
            <a:avLst/>
          </a:prstGeom>
          <a:ln w="3810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20" name="TextBox 16"/>
          <p:cNvSpPr txBox="1"/>
          <p:nvPr/>
        </p:nvSpPr>
        <p:spPr>
          <a:xfrm>
            <a:off x="5364088" y="2320925"/>
            <a:ext cx="26161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向上平移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TextBox 18"/>
          <p:cNvSpPr txBox="1"/>
          <p:nvPr/>
        </p:nvSpPr>
        <p:spPr>
          <a:xfrm>
            <a:off x="7804150" y="2514600"/>
            <a:ext cx="12144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(1,4)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572000" y="3605213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4" name="直接箭头连接符 15"/>
          <p:cNvCxnSpPr/>
          <p:nvPr/>
        </p:nvCxnSpPr>
        <p:spPr>
          <a:xfrm>
            <a:off x="5508625" y="3833813"/>
            <a:ext cx="2305050" cy="0"/>
          </a:xfrm>
          <a:prstGeom prst="straightConnector1">
            <a:avLst/>
          </a:prstGeom>
          <a:ln w="3810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25" name="TextBox 16"/>
          <p:cNvSpPr txBox="1"/>
          <p:nvPr/>
        </p:nvSpPr>
        <p:spPr>
          <a:xfrm>
            <a:off x="5364088" y="3409950"/>
            <a:ext cx="26161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向下平移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个单位长度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TextBox 18"/>
          <p:cNvSpPr txBox="1"/>
          <p:nvPr/>
        </p:nvSpPr>
        <p:spPr>
          <a:xfrm>
            <a:off x="7804150" y="3605213"/>
            <a:ext cx="12144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(1,-2)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7"/>
          <p:cNvSpPr txBox="1">
            <a:spLocks noChangeArrowheads="1"/>
          </p:cNvSpPr>
          <p:nvPr/>
        </p:nvSpPr>
        <p:spPr bwMode="auto">
          <a:xfrm>
            <a:off x="533400" y="1732520"/>
            <a:ext cx="7772400" cy="2376741"/>
          </a:xfrm>
          <a:prstGeom prst="rect">
            <a:avLst/>
          </a:prstGeom>
          <a:solidFill>
            <a:srgbClr val="FFFFCC"/>
          </a:solidFill>
          <a:ln w="28575">
            <a:solidFill>
              <a:srgbClr val="CCFFFF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anchor="ctr" anchorCtr="1">
            <a:spAutoFit/>
          </a:bodyPr>
          <a:lstStyle>
            <a:lvl1pPr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一般地，在平面直角坐标系中，将点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向右或向左平移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个单位长度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，其像的坐标为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a+k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）或（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a-k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；将点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向上或向下平移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个单位长度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，其像的坐标为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b+k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）或（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b-k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61F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61F5B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55" name="TextBox 20"/>
          <p:cNvSpPr txBox="1"/>
          <p:nvPr/>
        </p:nvSpPr>
        <p:spPr>
          <a:xfrm>
            <a:off x="468313" y="699542"/>
            <a:ext cx="1831975" cy="584200"/>
          </a:xfrm>
          <a:prstGeom prst="rect">
            <a:avLst/>
          </a:prstGeom>
          <a:solidFill>
            <a:srgbClr val="FF3300"/>
          </a:solidFill>
          <a:ln w="9525">
            <a:noFill/>
          </a:ln>
          <a:effectLst>
            <a:outerShdw dist="127001" dir="2699999" algn="tl" rotWithShape="0">
              <a:srgbClr val="FE9700">
                <a:alpha val="39998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总结归纳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矩形 3"/>
          <p:cNvSpPr/>
          <p:nvPr/>
        </p:nvSpPr>
        <p:spPr>
          <a:xfrm>
            <a:off x="360363" y="1003300"/>
            <a:ext cx="4572000" cy="248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       如图，线段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的两个端点坐标分别为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4).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）将线段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向上平移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个单位长度，作出它的像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A′B′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，并写出点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458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579438"/>
            <a:ext cx="3816350" cy="398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AutoShape 173"/>
          <p:cNvSpPr/>
          <p:nvPr/>
        </p:nvSpPr>
        <p:spPr>
          <a:xfrm>
            <a:off x="1547813" y="3291830"/>
            <a:ext cx="4132262" cy="1431925"/>
          </a:xfrm>
          <a:prstGeom prst="cloudCallout">
            <a:avLst>
              <a:gd name="adj1" fmla="val 39759"/>
              <a:gd name="adj2" fmla="val -67634"/>
            </a:avLst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anchor="ctr" anchorCtr="0"/>
          <a:lstStyle/>
          <a:p>
            <a:pPr algn="ctr"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将一个图形整体平移，你要怎么办？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324342"/>
            <a:ext cx="2376513" cy="66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579438"/>
            <a:ext cx="3816350" cy="398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/>
          <p:cNvSpPr txBox="1"/>
          <p:nvPr/>
        </p:nvSpPr>
        <p:spPr>
          <a:xfrm>
            <a:off x="395536" y="995363"/>
            <a:ext cx="4464050" cy="31523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解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sym typeface="Wingdings" panose="05000000000000000000" pitchFamily="2" charset="2"/>
              </a:rPr>
              <a:t>：（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sym typeface="Wingdings" panose="05000000000000000000" pitchFamily="2" charset="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将线段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向上平移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个单位长度，则线段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上每一个点都向上平移了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个单位长度，由点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的坐标可知，其像的坐标是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A′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B′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），连接点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A′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B′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，所得线段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A′B′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即为所求作的像，如图所示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" name="椭圆 3"/>
          <p:cNvSpPr/>
          <p:nvPr/>
        </p:nvSpPr>
        <p:spPr>
          <a:xfrm flipV="1">
            <a:off x="6545263" y="2482850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84900" y="2116138"/>
            <a:ext cx="404813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′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 flipV="1">
            <a:off x="7618413" y="1409700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45400" y="1066800"/>
            <a:ext cx="4048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′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589713" y="1458913"/>
            <a:ext cx="1031875" cy="10334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579438"/>
            <a:ext cx="3816350" cy="398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/>
          <p:cNvSpPr/>
          <p:nvPr/>
        </p:nvSpPr>
        <p:spPr>
          <a:xfrm flipV="1">
            <a:off x="6545263" y="2482850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8" name="文本框 3"/>
          <p:cNvSpPr txBox="1"/>
          <p:nvPr/>
        </p:nvSpPr>
        <p:spPr>
          <a:xfrm>
            <a:off x="6184900" y="2116138"/>
            <a:ext cx="404813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′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 flipV="1">
            <a:off x="7618413" y="1409700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0" name="文本框 5"/>
          <p:cNvSpPr txBox="1"/>
          <p:nvPr/>
        </p:nvSpPr>
        <p:spPr>
          <a:xfrm>
            <a:off x="7645400" y="1066800"/>
            <a:ext cx="4048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′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589713" y="1458913"/>
            <a:ext cx="1031875" cy="10334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2" name="矩形 3"/>
          <p:cNvSpPr/>
          <p:nvPr/>
        </p:nvSpPr>
        <p:spPr>
          <a:xfrm>
            <a:off x="249027" y="598477"/>
            <a:ext cx="4792662" cy="14811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）若点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,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是平面内的任一点，在上述平移下，像点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  <a:sym typeface="+mn-ea"/>
              </a:rPr>
              <a:t>′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x′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,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y′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,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的坐标之间有什么关系？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 flipV="1">
            <a:off x="5467350" y="2482850"/>
            <a:ext cx="53975" cy="5397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4" name="文本框 9"/>
          <p:cNvSpPr txBox="1"/>
          <p:nvPr/>
        </p:nvSpPr>
        <p:spPr>
          <a:xfrm>
            <a:off x="5118100" y="2298700"/>
            <a:ext cx="33813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endParaRPr lang="zh-CN" altLang="en-US" b="1" baseline="30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76709" y="2355726"/>
            <a:ext cx="3851275" cy="93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）同理可求出，像点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C′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与点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之间的坐标关系为：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22015" y="3376141"/>
            <a:ext cx="1248801" cy="1139825"/>
            <a:chOff x="1593250" y="3020782"/>
            <a:chExt cx="1248746" cy="1139358"/>
          </a:xfrm>
        </p:grpSpPr>
        <p:sp>
          <p:nvSpPr>
            <p:cNvPr id="12" name="左大括号 11"/>
            <p:cNvSpPr/>
            <p:nvPr/>
          </p:nvSpPr>
          <p:spPr>
            <a:xfrm>
              <a:off x="1593250" y="3152490"/>
              <a:ext cx="114295" cy="1007650"/>
            </a:xfrm>
            <a:prstGeom prst="leftBrace">
              <a:avLst>
                <a:gd name="adj1" fmla="val 6344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38" name="矩形 17"/>
            <p:cNvSpPr/>
            <p:nvPr/>
          </p:nvSpPr>
          <p:spPr>
            <a:xfrm>
              <a:off x="1778931" y="3020782"/>
              <a:ext cx="1063065" cy="4614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x′=x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，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39" name="矩形 18"/>
            <p:cNvSpPr/>
            <p:nvPr/>
          </p:nvSpPr>
          <p:spPr>
            <a:xfrm>
              <a:off x="1701468" y="3656084"/>
              <a:ext cx="1123977" cy="4614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y′=y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+2.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KSO_WPP_MARK_KEY" val="8d6876aa-1d04-4d65-b162-b4790b8d000a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2672</Words>
  <Application>WPS 演示</Application>
  <PresentationFormat>全屏显示(16:9)</PresentationFormat>
  <Paragraphs>282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楷体</vt:lpstr>
      <vt:lpstr>黑体</vt:lpstr>
      <vt:lpstr>等线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620</cp:revision>
  <dcterms:created xsi:type="dcterms:W3CDTF">2015-08-27T07:30:00Z</dcterms:created>
  <dcterms:modified xsi:type="dcterms:W3CDTF">2026-01-05T09:02:16Z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2557B36FC12B40CCBEE72F3591172741</vt:lpwstr>
  </property>
</Properties>
</file>