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0"/>
  </p:notesMasterIdLst>
  <p:sldIdLst>
    <p:sldId id="274" r:id="rId4"/>
    <p:sldId id="386" r:id="rId5"/>
    <p:sldId id="432" r:id="rId6"/>
    <p:sldId id="433" r:id="rId7"/>
    <p:sldId id="438" r:id="rId8"/>
    <p:sldId id="434" r:id="rId9"/>
    <p:sldId id="437" r:id="rId10"/>
    <p:sldId id="435" r:id="rId11"/>
    <p:sldId id="436" r:id="rId12"/>
    <p:sldId id="335" r:id="rId13"/>
    <p:sldId id="409" r:id="rId14"/>
    <p:sldId id="285" r:id="rId15"/>
    <p:sldId id="370" r:id="rId16"/>
    <p:sldId id="371" r:id="rId17"/>
    <p:sldId id="273" r:id="rId18"/>
    <p:sldId id="414" r:id="rId1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3399"/>
    <a:srgbClr val="007FFF"/>
    <a:srgbClr val="FFFFCC"/>
    <a:srgbClr val="FE9700"/>
    <a:srgbClr val="FFF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85" d="100"/>
          <a:sy n="85" d="100"/>
        </p:scale>
        <p:origin x="108" y="324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90333D-2AF4-46F4-8859-B8D137B5D50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AA82C0-6F0F-4F82-9F60-A9D8FEA998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ECFDB9B-6082-4F8D-9F4E-CA3E3EFDA0FF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8BA23D-8F11-4AA6-A1AF-3A1D906CFA5A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01597" y="2051142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034" y="2121843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4882" y="10086731"/>
                    <a:ext cx="194733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192" y="9184627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1298" y="9187027"/>
                    <a:ext cx="764116" cy="83608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1842" y="10203499"/>
                    <a:ext cx="459316" cy="1291167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37159" y="9085647"/>
                    <a:ext cx="954615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97263" y="3934089"/>
                  <a:ext cx="1253065" cy="1210733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7789" y="13303084"/>
                    <a:ext cx="3040682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901" y="14000548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8248" y="13826485"/>
                    <a:ext cx="149916" cy="224872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1052" y="13726757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5621" y="13585920"/>
                    <a:ext cx="149916" cy="22161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0328" y="1434278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903" y="14267245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310" y="14195025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8260" y="14161689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2108" y="14063399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9314" y="13647953"/>
                    <a:ext cx="2942911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236" y="3806149"/>
                    <a:ext cx="1972942" cy="339712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236" y="3806149"/>
                    <a:ext cx="1972942" cy="339712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wmf"/><Relationship Id="rId1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48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.x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2067694"/>
            <a:ext cx="6537325" cy="9001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1.4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三角形的中位线定理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文本框 9"/>
          <p:cNvSpPr txBox="1"/>
          <p:nvPr/>
        </p:nvSpPr>
        <p:spPr>
          <a:xfrm flipH="1">
            <a:off x="1366836" y="2518891"/>
            <a:ext cx="298913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P25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042988" y="1382241"/>
            <a:ext cx="6985000" cy="1130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solidFill>
                  <a:srgbClr val="000000"/>
                </a:solidFill>
                <a:ea typeface="黑体" panose="02010609060101010101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已知△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各边的长度分别为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3 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，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3.4 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，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      4 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，求连接各边中点所构成的△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DEF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的周长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8175" y="4055591"/>
            <a:ext cx="47402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答：△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DEF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的周长为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5.2 cm.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51539" y="2971329"/>
          <a:ext cx="405511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" imgW="3314700" imgH="749300" progId="Equation.DSMT4">
                  <p:embed/>
                </p:oleObj>
              </mc:Choice>
              <mc:Fallback>
                <p:oleObj name="Equation" r:id="rId1" imgW="3314700" imgH="7493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51539" y="2971329"/>
                        <a:ext cx="4055110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528637"/>
            <a:ext cx="2304256" cy="646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/>
          <p:nvPr/>
        </p:nvSpPr>
        <p:spPr>
          <a:xfrm>
            <a:off x="791579" y="1225480"/>
            <a:ext cx="7560841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连接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EF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ADEF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的周长等于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charset="-122"/>
              </a:rPr>
              <a:t>线段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的和吗？为什么？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0" name="Rectangle 7" descr="小网格"/>
          <p:cNvSpPr/>
          <p:nvPr/>
        </p:nvSpPr>
        <p:spPr>
          <a:xfrm>
            <a:off x="502666" y="699542"/>
            <a:ext cx="8605838" cy="57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已知△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CA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的中点分别是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45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2903" y="2571750"/>
            <a:ext cx="2304504" cy="2125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9"/>
          <p:cNvSpPr txBox="1"/>
          <p:nvPr/>
        </p:nvSpPr>
        <p:spPr>
          <a:xfrm flipH="1">
            <a:off x="4716016" y="483518"/>
            <a:ext cx="298913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P25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44760" y="3291557"/>
          <a:ext cx="4259288" cy="1435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2" imgW="92354400" imgH="31089600" progId="Equation.DSMT4">
                  <p:embed/>
                </p:oleObj>
              </mc:Choice>
              <mc:Fallback>
                <p:oleObj name="Equation" r:id="rId2" imgW="92354400" imgH="31089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4760" y="3291557"/>
                        <a:ext cx="4259288" cy="14353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5288" y="2348109"/>
            <a:ext cx="7560840" cy="8717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1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ADEF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的周长等于线段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lvl="0">
              <a:lnSpc>
                <a:spcPct val="11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如图，据题意得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DE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EF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均为△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的中位线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6629" name="文本框 14"/>
          <p:cNvSpPr txBox="1"/>
          <p:nvPr/>
        </p:nvSpPr>
        <p:spPr>
          <a:xfrm>
            <a:off x="535756" y="1059582"/>
            <a:ext cx="8140700" cy="1687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Rt△</a:t>
            </a:r>
            <a:r>
              <a:rPr lang="en-US" altLang="zh-CN" sz="2400" b="1" i="1" dirty="0" err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∠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 30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°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 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点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endParaRPr lang="en-US" altLang="zh-CN" sz="24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分别是直角边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的中点，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则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DE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的长为（        ）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A.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 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   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graphicFrame>
        <p:nvGraphicFramePr>
          <p:cNvPr id="26630" name="对象 3"/>
          <p:cNvGraphicFramePr>
            <a:graphicFrameLocks noChangeAspect="1"/>
          </p:cNvGraphicFramePr>
          <p:nvPr/>
        </p:nvGraphicFramePr>
        <p:xfrm>
          <a:off x="4353966" y="2312120"/>
          <a:ext cx="4318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" r:id="rId2" imgW="241300" imgH="228600" progId="Equation.DSMT4">
                  <p:embed/>
                </p:oleObj>
              </mc:Choice>
              <mc:Fallback>
                <p:oleObj name="" r:id="rId2" imgW="241300" imgH="2286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53966" y="2312120"/>
                        <a:ext cx="431800" cy="407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对象 17"/>
          <p:cNvGraphicFramePr>
            <a:graphicFrameLocks noChangeAspect="1"/>
          </p:cNvGraphicFramePr>
          <p:nvPr/>
        </p:nvGraphicFramePr>
        <p:xfrm>
          <a:off x="5864894" y="2283545"/>
          <a:ext cx="7953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" r:id="rId4" imgW="444500" imgH="228600" progId="Equation.DSMT4">
                  <p:embed/>
                </p:oleObj>
              </mc:Choice>
              <mc:Fallback>
                <p:oleObj name="" r:id="rId4" imgW="444500" imgH="2286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64894" y="2283545"/>
                        <a:ext cx="795338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7663134" y="1605682"/>
            <a:ext cx="50482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633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1880" y="2859782"/>
            <a:ext cx="2957513" cy="184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/>
          <p:nvPr/>
        </p:nvSpPr>
        <p:spPr>
          <a:xfrm>
            <a:off x="683568" y="349250"/>
            <a:ext cx="6768231" cy="44542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，在四边形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R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P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上的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点，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AP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RP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的中点，当点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P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在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向点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移动而点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R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不动时，下列结论成立的是（         ）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．线段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的长逐渐增大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．线段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的长逐渐减小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．线段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的长不变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．线段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P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的位置有关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27651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2282178"/>
            <a:ext cx="2033587" cy="233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628812" y="1990725"/>
            <a:ext cx="50482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/>
          <p:nvPr/>
        </p:nvSpPr>
        <p:spPr>
          <a:xfrm>
            <a:off x="755650" y="721370"/>
            <a:ext cx="734377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如图，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已知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各边的中点，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求证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: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DF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互相平分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1042988" y="1923678"/>
            <a:ext cx="5976937" cy="2792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证明：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分别是△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各边的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中点，根据中位线定理，可得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ADEF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为平行四边形．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与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DF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互相平分．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5663" y="1851670"/>
            <a:ext cx="2427287" cy="268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8250" y="987574"/>
            <a:ext cx="37099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三角形的中位线定理：</a:t>
            </a:r>
            <a:endParaRPr lang="zh-CN" altLang="en-US" sz="2400" b="1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 Box 19"/>
          <p:cNvSpPr txBox="1"/>
          <p:nvPr/>
        </p:nvSpPr>
        <p:spPr>
          <a:xfrm>
            <a:off x="2484438" y="1441450"/>
            <a:ext cx="5054600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三角形的中位线平行于第三边，并且等于第三边的一半．</a:t>
            </a:r>
            <a:endParaRPr lang="zh-CN" altLang="en-US" sz="24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39750" y="1679575"/>
            <a:ext cx="5256213" cy="1684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你能将任意一个三角形分成四个全等的三角形吗？请同学们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拿出一张三角形纸片试一试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1254125"/>
            <a:ext cx="3014663" cy="234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550" y="2130425"/>
            <a:ext cx="1824038" cy="157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小网格"/>
          <p:cNvSpPr>
            <a:spLocks noChangeArrowheads="1"/>
          </p:cNvSpPr>
          <p:nvPr/>
        </p:nvSpPr>
        <p:spPr bwMode="auto">
          <a:xfrm>
            <a:off x="601894" y="1814906"/>
            <a:ext cx="4610893" cy="13031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 连接三角形两边中点的线段叫作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三角形的中位线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4" name="Rectangle 4" descr="小网格"/>
          <p:cNvSpPr>
            <a:spLocks noChangeArrowheads="1"/>
          </p:cNvSpPr>
          <p:nvPr/>
        </p:nvSpPr>
        <p:spPr bwMode="auto">
          <a:xfrm>
            <a:off x="745910" y="457170"/>
            <a:ext cx="6872917" cy="1130246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 如图，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F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分别为△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的边</a:t>
            </a:r>
            <a:r>
              <a:rPr lang="en-US" altLang="zh-CN" sz="2400" b="1" i="1" dirty="0"/>
              <a:t>AB</a:t>
            </a:r>
            <a:r>
              <a:rPr lang="zh-CN" altLang="en-US" sz="2400" b="1" dirty="0"/>
              <a:t>，</a:t>
            </a:r>
            <a:r>
              <a:rPr lang="en-US" altLang="zh-CN" sz="2400" b="1" i="1" dirty="0"/>
              <a:t>BC</a:t>
            </a:r>
            <a:r>
              <a:rPr lang="zh-CN" altLang="en-US" sz="2400" b="1" dirty="0"/>
              <a:t>，</a:t>
            </a:r>
            <a:r>
              <a:rPr lang="en-US" altLang="zh-CN" sz="2400" b="1" i="1" dirty="0"/>
              <a:t>AC </a:t>
            </a:r>
            <a:r>
              <a:rPr lang="zh-CN" altLang="en-US" sz="2400" b="1" dirty="0"/>
              <a:t>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中点，连接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DE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DF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EF.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0948" y="4198317"/>
            <a:ext cx="513473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三角形的中线与中位线有什么区别？</a:t>
            </a:r>
            <a:endParaRPr lang="zh-CN" altLang="en-US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544" y="3574653"/>
            <a:ext cx="6399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有三条中位线，分别是</a:t>
            </a:r>
            <a:r>
              <a:rPr lang="en-US" altLang="zh-CN" sz="2400" b="1" i="1" dirty="0"/>
              <a:t>DE</a:t>
            </a:r>
            <a:r>
              <a:rPr lang="zh-CN" altLang="en-US" sz="2400" b="1" dirty="0"/>
              <a:t>，</a:t>
            </a:r>
            <a:r>
              <a:rPr lang="en-US" altLang="zh-CN" sz="2400" b="1" i="1" dirty="0"/>
              <a:t>DF</a:t>
            </a:r>
            <a:r>
              <a:rPr lang="zh-CN" altLang="en-US" sz="2400" b="1" dirty="0"/>
              <a:t>，</a:t>
            </a:r>
            <a:r>
              <a:rPr lang="en-US" altLang="zh-CN" sz="2400" b="1" i="1" dirty="0"/>
              <a:t>EF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5886041" y="1074127"/>
            <a:ext cx="2834501" cy="2470648"/>
            <a:chOff x="5580799" y="2257370"/>
            <a:chExt cx="2834501" cy="2470648"/>
          </a:xfrm>
        </p:grpSpPr>
        <p:sp>
          <p:nvSpPr>
            <p:cNvPr id="11" name="等腰三角形 10"/>
            <p:cNvSpPr/>
            <p:nvPr/>
          </p:nvSpPr>
          <p:spPr>
            <a:xfrm>
              <a:off x="5940152" y="2645570"/>
              <a:ext cx="2160240" cy="1704974"/>
            </a:xfrm>
            <a:prstGeom prst="triangle">
              <a:avLst>
                <a:gd name="adj" fmla="val 32695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1"/>
              <a:endCxn id="11" idx="5"/>
            </p:cNvCxnSpPr>
            <p:nvPr/>
          </p:nvCxnSpPr>
          <p:spPr>
            <a:xfrm>
              <a:off x="6293297" y="3498057"/>
              <a:ext cx="1080120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6462464" y="2257370"/>
              <a:ext cx="4137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80799" y="4169116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992385" y="4201122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939214" y="3204775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59083" y="3120836"/>
              <a:ext cx="4119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E</a:t>
              </a:r>
              <a:endParaRPr lang="zh-CN" altLang="en-US" dirty="0"/>
            </a:p>
          </p:txBody>
        </p:sp>
        <p:cxnSp>
          <p:nvCxnSpPr>
            <p:cNvPr id="18" name="直接连接符 17"/>
            <p:cNvCxnSpPr>
              <a:stCxn id="11" idx="1"/>
            </p:cNvCxnSpPr>
            <p:nvPr/>
          </p:nvCxnSpPr>
          <p:spPr>
            <a:xfrm>
              <a:off x="6293297" y="3498057"/>
              <a:ext cx="738846" cy="847923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1" idx="5"/>
            </p:cNvCxnSpPr>
            <p:nvPr/>
          </p:nvCxnSpPr>
          <p:spPr>
            <a:xfrm flipH="1">
              <a:off x="7032143" y="3498057"/>
              <a:ext cx="341274" cy="847923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6817715" y="4266353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F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6"/>
          <p:cNvSpPr txBox="1"/>
          <p:nvPr/>
        </p:nvSpPr>
        <p:spPr>
          <a:xfrm>
            <a:off x="827410" y="847527"/>
            <a:ext cx="7416998" cy="223824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        如图，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是 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的中位线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400" b="1" dirty="0">
                <a:ea typeface="黑体" panose="02010609060101010101" charset="-122"/>
              </a:rPr>
              <a:t> 将△</a:t>
            </a:r>
            <a:r>
              <a:rPr lang="en-US" altLang="zh-CN" sz="2400" b="1" i="1" dirty="0">
                <a:ea typeface="黑体" panose="02010609060101010101" charset="-122"/>
              </a:rPr>
              <a:t>ADE</a:t>
            </a:r>
            <a:r>
              <a:rPr lang="zh-CN" altLang="en-US" sz="2400" b="1" dirty="0">
                <a:ea typeface="黑体" panose="02010609060101010101" charset="-122"/>
              </a:rPr>
              <a:t>以点</a:t>
            </a:r>
            <a:r>
              <a:rPr lang="en-US" altLang="zh-CN" sz="2400" b="1" i="1" dirty="0">
                <a:ea typeface="黑体" panose="02010609060101010101" charset="-122"/>
              </a:rPr>
              <a:t>E</a:t>
            </a:r>
            <a:r>
              <a:rPr lang="zh-CN" altLang="en-US" sz="2400" b="1" dirty="0">
                <a:ea typeface="黑体" panose="02010609060101010101" charset="-122"/>
              </a:rPr>
              <a:t>为中心，顺时针旋转</a:t>
            </a:r>
            <a:r>
              <a:rPr lang="en-US" altLang="zh-CN" sz="2400" b="1" dirty="0">
                <a:ea typeface="黑体" panose="02010609060101010101" charset="-122"/>
              </a:rPr>
              <a:t>180°</a:t>
            </a:r>
            <a:r>
              <a:rPr lang="zh-CN" altLang="en-US" sz="2400" b="1" dirty="0">
                <a:ea typeface="黑体" panose="02010609060101010101" charset="-122"/>
              </a:rPr>
              <a:t>，使点</a:t>
            </a:r>
            <a:r>
              <a:rPr lang="en-US" altLang="zh-CN" sz="2400" b="1" i="1" dirty="0">
                <a:ea typeface="黑体" panose="02010609060101010101" charset="-122"/>
              </a:rPr>
              <a:t>A</a:t>
            </a:r>
            <a:r>
              <a:rPr lang="zh-CN" altLang="en-US" sz="2400" b="1" dirty="0">
                <a:ea typeface="黑体" panose="02010609060101010101" charset="-122"/>
              </a:rPr>
              <a:t>和点</a:t>
            </a:r>
            <a:r>
              <a:rPr lang="en-US" altLang="zh-CN" sz="2400" b="1" i="1" dirty="0">
                <a:ea typeface="黑体" panose="02010609060101010101" charset="-122"/>
              </a:rPr>
              <a:t>C</a:t>
            </a:r>
            <a:r>
              <a:rPr lang="zh-CN" altLang="en-US" sz="2400" b="1" dirty="0">
                <a:ea typeface="黑体" panose="02010609060101010101" charset="-122"/>
              </a:rPr>
              <a:t>重合，得到△</a:t>
            </a:r>
            <a:r>
              <a:rPr lang="en-US" altLang="zh-CN" sz="2400" b="1" i="1" dirty="0">
                <a:ea typeface="黑体" panose="02010609060101010101" charset="-122"/>
              </a:rPr>
              <a:t>CFE</a:t>
            </a:r>
            <a:r>
              <a:rPr lang="en-US" altLang="zh-CN" sz="2400" b="1" dirty="0">
                <a:ea typeface="黑体" panose="02010609060101010101" charset="-122"/>
              </a:rPr>
              <a:t>. </a:t>
            </a:r>
            <a:r>
              <a:rPr lang="zh-CN" altLang="en-US" sz="2400" b="1" dirty="0">
                <a:ea typeface="黑体" panose="02010609060101010101" charset="-122"/>
              </a:rPr>
              <a:t>四边形</a:t>
            </a:r>
            <a:r>
              <a:rPr lang="en-US" altLang="zh-CN" sz="2400" b="1" i="1" dirty="0">
                <a:ea typeface="黑体" panose="02010609060101010101" charset="-122"/>
              </a:rPr>
              <a:t>DBCF</a:t>
            </a:r>
            <a:r>
              <a:rPr lang="zh-CN" altLang="en-US" sz="2400" b="1" dirty="0">
                <a:ea typeface="黑体" panose="02010609060101010101" charset="-122"/>
              </a:rPr>
              <a:t>是平行四边形吗？此时</a:t>
            </a:r>
            <a:r>
              <a:rPr lang="en-US" altLang="zh-CN" sz="2400" b="1" i="1" dirty="0">
                <a:ea typeface="黑体" panose="02010609060101010101" charset="-122"/>
              </a:rPr>
              <a:t>DE</a:t>
            </a:r>
            <a:r>
              <a:rPr lang="zh-CN" altLang="en-US" sz="2400" b="1" dirty="0">
                <a:ea typeface="黑体" panose="02010609060101010101" charset="-122"/>
              </a:rPr>
              <a:t>与</a:t>
            </a:r>
            <a:r>
              <a:rPr lang="en-US" altLang="zh-CN" sz="2400" b="1" i="1" dirty="0">
                <a:ea typeface="黑体" panose="02010609060101010101" charset="-122"/>
              </a:rPr>
              <a:t>BC</a:t>
            </a:r>
            <a:r>
              <a:rPr lang="zh-CN" altLang="en-US" sz="2400" b="1" dirty="0">
                <a:ea typeface="黑体" panose="02010609060101010101" charset="-122"/>
              </a:rPr>
              <a:t>具有怎样的位置关系和数量关系？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6631" y="4102272"/>
            <a:ext cx="2142386" cy="540299"/>
          </a:xfrm>
          <a:prstGeom prst="rect">
            <a:avLst/>
          </a:prstGeom>
          <a:solidFill>
            <a:srgbClr val="007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如何证明？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25244" y="2538064"/>
            <a:ext cx="2754221" cy="2481958"/>
            <a:chOff x="5625244" y="2257370"/>
            <a:chExt cx="2754221" cy="2481958"/>
          </a:xfrm>
        </p:grpSpPr>
        <p:sp>
          <p:nvSpPr>
            <p:cNvPr id="4" name="等腰三角形 3"/>
            <p:cNvSpPr/>
            <p:nvPr/>
          </p:nvSpPr>
          <p:spPr>
            <a:xfrm>
              <a:off x="5940152" y="2645570"/>
              <a:ext cx="2160240" cy="1704974"/>
            </a:xfrm>
            <a:prstGeom prst="triangle">
              <a:avLst>
                <a:gd name="adj" fmla="val 32695"/>
              </a:avLst>
            </a:prstGeom>
            <a:no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4" idx="1"/>
              <a:endCxn id="4" idx="5"/>
            </p:cNvCxnSpPr>
            <p:nvPr/>
          </p:nvCxnSpPr>
          <p:spPr>
            <a:xfrm>
              <a:off x="6293297" y="3498057"/>
              <a:ext cx="1080120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462464" y="2257370"/>
              <a:ext cx="4137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25244" y="4245217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956550" y="4277663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37823" y="3227160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26734" y="3083144"/>
              <a:ext cx="4119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E</a:t>
              </a:r>
              <a:endParaRPr lang="zh-CN" altLang="en-US" dirty="0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912" y="247388"/>
            <a:ext cx="2408944" cy="66478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293296" y="2924226"/>
            <a:ext cx="2139029" cy="1706681"/>
            <a:chOff x="6293296" y="2924226"/>
            <a:chExt cx="2139029" cy="1706681"/>
          </a:xfrm>
          <a:noFill/>
        </p:grpSpPr>
        <p:sp>
          <p:nvSpPr>
            <p:cNvPr id="22" name="等腰三角形 21"/>
            <p:cNvSpPr/>
            <p:nvPr/>
          </p:nvSpPr>
          <p:spPr>
            <a:xfrm>
              <a:off x="6293296" y="2924226"/>
              <a:ext cx="1080121" cy="854523"/>
            </a:xfrm>
            <a:prstGeom prst="triangle">
              <a:avLst>
                <a:gd name="adj" fmla="val 32695"/>
              </a:avLst>
            </a:prstGeom>
            <a:grpFill/>
            <a:ln w="28575"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7373417" y="3786371"/>
              <a:ext cx="1058908" cy="844536"/>
            </a:xfrm>
            <a:prstGeom prst="triangle">
              <a:avLst>
                <a:gd name="adj" fmla="val 32695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338792" y="3363838"/>
            <a:ext cx="3725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ea typeface="黑体" panose="02010609060101010101" charset="-122"/>
              </a:rPr>
              <a:t>F</a:t>
            </a:r>
            <a:endParaRPr lang="zh-CN" altLang="en-US" dirty="0">
              <a:solidFill>
                <a:srgbClr val="FF00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3608" y="3096928"/>
            <a:ext cx="4364480" cy="736600"/>
            <a:chOff x="1043608" y="3096928"/>
            <a:chExt cx="4364480" cy="736600"/>
          </a:xfrm>
        </p:grpSpPr>
        <p:sp>
          <p:nvSpPr>
            <p:cNvPr id="7" name="文本框 6"/>
            <p:cNvSpPr txBox="1"/>
            <p:nvPr/>
          </p:nvSpPr>
          <p:spPr>
            <a:xfrm>
              <a:off x="1043608" y="3236887"/>
              <a:ext cx="43644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猜测    </a:t>
              </a:r>
              <a:r>
                <a:rPr lang="en-US" altLang="zh-CN" sz="2400" b="1" i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DE</a:t>
              </a:r>
              <a:r>
                <a:rPr lang="zh-CN" altLang="en-US" sz="24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400" b="1" i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//</a:t>
              </a:r>
              <a:r>
                <a:rPr lang="en-US" altLang="zh-CN" sz="24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400" b="1" i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BC</a:t>
              </a:r>
              <a:r>
                <a:rPr lang="en-US" altLang="zh-CN" sz="24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</a:t>
              </a:r>
              <a:r>
                <a:rPr lang="en-US" altLang="zh-CN" sz="2400" b="1" i="1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DE</a:t>
              </a:r>
              <a:r>
                <a:rPr lang="en-US" altLang="zh-CN" sz="2400" b="1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  </a:t>
              </a:r>
              <a:r>
                <a:rPr lang="en-US" altLang="zh-CN" sz="2400" b="1">
                  <a:solidFill>
                    <a:srgbClr val="FF00FF"/>
                  </a:solidFill>
                  <a:ea typeface="黑体" panose="02010609060101010101" charset="-122"/>
                </a:rPr>
                <a:t> </a:t>
              </a:r>
              <a:r>
                <a:rPr lang="en-US" altLang="zh-CN" sz="2400" b="1" i="1" dirty="0">
                  <a:solidFill>
                    <a:srgbClr val="FF00FF"/>
                  </a:solidFill>
                  <a:ea typeface="黑体" panose="02010609060101010101" charset="-122"/>
                </a:rPr>
                <a:t>BC</a:t>
              </a:r>
              <a:endParaRPr lang="zh-CN" altLang="en-US" sz="2400" i="1" dirty="0">
                <a:solidFill>
                  <a:srgbClr val="00B0F0"/>
                </a:solidFill>
                <a:latin typeface="+mn-lt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4139952" y="3096928"/>
            <a:ext cx="241300" cy="736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2" name="Equation" r:id="rId2" imgW="5791200" imgH="17678400" progId="Equation.DSMT4">
                    <p:embed/>
                  </p:oleObj>
                </mc:Choice>
                <mc:Fallback>
                  <p:oleObj name="Equation" r:id="rId2" imgW="5791200" imgH="17678400" progId="Equation.DSMT4">
                    <p:embed/>
                    <p:pic>
                      <p:nvPicPr>
                        <p:cNvPr id="0" name="图片 6151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139952" y="3096928"/>
                          <a:ext cx="241300" cy="736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484647" y="1603696"/>
            <a:ext cx="2754221" cy="2481958"/>
            <a:chOff x="5625244" y="2257370"/>
            <a:chExt cx="2754221" cy="2481958"/>
          </a:xfrm>
        </p:grpSpPr>
        <p:sp>
          <p:nvSpPr>
            <p:cNvPr id="29" name="等腰三角形 28"/>
            <p:cNvSpPr/>
            <p:nvPr/>
          </p:nvSpPr>
          <p:spPr>
            <a:xfrm>
              <a:off x="5940152" y="2645570"/>
              <a:ext cx="2160240" cy="1704974"/>
            </a:xfrm>
            <a:prstGeom prst="triangle">
              <a:avLst>
                <a:gd name="adj" fmla="val 32695"/>
              </a:avLst>
            </a:prstGeom>
            <a:no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1"/>
              <a:endCxn id="29" idx="5"/>
            </p:cNvCxnSpPr>
            <p:nvPr/>
          </p:nvCxnSpPr>
          <p:spPr>
            <a:xfrm>
              <a:off x="6293297" y="3498057"/>
              <a:ext cx="1080120" cy="0"/>
            </a:xfrm>
            <a:prstGeom prst="line">
              <a:avLst/>
            </a:prstGeom>
            <a:ln w="2857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462464" y="2257370"/>
              <a:ext cx="4137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625244" y="4245217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956550" y="4277663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935697" y="3166195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70788" y="3083680"/>
              <a:ext cx="4119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E</a:t>
              </a:r>
              <a:endParaRPr lang="zh-CN" altLang="en-US" dirty="0"/>
            </a:p>
          </p:txBody>
        </p:sp>
      </p:grp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11560" y="845393"/>
            <a:ext cx="512562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如图，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DE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是△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的中位线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11560" y="1703567"/>
            <a:ext cx="583264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因为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AE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=CE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AED=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CEF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DE=EF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11560" y="2561741"/>
            <a:ext cx="427136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CF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ECF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11560" y="3849002"/>
            <a:ext cx="487308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因此四边形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DBCF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611559" y="2132654"/>
            <a:ext cx="487308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所以△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CFE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（边角边），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220553" y="2839074"/>
            <a:ext cx="1109648" cy="11136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227334" y="2444785"/>
            <a:ext cx="3771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F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611560" y="1274480"/>
            <a:ext cx="512562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延长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EF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连接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CF.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      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7977513" y="2850210"/>
            <a:ext cx="352688" cy="87930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611560" y="2990828"/>
            <a:ext cx="252028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//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611560" y="3419915"/>
            <a:ext cx="359259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=AD=CF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5558" y="125624"/>
            <a:ext cx="4364480" cy="736600"/>
            <a:chOff x="1043608" y="3096928"/>
            <a:chExt cx="4364480" cy="736600"/>
          </a:xfrm>
        </p:grpSpPr>
        <p:sp>
          <p:nvSpPr>
            <p:cNvPr id="25" name="文本框 24"/>
            <p:cNvSpPr txBox="1"/>
            <p:nvPr/>
          </p:nvSpPr>
          <p:spPr>
            <a:xfrm>
              <a:off x="1043608" y="3236887"/>
              <a:ext cx="43644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rgbClr val="00B0F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证明    </a:t>
              </a:r>
              <a:r>
                <a:rPr lang="en-US" altLang="zh-CN" sz="2400" b="1" i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DE</a:t>
              </a:r>
              <a:r>
                <a:rPr lang="zh-CN" altLang="en-US" sz="2400" b="1" dirty="0">
                  <a:solidFill>
                    <a:srgbClr val="FF00FF"/>
                  </a:solidFill>
                  <a:ea typeface="黑体" panose="02010609060101010101" charset="-122"/>
                  <a:sym typeface="+mn-ea"/>
                </a:rPr>
                <a:t> </a:t>
              </a:r>
              <a:r>
                <a:rPr lang="en-US" altLang="zh-CN" sz="2400" b="1" i="1" dirty="0">
                  <a:solidFill>
                    <a:srgbClr val="FF00FF"/>
                  </a:solidFill>
                  <a:ea typeface="黑体" panose="02010609060101010101" charset="-122"/>
                  <a:sym typeface="+mn-ea"/>
                </a:rPr>
                <a:t>//</a:t>
              </a:r>
              <a:r>
                <a:rPr lang="en-US" altLang="zh-CN" sz="2400" b="1" dirty="0">
                  <a:solidFill>
                    <a:srgbClr val="FF00FF"/>
                  </a:solidFill>
                  <a:ea typeface="黑体" panose="02010609060101010101" charset="-122"/>
                  <a:sym typeface="+mn-ea"/>
                </a:rPr>
                <a:t> </a:t>
              </a:r>
              <a:r>
                <a:rPr lang="en-US" altLang="zh-CN" sz="2400" b="1" i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BC</a:t>
              </a:r>
              <a:r>
                <a:rPr lang="en-US" altLang="zh-CN" sz="24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</a:t>
              </a:r>
              <a:r>
                <a:rPr lang="en-US" altLang="zh-CN" sz="2400" b="1" i="1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DE</a:t>
              </a:r>
              <a:r>
                <a:rPr lang="en-US" altLang="zh-CN" sz="2400" b="1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  </a:t>
              </a:r>
              <a:r>
                <a:rPr lang="en-US" altLang="zh-CN" sz="2400" b="1">
                  <a:solidFill>
                    <a:srgbClr val="FF00FF"/>
                  </a:solidFill>
                  <a:ea typeface="黑体" panose="02010609060101010101" charset="-122"/>
                </a:rPr>
                <a:t> </a:t>
              </a:r>
              <a:r>
                <a:rPr lang="en-US" altLang="zh-CN" sz="2400" b="1" i="1" dirty="0">
                  <a:solidFill>
                    <a:srgbClr val="FF00FF"/>
                  </a:solidFill>
                  <a:ea typeface="黑体" panose="02010609060101010101" charset="-122"/>
                </a:rPr>
                <a:t>BC</a:t>
              </a:r>
              <a:endParaRPr lang="zh-CN" altLang="en-US" sz="2400" i="1" dirty="0">
                <a:solidFill>
                  <a:srgbClr val="00B0F0"/>
                </a:solidFill>
                <a:latin typeface="+mn-lt"/>
              </a:endParaRPr>
            </a:p>
          </p:txBody>
        </p:sp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4139952" y="3096928"/>
            <a:ext cx="241300" cy="736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3" name="Equation" r:id="rId1" imgW="5791200" imgH="17678400" progId="Equation.DSMT4">
                    <p:embed/>
                  </p:oleObj>
                </mc:Choice>
                <mc:Fallback>
                  <p:oleObj name="Equation" r:id="rId1" imgW="5791200" imgH="176784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139952" y="3096928"/>
                          <a:ext cx="241300" cy="736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611560" y="4266937"/>
            <a:ext cx="4723848" cy="747752"/>
            <a:chOff x="611560" y="4266937"/>
            <a:chExt cx="4723848" cy="747752"/>
          </a:xfrm>
        </p:grpSpPr>
        <p:sp>
          <p:nvSpPr>
            <p:cNvPr id="49" name="Text Box 6"/>
            <p:cNvSpPr txBox="1">
              <a:spLocks noChangeArrowheads="1"/>
            </p:cNvSpPr>
            <p:nvPr/>
          </p:nvSpPr>
          <p:spPr bwMode="auto">
            <a:xfrm>
              <a:off x="611560" y="4414341"/>
              <a:ext cx="4723848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</a:rPr>
                <a:t>所以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/>
                  <a:ea typeface="楷体" panose="02010609060101010101" pitchFamily="49" charset="-122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/>
                  <a:ea typeface="楷体" panose="02010609060101010101" pitchFamily="49" charset="-122"/>
                </a:rPr>
                <a:t>DE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+mn-ea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+mn-ea"/>
                </a:rPr>
                <a:t>//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+mn-ea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/>
                  <a:ea typeface="楷体" panose="02010609060101010101" pitchFamily="49" charset="-122"/>
                </a:rPr>
                <a:t>BC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</a:rPr>
                <a:t>，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DE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   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DF=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BC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</a:rPr>
                <a:t>.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527884" y="4266937"/>
            <a:ext cx="241300" cy="736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4" name="Equation" r:id="rId3" imgW="5791200" imgH="17678400" progId="Equation.DSMT4">
                    <p:embed/>
                  </p:oleObj>
                </mc:Choice>
                <mc:Fallback>
                  <p:oleObj name="Equation" r:id="rId3" imgW="5791200" imgH="17678400" progId="Equation.DSMT4">
                    <p:embed/>
                    <p:pic>
                      <p:nvPicPr>
                        <p:cNvPr id="0" name="图片 718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27884" y="4266937"/>
                          <a:ext cx="241300" cy="736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4451350" y="4278089"/>
            <a:ext cx="241300" cy="736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5" name="Equation" r:id="rId5" imgW="5791200" imgH="17678400" progId="Equation.DSMT4">
                    <p:embed/>
                  </p:oleObj>
                </mc:Choice>
                <mc:Fallback>
                  <p:oleObj name="Equation" r:id="rId5" imgW="5791200" imgH="176784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1350" y="4278089"/>
                          <a:ext cx="241300" cy="736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1" grpId="0"/>
      <p:bldP spid="37" grpId="0"/>
      <p:bldP spid="39" grpId="0"/>
      <p:bldP spid="48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55650" y="948819"/>
            <a:ext cx="410438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三角形的中位线定理：</a:t>
            </a:r>
            <a:endParaRPr lang="zh-CN" altLang="en-US" sz="2800" b="1" dirty="0"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sp>
        <p:nvSpPr>
          <p:cNvPr id="15" name="Text Box 19"/>
          <p:cNvSpPr txBox="1"/>
          <p:nvPr/>
        </p:nvSpPr>
        <p:spPr>
          <a:xfrm>
            <a:off x="755650" y="1628613"/>
            <a:ext cx="5291970" cy="13031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三角形的中位线平行于第三边，并且等于第三边</a:t>
            </a:r>
            <a:r>
              <a:rPr lang="zh-CN" altLang="en-US" sz="28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的一半</a:t>
            </a:r>
            <a:r>
              <a:rPr lang="en-US" altLang="zh-CN" sz="28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5577" y="3076277"/>
            <a:ext cx="3456383" cy="901700"/>
            <a:chOff x="1057486" y="3291830"/>
            <a:chExt cx="3455876" cy="902042"/>
          </a:xfrm>
        </p:grpSpPr>
        <p:graphicFrame>
          <p:nvGraphicFramePr>
            <p:cNvPr id="21511" name="对象 15"/>
            <p:cNvGraphicFramePr>
              <a:graphicFrameLocks noChangeAspect="1"/>
            </p:cNvGraphicFramePr>
            <p:nvPr/>
          </p:nvGraphicFramePr>
          <p:xfrm>
            <a:off x="2953898" y="3291830"/>
            <a:ext cx="1559464" cy="9020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Equation" r:id="rId1" imgW="31089600" imgH="17983200" progId="Equation.DSMT4">
                    <p:embed/>
                  </p:oleObj>
                </mc:Choice>
                <mc:Fallback>
                  <p:oleObj name="Equation" r:id="rId1" imgW="31089600" imgH="179832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53898" y="3291830"/>
                          <a:ext cx="1559464" cy="9020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2" name="Text Box 19"/>
            <p:cNvSpPr txBox="1"/>
            <p:nvPr/>
          </p:nvSpPr>
          <p:spPr>
            <a:xfrm>
              <a:off x="1057486" y="3385402"/>
              <a:ext cx="2087926" cy="579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DE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∥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BC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，且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84647" y="1603696"/>
            <a:ext cx="2754221" cy="2481958"/>
            <a:chOff x="5625244" y="2257370"/>
            <a:chExt cx="2754221" cy="2481958"/>
          </a:xfrm>
        </p:grpSpPr>
        <p:sp>
          <p:nvSpPr>
            <p:cNvPr id="27" name="等腰三角形 26"/>
            <p:cNvSpPr/>
            <p:nvPr/>
          </p:nvSpPr>
          <p:spPr>
            <a:xfrm>
              <a:off x="5940152" y="2645570"/>
              <a:ext cx="2160240" cy="1704974"/>
            </a:xfrm>
            <a:prstGeom prst="triangle">
              <a:avLst>
                <a:gd name="adj" fmla="val 32695"/>
              </a:avLst>
            </a:prstGeom>
            <a:no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>
              <a:stCxn id="27" idx="1"/>
              <a:endCxn id="27" idx="5"/>
            </p:cNvCxnSpPr>
            <p:nvPr/>
          </p:nvCxnSpPr>
          <p:spPr>
            <a:xfrm>
              <a:off x="6293297" y="3498057"/>
              <a:ext cx="1080120" cy="0"/>
            </a:xfrm>
            <a:prstGeom prst="line">
              <a:avLst/>
            </a:prstGeom>
            <a:ln w="2857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6462464" y="2257370"/>
              <a:ext cx="4137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625244" y="4245217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956550" y="4277663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935697" y="3166195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70788" y="3083680"/>
              <a:ext cx="4119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E</a:t>
              </a:r>
              <a:endParaRPr lang="zh-CN" altLang="en-US" dirty="0"/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7220553" y="2839074"/>
            <a:ext cx="1109648" cy="11136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8227334" y="2444785"/>
            <a:ext cx="3771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F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7977513" y="2850210"/>
            <a:ext cx="352688" cy="87930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339502"/>
            <a:ext cx="2376264" cy="659290"/>
          </a:xfrm>
          <a:prstGeom prst="rect">
            <a:avLst/>
          </a:prstGeom>
        </p:spPr>
      </p:pic>
      <p:sp>
        <p:nvSpPr>
          <p:cNvPr id="20" name="Text Box 3"/>
          <p:cNvSpPr txBox="1"/>
          <p:nvPr/>
        </p:nvSpPr>
        <p:spPr>
          <a:xfrm>
            <a:off x="288451" y="998792"/>
            <a:ext cx="6144248" cy="33462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黑体" panose="02010609060101010101" charset="-122"/>
              </a:rPr>
              <a:t>如图，</a:t>
            </a:r>
            <a:r>
              <a:rPr lang="en-US" altLang="zh-CN" sz="2400" b="1" i="1" dirty="0">
                <a:ea typeface="黑体" panose="02010609060101010101" charset="-122"/>
              </a:rPr>
              <a:t>DE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ea typeface="黑体" panose="02010609060101010101" charset="-122"/>
              </a:rPr>
              <a:t>DF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ea typeface="黑体" panose="02010609060101010101" charset="-122"/>
              </a:rPr>
              <a:t>EF</a:t>
            </a:r>
            <a:r>
              <a:rPr lang="zh-CN" altLang="en-US" sz="2400" b="1" dirty="0">
                <a:ea typeface="黑体" panose="02010609060101010101" charset="-122"/>
              </a:rPr>
              <a:t>是△</a:t>
            </a:r>
            <a:r>
              <a:rPr lang="en-US" altLang="zh-CN" sz="2400" b="1" i="1" dirty="0">
                <a:ea typeface="黑体" panose="02010609060101010101" charset="-122"/>
              </a:rPr>
              <a:t>ABC</a:t>
            </a:r>
            <a:r>
              <a:rPr lang="zh-CN" altLang="en-US" sz="2400" b="1" dirty="0">
                <a:ea typeface="黑体" panose="02010609060101010101" charset="-122"/>
              </a:rPr>
              <a:t>的三条中位线</a:t>
            </a:r>
            <a:r>
              <a:rPr lang="en-US" altLang="zh-CN" sz="2400" b="1" dirty="0">
                <a:ea typeface="黑体" panose="02010609060101010101" charset="-122"/>
              </a:rPr>
              <a:t>.</a:t>
            </a:r>
            <a:endParaRPr lang="en-US" altLang="zh-CN" sz="2400" b="1" dirty="0"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黑体" panose="02010609060101010101" charset="-122"/>
              </a:rPr>
              <a:t>（</a:t>
            </a:r>
            <a:r>
              <a:rPr lang="en-US" altLang="zh-CN" sz="2400" b="1" dirty="0">
                <a:ea typeface="黑体" panose="02010609060101010101" charset="-122"/>
              </a:rPr>
              <a:t>1</a:t>
            </a:r>
            <a:r>
              <a:rPr lang="zh-CN" altLang="en-US" sz="2400" b="1" dirty="0">
                <a:ea typeface="黑体" panose="02010609060101010101" charset="-122"/>
              </a:rPr>
              <a:t>）三条中位线把△</a:t>
            </a:r>
            <a:r>
              <a:rPr lang="en-US" altLang="zh-CN" sz="2400" b="1" i="1" dirty="0">
                <a:ea typeface="黑体" panose="02010609060101010101" charset="-122"/>
              </a:rPr>
              <a:t>ABC</a:t>
            </a:r>
            <a:r>
              <a:rPr lang="zh-CN" altLang="en-US" sz="2400" b="1" dirty="0">
                <a:ea typeface="黑体" panose="02010609060101010101" charset="-122"/>
              </a:rPr>
              <a:t>分成了几个三角形？这些小三角形之间有什么关系？</a:t>
            </a:r>
            <a:endParaRPr lang="en-US" altLang="zh-CN" sz="2400" b="1" dirty="0"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黑体" panose="02010609060101010101" charset="-122"/>
              </a:rPr>
              <a:t>（</a:t>
            </a:r>
            <a:r>
              <a:rPr lang="en-US" altLang="zh-CN" sz="2400" b="1" dirty="0">
                <a:ea typeface="黑体" panose="02010609060101010101" charset="-122"/>
              </a:rPr>
              <a:t>2</a:t>
            </a:r>
            <a:r>
              <a:rPr lang="zh-CN" altLang="en-US" sz="2400" b="1" dirty="0">
                <a:ea typeface="黑体" panose="02010609060101010101" charset="-122"/>
              </a:rPr>
              <a:t>）以</a:t>
            </a:r>
            <a:r>
              <a:rPr lang="en-US" altLang="zh-CN" sz="2400" b="1" i="1" dirty="0">
                <a:ea typeface="黑体" panose="02010609060101010101" charset="-122"/>
              </a:rPr>
              <a:t>A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ea typeface="黑体" panose="02010609060101010101" charset="-122"/>
              </a:rPr>
              <a:t>B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ea typeface="黑体" panose="02010609060101010101" charset="-122"/>
              </a:rPr>
              <a:t>C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ea typeface="黑体" panose="02010609060101010101" charset="-122"/>
              </a:rPr>
              <a:t>D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ea typeface="黑体" panose="02010609060101010101" charset="-122"/>
              </a:rPr>
              <a:t>E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ea typeface="黑体" panose="02010609060101010101" charset="-122"/>
              </a:rPr>
              <a:t>F</a:t>
            </a:r>
            <a:r>
              <a:rPr lang="zh-CN" altLang="en-US" sz="2400" b="1" dirty="0">
                <a:ea typeface="黑体" panose="02010609060101010101" charset="-122"/>
              </a:rPr>
              <a:t>为顶点，你能找出多少个平行四边形？并说明理由</a:t>
            </a:r>
            <a:r>
              <a:rPr lang="en-US" altLang="zh-CN" sz="2400" b="1" dirty="0">
                <a:ea typeface="黑体" panose="02010609060101010101" charset="-122"/>
              </a:rPr>
              <a:t>.</a:t>
            </a:r>
            <a:endParaRPr lang="zh-CN" altLang="en-US" sz="2400" b="1" dirty="0">
              <a:ea typeface="黑体" panose="02010609060101010101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29305" y="1788325"/>
            <a:ext cx="603919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四个，△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、△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BDF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DEF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CEF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5162601" y="2739485"/>
            <a:ext cx="84718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全等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611560" y="4358944"/>
            <a:ext cx="524703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+mn-ea"/>
              </a:rPr>
              <a:t>□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ADFE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、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□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BDEF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□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DECF 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21048" y="1203598"/>
            <a:ext cx="2834501" cy="2470648"/>
            <a:chOff x="5580799" y="2257370"/>
            <a:chExt cx="2834501" cy="2470648"/>
          </a:xfrm>
        </p:grpSpPr>
        <p:sp>
          <p:nvSpPr>
            <p:cNvPr id="24" name="等腰三角形 23"/>
            <p:cNvSpPr/>
            <p:nvPr/>
          </p:nvSpPr>
          <p:spPr>
            <a:xfrm>
              <a:off x="5940152" y="2645570"/>
              <a:ext cx="2160240" cy="1704974"/>
            </a:xfrm>
            <a:prstGeom prst="triangle">
              <a:avLst>
                <a:gd name="adj" fmla="val 32695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1"/>
              <a:endCxn id="24" idx="5"/>
            </p:cNvCxnSpPr>
            <p:nvPr/>
          </p:nvCxnSpPr>
          <p:spPr>
            <a:xfrm>
              <a:off x="6293297" y="3498057"/>
              <a:ext cx="1080120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6462464" y="2257370"/>
              <a:ext cx="4137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80799" y="4169116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992385" y="4201122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39214" y="3204775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59083" y="3120836"/>
              <a:ext cx="4119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E</a:t>
              </a:r>
              <a:endParaRPr lang="zh-CN" altLang="en-US" dirty="0"/>
            </a:p>
          </p:txBody>
        </p:sp>
        <p:cxnSp>
          <p:nvCxnSpPr>
            <p:cNvPr id="31" name="直接连接符 30"/>
            <p:cNvCxnSpPr>
              <a:stCxn id="24" idx="1"/>
            </p:cNvCxnSpPr>
            <p:nvPr/>
          </p:nvCxnSpPr>
          <p:spPr>
            <a:xfrm>
              <a:off x="6293297" y="3498057"/>
              <a:ext cx="738846" cy="847923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24" idx="5"/>
            </p:cNvCxnSpPr>
            <p:nvPr/>
          </p:nvCxnSpPr>
          <p:spPr>
            <a:xfrm flipH="1">
              <a:off x="7032143" y="3498057"/>
              <a:ext cx="341274" cy="847923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6817715" y="4266353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F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/>
          <p:nvPr/>
        </p:nvSpPr>
        <p:spPr>
          <a:xfrm>
            <a:off x="708025" y="166688"/>
            <a:ext cx="7032625" cy="10445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2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charset="-122"/>
              </a:rPr>
              <a:t>  如图，顺次连接四边形 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charset="-122"/>
              </a:rPr>
              <a:t>各边中点 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charset="-122"/>
              </a:rPr>
              <a:t>G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charset="-122"/>
              </a:rPr>
              <a:t>H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charset="-122"/>
              </a:rPr>
              <a:t>，得到的四边形 </a:t>
            </a:r>
            <a:r>
              <a:rPr lang="en-US" altLang="zh-CN" sz="2200" b="1" i="1" dirty="0">
                <a:latin typeface="Times New Roman" panose="02020603050405020304" pitchFamily="18" charset="0"/>
                <a:ea typeface="黑体" panose="02010609060101010101" charset="-122"/>
              </a:rPr>
              <a:t>EFGH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charset="-122"/>
              </a:rPr>
              <a:t>是平行四边形吗？为什么？</a:t>
            </a:r>
            <a:endParaRPr lang="zh-CN" altLang="en-US" sz="2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93738" y="1203325"/>
            <a:ext cx="3733800" cy="431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连接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93738" y="1712913"/>
            <a:ext cx="4800600" cy="430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因为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是△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的中位线，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93738" y="2808288"/>
            <a:ext cx="5181600" cy="430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又因为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HG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是△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DAC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的中位线，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93738" y="3898900"/>
            <a:ext cx="4800600" cy="430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从而 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∥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HG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，且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HG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93738" y="4408488"/>
            <a:ext cx="5029200" cy="430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因此四边形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EFGH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是平行四边形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Group 7"/>
          <p:cNvGrpSpPr/>
          <p:nvPr/>
        </p:nvGrpSpPr>
        <p:grpSpPr>
          <a:xfrm>
            <a:off x="693738" y="2222500"/>
            <a:ext cx="4876800" cy="508000"/>
            <a:chOff x="1152" y="1286"/>
            <a:chExt cx="3072" cy="320"/>
          </a:xfrm>
        </p:grpSpPr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1152" y="1286"/>
              <a:ext cx="3072" cy="2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所以</a:t>
              </a:r>
              <a:r>
                <a:rPr kumimoji="0" lang="en-US" altLang="zh-CN" sz="2200" b="1" i="1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EF</a:t>
              </a:r>
              <a:r>
                <a:rPr kumimoji="0" lang="en-US" altLang="zh-CN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∥</a:t>
              </a:r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AC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，且          </a:t>
              </a:r>
              <a:endPara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aphicFrame>
          <p:nvGraphicFramePr>
            <p:cNvPr id="22545" name="Object 9"/>
            <p:cNvGraphicFramePr>
              <a:graphicFrameLocks noChangeAspect="1"/>
            </p:cNvGraphicFramePr>
            <p:nvPr/>
          </p:nvGraphicFramePr>
          <p:xfrm>
            <a:off x="2573" y="1310"/>
            <a:ext cx="811" cy="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" name="" r:id="rId1" imgW="1497965" imgH="546100" progId="Equation.DSMT4">
                    <p:embed/>
                  </p:oleObj>
                </mc:Choice>
                <mc:Fallback>
                  <p:oleObj name="" r:id="rId1" imgW="1497965" imgH="5461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73" y="1310"/>
                          <a:ext cx="811" cy="2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Group 10"/>
          <p:cNvGrpSpPr/>
          <p:nvPr/>
        </p:nvGrpSpPr>
        <p:grpSpPr>
          <a:xfrm>
            <a:off x="693738" y="3317878"/>
            <a:ext cx="4648200" cy="514351"/>
            <a:chOff x="1152" y="2016"/>
            <a:chExt cx="2928" cy="324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52" y="2016"/>
              <a:ext cx="2928" cy="2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lang="zh-CN" altLang="en-US" sz="2200" b="1">
                  <a:solidFill>
                    <a:srgbClr val="0000FF"/>
                  </a:solidFill>
                  <a:latin typeface="+mn-lt"/>
                  <a:ea typeface="+mn-ea"/>
                </a:rPr>
                <a:t>所以 </a:t>
              </a:r>
              <a:r>
                <a:rPr kumimoji="0" lang="en-US" altLang="zh-CN" sz="2200" b="1" i="1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HG</a:t>
              </a:r>
              <a:r>
                <a:rPr kumimoji="0" lang="en-US" altLang="zh-CN" sz="2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r>
                <a:rPr kumimoji="0" lang="en-US" altLang="zh-CN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∥</a:t>
              </a:r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AC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，且</a:t>
              </a:r>
              <a:endPara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aphicFrame>
          <p:nvGraphicFramePr>
            <p:cNvPr id="22543" name="Object 12"/>
            <p:cNvGraphicFramePr>
              <a:graphicFrameLocks noChangeAspect="1"/>
            </p:cNvGraphicFramePr>
            <p:nvPr/>
          </p:nvGraphicFramePr>
          <p:xfrm>
            <a:off x="2688" y="2016"/>
            <a:ext cx="865" cy="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name="Equation" r:id="rId3" imgW="36576000" imgH="13716000" progId="Equation.DSMT4">
                    <p:embed/>
                  </p:oleObj>
                </mc:Choice>
                <mc:Fallback>
                  <p:oleObj name="Equation" r:id="rId3" imgW="36576000" imgH="137160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88" y="2016"/>
                          <a:ext cx="865" cy="3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2539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625" y="1565275"/>
            <a:ext cx="3122613" cy="244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5597525" y="4102100"/>
            <a:ext cx="2790825" cy="520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连接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可以吗？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710042"/>
            <a:ext cx="2808312" cy="781588"/>
          </a:xfrm>
          <a:prstGeom prst="rect">
            <a:avLst/>
          </a:prstGeom>
        </p:spPr>
      </p:pic>
      <p:sp>
        <p:nvSpPr>
          <p:cNvPr id="3" name="Text Box 3"/>
          <p:cNvSpPr txBox="1"/>
          <p:nvPr/>
        </p:nvSpPr>
        <p:spPr>
          <a:xfrm>
            <a:off x="995759" y="1774370"/>
            <a:ext cx="7032625" cy="194950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ea typeface="黑体" panose="02010609060101010101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在三角形内，与三角形两边相交，平行于第三边且等于第三边一半的线段是三角形的中位线吗？与同学交流你的理由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1730</Words>
  <Application>WPS 演示</Application>
  <PresentationFormat>全屏显示(16:9)</PresentationFormat>
  <Paragraphs>190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16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Times New Roman</vt:lpstr>
      <vt:lpstr>times</vt:lpstr>
      <vt:lpstr>Traditional Arabic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738</cp:revision>
  <dcterms:created xsi:type="dcterms:W3CDTF">2015-08-27T07:30:00Z</dcterms:created>
  <dcterms:modified xsi:type="dcterms:W3CDTF">2026-01-05T08:55:08Z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7E8C63E71FD04908AE124B506D598454</vt:lpwstr>
  </property>
</Properties>
</file>